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30"/>
  </p:notesMasterIdLst>
  <p:sldIdLst>
    <p:sldId id="296" r:id="rId3"/>
    <p:sldId id="299" r:id="rId4"/>
    <p:sldId id="260" r:id="rId5"/>
    <p:sldId id="300" r:id="rId6"/>
    <p:sldId id="278" r:id="rId7"/>
    <p:sldId id="301" r:id="rId8"/>
    <p:sldId id="279" r:id="rId9"/>
    <p:sldId id="302" r:id="rId10"/>
    <p:sldId id="303" r:id="rId11"/>
    <p:sldId id="280" r:id="rId12"/>
    <p:sldId id="304" r:id="rId13"/>
    <p:sldId id="281" r:id="rId14"/>
    <p:sldId id="305" r:id="rId15"/>
    <p:sldId id="282" r:id="rId16"/>
    <p:sldId id="306" r:id="rId17"/>
    <p:sldId id="307" r:id="rId18"/>
    <p:sldId id="283" r:id="rId19"/>
    <p:sldId id="284" r:id="rId20"/>
    <p:sldId id="286" r:id="rId21"/>
    <p:sldId id="308" r:id="rId22"/>
    <p:sldId id="309" r:id="rId23"/>
    <p:sldId id="311" r:id="rId24"/>
    <p:sldId id="310" r:id="rId25"/>
    <p:sldId id="287" r:id="rId26"/>
    <p:sldId id="313" r:id="rId27"/>
    <p:sldId id="312" r:id="rId28"/>
    <p:sldId id="297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112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86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22F175CB-32DA-43C4-B02B-FEB8FD6F1D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21022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E5EFAEE-527B-4777-8D56-28D28AD713AA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906403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1266DE-CBDE-4ADB-B5A7-70354D913A2C}" type="slidenum">
              <a:rPr lang="en-US" altLang="en-US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564882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1266DE-CBDE-4ADB-B5A7-70354D913A2C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206513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1E1B2D5-6D5C-49C9-A64B-B6B664974B27}" type="slidenum">
              <a:rPr lang="en-US" altLang="en-US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494427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1E1B2D5-6D5C-49C9-A64B-B6B664974B27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531598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7140E29-E5F6-4BD9-A1F9-668482F6C4BB}" type="slidenum">
              <a:rPr lang="en-US" altLang="en-US"/>
              <a:pPr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077475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7140E29-E5F6-4BD9-A1F9-668482F6C4BB}" type="slidenum">
              <a:rPr lang="en-US" altLang="en-US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460932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25EC6F7-2979-4E84-9572-271062F13C1D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16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700617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25EC6F7-2979-4E84-9572-271062F13C1D}" type="slidenum">
              <a:rPr lang="en-US" altLang="en-US"/>
              <a:pPr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200500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B3FB26B-AC39-4ABE-A32C-9397E1D33DDC}" type="slidenum">
              <a:rPr lang="en-US" altLang="en-US"/>
              <a:pPr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608040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58C8B8-1800-43BD-9EAE-B5DE63BCE2CC}" type="slidenum">
              <a:rPr lang="en-US" altLang="en-US"/>
              <a:pPr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762802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7DBBB28-3737-4681-A482-5467CA3B0767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983D6E63-74AB-420C-AE3D-3E6A20191BB9}" type="slidenum">
              <a:rPr lang="en-US" altLang="en-US">
                <a:solidFill>
                  <a:srgbClr val="000000"/>
                </a:solidFill>
              </a:rPr>
              <a:pPr algn="r"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846589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58C8B8-1800-43BD-9EAE-B5DE63BCE2CC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20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3544110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58C8B8-1800-43BD-9EAE-B5DE63BCE2CC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9294045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58C8B8-1800-43BD-9EAE-B5DE63BCE2CC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6041028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58C8B8-1800-43BD-9EAE-B5DE63BCE2CC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8746079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FBC766-5814-4B0A-BA75-61C1C15C2A62}" type="slidenum">
              <a:rPr lang="en-US" altLang="en-US"/>
              <a:pPr>
                <a:spcBef>
                  <a:spcPct val="0"/>
                </a:spcBef>
              </a:pPr>
              <a:t>24</a:t>
            </a:fld>
            <a:endParaRPr lang="en-US" alt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3353805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FBC766-5814-4B0A-BA75-61C1C15C2A62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3978657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FBC766-5814-4B0A-BA75-61C1C15C2A62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26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7599594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BB05EF8-6E83-45B5-AE4C-8EE9018D48D4}" type="slidenum">
              <a:rPr lang="en-US" altLang="en-US"/>
              <a:pPr>
                <a:spcBef>
                  <a:spcPct val="0"/>
                </a:spcBef>
              </a:pPr>
              <a:t>27</a:t>
            </a:fld>
            <a:endParaRPr lang="en-US" alt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792144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5D647C2-0C5B-4386-BD91-1BDF32026A86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568571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5D647C2-0C5B-4386-BD91-1BDF32026A86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4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907109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00DC65A-D33F-404F-9059-2D217A69889E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985889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00DC65A-D33F-404F-9059-2D217A69889E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594872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32B6AF8-ECA1-4494-96F3-A1A0DF6ECAC4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082472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32B6AF8-ECA1-4494-96F3-A1A0DF6ECAC4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194353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32B6AF8-ECA1-4494-96F3-A1A0DF6ECAC4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13649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968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05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1084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DADEE1-11FF-4FD5-AFC1-0BD28B527B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71160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4F2987-EA6A-4830-B16E-0F37714049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28308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04544-640B-4879-917D-5945BE81AE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19455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19677-A0B2-407A-91C3-4F6F11F683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86511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5DDEA3-5290-4F01-992D-5C527ADC95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77685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B78FD-E10D-464B-9DA7-3DB78FA372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19172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25FBB-606D-4C84-9FB8-D982996EC6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60712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60819-D8CC-4A5A-9F9F-80D6247513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1712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6088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362A6-69AC-4610-B980-27677172D5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59481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F9C52-1112-4ED0-B777-98B1E86C16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60731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8F9D7-3233-4D02-A777-0833B2A012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255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25493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154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203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46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9222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9009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1250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2543CCD0-6AE4-4086-BB1C-23BE8D383D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Cultural Changes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industrial revolution tended to separate fathers from children &amp; led to changes in family dynamics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Fathers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became responsible to provided a paycheck and mothers became responsible for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children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Cultural Changes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marL="625475" indent="-571500" eaLnBrk="1" hangingPunct="1">
              <a:buNone/>
              <a:tabLst>
                <a:tab pos="625475" algn="l"/>
              </a:tabLst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Marry before you have children. </a:t>
            </a:r>
          </a:p>
          <a:p>
            <a:pPr marL="625475" indent="-571500" eaLnBrk="1" hangingPunct="1">
              <a:buNone/>
              <a:tabLst>
                <a:tab pos="625475" algn="l"/>
              </a:tabLst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2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Take responsibility to be involved with children regardless of the relationship with the mother</a:t>
            </a:r>
          </a:p>
          <a:p>
            <a:pPr marL="625475" indent="-571500" eaLnBrk="1" hangingPunct="1">
              <a:buNone/>
              <a:tabLst>
                <a:tab pos="625475" algn="l"/>
              </a:tabLst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3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Learn the responsibilities God has given you as a father &amp; strive to fulfill them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0486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God’s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Command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Deuteronomy 6:1-5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Moses is retelling the Law to the second generation prior to their crossing over to conquer the promised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land)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God’s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Command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Deuteronomy 6:1-5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Keeping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law was to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290512" lvl="1" indent="0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Prolong your life,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290512" lvl="1" indent="0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2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That it would be well with you,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290512" lvl="1" indent="0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3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That you would multiply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“Shema” (vs. 4-5) is the essence of all the Law (Matthew 22:35-40)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7886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How to Carry Out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Command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Deuteronomy 6:6-9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parents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must:</a:t>
            </a:r>
          </a:p>
          <a:p>
            <a:pPr marL="290512" lvl="1" indent="0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Love the Lord,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290512" lvl="1" indent="0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2)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Be diligent to teach the children,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290512" lvl="1" indent="0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3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Model a life lived for God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primary responsibility is on the dad 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	</a:t>
            </a:r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Ephesians 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6:4; Colossians 3:21; </a:t>
            </a:r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	Ephesians 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5:23; 1 Corinthians </a:t>
            </a:r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11:3</a:t>
            </a:r>
            <a:endParaRPr lang="en-US" altLang="en-US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How to Carry Out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Command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Deuteronomy 6:6-9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mother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helps,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and if he can’t or won’t, she will fulfill it herself -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	Proverbs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1:8; Ephesians 6:1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26468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1. The 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Parent must love the Lord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Deuteronomy 6:6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Heart refers to the seat of the will and belief.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Thought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action and belief should coincide, not be separated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Intellectual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assent is not sufficient for what is believed is revealed by how you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live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099878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1. The 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Parent must love the Lord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Deuteronomy 6:6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Parents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must live out the claim to love the Lord or they prove to be hypocrites to their children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Hypocrisy is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 primary reason for children to reject their parent’s faith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Parents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who demonstrate their love for God in every area of life are a blessing to their children - &amp; others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8669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2. The Parent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Must Diligently Teach 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Teaching is an active piercing of your child’s heart and mind with the truths of God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memorial stones in Joshua 4 is a good example of being proactive in creating opportunities to teach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33196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3.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Parent Must Model 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this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Life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parents are responsible to teach their children about God 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church can only assist them in it</a:t>
            </a:r>
          </a:p>
          <a:p>
            <a:pPr marL="625475" indent="-571500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When you sit in your house - family devotions &amp; meal times. </a:t>
            </a:r>
          </a:p>
          <a:p>
            <a:pPr marL="796925" lvl="1" indent="-506413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Turn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off the TV, radio &amp; phones so you can interact with your family without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distractions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your cell phone or set to vibrate only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sound to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Get up during the preaching only if absolutely necessary (please sit in back if you must leave early)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33196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3.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Parent Must Model 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this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Life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  <a:noFill/>
        </p:spPr>
        <p:txBody>
          <a:bodyPr/>
          <a:lstStyle/>
          <a:p>
            <a:pPr marL="625475" indent="-571500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When you walk by the way - while traveling from place to place point out things of God to them</a:t>
            </a:r>
          </a:p>
          <a:p>
            <a:pPr marL="625475" indent="-571500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When you lie down - read them Bible stories and moral tales, pray with them as they go to bed (Ps. 4:8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287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33196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3.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Parent Must Model 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this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Life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  <a:noFill/>
        </p:spPr>
        <p:txBody>
          <a:bodyPr/>
          <a:lstStyle/>
          <a:p>
            <a:pPr marL="625475" indent="-625475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When you rise up - start the day by helping them seek the Lord before the day’s activities begin (Ps. 5:3)</a:t>
            </a:r>
          </a:p>
          <a:p>
            <a:pPr eaLnBrk="1" hangingPunct="1"/>
            <a:r>
              <a:rPr lang="en-US" altLang="en-US" sz="4400" b="1" dirty="0" err="1" smtClean="0">
                <a:solidFill>
                  <a:srgbClr val="FFFFFF"/>
                </a:solidFill>
                <a:latin typeface="Arial Narrow" panose="020B0606020202030204" pitchFamily="34" charset="0"/>
              </a:rPr>
              <a:t>Mezzuzah’s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&amp; phylacteries used as reminders of God’s law in daily life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Moses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instructed them to teach their children so that the future generations would know God’s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blessings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4350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33196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3.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Parent Must Model 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this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Life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Parents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are role models for their children, it is only a question of what kind of role model they are setting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Even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otherwise godly role models have their flaws - be humble to confess, ask forgiveness, and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correct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119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33196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3.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Parent Must Model 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this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Life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Ezekiel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18:14-20 - God holds each person is responsible for their own sin - you can’t blame your parents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0456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A Godly Father Will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  <a:noFill/>
        </p:spPr>
        <p:txBody>
          <a:bodyPr/>
          <a:lstStyle/>
          <a:p>
            <a:pPr marL="515938" indent="-515938" eaLnBrk="1" hangingPunct="1">
              <a:buNone/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1. Love the Lord with all his heart, soul and might.</a:t>
            </a:r>
          </a:p>
          <a:p>
            <a:pPr marL="515938" indent="-515938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2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Be diligent in teaching his children Biblical truths. This includes being proactive to create opportunities and take advantage of unplanned opportunities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.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A Godly Father Will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  <a:noFill/>
        </p:spPr>
        <p:txBody>
          <a:bodyPr/>
          <a:lstStyle/>
          <a:p>
            <a:pPr marL="515938" indent="-515938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3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Be a positive role model of a godly man in every area of life.</a:t>
            </a:r>
          </a:p>
          <a:p>
            <a:pPr marL="515938" indent="-515938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4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Be humble to admit faults and correct them. That will be a blessing to you, your family and others at any and every stage of life.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316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If you are doing well, praise the Lord! Keep doing it and be a help to others to do likewise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If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you need to improve, develop a plan and seek whatever help is need - &amp; everyone encourage the dads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976142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A Father’s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Responsibility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Deuteronomy 6:1-9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We need men of godly character: Integrity, Diligence, Qualified to be Deacons,  Trust God, Courageous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Courage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to stand up to Cancel Culture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Those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resisting conformity to the world to be transformed by God - Romans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12:2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A Father’s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Responsibility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Deuteronomy 6:1-9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Godly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wives make it easier for their husbands to godly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4583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5089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Concept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Fatherhood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92197"/>
            <a:ext cx="9144000" cy="6165803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 uses the term “Father” for Himself, so distorted concepts of fatherhood give distorted concepts of God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Hebrew fathers were to make sure their children were taught skills for living and God’s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law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5089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Concept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Fatherhood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92197"/>
            <a:ext cx="9144000" cy="6165803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Rabbi - from Abba, daddy - were substitute fathers in teaching God’s law to others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1302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33196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Overview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Responsibilities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10304"/>
            <a:ext cx="9144000" cy="6147696"/>
          </a:xfrm>
          <a:noFill/>
        </p:spPr>
        <p:txBody>
          <a:bodyPr/>
          <a:lstStyle/>
          <a:p>
            <a:pPr marL="515938" indent="-461963" eaLnBrk="1" hangingPunct="1">
              <a:buNone/>
              <a:tabLst>
                <a:tab pos="461963" algn="l"/>
              </a:tabLst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1.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Provide the material needs of his family (Matthew. 7:9-1; 1 Timothy 5:8)</a:t>
            </a:r>
          </a:p>
          <a:p>
            <a:pPr marL="515938" indent="-461963" eaLnBrk="1" hangingPunct="1">
              <a:buNone/>
              <a:tabLst>
                <a:tab pos="461963" algn="l"/>
              </a:tabLst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2. Instruct his children (Proverbs 1:8) </a:t>
            </a:r>
          </a:p>
          <a:p>
            <a:pPr marL="515938" indent="-461963" eaLnBrk="1" hangingPunct="1">
              <a:buNone/>
              <a:tabLst>
                <a:tab pos="461963" algn="l"/>
              </a:tabLst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3. Exhort, encourage and implore children (1 Thessalonians 2:11)</a:t>
            </a:r>
          </a:p>
          <a:p>
            <a:pPr marL="515938" indent="-461963" eaLnBrk="1" hangingPunct="1">
              <a:buNone/>
              <a:tabLst>
                <a:tab pos="461963" algn="l"/>
              </a:tabLst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4. Punish unruly children (Deuteronomy 21:18-21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3" presetClass="entr" presetSubtype="5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3" presetClass="entr" presetSubtype="5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3" presetClass="entr" presetSubtype="5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33196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Overview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Responsibilities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10304"/>
            <a:ext cx="9144000" cy="6147696"/>
          </a:xfrm>
          <a:noFill/>
        </p:spPr>
        <p:txBody>
          <a:bodyPr/>
          <a:lstStyle/>
          <a:p>
            <a:pPr marL="569913" indent="-569913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5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Raise the children in the discipline and nurture of the Lord without provoking them or exasperating them causing them to lose heart (Ephesians 6:4; Colossians 3:21)</a:t>
            </a:r>
          </a:p>
          <a:p>
            <a:pPr marL="569913" indent="-569913" eaLnBrk="1" hangingPunct="1">
              <a:buNone/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6. Discipline his children (Hebrews12:7)</a:t>
            </a:r>
          </a:p>
          <a:p>
            <a:pPr marL="569913" indent="-569913" eaLnBrk="1" hangingPunct="1">
              <a:buNone/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7. Love his wife (Ephesians 5:25,28,33)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74809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5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3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33196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Overview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Benefits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10304"/>
            <a:ext cx="9144000" cy="6147696"/>
          </a:xfrm>
          <a:noFill/>
        </p:spPr>
        <p:txBody>
          <a:bodyPr/>
          <a:lstStyle/>
          <a:p>
            <a:pPr marL="742950" indent="-742950" eaLnBrk="1" hangingPunct="1">
              <a:buAutoNum type="alphaUcPeriod"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Children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commanded to obey 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(Ephesians 6:1</a:t>
            </a:r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  <a:endParaRPr lang="en-US" altLang="en-US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742950" indent="-742950" eaLnBrk="1" hangingPunct="1">
              <a:buAutoNum type="alphaUcPeriod"/>
            </a:pP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Children commanded to honor the parents (Deut. 5:16; Matt. 15:4, Eph. 6:2)</a:t>
            </a:r>
          </a:p>
          <a:p>
            <a:pPr marL="742950" indent="-742950" eaLnBrk="1" hangingPunct="1">
              <a:buAutoNum type="alphaUcPeriod"/>
            </a:pP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Children directed to seek his advice (Deut. 32:7; Proverbs 4:1; 23:22)</a:t>
            </a:r>
          </a:p>
          <a:p>
            <a:pPr marL="742950" indent="-742950" eaLnBrk="1" hangingPunct="1">
              <a:buAutoNum type="alphaUcPeriod"/>
            </a:pP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Children directed to care for him if unable to do so himself (1 Tim. 5:8)</a:t>
            </a:r>
          </a:p>
          <a:p>
            <a:pPr marL="742950" indent="-742950" eaLnBrk="1" hangingPunct="1">
              <a:buAutoNum type="alphaUcPeriod"/>
            </a:pPr>
            <a:endParaRPr lang="en-US" altLang="en-US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332004"/>
      </p:ext>
    </p:extLst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5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3" presetClass="entr" presetSubtype="5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3" presetClass="entr" presetSubtype="5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913</TotalTime>
  <Words>1123</Words>
  <Application>Microsoft Office PowerPoint</Application>
  <PresentationFormat>On-screen Show (4:3)</PresentationFormat>
  <Paragraphs>120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Arial Narrow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A reminder to consider others Please:</vt:lpstr>
      <vt:lpstr>A Father’s Responsibility Deuteronomy 6:1-9</vt:lpstr>
      <vt:lpstr>A Father’s Responsibility Deuteronomy 6:1-9</vt:lpstr>
      <vt:lpstr>The Concept of Fatherhood</vt:lpstr>
      <vt:lpstr>The Concept of Fatherhood</vt:lpstr>
      <vt:lpstr>Overview of Responsibilities</vt:lpstr>
      <vt:lpstr>Overview of Responsibilities</vt:lpstr>
      <vt:lpstr>Overview of Benefits</vt:lpstr>
      <vt:lpstr>Cultural Changes</vt:lpstr>
      <vt:lpstr>Cultural Changes</vt:lpstr>
      <vt:lpstr>God’s Command Deuteronomy 6:1-5</vt:lpstr>
      <vt:lpstr>God’s Command Deuteronomy 6:1-5</vt:lpstr>
      <vt:lpstr>How to Carry Out the Command Deuteronomy 6:6-9</vt:lpstr>
      <vt:lpstr>How to Carry Out the Command Deuteronomy 6:6-9</vt:lpstr>
      <vt:lpstr>1. The Parent must love the Lord  Deuteronomy 6:6</vt:lpstr>
      <vt:lpstr>1. The Parent must love the Lord  Deuteronomy 6:6</vt:lpstr>
      <vt:lpstr>2. The Parent Must Diligently Teach </vt:lpstr>
      <vt:lpstr>3. The Parent Must Model this Life</vt:lpstr>
      <vt:lpstr>3. The Parent Must Model this Life</vt:lpstr>
      <vt:lpstr>3. The Parent Must Model this Life</vt:lpstr>
      <vt:lpstr>3. The Parent Must Model this Life</vt:lpstr>
      <vt:lpstr>3. The Parent Must Model this Life</vt:lpstr>
      <vt:lpstr>A Godly Father Will</vt:lpstr>
      <vt:lpstr>A Godly Father Will</vt:lpstr>
      <vt:lpstr>Conclusions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Microsoft account</cp:lastModifiedBy>
  <cp:revision>54</cp:revision>
  <dcterms:modified xsi:type="dcterms:W3CDTF">2022-06-18T23:44:37Z</dcterms:modified>
</cp:coreProperties>
</file>