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2"/>
  </p:notesMasterIdLst>
  <p:sldIdLst>
    <p:sldId id="296" r:id="rId3"/>
    <p:sldId id="299" r:id="rId4"/>
    <p:sldId id="260" r:id="rId5"/>
    <p:sldId id="301" r:id="rId6"/>
    <p:sldId id="302" r:id="rId7"/>
    <p:sldId id="278" r:id="rId8"/>
    <p:sldId id="303" r:id="rId9"/>
    <p:sldId id="304" r:id="rId10"/>
    <p:sldId id="279" r:id="rId11"/>
    <p:sldId id="280" r:id="rId12"/>
    <p:sldId id="305" r:id="rId13"/>
    <p:sldId id="281" r:id="rId14"/>
    <p:sldId id="306" r:id="rId15"/>
    <p:sldId id="307" r:id="rId16"/>
    <p:sldId id="316" r:id="rId17"/>
    <p:sldId id="308" r:id="rId18"/>
    <p:sldId id="282" r:id="rId19"/>
    <p:sldId id="300" r:id="rId20"/>
    <p:sldId id="309" r:id="rId21"/>
    <p:sldId id="283" r:id="rId22"/>
    <p:sldId id="310" r:id="rId23"/>
    <p:sldId id="311" r:id="rId24"/>
    <p:sldId id="284" r:id="rId25"/>
    <p:sldId id="312" r:id="rId26"/>
    <p:sldId id="313" r:id="rId27"/>
    <p:sldId id="314" r:id="rId28"/>
    <p:sldId id="287" r:id="rId29"/>
    <p:sldId id="315" r:id="rId30"/>
    <p:sldId id="297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686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22F175CB-32DA-43C4-B02B-FEB8FD6F1D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102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5EFAEE-527B-4777-8D56-28D28AD713AA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90640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64882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559703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94427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805243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68721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344851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0804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77475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996889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22889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7DBBB28-3737-4681-A482-5467CA3B076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983D6E63-74AB-420C-AE3D-3E6A20191BB9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84658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00500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01930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65926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3FB26B-AC39-4ABE-A32C-9397E1D33DDC}" type="slidenum">
              <a:rPr lang="en-US" altLang="en-US"/>
              <a:pPr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608040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3FB26B-AC39-4ABE-A32C-9397E1D33DD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720083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3FB26B-AC39-4ABE-A32C-9397E1D33DD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2891937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3FB26B-AC39-4ABE-A32C-9397E1D33DD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303372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FBC766-5814-4B0A-BA75-61C1C15C2A62}" type="slidenum">
              <a:rPr lang="en-US" altLang="en-US"/>
              <a:pPr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3353805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FBC766-5814-4B0A-BA75-61C1C15C2A62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5032582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B05EF8-6E83-45B5-AE4C-8EE9018D48D4}" type="slidenum">
              <a:rPr lang="en-US" altLang="en-US"/>
              <a:pPr>
                <a:spcBef>
                  <a:spcPct val="0"/>
                </a:spcBef>
              </a:pPr>
              <a:t>29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9214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D647C2-0C5B-4386-BD91-1BDF32026A86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56857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D647C2-0C5B-4386-BD91-1BDF32026A86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39383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D647C2-0C5B-4386-BD91-1BDF32026A86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163409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8588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6811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278024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8247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6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5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08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ADEE1-11FF-4FD5-AFC1-0BD28B527B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116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F2987-EA6A-4830-B16E-0F37714049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2830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04544-640B-4879-917D-5945BE81AE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1945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19677-A0B2-407A-91C3-4F6F11F683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651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DDEA3-5290-4F01-992D-5C527ADC95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7768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B78FD-E10D-464B-9DA7-3DB78FA372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917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25FBB-606D-4C84-9FB8-D982996EC6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071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60819-D8CC-4A5A-9F9F-80D6247513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171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088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362A6-69AC-4610-B980-27677172D5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9481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F9C52-1112-4ED0-B777-98B1E86C16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6073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8F9D7-3233-4D02-A777-0833B2A012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55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549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54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03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922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00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125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543CCD0-6AE4-4086-BB1C-23BE8D383D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Faith &amp; Trust in God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Fear in the present can still make it hard to trust God - Job 13:5 is the extraordinary faith we all need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faith of Job &amp; David grew over the course of their lives increasing their trust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Faith &amp; Trust in God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Trusting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is directly related to knowing God according to His revealed attributes and character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Creator and He is self-existent, self-sufficient and immutable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creature who is dependent and constantly changing - physically, mentally, emotionally, spiritually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979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3580" y="7545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Infinite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4653"/>
            <a:ext cx="9144000" cy="6173347"/>
          </a:xfrm>
          <a:noFill/>
        </p:spPr>
        <p:txBody>
          <a:bodyPr/>
          <a:lstStyle/>
          <a:p>
            <a:pPr marL="0" indent="0" algn="ctr" eaLnBrk="1" hangingPunct="1">
              <a:buNone/>
            </a:pPr>
            <a:r>
              <a:rPr lang="en-US" altLang="en-US" sz="60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◄───►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Because we exist in the time-space continuum which has limits - it is very difficult to understand infinity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Infinite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= not finite = without limits, unbounded. The term is usually used as an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hyperbole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3580" y="7545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Infinite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4653"/>
            <a:ext cx="9144000" cy="617334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infinite in the absolute sense. The only boundary on God is whatever limit He places on Himself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Scriptures describe God as a Spirit who is eternal, omnipresent, omniscient, omnipotent, sovereign </a:t>
            </a:r>
          </a:p>
        </p:txBody>
      </p:sp>
    </p:spTree>
    <p:extLst>
      <p:ext uri="{BB962C8B-B14F-4D97-AF65-F5344CB8AC3E}">
        <p14:creationId xmlns:p14="http://schemas.microsoft.com/office/powerpoint/2010/main" val="1978770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3580" y="7545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Infinite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4653"/>
            <a:ext cx="9144000" cy="617334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Concepts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measurement apply to what is material - but God is not material, so He is unmeasurable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infinite - He is not like us - He is above, outside and beyond all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works</a:t>
            </a:r>
          </a:p>
        </p:txBody>
      </p:sp>
    </p:spTree>
    <p:extLst>
      <p:ext uri="{BB962C8B-B14F-4D97-AF65-F5344CB8AC3E}">
        <p14:creationId xmlns:p14="http://schemas.microsoft.com/office/powerpoint/2010/main" val="3121079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>
          <a:xfrm>
            <a:off x="1066800" y="2286000"/>
            <a:ext cx="1387628" cy="572074"/>
          </a:xfrm>
          <a:prstGeom prst="line">
            <a:avLst/>
          </a:prstGeom>
          <a:ln w="76200">
            <a:solidFill>
              <a:srgbClr val="FFFF00"/>
            </a:solidFill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702562" y="5434666"/>
            <a:ext cx="1793238" cy="889934"/>
          </a:xfrm>
          <a:prstGeom prst="line">
            <a:avLst/>
          </a:prstGeom>
          <a:ln w="76200">
            <a:solidFill>
              <a:srgbClr val="FF0000"/>
            </a:solidFill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3580" y="7545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Infinite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4653"/>
            <a:ext cx="9144000" cy="617334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2D Flat world</a:t>
            </a:r>
          </a:p>
        </p:txBody>
      </p:sp>
      <p:sp>
        <p:nvSpPr>
          <p:cNvPr id="3" name="Rectangle 2"/>
          <p:cNvSpPr/>
          <p:nvPr/>
        </p:nvSpPr>
        <p:spPr>
          <a:xfrm>
            <a:off x="2187447" y="1839920"/>
            <a:ext cx="44958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819400" y="2057400"/>
            <a:ext cx="3566160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089018" y="3821123"/>
            <a:ext cx="3072466" cy="154620"/>
          </a:xfrm>
          <a:prstGeom prst="rect">
            <a:avLst/>
          </a:prstGeom>
          <a:solidFill>
            <a:schemeClr val="accent1"/>
          </a:solidFill>
        </p:spPr>
      </p:pic>
      <p:cxnSp>
        <p:nvCxnSpPr>
          <p:cNvPr id="12" name="Straight Arrow Connector 11"/>
          <p:cNvCxnSpPr/>
          <p:nvPr/>
        </p:nvCxnSpPr>
        <p:spPr>
          <a:xfrm flipV="1">
            <a:off x="5934691" y="3657600"/>
            <a:ext cx="1752600" cy="990600"/>
          </a:xfrm>
          <a:prstGeom prst="straightConnector1">
            <a:avLst/>
          </a:prstGeom>
          <a:ln w="76200">
            <a:solidFill>
              <a:srgbClr val="FF0000"/>
            </a:solidFill>
            <a:headEnd type="oval" w="sm" len="sm"/>
            <a:tailEnd type="triangle"/>
          </a:ln>
          <a:effectLst>
            <a:outerShdw blurRad="152400" dist="317500" dir="5400000" sx="90000" sy="-19000" rotWithShape="0">
              <a:srgbClr val="FF0000">
                <a:alpha val="15000"/>
              </a:srgbClr>
            </a:outerShdw>
            <a:reflection blurRad="6350" stA="50000" endA="300" endPos="38500" dist="50800" dir="5400000" sy="-100000" algn="bl" rotWithShape="0"/>
          </a:effectLst>
          <a:scene3d>
            <a:camera prst="orthographicFront"/>
            <a:lightRig rig="twoPt" dir="t"/>
          </a:scene3d>
          <a:sp3d>
            <a:bevelB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366949" y="3207682"/>
            <a:ext cx="4056062" cy="1440518"/>
          </a:xfrm>
          <a:prstGeom prst="straightConnector1">
            <a:avLst/>
          </a:prstGeom>
          <a:ln w="76200">
            <a:solidFill>
              <a:srgbClr val="FFFF00"/>
            </a:solidFill>
            <a:headEnd type="oval" w="sm" len="sm"/>
            <a:tailEnd type="triangle"/>
          </a:ln>
          <a:effectLst>
            <a:outerShdw blurRad="152400" dist="152400" dir="5400000" sx="90000" sy="-19000" rotWithShape="0">
              <a:srgbClr val="000066">
                <a:alpha val="15000"/>
              </a:srgbClr>
            </a:outerShdw>
            <a:reflection blurRad="6350" stA="50000" endA="300" endPos="38500" dist="50800" dir="5400000" sy="-100000" algn="bl" rotWithShape="0"/>
          </a:effectLst>
          <a:scene3d>
            <a:camera prst="orthographicFront"/>
            <a:lightRig rig="twoPt" dir="t"/>
          </a:scene3d>
          <a:sp3d>
            <a:bevelB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2615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4" grpId="1"/>
      <p:bldP spid="5427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3580" y="7545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Infinite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4653"/>
            <a:ext cx="9144000" cy="617334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must understand God according to His revelation of Himself which then empowers faith &amp; trust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70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7104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Eternal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171450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is not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limited by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boundaries   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time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Eternal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God’s Relationship to Time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 exists prior to time - Genesis 1:1; John 1:1-3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exists in the present and throughout time - Rev. 1:8, etc., Isaiah 46:9-11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8:29-30 - His foreknowledge is relational / experiential, not just theoretical.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539305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Eternal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God’s Relationship to Time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exists through time knowing the future, not just about the future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exists after time ends - Rev. 22:13; Isa. 44:1; Heb. 9:26; I Cor. 10:11; 1 Peter 4:7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151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Eternal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Defining Time, Eternal &amp;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Eternity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Time is defined in relationship to the movement of matter: Day, month, year, Sundial, clock, atomic clock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TekniaHebrew" panose="02000400000000000000" pitchFamily="2" charset="0"/>
              </a:rPr>
              <a:t>md6q6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qedem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Deut. 33:27 - unlimited duration of time - often pertaining to the past -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Eternal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Eternal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Defining Time, Eternal &amp;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Eternity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TekniaHebrew" panose="02000400000000000000" pitchFamily="2" charset="0"/>
              </a:rPr>
              <a:t>ml2We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olam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 Deut. 33:27 - unlimited duration of time - usually pertaining to the future - everlasting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TekniaHebrew" panose="02000400000000000000" pitchFamily="2" charset="0"/>
              </a:rPr>
              <a:t>de1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ad - Isaiah 9:6-7 - Eternal / forevermore. Used with ml2We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olam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unlimited duration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perpetuity</a:t>
            </a:r>
          </a:p>
        </p:txBody>
      </p:sp>
    </p:spTree>
    <p:extLst>
      <p:ext uri="{BB962C8B-B14F-4D97-AF65-F5344CB8AC3E}">
        <p14:creationId xmlns:p14="http://schemas.microsoft.com/office/powerpoint/2010/main" val="2712681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Eternal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Defining Time, Eternal &amp;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Eternity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aijwvnioV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aiōnios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eternal / everlasting. God (Rom. 16:26), Holy Spirit (Heb. 9:14) &amp; what is related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aji:doV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aidos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without beginning or end (Rom. 1:20); of unlimited duration (Jude 6)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557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Eternal 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 Necessity of God being Eternal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God’s other attributes are infinite, and God existence and promises are “before time began” - Titus 1:2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Father is eternal, everlasting to everlasting, lives forever, is King eternal, has eternal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power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Eternal 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 Necessity of God being Eternal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Son is the Alpha &amp; Omega, the “I am” from eternity, is “everlasting Father,” gives eternal life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Holy Spirit is eternal (Heb. 9:14) and gives life including eternal life (Gal. 6:8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7495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Eternal 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 Necessity of God being Eternal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Psalm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90 - God is “from everlasting to everlasting” &amp; unfettered by the progression of time.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were not eternal, man would have no hope or purpose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existence</a:t>
            </a:r>
          </a:p>
        </p:txBody>
      </p:sp>
    </p:spTree>
    <p:extLst>
      <p:ext uri="{BB962C8B-B14F-4D97-AF65-F5344CB8AC3E}">
        <p14:creationId xmlns:p14="http://schemas.microsoft.com/office/powerpoint/2010/main" val="3532155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Eternal 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 Necessity of God being Eternal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made in the image of God and so has a soul which will “fly away” - continue past physical death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05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unsaved are on the road to eternal destruction &amp; need to repent and place their faith in Jesus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saved will spend eternity in heaven with the Savior &amp; have glorified, immortal, incorruptible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bodies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Our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Eternal God gives hope for eternity enabling us to live in faith &amp; trust of Him in the present - Rom. 8:18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Keeping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eternity in view enables the Christian to endure the misery of 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present </a:t>
            </a: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mortality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270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Trusting God, Part 3: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Infinite, Eternal God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4188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People do not trust God because they do not know Him</a:t>
            </a:r>
          </a:p>
          <a:p>
            <a:pPr marL="625475" indent="-50800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1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It takes time to learn the Scriptures and know what God has revealed about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Himself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Trusting God, Part 3: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Infinite, Eternal God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418891"/>
          </a:xfrm>
          <a:noFill/>
        </p:spPr>
        <p:txBody>
          <a:bodyPr/>
          <a:lstStyle/>
          <a:p>
            <a:pPr marL="515938" indent="-515938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The natural tendency is to understand things according to personal experience &amp; what has been taught</a:t>
            </a:r>
          </a:p>
          <a:p>
            <a:pPr marL="515938" indent="-515938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Theological systems tend to force Biblical interpretation into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their</a:t>
            </a:r>
          </a:p>
        </p:txBody>
      </p:sp>
    </p:spTree>
    <p:extLst>
      <p:ext uri="{BB962C8B-B14F-4D97-AF65-F5344CB8AC3E}">
        <p14:creationId xmlns:p14="http://schemas.microsoft.com/office/powerpoint/2010/main" val="102408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Trusting God, Part 3: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Infinite, Eternal God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418891"/>
          </a:xfrm>
          <a:noFill/>
        </p:spPr>
        <p:txBody>
          <a:bodyPr/>
          <a:lstStyle/>
          <a:p>
            <a:pPr marL="625475" indent="-625475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Man’s sinful nature creates an aversion to God as He is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People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uncomfortable with what they cannot understand and control - God is beyond us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79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Infinite, Eternal God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Atheists try to escape God by defining Him as non-existent - but reality keeps getting in their way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Agnostic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seek to escape God by claiming He is unknowable - a proud statement of their own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ignorance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Infinite, Eternal God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Secularist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escape God by being irreligious - but nevertheless develop their own religious views of life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False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religions exchange the true God for one defined by their own experience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imaginations</a:t>
            </a:r>
          </a:p>
        </p:txBody>
      </p:sp>
    </p:spTree>
    <p:extLst>
      <p:ext uri="{BB962C8B-B14F-4D97-AF65-F5344CB8AC3E}">
        <p14:creationId xmlns:p14="http://schemas.microsoft.com/office/powerpoint/2010/main" val="1941477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Infinite, Eternal God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Cults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redefine God into a being they are more comfortable with and can be manipulated or appeased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344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037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 Working Definition of God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7478"/>
            <a:ext cx="9144000" cy="6160522"/>
          </a:xfrm>
          <a:noFill/>
        </p:spPr>
        <p:txBody>
          <a:bodyPr/>
          <a:lstStyle/>
          <a:p>
            <a:pPr marL="288925" indent="0" eaLnBrk="1" hangingPunct="1">
              <a:buNone/>
            </a:pP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God is a spirit who is infinite and eternal in His being, perfect and unchangeable in His attributes, and in Whom all things have their source, support and end.” </a:t>
            </a:r>
            <a:endParaRPr lang="en-US" altLang="en-US" sz="4400" b="1" i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is something completely different from man - He cannot be squeezed into man’s ideas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872</TotalTime>
  <Words>1067</Words>
  <Application>Microsoft Office PowerPoint</Application>
  <PresentationFormat>On-screen Show (4:3)</PresentationFormat>
  <Paragraphs>113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Arial Narrow</vt:lpstr>
      <vt:lpstr>TekniaGreek</vt:lpstr>
      <vt:lpstr>TekniaHebrew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Trusting God, Part 3:  The Infinite, Eternal God </vt:lpstr>
      <vt:lpstr>Trusting God, Part 3:  The Infinite, Eternal God </vt:lpstr>
      <vt:lpstr>Trusting God, Part 3:  The Infinite, Eternal God </vt:lpstr>
      <vt:lpstr>The Infinite, Eternal God </vt:lpstr>
      <vt:lpstr>The Infinite, Eternal God </vt:lpstr>
      <vt:lpstr>The Infinite, Eternal God </vt:lpstr>
      <vt:lpstr>A Working Definition of God</vt:lpstr>
      <vt:lpstr>Faith &amp; Trust in God</vt:lpstr>
      <vt:lpstr>Faith &amp; Trust in God</vt:lpstr>
      <vt:lpstr>The Infinite God</vt:lpstr>
      <vt:lpstr>The Infinite God</vt:lpstr>
      <vt:lpstr>The Infinite God</vt:lpstr>
      <vt:lpstr>The Infinite God</vt:lpstr>
      <vt:lpstr>The Infinite God</vt:lpstr>
      <vt:lpstr>The Eternal God</vt:lpstr>
      <vt:lpstr>The Eternal God God’s Relationship to Time</vt:lpstr>
      <vt:lpstr>The Eternal God God’s Relationship to Time</vt:lpstr>
      <vt:lpstr>The Eternal God Defining Time, Eternal &amp; Eternity</vt:lpstr>
      <vt:lpstr>The Eternal God Defining Time, Eternal &amp; Eternity</vt:lpstr>
      <vt:lpstr>The Eternal God Defining Time, Eternal &amp; Eternity</vt:lpstr>
      <vt:lpstr>The Eternal God The Necessity of God being Eternal</vt:lpstr>
      <vt:lpstr>The Eternal God The Necessity of God being Eternal</vt:lpstr>
      <vt:lpstr>The Eternal God The Necessity of God being Eternal</vt:lpstr>
      <vt:lpstr>The Eternal God The Necessity of God being Eternal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59</cp:revision>
  <dcterms:modified xsi:type="dcterms:W3CDTF">2022-03-05T20:18:31Z</dcterms:modified>
</cp:coreProperties>
</file>