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7"/>
  </p:notesMasterIdLst>
  <p:sldIdLst>
    <p:sldId id="296" r:id="rId3"/>
    <p:sldId id="299" r:id="rId4"/>
    <p:sldId id="260" r:id="rId5"/>
    <p:sldId id="278" r:id="rId6"/>
    <p:sldId id="279" r:id="rId7"/>
    <p:sldId id="314" r:id="rId8"/>
    <p:sldId id="321" r:id="rId9"/>
    <p:sldId id="316" r:id="rId10"/>
    <p:sldId id="280" r:id="rId11"/>
    <p:sldId id="315" r:id="rId12"/>
    <p:sldId id="281" r:id="rId13"/>
    <p:sldId id="300" r:id="rId14"/>
    <p:sldId id="302" r:id="rId15"/>
    <p:sldId id="301" r:id="rId16"/>
    <p:sldId id="282" r:id="rId17"/>
    <p:sldId id="306" r:id="rId18"/>
    <p:sldId id="305" r:id="rId19"/>
    <p:sldId id="304" r:id="rId20"/>
    <p:sldId id="303" r:id="rId21"/>
    <p:sldId id="283" r:id="rId22"/>
    <p:sldId id="309" r:id="rId23"/>
    <p:sldId id="308" r:id="rId24"/>
    <p:sldId id="307" r:id="rId25"/>
    <p:sldId id="284" r:id="rId26"/>
    <p:sldId id="312" r:id="rId27"/>
    <p:sldId id="310" r:id="rId28"/>
    <p:sldId id="286" r:id="rId29"/>
    <p:sldId id="317" r:id="rId30"/>
    <p:sldId id="313" r:id="rId31"/>
    <p:sldId id="319" r:id="rId32"/>
    <p:sldId id="318" r:id="rId33"/>
    <p:sldId id="320" r:id="rId34"/>
    <p:sldId id="287" r:id="rId35"/>
    <p:sldId id="297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7744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2328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8267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01263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5286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5280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17634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1605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0221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0718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9745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8040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14313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76058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2802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64392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9197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19734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88740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73505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8842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5503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2114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Preliminary Requirement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Timothy 3:1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must aspire - to stretch / reach - for the office of an overseer with a strong desire to do the work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verb “must”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dei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: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dei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in 1 Timothy 3:2 applies to the rest of the passage - for deacons &amp; deaconess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too (vs. 8, 11)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677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603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Six Desirable 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625475" indent="-5715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Above </a:t>
            </a:r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Reproach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ajnepivlhmptoV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anepilāmptos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(1 Tim. 3:2) and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Blameless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ajnevgklhtoV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anegklātos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(Titus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1:6-7)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for deacons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Tim. 3:10)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Cannot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accused, and if accused will be found blameless in a fair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investigation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603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Six Desirable 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687388" indent="-569913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2. Temperate / Vigilant,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nhfavlioV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nāphaloios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(1 Tim. 3:2) - “holding no wine” - sober, restrained</a:t>
            </a:r>
          </a:p>
          <a:p>
            <a:pPr marL="687388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Self-controlled / disciplined,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ejgkrathvV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egkratās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(Titus 1:8) - ability to rule over himself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448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603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Six Desirable 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687388" indent="-633413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4. Prudent / Sensible,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swvfrwn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sōphrōn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(1 Tim.  3:2 &amp; Titus 1:8) - wise, discerning, mature, sound mind</a:t>
            </a:r>
          </a:p>
          <a:p>
            <a:pPr marL="687388" indent="-6334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Respectable,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kovsmioV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kosmios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Tim. 3:2) - order, well mannered 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890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603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Six Desirable 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687388" indent="-633413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6. Gentle,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ejpieikhvV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epieikās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(1 Tim. 3:3) - related to being gracious &amp; forbearing - a mark of maturity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220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Does not have Six Undesirable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Personal Characteristics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marL="687388" indent="-569913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1. Not Given to Wine,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mh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;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pavroinon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paraoinon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(1 Tim. 3:3 &amp; Titus 1:7) - “not beside wine”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Deacons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 Tim. 3:8) - Not addicted / attending to much wine. Deacons can have more wine than Elders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Does not have Six Undesirable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Personal Characteristics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marL="569913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Not Pugnacious / violent,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mh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;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plhvkthn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plāktān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(1 Tim. 3:3 &amp; Titus 1:7) - not a striker, not a bully</a:t>
            </a:r>
          </a:p>
        </p:txBody>
      </p:sp>
    </p:spTree>
    <p:extLst>
      <p:ext uri="{BB962C8B-B14F-4D97-AF65-F5344CB8AC3E}">
        <p14:creationId xmlns:p14="http://schemas.microsoft.com/office/powerpoint/2010/main" val="145991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Does not have Six Undesirable 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Characteristics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marL="687388" indent="-633413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3. Not in Love with Money (1 Tim. 3:3),  Not Fond of Sordid Gain (Titus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1:7)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deacons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Tim. 1:7)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13:5 - a character free from the love of money and being content with what you have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436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Does not have Six Undesirable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Personal Characteristics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marL="625475" indent="-625475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4. Uncontentious / Not quarrelsome,  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a[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macoV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amachos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(1 Tim. 3:3) - not combative in conflict of ideas</a:t>
            </a:r>
          </a:p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Not Quick Tempered,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mh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;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ojrgivlon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orgilon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(Titus 1:7) - not short fused, unable to control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temper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14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Does not have Six Undesirable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Personal Characteristics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marL="569913" indent="-515938" eaLnBrk="1" hangingPunct="1">
              <a:buNone/>
              <a:tabLst>
                <a:tab pos="5699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Not Self-willed,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mh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;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aujqavdh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authadā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(Titus 1:7) - stubborn, demands own way</a:t>
            </a:r>
          </a:p>
        </p:txBody>
      </p:sp>
    </p:spTree>
    <p:extLst>
      <p:ext uri="{BB962C8B-B14F-4D97-AF65-F5344CB8AC3E}">
        <p14:creationId xmlns:p14="http://schemas.microsoft.com/office/powerpoint/2010/main" val="4103034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358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Has Four Social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marL="569913" indent="-515938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1. Husband of One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Wife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mia:V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gunaiko;V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a[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ndra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mias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gunaikos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andra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Tim. 3:2 &amp; Titus 1:6) also deacons (1 Tim. 3:12) -  “one woman man”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character quality of the present that applies regardless of marital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status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Making this = “not divorced” is contrary to both the text and the context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358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Has Four Social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2. Managing well household &amp; children (1 Tim. 3:4) &amp; deacons (1 Tim. 3:12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 - superintend, rule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protect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, guard,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aid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Titus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1:6 - faithful children contrasted with children accused of dissipation 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rebellion.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Reflects a character quality of the dad, not the salvation status of child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29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358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Has Four Social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Neither marriage or children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are required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otherwise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present participle would require at least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two children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(plural) under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rule – disqualifying him before he has two kids and after kids grow up and leave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529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358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Has Four Social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marL="635000" indent="-581025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3. Hospitable,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filovxenon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philoxenon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(1 Tim. 3:2 &amp; Titus 1:8) - love for strangers, freely shares</a:t>
            </a:r>
          </a:p>
          <a:p>
            <a:pPr marL="635000" indent="-58102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Good Reputation with those Outside (1 Tim. 3:7) - good witness &amp; integrity among unsaved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291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82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Has Five Spiritual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62" y="688425"/>
            <a:ext cx="9144000" cy="5715000"/>
          </a:xfrm>
          <a:noFill/>
        </p:spPr>
        <p:txBody>
          <a:bodyPr/>
          <a:lstStyle/>
          <a:p>
            <a:pPr marL="625475" indent="-571500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1. A Lover of What Is Good,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filavgaqoV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philagothos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(Titus 1:8) - strong affection for moral goodness</a:t>
            </a:r>
          </a:p>
          <a:p>
            <a:pPr marL="625475" indent="-5715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Not a New Convert /  Novice  (1 Tim. 3:6) - Deacons must be tested (1 Tim. 3:10) - maturity takes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82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Has Five Spiritual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62" y="688425"/>
            <a:ext cx="9144000" cy="5715000"/>
          </a:xfrm>
          <a:noFill/>
        </p:spPr>
        <p:txBody>
          <a:bodyPr/>
          <a:lstStyle/>
          <a:p>
            <a:pPr marL="569913" indent="-515938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3. Just,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divkaioV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dikaios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(Titus 1:8) - fair-minded, impartial and objective without any favoritism </a:t>
            </a:r>
          </a:p>
          <a:p>
            <a:pPr marL="569913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Devout / Holy,  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o{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osios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(Titus 1:8) - personal life marked by being separated from sin unto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42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82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Has Five Spiritual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Qualifications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62" y="688425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Able to Teach (1 Tim 3:2), Hold fast faithful word, exhort in sound doctrine, refute those who contradict (Titus 1:9) - can communicate Scriptural truth so others can understand and apply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875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Deacons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Timothy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3:8-10,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Deacon,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diakonoV</a:t>
            </a:r>
            <a:r>
              <a:rPr lang="el-GR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l-G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diakonos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(table waiter) is a servant assisting the Elders serving the church &amp; people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Dignified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semnovV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semnos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(1 Tim. 3:8) - serious minded, steady, behave in an honorable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manner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Deacons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Timothy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3:8-10,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12-13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double tongued,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m;h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dilovgouV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dilogous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(1 Tim. 3:8) - consistent &amp; righteous in speech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significance difference between Elder &amp; Deacon: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*Elder’s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ability to teach;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*Deacon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have more wine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708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Deaconesses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u="sng" dirty="0">
                <a:solidFill>
                  <a:srgbClr val="FFFF00"/>
                </a:solidFill>
                <a:latin typeface="Arial Narrow" panose="020B0606020202030204" pitchFamily="34" charset="0"/>
              </a:rPr>
              <a:t>1 Timothy 3:11</a:t>
            </a:r>
            <a:endParaRPr lang="en-US" altLang="en-US" sz="4000" b="1" dirty="0" smtClean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2662"/>
            <a:ext cx="9144000" cy="554496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deaconess assists the Elders &amp; Deacons as directed ministering to the church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congregation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4199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Biblical Qualifications for Church Leaders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Timothy 3:1-13; Titus 1:5-9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Qualifications for being in a church leadership are determined by the Scriptures and personal preferences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should strive to meet the qualifications for a Deacon or Deaconess since they mark maturity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Deaconesses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u="sng" dirty="0">
                <a:solidFill>
                  <a:srgbClr val="FFFF00"/>
                </a:solidFill>
                <a:latin typeface="Arial Narrow" panose="020B0606020202030204" pitchFamily="34" charset="0"/>
              </a:rPr>
              <a:t>1 Timothy 3:11</a:t>
            </a:r>
            <a:endParaRPr lang="en-US" altLang="en-US" sz="4000" b="1" dirty="0" smtClean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2662"/>
            <a:ext cx="9144000" cy="554496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General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qualifications of a godly woman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fruit of the Spirit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Galatians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5:22-23;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modest, discreet, humble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Timothy 2:9-15;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reverent in behavior, sensible, pure, kind, not enslaved to much wine, subject to own husband, correct priority at home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Titus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2:3-5;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respectful, gentle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3:1-6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998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Deaconesses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u="sng" dirty="0">
                <a:solidFill>
                  <a:srgbClr val="FFFF00"/>
                </a:solidFill>
                <a:latin typeface="Arial Narrow" panose="020B0606020202030204" pitchFamily="34" charset="0"/>
              </a:rPr>
              <a:t>1 Timothy 3:11</a:t>
            </a:r>
            <a:endParaRPr lang="en-US" altLang="en-US" sz="4000" b="1" dirty="0" smtClean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2662"/>
            <a:ext cx="9144000" cy="554496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Context better supports women servants (deaconesses) than “deacons’ wives” which Paul could have stated clearly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Timothy 1:11 - a woman servant is dignified &amp; temperate as noted above. </a:t>
            </a:r>
          </a:p>
        </p:txBody>
      </p:sp>
    </p:spTree>
    <p:extLst>
      <p:ext uri="{BB962C8B-B14F-4D97-AF65-F5344CB8AC3E}">
        <p14:creationId xmlns:p14="http://schemas.microsoft.com/office/powerpoint/2010/main" val="1056422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Deaconesses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u="sng" dirty="0">
                <a:solidFill>
                  <a:srgbClr val="FFFF00"/>
                </a:solidFill>
                <a:latin typeface="Arial Narrow" panose="020B0606020202030204" pitchFamily="34" charset="0"/>
              </a:rPr>
              <a:t>1 Timothy 3:11</a:t>
            </a:r>
            <a:endParaRPr lang="en-US" altLang="en-US" sz="4000" b="1" dirty="0" smtClean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2662"/>
            <a:ext cx="9144000" cy="5544968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a malicious gossip,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mh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;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diabovlouV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diabolous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does not slander or falsely / ignorantly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accuse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Faithful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all things,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pista;V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ejn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pa:sin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pistas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pasin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she keeps her word / commitments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34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qualifications are also the character qualitie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 of a mature Christian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Identify your areas of weakness and strive to develop these qualities reflecting greater maturity and enabling greater service to 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of Qualified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Leaders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Biblically qualified leaders are the only human protection a church has from aberration, heresy &amp; apostasy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pastor is eventually replaced, his legacy is in the godly leadership he leaves behind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52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Background of 1 Timothy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Titus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Both books written for similar reasons ~ A.D. 65 to correct &amp; strength a church / churches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Ephesian church was founded ~ A.D. 51 and had a long history of good teachers &amp; was mostly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52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Background of 1 Timothy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Titus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churches on Crete were younger and without good teachers &amp; had a lot of immaturity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Timothy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gives qualifications for those that desire to be Elders while Titus personally appoints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27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452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Background of 1 Timothy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Titus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Neither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list of qualifications requires perfection - God continues to bring people to ever greater maturity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Stumbling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something does not mean being characterized by it - God delights in restoration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98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Qualifications for Elders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Timothy 3:1-7; Titus 1:5-9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742950" indent="-571500" eaLnBrk="1" hangingPunct="1">
              <a:buNone/>
            </a:pPr>
            <a:r>
              <a:rPr lang="fr-F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1) </a:t>
            </a:r>
            <a:r>
              <a:rPr lang="fr-FR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Desirable</a:t>
            </a:r>
            <a:r>
              <a:rPr lang="fr-F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fr-FR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personal</a:t>
            </a:r>
            <a:r>
              <a:rPr lang="fr-F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qualifications. </a:t>
            </a:r>
            <a:endParaRPr lang="fr-FR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indent="-571500" eaLnBrk="1" hangingPunct="1">
              <a:buNone/>
            </a:pPr>
            <a:r>
              <a:rPr lang="fr-FR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fr-F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fr-FR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Absence </a:t>
            </a:r>
            <a:r>
              <a:rPr lang="fr-F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fr-FR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undesirable</a:t>
            </a:r>
            <a:r>
              <a:rPr lang="fr-F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fr-FR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personal</a:t>
            </a:r>
            <a:r>
              <a:rPr lang="fr-F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qualifications. </a:t>
            </a:r>
            <a:endParaRPr lang="fr-FR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indent="-571500" eaLnBrk="1" hangingPunct="1">
              <a:buNone/>
            </a:pPr>
            <a:r>
              <a:rPr lang="fr-FR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fr-F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Social qualifications. </a:t>
            </a:r>
            <a:endParaRPr lang="fr-FR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indent="-571500" eaLnBrk="1" hangingPunct="1">
              <a:buNone/>
            </a:pPr>
            <a:r>
              <a:rPr lang="fr-FR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fr-FR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Spiritual qualifications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3835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Preliminary Requirement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Timothy 3:1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Bishop / </a:t>
            </a:r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Overseer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ejpiskopoV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episkopos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); </a:t>
            </a:r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presbuvteroV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presbuteros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);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Shepherd / Pastor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poimhvn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poimān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refer to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same person (elder)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same office (bishop)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same work (pastor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820</TotalTime>
  <Words>1489</Words>
  <Application>Microsoft Office PowerPoint</Application>
  <PresentationFormat>On-screen Show (4:3)</PresentationFormat>
  <Paragraphs>134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Biblical Qualifications for Church Leaders  1 Timothy 3:1-13; Titus 1:5-9</vt:lpstr>
      <vt:lpstr>The Necessity of Qualified Leaders</vt:lpstr>
      <vt:lpstr>Background of 1 Timothy &amp; Titus</vt:lpstr>
      <vt:lpstr>Background of 1 Timothy &amp; Titus</vt:lpstr>
      <vt:lpstr>Background of 1 Timothy &amp; Titus</vt:lpstr>
      <vt:lpstr>Qualifications for Elders 1 Timothy 3:1-7; Titus 1:5-9</vt:lpstr>
      <vt:lpstr>The Preliminary Requirement  1 Timothy 3:1</vt:lpstr>
      <vt:lpstr>The Preliminary Requirement  1 Timothy 3:1</vt:lpstr>
      <vt:lpstr>Six Desirable Personal Qualifications</vt:lpstr>
      <vt:lpstr>Six Desirable Personal Qualifications</vt:lpstr>
      <vt:lpstr>Six Desirable Personal Qualifications</vt:lpstr>
      <vt:lpstr>Six Desirable Personal Qualifications</vt:lpstr>
      <vt:lpstr>Does not have Six Undesirable  Personal Characteristics</vt:lpstr>
      <vt:lpstr>Does not have Six Undesirable  Personal Characteristics</vt:lpstr>
      <vt:lpstr>Does not have Six Undesirable Personal Characteristics</vt:lpstr>
      <vt:lpstr>Does not have Six Undesirable  Personal Characteristics</vt:lpstr>
      <vt:lpstr>Does not have Six Undesirable  Personal Characteristics</vt:lpstr>
      <vt:lpstr>Has Four Social Qualifications</vt:lpstr>
      <vt:lpstr>Has Four Social Qualifications</vt:lpstr>
      <vt:lpstr>Has Four Social Qualifications</vt:lpstr>
      <vt:lpstr>Has Four Social Qualifications</vt:lpstr>
      <vt:lpstr>Has Five Spiritual Qualifications</vt:lpstr>
      <vt:lpstr>Has Five Spiritual Qualifications</vt:lpstr>
      <vt:lpstr>Has Five Spiritual Qualifications</vt:lpstr>
      <vt:lpstr>Qualifications for Deacons  1 Timothy 3:8-10, 12-13</vt:lpstr>
      <vt:lpstr>Qualifications for Deacons  1 Timothy 3:8-10, 12-13</vt:lpstr>
      <vt:lpstr>Qualifications for Deaconesses 1 Timothy 3:11</vt:lpstr>
      <vt:lpstr>Qualifications for Deaconesses 1 Timothy 3:11</vt:lpstr>
      <vt:lpstr>Qualifications for Deaconesses 1 Timothy 3:11</vt:lpstr>
      <vt:lpstr>Qualifications for Deaconesses 1 Timothy 3:11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57</cp:revision>
  <dcterms:modified xsi:type="dcterms:W3CDTF">2022-02-20T01:55:31Z</dcterms:modified>
</cp:coreProperties>
</file>