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3662" r:id="rId2"/>
  </p:sldMasterIdLst>
  <p:notesMasterIdLst>
    <p:notesMasterId r:id="rId23"/>
  </p:notesMasterIdLst>
  <p:sldIdLst>
    <p:sldId id="296" r:id="rId3"/>
    <p:sldId id="299" r:id="rId4"/>
    <p:sldId id="260" r:id="rId5"/>
    <p:sldId id="278" r:id="rId6"/>
    <p:sldId id="300" r:id="rId7"/>
    <p:sldId id="279" r:id="rId8"/>
    <p:sldId id="302" r:id="rId9"/>
    <p:sldId id="280" r:id="rId10"/>
    <p:sldId id="303" r:id="rId11"/>
    <p:sldId id="281" r:id="rId12"/>
    <p:sldId id="304" r:id="rId13"/>
    <p:sldId id="305" r:id="rId14"/>
    <p:sldId id="306" r:id="rId15"/>
    <p:sldId id="282" r:id="rId16"/>
    <p:sldId id="307" r:id="rId17"/>
    <p:sldId id="283" r:id="rId18"/>
    <p:sldId id="309" r:id="rId19"/>
    <p:sldId id="310" r:id="rId20"/>
    <p:sldId id="287" r:id="rId21"/>
    <p:sldId id="297" r:id="rId2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FF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60" autoAdjust="0"/>
  </p:normalViewPr>
  <p:slideViewPr>
    <p:cSldViewPr>
      <p:cViewPr varScale="1">
        <p:scale>
          <a:sx n="106" d="100"/>
          <a:sy n="106" d="100"/>
        </p:scale>
        <p:origin x="1128" y="1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0"/>
            <a:r>
              <a:rPr lang="en-US" noProof="0" smtClean="0"/>
              <a:t>Second level</a:t>
            </a:r>
          </a:p>
          <a:p>
            <a:pPr lvl="0"/>
            <a:r>
              <a:rPr lang="en-US" noProof="0" smtClean="0"/>
              <a:t>Third level</a:t>
            </a:r>
          </a:p>
          <a:p>
            <a:pPr lvl="0"/>
            <a:r>
              <a:rPr lang="en-US" noProof="0" smtClean="0"/>
              <a:t>Fourth level</a:t>
            </a:r>
          </a:p>
          <a:p>
            <a:pPr lvl="0"/>
            <a:r>
              <a:rPr lang="en-US" noProof="0" smtClean="0"/>
              <a:t>Fifth level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22F175CB-32DA-43C4-B02B-FEB8FD6F1D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21022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E5EFAEE-527B-4777-8D56-28D28AD713AA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9064034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1E1B2D5-6D5C-49C9-A64B-B6B664974B27}" type="slidenum">
              <a:rPr lang="en-US" altLang="en-US"/>
              <a:pPr>
                <a:spcBef>
                  <a:spcPct val="0"/>
                </a:spcBef>
              </a:pPr>
              <a:t>10</a:t>
            </a:fld>
            <a:endParaRPr lang="en-US" alt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494427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1E1B2D5-6D5C-49C9-A64B-B6B664974B27}" type="slidenum">
              <a:rPr lang="en-US" altLang="en-US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11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201323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1E1B2D5-6D5C-49C9-A64B-B6B664974B27}" type="slidenum">
              <a:rPr lang="en-US" altLang="en-US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12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3921928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1E1B2D5-6D5C-49C9-A64B-B6B664974B27}" type="slidenum">
              <a:rPr lang="en-US" altLang="en-US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13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273760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7140E29-E5F6-4BD9-A1F9-668482F6C4BB}" type="slidenum">
              <a:rPr lang="en-US" altLang="en-US"/>
              <a:pPr>
                <a:spcBef>
                  <a:spcPct val="0"/>
                </a:spcBef>
              </a:pPr>
              <a:t>14</a:t>
            </a:fld>
            <a:endParaRPr lang="en-US" alt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0774759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7140E29-E5F6-4BD9-A1F9-668482F6C4BB}" type="slidenum">
              <a:rPr lang="en-US" altLang="en-US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15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6213391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25EC6F7-2979-4E84-9572-271062F13C1D}" type="slidenum">
              <a:rPr lang="en-US" altLang="en-US"/>
              <a:pPr>
                <a:spcBef>
                  <a:spcPct val="0"/>
                </a:spcBef>
              </a:pPr>
              <a:t>16</a:t>
            </a:fld>
            <a:endParaRPr lang="en-US" alt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2005007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25EC6F7-2979-4E84-9572-271062F13C1D}" type="slidenum">
              <a:rPr lang="en-US" altLang="en-US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17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1587449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25EC6F7-2979-4E84-9572-271062F13C1D}" type="slidenum">
              <a:rPr lang="en-US" altLang="en-US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18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0519684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EFBC766-5814-4B0A-BA75-61C1C15C2A62}" type="slidenum">
              <a:rPr lang="en-US" altLang="en-US"/>
              <a:pPr>
                <a:spcBef>
                  <a:spcPct val="0"/>
                </a:spcBef>
              </a:pPr>
              <a:t>19</a:t>
            </a:fld>
            <a:endParaRPr lang="en-US" alt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335380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7DBBB28-3737-4681-A482-5467CA3B0767}" type="slidenum">
              <a:rPr lang="en-US" altLang="en-US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17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fld id="{983D6E63-74AB-420C-AE3D-3E6A20191BB9}" type="slidenum">
              <a:rPr lang="en-US" altLang="en-US">
                <a:solidFill>
                  <a:srgbClr val="000000"/>
                </a:solidFill>
              </a:rPr>
              <a:pPr algn="r">
                <a:spcBef>
                  <a:spcPct val="0"/>
                </a:spcBef>
              </a:pPr>
              <a:t>2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846589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BB05EF8-6E83-45B5-AE4C-8EE9018D48D4}" type="slidenum">
              <a:rPr lang="en-US" altLang="en-US"/>
              <a:pPr>
                <a:spcBef>
                  <a:spcPct val="0"/>
                </a:spcBef>
              </a:pPr>
              <a:t>20</a:t>
            </a:fld>
            <a:endParaRPr lang="en-US" alt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792144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5D647C2-0C5B-4386-BD91-1BDF32026A86}" type="slidenum">
              <a:rPr lang="en-US" altLang="en-US"/>
              <a:pPr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568571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00DC65A-D33F-404F-9059-2D217A69889E}" type="slidenum">
              <a:rPr lang="en-US" altLang="en-US"/>
              <a:pPr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985889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00DC65A-D33F-404F-9059-2D217A69889E}" type="slidenum">
              <a:rPr lang="en-US" altLang="en-US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5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954633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32B6AF8-ECA1-4494-96F3-A1A0DF6ECAC4}" type="slidenum">
              <a:rPr lang="en-US" altLang="en-US"/>
              <a:pPr>
                <a:spcBef>
                  <a:spcPct val="0"/>
                </a:spcBef>
              </a:pPr>
              <a:t>6</a:t>
            </a:fld>
            <a:endParaRPr lang="en-US" altLang="en-US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082472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32B6AF8-ECA1-4494-96F3-A1A0DF6ECAC4}" type="slidenum">
              <a:rPr lang="en-US" altLang="en-US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7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08644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D1266DE-CBDE-4ADB-B5A7-70354D913A2C}" type="slidenum">
              <a:rPr lang="en-US" altLang="en-US"/>
              <a:pPr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564882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D1266DE-CBDE-4ADB-B5A7-70354D913A2C}" type="slidenum">
              <a:rPr lang="en-US" altLang="en-US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9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7025885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968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05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5745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5745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1084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DADEE1-11FF-4FD5-AFC1-0BD28B527BA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71160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4F2987-EA6A-4830-B16E-0F377140496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28308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C04544-640B-4879-917D-5945BE81AE3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19455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519677-A0B2-407A-91C3-4F6F11F683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86511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5DDEA3-5290-4F01-992D-5C527ADC95D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77685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6B78FD-E10D-464B-9DA7-3DB78FA3729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19172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D25FBB-606D-4C84-9FB8-D982996EC6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60712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60819-D8CC-4A5A-9F9F-80D62475139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1712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60880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E362A6-69AC-4610-B980-27677172D5F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594815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4F9C52-1112-4ED0-B777-98B1E86C168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60731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68F9D7-3233-4D02-A777-0833B2A0121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255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25493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154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203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46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09222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79009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31250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219200"/>
            <a:ext cx="91440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176213" indent="-176213" algn="l" rtl="0" eaLnBrk="0" fontAlgn="base" hangingPunct="0">
        <a:spcBef>
          <a:spcPct val="20000"/>
        </a:spcBef>
        <a:spcAft>
          <a:spcPct val="0"/>
        </a:spcAft>
        <a:buChar char="•"/>
        <a:defRPr sz="4000">
          <a:solidFill>
            <a:schemeClr val="bg1"/>
          </a:solidFill>
          <a:latin typeface="+mn-lt"/>
          <a:ea typeface="+mn-ea"/>
          <a:cs typeface="+mn-cs"/>
        </a:defRPr>
      </a:lvl1pPr>
      <a:lvl2pPr marL="457200" indent="-166688" algn="l" rtl="0" eaLnBrk="0" fontAlgn="base" hangingPunct="0">
        <a:spcBef>
          <a:spcPct val="20000"/>
        </a:spcBef>
        <a:spcAft>
          <a:spcPct val="0"/>
        </a:spcAft>
        <a:buSzPct val="85000"/>
        <a:buFont typeface="Wingdings" panose="05000000000000000000" pitchFamily="2" charset="2"/>
        <a:buChar char="Ø"/>
        <a:defRPr sz="4000">
          <a:solidFill>
            <a:schemeClr val="bg1"/>
          </a:solidFill>
          <a:latin typeface="+mn-lt"/>
          <a:cs typeface="+mn-cs"/>
        </a:defRPr>
      </a:lvl2pPr>
      <a:lvl3pPr marL="735013" indent="-163513" algn="l" rtl="0" eaLnBrk="0" fontAlgn="base" hangingPunct="0">
        <a:spcBef>
          <a:spcPct val="20000"/>
        </a:spcBef>
        <a:spcAft>
          <a:spcPct val="0"/>
        </a:spcAft>
        <a:buChar char="•"/>
        <a:defRPr sz="3600">
          <a:solidFill>
            <a:schemeClr val="bg1"/>
          </a:solidFill>
          <a:latin typeface="+mn-lt"/>
          <a:cs typeface="+mn-cs"/>
        </a:defRPr>
      </a:lvl3pPr>
      <a:lvl4pPr marL="1025525" indent="-176213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anose="05000000000000000000" pitchFamily="2" charset="2"/>
        <a:buChar char="ü"/>
        <a:defRPr sz="3600">
          <a:solidFill>
            <a:schemeClr val="bg1"/>
          </a:solidFill>
          <a:latin typeface="+mn-lt"/>
          <a:cs typeface="+mn-cs"/>
        </a:defRPr>
      </a:lvl4pPr>
      <a:lvl5pPr marL="1254125" indent="-114300" algn="l" rtl="0" eaLnBrk="0" fontAlgn="base" hangingPunct="0">
        <a:spcBef>
          <a:spcPct val="20000"/>
        </a:spcBef>
        <a:spcAft>
          <a:spcPct val="0"/>
        </a:spcAft>
        <a:buSzPct val="65000"/>
        <a:buFont typeface="Wingdings" panose="05000000000000000000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5pPr>
      <a:lvl6pPr marL="17113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6pPr>
      <a:lvl7pPr marL="21685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7pPr>
      <a:lvl8pPr marL="26257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8pPr>
      <a:lvl9pPr marL="30829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2543CCD0-6AE4-4086-BB1C-23BE8D383DD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33388" y="1838325"/>
            <a:ext cx="8240712" cy="24685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sz="7200" b="1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Grace Bible Church</a:t>
            </a:r>
            <a: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54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Glorifying God </a:t>
            </a:r>
            <a:b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Making Disciples of Jesus Christ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0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263" y="2263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Love vs.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Romance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9371"/>
            <a:ext cx="9144000" cy="6178629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Romance dominates the ideas of love in Western cultures, but its selfishness is detrimental to relationships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Romance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is a reaction against Biblical Christianity placing the will of man over the will of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God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263" y="2263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Love vs.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Romance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9371"/>
            <a:ext cx="9144000" cy="6178629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Glorifying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God and fulfilling His will is the purpose and foundation for a Christian’s relationships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quest to help others know and walk with God and them to help you fosters strong enduring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friendships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89975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263" y="2263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Love vs.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Romance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9371"/>
            <a:ext cx="9144000" cy="6178629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When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romance is blocked it can quickly flip what was called falsely called love into hate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“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Dating” is a relatively recent concept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Singles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should first seek to be godly themselves &amp; then search for a potential spouse who is doing the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same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27511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263" y="2263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Love vs.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Romance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9371"/>
            <a:ext cx="9144000" cy="6178629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Psalm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15; 1 Timothy 3:1-13 - characteristics of a godly man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Proverbs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31:10-31 - characteristics of a godly woman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97974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2263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Love vs. Romance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9371"/>
            <a:ext cx="9144000" cy="6178629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Genesis 1 &amp; 2 - God’s original purpose for marriage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Proverbs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- practical advice and warnings concerning the roles in marriage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1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Peter 1:3-6 - Peter’s commands to women in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marriage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2263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Love vs. Romance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9371"/>
            <a:ext cx="9144000" cy="6178629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1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Peter 1:7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– Peter’s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commands to men in marriage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Seeking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to please God is the higher purpose in fulfilling the Biblical roles in marriage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34295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Love vs. Romance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Colossians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3:18–19  - “subject” (</a:t>
            </a:r>
            <a:r>
              <a:rPr lang="en-US" altLang="en-US" sz="4400" b="1" dirty="0" err="1">
                <a:solidFill>
                  <a:srgbClr val="FFFFFF"/>
                </a:solidFill>
                <a:latin typeface="TekniaGreek" panose="02000503060000020004" pitchFamily="2" charset="0"/>
              </a:rPr>
              <a:t>uJpotavssw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/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hupotassō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) is willing submission to the authority of another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Submission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is qualified that it is “as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fitting with the Lord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Ephesians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5:22-24 - Commands to the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wife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0" dur="500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Love vs. Romance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Ephesians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5:25-27 - Husbands to l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ove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wife as Christ loves the church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Ephesians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5:28-30 - Husbands to love wife as he cherishes his own body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Ephesians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5:31-32 - The greater purpose of marriage - a reflection of Christ’s love for the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church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15476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0" dur="500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Love vs. Romance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Malachi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2:16 - God hates divorce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Ephesians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5:33 - Husbands love your wives, Wives respect your husbands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77604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2225" y="0"/>
            <a:ext cx="9144000" cy="6778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smtClean="0">
                <a:solidFill>
                  <a:srgbClr val="A0D0FF"/>
                </a:solidFill>
                <a:latin typeface="Arial Narrow" panose="020B0606020202030204" pitchFamily="34" charset="0"/>
              </a:rPr>
              <a:t>Conclusions</a:t>
            </a:r>
            <a:endParaRPr lang="en-US" altLang="en-US" sz="3600" b="1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863"/>
            <a:ext cx="9144000" cy="6180137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True Biblical love for God is the foundation for marriage 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structure of marriage is then built with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ajgaph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/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agapā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love 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Those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struggling in marriage need to evaluate the foundation and structure - and change it to 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ajgaph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/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agapā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  <p:bldP spid="60419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304800"/>
            <a:ext cx="7696200" cy="762000"/>
          </a:xfrm>
        </p:spPr>
        <p:txBody>
          <a:bodyPr/>
          <a:lstStyle/>
          <a:p>
            <a:pPr eaLnBrk="1" hangingPunct="1"/>
            <a:r>
              <a:rPr lang="en-US" altLang="en-US" sz="4000" b="1" smtClean="0"/>
              <a:t>A reminder to consider others Please: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04800" y="1295400"/>
            <a:ext cx="8458200" cy="5334000"/>
          </a:xfrm>
        </p:spPr>
        <p:txBody>
          <a:bodyPr/>
          <a:lstStyle/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smtClean="0"/>
              <a:t>Turn off your cell phone or set to vibrate only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smtClean="0"/>
              <a:t>Turn off sound to all electronic devices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smtClean="0"/>
              <a:t>Use the nursery or cry room if your child is fussy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smtClean="0"/>
              <a:t>Get up during the preaching only if absolutely necessary (please sit in back if you must leave early)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33388" y="1838325"/>
            <a:ext cx="8240712" cy="24685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sz="7200" b="1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Grace Bible Church</a:t>
            </a:r>
            <a: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54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Glorifying God </a:t>
            </a:r>
            <a:b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Making Disciples of Jesus Christ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A Biblical View of Love &amp;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Romance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Selected Scriptures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5626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Romance stories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Relationships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built on emotion and mutual attraction are inherently unstable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50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Failure of Romantic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Love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Testaments of Love, Leon Morris, Eerdmans, 1981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Definitions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of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romance</a:t>
            </a: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Try to influence, curry favor, flatter</a:t>
            </a: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Carry on a love affair</a:t>
            </a:r>
            <a:endParaRPr lang="en-US" altLang="en-US" sz="44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Ancient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ideas of love replaced by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romance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Failure of Romantic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Love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weakness of romance as a substitute for true love</a:t>
            </a: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An impoverishment</a:t>
            </a: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Replaces greatest good with what is selfish, tawdry, defiling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Committed Christians consistently poll as the most satisfied in all respects in their marriages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26400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67508"/>
            <a:ext cx="9144000" cy="1354217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Biblical Love: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Foundation for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Relationships 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86708"/>
            <a:ext cx="9144000" cy="5571291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 </a:t>
            </a:r>
            <a:r>
              <a:rPr lang="en-US" altLang="en-US" sz="4400" b="1" dirty="0" smtClean="0">
                <a:solidFill>
                  <a:srgbClr val="FFFFFF"/>
                </a:solidFill>
                <a:latin typeface="TekniaGreek" panose="02000503060000020004" pitchFamily="2" charset="0"/>
              </a:rPr>
              <a:t>e[</a:t>
            </a:r>
            <a:r>
              <a:rPr lang="en-US" altLang="en-US" sz="4400" b="1" dirty="0" err="1" smtClean="0">
                <a:solidFill>
                  <a:srgbClr val="FFFFFF"/>
                </a:solidFill>
                <a:latin typeface="TekniaGreek" panose="02000503060000020004" pitchFamily="2" charset="0"/>
              </a:rPr>
              <a:t>roV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/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eros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-  a “love of the worthy” combined with “a desire to possess.” 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 </a:t>
            </a:r>
            <a:r>
              <a:rPr lang="en-US" altLang="en-US" sz="4400" b="1" dirty="0" err="1" smtClean="0">
                <a:solidFill>
                  <a:srgbClr val="FFFFFF"/>
                </a:solidFill>
                <a:latin typeface="TekniaGreek" panose="02000503060000020004" pitchFamily="2" charset="0"/>
              </a:rPr>
              <a:t>storghv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/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storgā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- natural or family love 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 </a:t>
            </a:r>
            <a:r>
              <a:rPr lang="en-US" altLang="en-US" sz="4400" b="1" dirty="0" err="1" smtClean="0">
                <a:solidFill>
                  <a:srgbClr val="FFFFFF"/>
                </a:solidFill>
                <a:latin typeface="TekniaGreek" panose="02000503060000020004" pitchFamily="2" charset="0"/>
              </a:rPr>
              <a:t>filia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/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phlilia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- the love of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friendship</a:t>
            </a:r>
            <a:endParaRPr lang="en-US" altLang="en-US" sz="44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1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6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1" dur="5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67508"/>
            <a:ext cx="9144000" cy="1354217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Biblical Love: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Foundation for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Relationships 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86708"/>
            <a:ext cx="9144000" cy="5571291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John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15:13 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 </a:t>
            </a:r>
            <a:r>
              <a:rPr lang="en-US" altLang="en-US" sz="4400" b="1" dirty="0" err="1" smtClean="0">
                <a:solidFill>
                  <a:srgbClr val="FFFFFF"/>
                </a:solidFill>
                <a:latin typeface="TekniaGreek" panose="02000503060000020004" pitchFamily="2" charset="0"/>
              </a:rPr>
              <a:t>ajgaph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/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agapā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- it can encompass all other types of love but goes beyond as a selfless love which sacrifices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90341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67508"/>
            <a:ext cx="9144000" cy="1354217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Biblical Love: </a:t>
            </a:r>
            <a:b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Foundation for Relationships 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86709"/>
            <a:ext cx="9144000" cy="5571291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Romans 5:8 - God’s love in Christ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We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are to love God with </a:t>
            </a:r>
            <a:r>
              <a:rPr lang="en-US" altLang="en-US" sz="4400" b="1" dirty="0" err="1">
                <a:solidFill>
                  <a:srgbClr val="FFFFFF"/>
                </a:solidFill>
                <a:latin typeface="TekniaGreek" panose="02000503060000020004" pitchFamily="2" charset="0"/>
              </a:rPr>
              <a:t>ajgaph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/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agapā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love (Matthew 22:37)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We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are to love others with </a:t>
            </a:r>
            <a:r>
              <a:rPr lang="en-US" altLang="en-US" sz="4400" b="1" dirty="0" err="1">
                <a:solidFill>
                  <a:srgbClr val="FFFFFF"/>
                </a:solidFill>
                <a:latin typeface="TekniaGreek" panose="02000503060000020004" pitchFamily="2" charset="0"/>
              </a:rPr>
              <a:t>ajgaph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/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agapā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love (Matthew 22:39)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John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13:34-35 - our love for other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believers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67508"/>
            <a:ext cx="9144000" cy="1354217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Biblical Love: </a:t>
            </a:r>
            <a:b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Foundation for Relationships 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86709"/>
            <a:ext cx="9144000" cy="5571291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Tertullian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, ~A.D. 155 ~ 220, noted that the pagans took notice of Christians love for one another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Christians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can experience and express every kind of love, but they are to be marked by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ajgaph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/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agapā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63529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Default Design">
  <a:themeElements>
    <a:clrScheme name="3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Sermon 1</Template>
  <TotalTime>773</TotalTime>
  <Words>702</Words>
  <Application>Microsoft Office PowerPoint</Application>
  <PresentationFormat>On-screen Show (4:3)</PresentationFormat>
  <Paragraphs>92</Paragraphs>
  <Slides>20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Arial Narrow</vt:lpstr>
      <vt:lpstr>TekniaGreek</vt:lpstr>
      <vt:lpstr>Times New Roman</vt:lpstr>
      <vt:lpstr>Wingdings</vt:lpstr>
      <vt:lpstr>Custom Design</vt:lpstr>
      <vt:lpstr>3_Default Design</vt:lpstr>
      <vt:lpstr>Grace Bible Church  Glorifying God  by Making Disciples of Jesus Christ</vt:lpstr>
      <vt:lpstr>A reminder to consider others Please:</vt:lpstr>
      <vt:lpstr>A Biblical View of Love &amp; Romance Selected Scriptures</vt:lpstr>
      <vt:lpstr>Failure of Romantic Love</vt:lpstr>
      <vt:lpstr>Failure of Romantic Love</vt:lpstr>
      <vt:lpstr>Biblical Love:  The Foundation for Relationships </vt:lpstr>
      <vt:lpstr>Biblical Love:  The Foundation for Relationships </vt:lpstr>
      <vt:lpstr>Biblical Love:  The Foundation for Relationships </vt:lpstr>
      <vt:lpstr>Biblical Love:  The Foundation for Relationships </vt:lpstr>
      <vt:lpstr>Love vs. Romance</vt:lpstr>
      <vt:lpstr>Love vs. Romance</vt:lpstr>
      <vt:lpstr>Love vs. Romance</vt:lpstr>
      <vt:lpstr>Love vs. Romance</vt:lpstr>
      <vt:lpstr>Love vs. Romance</vt:lpstr>
      <vt:lpstr>Love vs. Romance</vt:lpstr>
      <vt:lpstr>Love vs. Romance</vt:lpstr>
      <vt:lpstr>Love vs. Romance</vt:lpstr>
      <vt:lpstr>Love vs. Romance</vt:lpstr>
      <vt:lpstr>Conclusions</vt:lpstr>
      <vt:lpstr>Grace Bible Church  Glorifying God  by Making Disciples of Jesus Christ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Grace Bible Church</dc:title>
  <dc:creator>Scott</dc:creator>
  <cp:lastModifiedBy>Microsoft account</cp:lastModifiedBy>
  <cp:revision>51</cp:revision>
  <dcterms:modified xsi:type="dcterms:W3CDTF">2022-02-27T04:46:33Z</dcterms:modified>
</cp:coreProperties>
</file>