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2" r:id="rId2"/>
  </p:sldMasterIdLst>
  <p:notesMasterIdLst>
    <p:notesMasterId r:id="rId26"/>
  </p:notesMasterIdLst>
  <p:sldIdLst>
    <p:sldId id="296" r:id="rId3"/>
    <p:sldId id="299" r:id="rId4"/>
    <p:sldId id="260" r:id="rId5"/>
    <p:sldId id="300" r:id="rId6"/>
    <p:sldId id="278" r:id="rId7"/>
    <p:sldId id="301" r:id="rId8"/>
    <p:sldId id="279" r:id="rId9"/>
    <p:sldId id="303" r:id="rId10"/>
    <p:sldId id="280" r:id="rId11"/>
    <p:sldId id="304" r:id="rId12"/>
    <p:sldId id="305" r:id="rId13"/>
    <p:sldId id="281" r:id="rId14"/>
    <p:sldId id="306" r:id="rId15"/>
    <p:sldId id="307" r:id="rId16"/>
    <p:sldId id="282" r:id="rId17"/>
    <p:sldId id="308" r:id="rId18"/>
    <p:sldId id="283" r:id="rId19"/>
    <p:sldId id="309" r:id="rId20"/>
    <p:sldId id="284" r:id="rId21"/>
    <p:sldId id="286" r:id="rId22"/>
    <p:sldId id="310" r:id="rId23"/>
    <p:sldId id="287" r:id="rId24"/>
    <p:sldId id="297"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6" d="100"/>
          <a:sy n="106" d="100"/>
        </p:scale>
        <p:origin x="1128"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207E00BE-F268-416B-95F2-A98279542737}" type="slidenum">
              <a:rPr lang="en-US" altLang="en-US"/>
              <a:pPr/>
              <a:t>‹#›</a:t>
            </a:fld>
            <a:endParaRPr lang="en-US" altLang="en-US"/>
          </a:p>
        </p:txBody>
      </p:sp>
    </p:spTree>
    <p:extLst>
      <p:ext uri="{BB962C8B-B14F-4D97-AF65-F5344CB8AC3E}">
        <p14:creationId xmlns:p14="http://schemas.microsoft.com/office/powerpoint/2010/main" val="21642356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839210D-BCD7-4A1F-B43B-F5176C9CFD07}" type="slidenum">
              <a:rPr lang="en-US" altLang="en-US"/>
              <a:pPr/>
              <a:t>1</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97286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E14B85-C09D-45F6-9650-D961E3FA5ECE}" type="slidenum">
              <a:rPr lang="en-US" altLang="en-US">
                <a:solidFill>
                  <a:srgbClr val="000000"/>
                </a:solidFill>
              </a:rPr>
              <a:pPr/>
              <a:t>10</a:t>
            </a:fld>
            <a:endParaRPr lang="en-US" altLang="en-US">
              <a:solidFill>
                <a:srgbClr val="000000"/>
              </a:solidFill>
            </a:endParaRPr>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28412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E14B85-C09D-45F6-9650-D961E3FA5ECE}" type="slidenum">
              <a:rPr lang="en-US" altLang="en-US">
                <a:solidFill>
                  <a:srgbClr val="000000"/>
                </a:solidFill>
              </a:rPr>
              <a:pPr/>
              <a:t>11</a:t>
            </a:fld>
            <a:endParaRPr lang="en-US" altLang="en-US">
              <a:solidFill>
                <a:srgbClr val="000000"/>
              </a:solidFill>
            </a:endParaRPr>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86456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77AAA-FD6C-4D35-9DD2-DBFD3E31BFF9}" type="slidenum">
              <a:rPr lang="en-US" altLang="en-US"/>
              <a:pPr/>
              <a:t>12</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392687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77AAA-FD6C-4D35-9DD2-DBFD3E31BFF9}" type="slidenum">
              <a:rPr lang="en-US" altLang="en-US">
                <a:solidFill>
                  <a:srgbClr val="000000"/>
                </a:solidFill>
              </a:rPr>
              <a:pPr/>
              <a:t>13</a:t>
            </a:fld>
            <a:endParaRPr lang="en-US" altLang="en-US">
              <a:solidFill>
                <a:srgbClr val="000000"/>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73806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77AAA-FD6C-4D35-9DD2-DBFD3E31BFF9}" type="slidenum">
              <a:rPr lang="en-US" altLang="en-US">
                <a:solidFill>
                  <a:srgbClr val="000000"/>
                </a:solidFill>
              </a:rPr>
              <a:pPr/>
              <a:t>14</a:t>
            </a:fld>
            <a:endParaRPr lang="en-US" altLang="en-US">
              <a:solidFill>
                <a:srgbClr val="000000"/>
              </a:solidFill>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32137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E60995F-BB35-42A0-90B8-6BF9C9B128B9}" type="slidenum">
              <a:rPr lang="en-US" altLang="en-US"/>
              <a:pPr/>
              <a:t>15</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54048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E60995F-BB35-42A0-90B8-6BF9C9B128B9}" type="slidenum">
              <a:rPr lang="en-US" altLang="en-US">
                <a:solidFill>
                  <a:srgbClr val="000000"/>
                </a:solidFill>
              </a:rPr>
              <a:pPr/>
              <a:t>16</a:t>
            </a:fld>
            <a:endParaRPr lang="en-US" altLang="en-US">
              <a:solidFill>
                <a:srgbClr val="000000"/>
              </a:solidFill>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37183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58C692-CA73-4791-957E-8264D17F5F99}" type="slidenum">
              <a:rPr lang="en-US" altLang="en-US"/>
              <a:pPr/>
              <a:t>17</a:t>
            </a:fld>
            <a:endParaRPr lang="en-US"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07693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58C692-CA73-4791-957E-8264D17F5F99}" type="slidenum">
              <a:rPr lang="en-US" altLang="en-US">
                <a:solidFill>
                  <a:srgbClr val="000000"/>
                </a:solidFill>
              </a:rPr>
              <a:pPr/>
              <a:t>18</a:t>
            </a:fld>
            <a:endParaRPr lang="en-US" altLang="en-US">
              <a:solidFill>
                <a:srgbClr val="000000"/>
              </a:solidFill>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54560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50DCFD5-6E42-4670-953D-5D00E11761D4}" type="slidenum">
              <a:rPr lang="en-US" altLang="en-US"/>
              <a:pPr/>
              <a:t>19</a:t>
            </a:fld>
            <a:endParaRPr lang="en-US" alt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76408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284002E-5892-4975-B932-CACEBBAD40CA}" type="slidenum">
              <a:rPr lang="en-US" altLang="en-US">
                <a:solidFill>
                  <a:srgbClr val="000000"/>
                </a:solidFill>
              </a:rPr>
              <a:pPr/>
              <a:t>2</a:t>
            </a:fld>
            <a:endParaRPr lang="en-US" altLang="en-US">
              <a:solidFill>
                <a:srgbClr val="000000"/>
              </a:solidFill>
            </a:endParaRPr>
          </a:p>
        </p:txBody>
      </p:sp>
      <p:sp>
        <p:nvSpPr>
          <p:cNvPr id="184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098261AB-0AD2-4231-B6BA-8096A2DB1DF1}" type="slidenum">
              <a:rPr lang="en-US" altLang="en-US" sz="1200">
                <a:solidFill>
                  <a:srgbClr val="000000"/>
                </a:solidFill>
              </a:rPr>
              <a:pPr algn="r"/>
              <a:t>2</a:t>
            </a:fld>
            <a:endParaRPr lang="en-US" altLang="en-US" sz="1200">
              <a:solidFill>
                <a:srgbClr val="000000"/>
              </a:solidFill>
            </a:endParaRPr>
          </a:p>
        </p:txBody>
      </p:sp>
      <p:sp>
        <p:nvSpPr>
          <p:cNvPr id="18436" name="Rectangle 2"/>
          <p:cNvSpPr>
            <a:spLocks noRot="1" noChangeArrowheads="1" noTextEdit="1"/>
          </p:cNvSpPr>
          <p:nvPr>
            <p:ph type="sldImg"/>
          </p:nvPr>
        </p:nvSpPr>
        <p:spPr>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96445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893D58-9EEB-4D0B-A7B1-6F1D4104CB26}" type="slidenum">
              <a:rPr lang="en-US" altLang="en-US"/>
              <a:pPr/>
              <a:t>20</a:t>
            </a:fld>
            <a:endParaRPr lang="en-US"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955176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893D58-9EEB-4D0B-A7B1-6F1D4104CB26}" type="slidenum">
              <a:rPr lang="en-US" altLang="en-US">
                <a:solidFill>
                  <a:srgbClr val="000000"/>
                </a:solidFill>
              </a:rPr>
              <a:pPr/>
              <a:t>21</a:t>
            </a:fld>
            <a:endParaRPr lang="en-US" altLang="en-US">
              <a:solidFill>
                <a:srgbClr val="000000"/>
              </a:solidFill>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692728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982E32F-4A28-4844-8664-A9BD86D37F95}" type="slidenum">
              <a:rPr lang="en-US" altLang="en-US"/>
              <a:pPr/>
              <a:t>22</a:t>
            </a:fld>
            <a:endParaRPr lang="en-US" alt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80293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0CD6167-42EB-42CD-AA7B-D89D6221EFCA}" type="slidenum">
              <a:rPr lang="en-US" altLang="en-US"/>
              <a:pPr/>
              <a:t>23</a:t>
            </a:fld>
            <a:endParaRPr lang="en-US"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87762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1CDF63-009D-45A6-8500-CDD62924E02A}" type="slidenum">
              <a:rPr lang="en-US" altLang="en-US"/>
              <a:pPr/>
              <a:t>3</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61929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1CDF63-009D-45A6-8500-CDD62924E02A}" type="slidenum">
              <a:rPr lang="en-US" altLang="en-US">
                <a:solidFill>
                  <a:srgbClr val="000000"/>
                </a:solidFill>
              </a:rPr>
              <a:pPr/>
              <a:t>4</a:t>
            </a:fld>
            <a:endParaRPr lang="en-US" altLang="en-US">
              <a:solidFill>
                <a:srgbClr val="000000"/>
              </a:solidFill>
            </a:endParaRP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18330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9BB1D7-0ABA-447B-B4BB-BF21E629D7E5}" type="slidenum">
              <a:rPr lang="en-US" altLang="en-US"/>
              <a:pPr/>
              <a:t>5</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07706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9BB1D7-0ABA-447B-B4BB-BF21E629D7E5}" type="slidenum">
              <a:rPr lang="en-US" altLang="en-US">
                <a:solidFill>
                  <a:srgbClr val="000000"/>
                </a:solidFill>
              </a:rPr>
              <a:pPr/>
              <a:t>6</a:t>
            </a:fld>
            <a:endParaRPr lang="en-US" altLang="en-US">
              <a:solidFill>
                <a:srgbClr val="000000"/>
              </a:solidFill>
            </a:endParaRPr>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14864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54F5F-9E0C-4D63-B7AD-E643AD5F8639}" type="slidenum">
              <a:rPr lang="en-US" altLang="en-US"/>
              <a:pPr/>
              <a:t>7</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89783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54F5F-9E0C-4D63-B7AD-E643AD5F8639}" type="slidenum">
              <a:rPr lang="en-US" altLang="en-US">
                <a:solidFill>
                  <a:srgbClr val="000000"/>
                </a:solidFill>
              </a:rPr>
              <a:pPr/>
              <a:t>8</a:t>
            </a:fld>
            <a:endParaRPr lang="en-US" altLang="en-US">
              <a:solidFill>
                <a:srgbClr val="000000"/>
              </a:solidFill>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41687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E14B85-C09D-45F6-9650-D961E3FA5ECE}" type="slidenum">
              <a:rPr lang="en-US" altLang="en-US"/>
              <a:pPr/>
              <a:t>9</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08920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81038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76778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6983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D83B6BE-4FB5-4B95-8716-BB766269FDDF}" type="slidenum">
              <a:rPr lang="en-US" altLang="en-US"/>
              <a:pPr/>
              <a:t>‹#›</a:t>
            </a:fld>
            <a:endParaRPr lang="en-US" altLang="en-US"/>
          </a:p>
        </p:txBody>
      </p:sp>
    </p:spTree>
    <p:extLst>
      <p:ext uri="{BB962C8B-B14F-4D97-AF65-F5344CB8AC3E}">
        <p14:creationId xmlns:p14="http://schemas.microsoft.com/office/powerpoint/2010/main" val="3334325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5C151A3-948D-4CBE-B620-5F89498C6390}" type="slidenum">
              <a:rPr lang="en-US" altLang="en-US"/>
              <a:pPr/>
              <a:t>‹#›</a:t>
            </a:fld>
            <a:endParaRPr lang="en-US" altLang="en-US"/>
          </a:p>
        </p:txBody>
      </p:sp>
    </p:spTree>
    <p:extLst>
      <p:ext uri="{BB962C8B-B14F-4D97-AF65-F5344CB8AC3E}">
        <p14:creationId xmlns:p14="http://schemas.microsoft.com/office/powerpoint/2010/main" val="1814203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34C0DF-B1C6-488C-A743-607ABEA1E114}" type="slidenum">
              <a:rPr lang="en-US" altLang="en-US"/>
              <a:pPr/>
              <a:t>‹#›</a:t>
            </a:fld>
            <a:endParaRPr lang="en-US" altLang="en-US"/>
          </a:p>
        </p:txBody>
      </p:sp>
    </p:spTree>
    <p:extLst>
      <p:ext uri="{BB962C8B-B14F-4D97-AF65-F5344CB8AC3E}">
        <p14:creationId xmlns:p14="http://schemas.microsoft.com/office/powerpoint/2010/main" val="3359721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B507317-AB51-49A3-B493-7D5DA69659DA}" type="slidenum">
              <a:rPr lang="en-US" altLang="en-US"/>
              <a:pPr/>
              <a:t>‹#›</a:t>
            </a:fld>
            <a:endParaRPr lang="en-US" altLang="en-US"/>
          </a:p>
        </p:txBody>
      </p:sp>
    </p:spTree>
    <p:extLst>
      <p:ext uri="{BB962C8B-B14F-4D97-AF65-F5344CB8AC3E}">
        <p14:creationId xmlns:p14="http://schemas.microsoft.com/office/powerpoint/2010/main" val="3820012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D52C141-C2A7-4F0B-9837-E8A1B8B1E15F}" type="slidenum">
              <a:rPr lang="en-US" altLang="en-US"/>
              <a:pPr/>
              <a:t>‹#›</a:t>
            </a:fld>
            <a:endParaRPr lang="en-US" altLang="en-US"/>
          </a:p>
        </p:txBody>
      </p:sp>
    </p:spTree>
    <p:extLst>
      <p:ext uri="{BB962C8B-B14F-4D97-AF65-F5344CB8AC3E}">
        <p14:creationId xmlns:p14="http://schemas.microsoft.com/office/powerpoint/2010/main" val="406400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914A367F-6B39-432C-8224-42E7BF645CF2}" type="slidenum">
              <a:rPr lang="en-US" altLang="en-US"/>
              <a:pPr/>
              <a:t>‹#›</a:t>
            </a:fld>
            <a:endParaRPr lang="en-US" altLang="en-US"/>
          </a:p>
        </p:txBody>
      </p:sp>
    </p:spTree>
    <p:extLst>
      <p:ext uri="{BB962C8B-B14F-4D97-AF65-F5344CB8AC3E}">
        <p14:creationId xmlns:p14="http://schemas.microsoft.com/office/powerpoint/2010/main" val="17969752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1EA6F81-A4CC-4F80-AD9A-1EBA57E33165}" type="slidenum">
              <a:rPr lang="en-US" altLang="en-US"/>
              <a:pPr/>
              <a:t>‹#›</a:t>
            </a:fld>
            <a:endParaRPr lang="en-US" altLang="en-US"/>
          </a:p>
        </p:txBody>
      </p:sp>
    </p:spTree>
    <p:extLst>
      <p:ext uri="{BB962C8B-B14F-4D97-AF65-F5344CB8AC3E}">
        <p14:creationId xmlns:p14="http://schemas.microsoft.com/office/powerpoint/2010/main" val="26745192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0C60909-2B8F-4480-93A0-D9FCEF4E5169}" type="slidenum">
              <a:rPr lang="en-US" altLang="en-US"/>
              <a:pPr/>
              <a:t>‹#›</a:t>
            </a:fld>
            <a:endParaRPr lang="en-US" altLang="en-US"/>
          </a:p>
        </p:txBody>
      </p:sp>
    </p:spTree>
    <p:extLst>
      <p:ext uri="{BB962C8B-B14F-4D97-AF65-F5344CB8AC3E}">
        <p14:creationId xmlns:p14="http://schemas.microsoft.com/office/powerpoint/2010/main" val="1500474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81966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D9A072F-DDDB-4175-B2D2-7B20C8361EAC}" type="slidenum">
              <a:rPr lang="en-US" altLang="en-US"/>
              <a:pPr/>
              <a:t>‹#›</a:t>
            </a:fld>
            <a:endParaRPr lang="en-US" altLang="en-US"/>
          </a:p>
        </p:txBody>
      </p:sp>
    </p:spTree>
    <p:extLst>
      <p:ext uri="{BB962C8B-B14F-4D97-AF65-F5344CB8AC3E}">
        <p14:creationId xmlns:p14="http://schemas.microsoft.com/office/powerpoint/2010/main" val="39138339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E1F7500-1313-45D1-93E2-846E4797BE53}" type="slidenum">
              <a:rPr lang="en-US" altLang="en-US"/>
              <a:pPr/>
              <a:t>‹#›</a:t>
            </a:fld>
            <a:endParaRPr lang="en-US" altLang="en-US"/>
          </a:p>
        </p:txBody>
      </p:sp>
    </p:spTree>
    <p:extLst>
      <p:ext uri="{BB962C8B-B14F-4D97-AF65-F5344CB8AC3E}">
        <p14:creationId xmlns:p14="http://schemas.microsoft.com/office/powerpoint/2010/main" val="19273415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5110F19-1DF1-4762-96AE-C5CF4A044181}" type="slidenum">
              <a:rPr lang="en-US" altLang="en-US"/>
              <a:pPr/>
              <a:t>‹#›</a:t>
            </a:fld>
            <a:endParaRPr lang="en-US" altLang="en-US"/>
          </a:p>
        </p:txBody>
      </p:sp>
    </p:spTree>
    <p:extLst>
      <p:ext uri="{BB962C8B-B14F-4D97-AF65-F5344CB8AC3E}">
        <p14:creationId xmlns:p14="http://schemas.microsoft.com/office/powerpoint/2010/main" val="225200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10678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869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274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7516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5416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33555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7069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Arial" charset="0"/>
              </a:defRPr>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Arial" charset="0"/>
              </a:defRPr>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fld id="{49254521-AC5E-42A0-80A3-4B46DBE33F0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David’s Great Sin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2 Samuel 11</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marL="515938" indent="-461963" eaLnBrk="1" hangingPunct="1">
              <a:buNone/>
            </a:pPr>
            <a:r>
              <a:rPr lang="en-US" altLang="en-US" sz="4400" b="1" dirty="0" smtClean="0">
                <a:solidFill>
                  <a:srgbClr val="FFFFFF"/>
                </a:solidFill>
                <a:latin typeface="Arial Narrow" panose="020B0606020202030204" pitchFamily="34" charset="0"/>
              </a:rPr>
              <a:t>4</a:t>
            </a:r>
            <a:r>
              <a:rPr lang="en-US" altLang="en-US" sz="4400" b="1" dirty="0">
                <a:solidFill>
                  <a:srgbClr val="FFFFFF"/>
                </a:solidFill>
                <a:latin typeface="Arial Narrow" panose="020B0606020202030204" pitchFamily="34" charset="0"/>
              </a:rPr>
              <a:t>) vs 7-13: David sought to cover up his sin - he tried to set Uriah up to think it was his child</a:t>
            </a:r>
          </a:p>
          <a:p>
            <a:pPr marL="515938" indent="-461963" eaLnBrk="1" hangingPunct="1">
              <a:buNone/>
            </a:pPr>
            <a:r>
              <a:rPr lang="en-US" altLang="en-US" sz="4400" b="1" dirty="0" smtClean="0">
                <a:solidFill>
                  <a:srgbClr val="FFFFFF"/>
                </a:solidFill>
                <a:latin typeface="Arial Narrow" panose="020B0606020202030204" pitchFamily="34" charset="0"/>
              </a:rPr>
              <a:t>5</a:t>
            </a:r>
            <a:r>
              <a:rPr lang="en-US" altLang="en-US" sz="4400" b="1" dirty="0">
                <a:solidFill>
                  <a:srgbClr val="FFFFFF"/>
                </a:solidFill>
                <a:latin typeface="Arial Narrow" panose="020B0606020202030204" pitchFamily="34" charset="0"/>
              </a:rPr>
              <a:t>) vs 14-15: David conspired to commit murder - he directed that Uriah should be exposed in battle to die</a:t>
            </a:r>
          </a:p>
          <a:p>
            <a:pPr marL="515938" indent="-461963" eaLnBrk="1" hangingPunct="1">
              <a:buNone/>
            </a:pPr>
            <a:r>
              <a:rPr lang="en-US" altLang="en-US" sz="4400" b="1" dirty="0" smtClean="0">
                <a:solidFill>
                  <a:srgbClr val="FFFFFF"/>
                </a:solidFill>
                <a:latin typeface="Arial Narrow" panose="020B0606020202030204" pitchFamily="34" charset="0"/>
              </a:rPr>
              <a:t>6</a:t>
            </a:r>
            <a:r>
              <a:rPr lang="en-US" altLang="en-US" sz="4400" b="1" dirty="0">
                <a:solidFill>
                  <a:srgbClr val="FFFFFF"/>
                </a:solidFill>
                <a:latin typeface="Arial Narrow" panose="020B0606020202030204" pitchFamily="34" charset="0"/>
              </a:rPr>
              <a:t>) vs 25: David covered up the nature of Uriah’s death  </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54253152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David’s Great Sin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2 Samuel 11</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marL="0" indent="0" eaLnBrk="1" hangingPunct="1">
              <a:buNone/>
            </a:pPr>
            <a:r>
              <a:rPr lang="en-US" altLang="en-US" sz="4400" b="1" dirty="0" smtClean="0">
                <a:solidFill>
                  <a:srgbClr val="FFFFFF"/>
                </a:solidFill>
                <a:latin typeface="Arial Narrow" panose="020B0606020202030204" pitchFamily="34" charset="0"/>
              </a:rPr>
              <a:t> 7</a:t>
            </a:r>
            <a:r>
              <a:rPr lang="en-US" altLang="en-US" sz="4400" b="1" dirty="0">
                <a:solidFill>
                  <a:srgbClr val="FFFFFF"/>
                </a:solidFill>
                <a:latin typeface="Arial Narrow" panose="020B0606020202030204" pitchFamily="34" charset="0"/>
              </a:rPr>
              <a:t>) vs 24: David stole the wife of another </a:t>
            </a:r>
          </a:p>
          <a:p>
            <a:pPr eaLnBrk="1" hangingPunct="1"/>
            <a:r>
              <a:rPr lang="en-US" altLang="en-US" sz="4400" b="1" dirty="0" smtClean="0">
                <a:solidFill>
                  <a:srgbClr val="FFFFFF"/>
                </a:solidFill>
                <a:latin typeface="Arial Narrow" panose="020B0606020202030204" pitchFamily="34" charset="0"/>
              </a:rPr>
              <a:t>Psalm </a:t>
            </a:r>
            <a:r>
              <a:rPr lang="en-US" altLang="en-US" sz="4400" b="1" dirty="0">
                <a:solidFill>
                  <a:srgbClr val="FFFFFF"/>
                </a:solidFill>
                <a:latin typeface="Arial Narrow" panose="020B0606020202030204" pitchFamily="34" charset="0"/>
              </a:rPr>
              <a:t>32 describes his life while living with unconfessed sin - physical wasting, miserable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90162289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David is Rebuked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2 Samuel 12</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marL="742950" indent="-688975" eaLnBrk="1" hangingPunct="1">
              <a:buNone/>
            </a:pPr>
            <a:r>
              <a:rPr lang="en-US" altLang="en-US" sz="4400" b="1" dirty="0">
                <a:solidFill>
                  <a:srgbClr val="FFFFFF"/>
                </a:solidFill>
                <a:latin typeface="Arial Narrow" panose="020B0606020202030204" pitchFamily="34" charset="0"/>
              </a:rPr>
              <a:t>vs. 1-6: Nathan’s Story - </a:t>
            </a:r>
            <a:r>
              <a:rPr lang="en-US" altLang="en-US" sz="4400" b="1" i="1" dirty="0">
                <a:solidFill>
                  <a:srgbClr val="FFFFFF"/>
                </a:solidFill>
                <a:latin typeface="Arial Narrow" panose="020B0606020202030204" pitchFamily="34" charset="0"/>
              </a:rPr>
              <a:t>“you are the man”</a:t>
            </a:r>
          </a:p>
          <a:p>
            <a:pPr marL="742950" indent="-688975"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7-8: What God had done for David</a:t>
            </a:r>
          </a:p>
          <a:p>
            <a:pPr marL="742950" indent="-688975"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9: Confrontation about the specific </a:t>
            </a:r>
            <a:r>
              <a:rPr lang="en-US" altLang="en-US" sz="4400" b="1" dirty="0" smtClean="0">
                <a:solidFill>
                  <a:srgbClr val="FFFFFF"/>
                </a:solidFill>
                <a:latin typeface="Arial Narrow" panose="020B0606020202030204" pitchFamily="34" charset="0"/>
              </a:rPr>
              <a:t>sin</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David is Rebuked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2 Samuel 12</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marL="0" indent="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10-12: Consequences: </a:t>
            </a:r>
            <a:endParaRPr lang="en-US" altLang="en-US" sz="4400" b="1" dirty="0" smtClean="0">
              <a:solidFill>
                <a:srgbClr val="FFFFFF"/>
              </a:solidFill>
              <a:latin typeface="Arial Narrow" panose="020B0606020202030204" pitchFamily="34" charset="0"/>
            </a:endParaRPr>
          </a:p>
          <a:p>
            <a:pPr marL="288925" lvl="1" indent="571500" eaLnBrk="1" hangingPunct="1">
              <a:buNone/>
              <a:tabLst>
                <a:tab pos="742950" algn="l"/>
              </a:tabLst>
            </a:pPr>
            <a:r>
              <a:rPr lang="en-US" altLang="en-US" sz="4400" b="1" dirty="0" smtClean="0">
                <a:solidFill>
                  <a:srgbClr val="FFFFFF"/>
                </a:solidFill>
                <a:latin typeface="Arial Narrow" panose="020B0606020202030204" pitchFamily="34" charset="0"/>
              </a:rPr>
              <a:t>A</a:t>
            </a:r>
            <a:r>
              <a:rPr lang="en-US" altLang="en-US" sz="4400" b="1" dirty="0">
                <a:solidFill>
                  <a:srgbClr val="FFFFFF"/>
                </a:solidFill>
                <a:latin typeface="Arial Narrow" panose="020B0606020202030204" pitchFamily="34" charset="0"/>
              </a:rPr>
              <a:t>) Sword / </a:t>
            </a:r>
            <a:r>
              <a:rPr lang="en-US" altLang="en-US" sz="4400" b="1" dirty="0" smtClean="0">
                <a:solidFill>
                  <a:srgbClr val="FFFFFF"/>
                </a:solidFill>
                <a:latin typeface="Arial Narrow" panose="020B0606020202030204" pitchFamily="34" charset="0"/>
              </a:rPr>
              <a:t>war </a:t>
            </a:r>
          </a:p>
          <a:p>
            <a:pPr marL="288925" lvl="1" indent="571500" eaLnBrk="1" hangingPunct="1">
              <a:buNone/>
              <a:tabLst>
                <a:tab pos="742950" algn="l"/>
              </a:tabLst>
            </a:pPr>
            <a:r>
              <a:rPr lang="en-US" altLang="en-US" sz="4400" b="1" dirty="0" smtClean="0">
                <a:solidFill>
                  <a:srgbClr val="FFFFFF"/>
                </a:solidFill>
                <a:latin typeface="Arial Narrow" panose="020B0606020202030204" pitchFamily="34" charset="0"/>
              </a:rPr>
              <a:t>B</a:t>
            </a:r>
            <a:r>
              <a:rPr lang="en-US" altLang="en-US" sz="4400" b="1" dirty="0">
                <a:solidFill>
                  <a:srgbClr val="FFFFFF"/>
                </a:solidFill>
                <a:latin typeface="Arial Narrow" panose="020B0606020202030204" pitchFamily="34" charset="0"/>
              </a:rPr>
              <a:t>) Evil against house / </a:t>
            </a:r>
            <a:r>
              <a:rPr lang="en-US" altLang="en-US" sz="4400" b="1" dirty="0" smtClean="0">
                <a:solidFill>
                  <a:srgbClr val="FFFFFF"/>
                </a:solidFill>
                <a:latin typeface="Arial Narrow" panose="020B0606020202030204" pitchFamily="34" charset="0"/>
              </a:rPr>
              <a:t>rebellion  </a:t>
            </a:r>
          </a:p>
          <a:p>
            <a:pPr marL="288925" lvl="1" indent="571500" eaLnBrk="1" hangingPunct="1">
              <a:buNone/>
              <a:tabLst>
                <a:tab pos="742950" algn="l"/>
              </a:tabLst>
            </a:pPr>
            <a:r>
              <a:rPr lang="en-US" altLang="en-US" sz="4400" b="1" dirty="0" smtClean="0">
                <a:solidFill>
                  <a:srgbClr val="FFFFFF"/>
                </a:solidFill>
                <a:latin typeface="Arial Narrow" panose="020B0606020202030204" pitchFamily="34" charset="0"/>
              </a:rPr>
              <a:t>C</a:t>
            </a:r>
            <a:r>
              <a:rPr lang="en-US" altLang="en-US" sz="4400" b="1" dirty="0">
                <a:solidFill>
                  <a:srgbClr val="FFFFFF"/>
                </a:solidFill>
                <a:latin typeface="Arial Narrow" panose="020B0606020202030204" pitchFamily="34" charset="0"/>
              </a:rPr>
              <a:t>) Exposure of secret sin </a:t>
            </a:r>
          </a:p>
          <a:p>
            <a:pPr marL="796925"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13: David humbly confesses without excuse		</a:t>
            </a:r>
            <a:endParaRPr lang="en-US" altLang="en-US" sz="4400" b="1" dirty="0" smtClean="0">
              <a:solidFill>
                <a:srgbClr val="FFFFFF"/>
              </a:solidFill>
              <a:latin typeface="Arial Narrow" panose="020B0606020202030204" pitchFamily="34" charset="0"/>
            </a:endParaRPr>
          </a:p>
          <a:p>
            <a:pPr marL="796925"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14: The child will </a:t>
            </a:r>
            <a:r>
              <a:rPr lang="en-US" altLang="en-US" sz="4400" b="1" dirty="0" smtClean="0">
                <a:solidFill>
                  <a:srgbClr val="FFFFFF"/>
                </a:solidFill>
                <a:latin typeface="Arial Narrow" panose="020B0606020202030204" pitchFamily="34" charset="0"/>
              </a:rPr>
              <a:t>die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94160856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54275">
                                            <p:txEl>
                                              <p:pRg st="2" end="2"/>
                                            </p:txEl>
                                          </p:spTgt>
                                        </p:tgtEl>
                                        <p:attrNameLst>
                                          <p:attrName>style.visibility</p:attrName>
                                        </p:attrNameLst>
                                      </p:cBhvr>
                                      <p:to>
                                        <p:strVal val="visible"/>
                                      </p:to>
                                    </p:set>
                                    <p:animEffect transition="in" filter="fade">
                                      <p:cBhvr>
                                        <p:cTn id="18" dur="1000"/>
                                        <p:tgtEl>
                                          <p:spTgt spid="54275">
                                            <p:txEl>
                                              <p:pRg st="2" end="2"/>
                                            </p:txEl>
                                          </p:spTgt>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54275">
                                            <p:txEl>
                                              <p:pRg st="3" end="3"/>
                                            </p:txEl>
                                          </p:spTgt>
                                        </p:tgtEl>
                                        <p:attrNameLst>
                                          <p:attrName>style.visibility</p:attrName>
                                        </p:attrNameLst>
                                      </p:cBhvr>
                                      <p:to>
                                        <p:strVal val="visible"/>
                                      </p:to>
                                    </p:set>
                                    <p:animEffect transition="in" filter="fade">
                                      <p:cBhvr>
                                        <p:cTn id="22" dur="1000"/>
                                        <p:tgtEl>
                                          <p:spTgt spid="542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4275">
                                            <p:txEl>
                                              <p:pRg st="4" end="4"/>
                                            </p:txEl>
                                          </p:spTgt>
                                        </p:tgtEl>
                                        <p:attrNameLst>
                                          <p:attrName>style.visibility</p:attrName>
                                        </p:attrNameLst>
                                      </p:cBhvr>
                                      <p:to>
                                        <p:strVal val="visible"/>
                                      </p:to>
                                    </p:set>
                                    <p:animEffect transition="in" filter="fade">
                                      <p:cBhvr>
                                        <p:cTn id="27" dur="1000"/>
                                        <p:tgtEl>
                                          <p:spTgt spid="54275">
                                            <p:txEl>
                                              <p:pRg st="4" end="4"/>
                                            </p:txEl>
                                          </p:spTgt>
                                        </p:tgtEl>
                                      </p:cBhvr>
                                    </p:animEffect>
                                  </p:childTnLst>
                                  <p:subTnLst>
                                    <p:animClr clrSpc="rgb" dir="cw">
                                      <p:cBhvr override="childStyle">
                                        <p:cTn dur="1" fill="hold" display="0" masterRel="nextClick" afterEffect="1"/>
                                        <p:tgtEl>
                                          <p:spTgt spid="54275">
                                            <p:txEl>
                                              <p:pRg st="4" end="4"/>
                                            </p:txEl>
                                          </p:spTgt>
                                        </p:tgtEl>
                                        <p:attrNameLst>
                                          <p:attrName>ppt_c</p:attrName>
                                        </p:attrNameLst>
                                      </p:cBhvr>
                                      <p:to>
                                        <a:srgbClr val="C0C0C0"/>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4275">
                                            <p:txEl>
                                              <p:pRg st="5" end="5"/>
                                            </p:txEl>
                                          </p:spTgt>
                                        </p:tgtEl>
                                        <p:attrNameLst>
                                          <p:attrName>style.visibility</p:attrName>
                                        </p:attrNameLst>
                                      </p:cBhvr>
                                      <p:to>
                                        <p:strVal val="visible"/>
                                      </p:to>
                                    </p:set>
                                    <p:animEffect transition="in" filter="fade">
                                      <p:cBhvr>
                                        <p:cTn id="32" dur="1000"/>
                                        <p:tgtEl>
                                          <p:spTgt spid="542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David is Rebuked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2 Samuel 12</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Only </a:t>
            </a:r>
            <a:r>
              <a:rPr lang="en-US" altLang="en-US" sz="4400" b="1" dirty="0">
                <a:solidFill>
                  <a:srgbClr val="FFFFFF"/>
                </a:solidFill>
                <a:latin typeface="Arial Narrow" panose="020B0606020202030204" pitchFamily="34" charset="0"/>
              </a:rPr>
              <a:t>godly sorrow leads to true repentance which brings restoration and joy out of the tragedy of sin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5580200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True Repentance - Confession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Psalm 51:1-6</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marL="796925" indent="-742950" eaLnBrk="1" hangingPunct="1">
              <a:buNone/>
            </a:pPr>
            <a:r>
              <a:rPr lang="en-US" altLang="en-US" sz="4400" b="1" dirty="0">
                <a:solidFill>
                  <a:srgbClr val="FFFFFF"/>
                </a:solidFill>
                <a:latin typeface="Arial Narrow" panose="020B0606020202030204" pitchFamily="34" charset="0"/>
              </a:rPr>
              <a:t>vs. 1-2: David’s plea for God’s grace, mercy and cleansing</a:t>
            </a:r>
          </a:p>
          <a:p>
            <a:pPr marL="796925"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3: David fully acknowledge his sinfulness</a:t>
            </a:r>
          </a:p>
          <a:p>
            <a:pPr marL="796925"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4 : David recognized sin was primarily against God </a:t>
            </a:r>
          </a:p>
          <a:p>
            <a:pPr marL="796925"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4 : David accepts God’s </a:t>
            </a:r>
            <a:r>
              <a:rPr lang="en-US" altLang="en-US" sz="4400" b="1" dirty="0" smtClean="0">
                <a:solidFill>
                  <a:srgbClr val="FFFFFF"/>
                </a:solidFill>
                <a:latin typeface="Arial Narrow" panose="020B0606020202030204" pitchFamily="34" charset="0"/>
              </a:rPr>
              <a:t>justice</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1"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6"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True Repentance - Confession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Psalm 51:1-6</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marL="742950"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a:t>
            </a:r>
            <a:r>
              <a:rPr lang="en-US" altLang="en-US" sz="4400" b="1" dirty="0" smtClean="0">
                <a:solidFill>
                  <a:srgbClr val="FFFFFF"/>
                </a:solidFill>
                <a:latin typeface="Arial Narrow" panose="020B0606020202030204" pitchFamily="34" charset="0"/>
              </a:rPr>
              <a:t>5: </a:t>
            </a:r>
            <a:r>
              <a:rPr lang="en-US" altLang="en-US" sz="4400" b="1" dirty="0">
                <a:solidFill>
                  <a:srgbClr val="FFFFFF"/>
                </a:solidFill>
                <a:latin typeface="Arial Narrow" panose="020B0606020202030204" pitchFamily="34" charset="0"/>
              </a:rPr>
              <a:t>David recognizes his sin nature</a:t>
            </a:r>
          </a:p>
          <a:p>
            <a:pPr marL="742950"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a:t>
            </a:r>
            <a:r>
              <a:rPr lang="en-US" altLang="en-US" sz="4400" b="1" dirty="0" smtClean="0">
                <a:solidFill>
                  <a:srgbClr val="FFFFFF"/>
                </a:solidFill>
                <a:latin typeface="Arial Narrow" panose="020B0606020202030204" pitchFamily="34" charset="0"/>
              </a:rPr>
              <a:t>6: </a:t>
            </a:r>
            <a:r>
              <a:rPr lang="en-US" altLang="en-US" sz="4400" b="1" dirty="0">
                <a:solidFill>
                  <a:srgbClr val="FFFFFF"/>
                </a:solidFill>
                <a:latin typeface="Arial Narrow" panose="020B0606020202030204" pitchFamily="34" charset="0"/>
              </a:rPr>
              <a:t>David agrees with God that truth is needed from within (See also Mark 7:20-23)</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11063612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True Repentance – Petitions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Psalm 51:7-12</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marL="742950" indent="-688975" eaLnBrk="1" hangingPunct="1">
              <a:buNone/>
            </a:pPr>
            <a:r>
              <a:rPr lang="en-US" altLang="en-US" sz="4400" b="1" dirty="0">
                <a:solidFill>
                  <a:srgbClr val="FFFFFF"/>
                </a:solidFill>
                <a:latin typeface="Arial Narrow" panose="020B0606020202030204" pitchFamily="34" charset="0"/>
              </a:rPr>
              <a:t>vs. 7 : Hyssop - Leviticus 14, 19 - ceremonial cleansing. “White as snow” - inward, complete cleansing</a:t>
            </a:r>
          </a:p>
          <a:p>
            <a:pPr marL="742950" indent="-688975"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8 : Sin brings sorrow and David wants his joy restored</a:t>
            </a:r>
          </a:p>
          <a:p>
            <a:pPr marL="742950" indent="-688975"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9 : David wants God to turn away from his sin and remove them </a:t>
            </a:r>
            <a:r>
              <a:rPr lang="en-US" altLang="en-US" sz="4400" b="1" dirty="0" smtClean="0">
                <a:solidFill>
                  <a:srgbClr val="FFFFFF"/>
                </a:solidFill>
                <a:latin typeface="Arial Narrow" panose="020B0606020202030204" pitchFamily="34" charset="0"/>
              </a:rPr>
              <a:t>all</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1"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True Repentance – Petitions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Psalm 51:7-12</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marL="860425" indent="-8064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10 : David desires a clean heart and a spirit that would not stumble</a:t>
            </a:r>
          </a:p>
          <a:p>
            <a:pPr marL="860425" indent="-8064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11 : David’s plea that the Holy Spirit would not be taken away as had happened to Saul </a:t>
            </a:r>
          </a:p>
          <a:p>
            <a:pPr marL="860425" indent="-8064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12 : David’s request to be restored &amp; sustained</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90509754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True Repentance - Results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Psalm 51:13-19</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marL="742950" indent="-742950" eaLnBrk="1" hangingPunct="1">
              <a:buNone/>
            </a:pPr>
            <a:r>
              <a:rPr lang="en-US" altLang="en-US" sz="4400" b="1" dirty="0">
                <a:solidFill>
                  <a:srgbClr val="FFFFFF"/>
                </a:solidFill>
                <a:latin typeface="Arial Narrow" panose="020B0606020202030204" pitchFamily="34" charset="0"/>
              </a:rPr>
              <a:t>vs. 13 : Teach others God’s ways</a:t>
            </a:r>
          </a:p>
          <a:p>
            <a:pPr marL="742950"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14 : Joyfully sing of God’s righteousness</a:t>
            </a:r>
          </a:p>
          <a:p>
            <a:pPr marL="742950"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15-17 : Declare God’s praise </a:t>
            </a:r>
            <a:r>
              <a:rPr lang="en-US" altLang="en-US" sz="4400" b="1" dirty="0" smtClean="0">
                <a:solidFill>
                  <a:srgbClr val="FFFFFF"/>
                </a:solidFill>
                <a:latin typeface="Arial Narrow" panose="020B0606020202030204" pitchFamily="34" charset="0"/>
              </a:rPr>
              <a:t>&amp; </a:t>
            </a:r>
            <a:r>
              <a:rPr lang="en-US" altLang="en-US" sz="4400" b="1" dirty="0">
                <a:solidFill>
                  <a:srgbClr val="FFFFFF"/>
                </a:solidFill>
                <a:latin typeface="Arial Narrow" panose="020B0606020202030204" pitchFamily="34" charset="0"/>
              </a:rPr>
              <a:t>Bring the true sacrifice of a broken and contrite heart to God </a:t>
            </a:r>
          </a:p>
          <a:p>
            <a:pPr marL="742950" indent="-742950" eaLnBrk="1" hangingPunct="1">
              <a:buNone/>
            </a:pPr>
            <a:r>
              <a:rPr lang="en-US" altLang="en-US" sz="4400" b="1" dirty="0" smtClean="0">
                <a:solidFill>
                  <a:srgbClr val="FFFFFF"/>
                </a:solidFill>
                <a:latin typeface="Arial Narrow" panose="020B0606020202030204" pitchFamily="34" charset="0"/>
              </a:rPr>
              <a:t>vs</a:t>
            </a:r>
            <a:r>
              <a:rPr lang="en-US" altLang="en-US" sz="4400" b="1" dirty="0">
                <a:solidFill>
                  <a:srgbClr val="FFFFFF"/>
                </a:solidFill>
                <a:latin typeface="Arial Narrow" panose="020B0606020202030204" pitchFamily="34" charset="0"/>
              </a:rPr>
              <a:t>. 18-19 : Petition God to continue His favor over Zion</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685800" y="304800"/>
            <a:ext cx="7696200" cy="762000"/>
          </a:xfrm>
        </p:spPr>
        <p:txBody>
          <a:bodyPr/>
          <a:lstStyle/>
          <a:p>
            <a:pPr eaLnBrk="1" hangingPunct="1"/>
            <a:r>
              <a:rPr lang="en-US" altLang="en-US" sz="4000" b="1" smtClean="0"/>
              <a:t>A reminder to consider others Please:</a:t>
            </a:r>
          </a:p>
        </p:txBody>
      </p:sp>
      <p:sp>
        <p:nvSpPr>
          <p:cNvPr id="4099" name="Rectangle 3"/>
          <p:cNvSpPr>
            <a:spLocks noGrp="1" noChangeArrowheads="1"/>
          </p:cNvSpPr>
          <p:nvPr>
            <p:ph type="subTitle" idx="4294967295"/>
          </p:nvPr>
        </p:nvSpPr>
        <p:spPr>
          <a:xfrm>
            <a:off x="304800" y="1295400"/>
            <a:ext cx="8458200" cy="5334000"/>
          </a:xfrm>
        </p:spPr>
        <p:txBody>
          <a:bodyPr/>
          <a:lstStyle/>
          <a:p>
            <a:pPr marL="395288" indent="-395288" eaLnBrk="1" hangingPunct="1">
              <a:buFont typeface="Wingdings" panose="05000000000000000000" pitchFamily="2" charset="2"/>
              <a:buChar char="§"/>
            </a:pPr>
            <a:r>
              <a:rPr lang="en-US" altLang="en-US" b="1" smtClean="0"/>
              <a:t>Turn off your cell phone or set to vibrate only</a:t>
            </a:r>
          </a:p>
          <a:p>
            <a:pPr marL="395288" indent="-395288" eaLnBrk="1" hangingPunct="1">
              <a:buFont typeface="Wingdings" panose="05000000000000000000" pitchFamily="2" charset="2"/>
              <a:buChar char="§"/>
            </a:pPr>
            <a:r>
              <a:rPr lang="en-US" altLang="en-US" b="1" smtClean="0"/>
              <a:t>Turn off sound to all electronic devices</a:t>
            </a:r>
          </a:p>
          <a:p>
            <a:pPr marL="395288" indent="-395288" eaLnBrk="1" hangingPunct="1">
              <a:buFont typeface="Wingdings" panose="05000000000000000000" pitchFamily="2" charset="2"/>
              <a:buChar char="§"/>
            </a:pPr>
            <a:r>
              <a:rPr lang="en-US" altLang="en-US" b="1" smtClean="0"/>
              <a:t>Use the nursery or cry room if your child is fussy</a:t>
            </a:r>
          </a:p>
          <a:p>
            <a:pPr marL="395288" indent="-395288" eaLnBrk="1" hangingPunct="1">
              <a:buFont typeface="Wingdings" panose="05000000000000000000" pitchFamily="2" charset="2"/>
              <a:buChar char="§"/>
            </a:pPr>
            <a:r>
              <a:rPr lang="en-US" altLang="en-US" b="1" smtClean="0"/>
              <a:t>Get up during the preaching only if absolutely necessary (please sit in back if you must leave early)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32657"/>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The Marks of Repentance</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44451"/>
            <a:ext cx="9144000" cy="6213549"/>
          </a:xfrm>
          <a:noFill/>
        </p:spPr>
        <p:txBody>
          <a:bodyPr/>
          <a:lstStyle/>
          <a:p>
            <a:pPr marL="515938" indent="-515938" eaLnBrk="1" hangingPunct="1">
              <a:buNone/>
            </a:pPr>
            <a:r>
              <a:rPr lang="en-US" altLang="en-US" sz="4400" b="1" dirty="0">
                <a:solidFill>
                  <a:srgbClr val="FFFFFF"/>
                </a:solidFill>
                <a:latin typeface="Arial Narrow" panose="020B0606020202030204" pitchFamily="34" charset="0"/>
              </a:rPr>
              <a:t>1. Full Acknowledgment of sin (Not trying to hide it)</a:t>
            </a:r>
          </a:p>
          <a:p>
            <a:pPr marL="515938" indent="-515938" eaLnBrk="1" hangingPunct="1">
              <a:buNone/>
            </a:pPr>
            <a:r>
              <a:rPr lang="en-US" altLang="en-US" sz="4400" b="1" dirty="0" smtClean="0">
                <a:solidFill>
                  <a:srgbClr val="FFFFFF"/>
                </a:solidFill>
                <a:latin typeface="Arial Narrow" panose="020B0606020202030204" pitchFamily="34" charset="0"/>
              </a:rPr>
              <a:t>2</a:t>
            </a:r>
            <a:r>
              <a:rPr lang="en-US" altLang="en-US" sz="4400" b="1" dirty="0">
                <a:solidFill>
                  <a:srgbClr val="FFFFFF"/>
                </a:solidFill>
                <a:latin typeface="Arial Narrow" panose="020B0606020202030204" pitchFamily="34" charset="0"/>
              </a:rPr>
              <a:t>. Humility. (Not pride and trying to pass the buck)</a:t>
            </a:r>
          </a:p>
          <a:p>
            <a:pPr marL="515938" indent="-515938" eaLnBrk="1" hangingPunct="1">
              <a:buNone/>
            </a:pPr>
            <a:r>
              <a:rPr lang="en-US" altLang="en-US" sz="4400" b="1" dirty="0" smtClean="0">
                <a:solidFill>
                  <a:srgbClr val="FFFFFF"/>
                </a:solidFill>
                <a:latin typeface="Arial Narrow" panose="020B0606020202030204" pitchFamily="34" charset="0"/>
              </a:rPr>
              <a:t>3</a:t>
            </a:r>
            <a:r>
              <a:rPr lang="en-US" altLang="en-US" sz="4400" b="1" dirty="0">
                <a:solidFill>
                  <a:srgbClr val="FFFFFF"/>
                </a:solidFill>
                <a:latin typeface="Arial Narrow" panose="020B0606020202030204" pitchFamily="34" charset="0"/>
              </a:rPr>
              <a:t>. Acceptance of the consequences. (Not trying to get out of them)</a:t>
            </a:r>
          </a:p>
          <a:p>
            <a:pPr marL="515938" indent="-515938" eaLnBrk="1" hangingPunct="1">
              <a:buNone/>
            </a:pPr>
            <a:r>
              <a:rPr lang="en-US" altLang="en-US" sz="4400" b="1" dirty="0" smtClean="0">
                <a:solidFill>
                  <a:srgbClr val="FFFFFF"/>
                </a:solidFill>
                <a:latin typeface="Arial Narrow" panose="020B0606020202030204" pitchFamily="34" charset="0"/>
              </a:rPr>
              <a:t>4</a:t>
            </a:r>
            <a:r>
              <a:rPr lang="en-US" altLang="en-US" sz="4400" b="1" dirty="0">
                <a:solidFill>
                  <a:srgbClr val="FFFFFF"/>
                </a:solidFill>
                <a:latin typeface="Arial Narrow" panose="020B0606020202030204" pitchFamily="34" charset="0"/>
              </a:rPr>
              <a:t>. Godly sorrow. (Sorrow for the sin, not just sorrow for getting caught</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6" dur="500"/>
                                        <p:tgtEl>
                                          <p:spTgt spid="59395">
                                            <p:txEl>
                                              <p:pRg st="1" end="1"/>
                                            </p:txEl>
                                          </p:spTgt>
                                        </p:tgtEl>
                                      </p:cBhvr>
                                    </p:animEffect>
                                  </p:childTnLst>
                                  <p:subTnLst>
                                    <p:animClr clrSpc="rgb" dir="cw">
                                      <p:cBhvr override="childStyle">
                                        <p:cTn dur="1" fill="hold" display="0" masterRel="nextClick" afterEffect="1"/>
                                        <p:tgtEl>
                                          <p:spTgt spid="59395">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21"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6" dur="500"/>
                                        <p:tgtEl>
                                          <p:spTgt spid="593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32657"/>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The Marks of Repentance</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44451"/>
            <a:ext cx="9144000" cy="6213549"/>
          </a:xfrm>
          <a:noFill/>
        </p:spPr>
        <p:txBody>
          <a:bodyPr/>
          <a:lstStyle/>
          <a:p>
            <a:pPr marL="569913" indent="-569913" eaLnBrk="1" hangingPunct="1">
              <a:buNone/>
            </a:pPr>
            <a:r>
              <a:rPr lang="en-US" altLang="en-US" sz="4400" b="1" dirty="0" smtClean="0">
                <a:solidFill>
                  <a:srgbClr val="FFFFFF"/>
                </a:solidFill>
                <a:latin typeface="Arial Narrow" panose="020B0606020202030204" pitchFamily="34" charset="0"/>
              </a:rPr>
              <a:t>5</a:t>
            </a:r>
            <a:r>
              <a:rPr lang="en-US" altLang="en-US" sz="4400" b="1" dirty="0">
                <a:solidFill>
                  <a:srgbClr val="FFFFFF"/>
                </a:solidFill>
                <a:latin typeface="Arial Narrow" panose="020B0606020202030204" pitchFamily="34" charset="0"/>
              </a:rPr>
              <a:t>. Desire for God’s will (not desire for own benefit)</a:t>
            </a:r>
          </a:p>
          <a:p>
            <a:pPr marL="569913" indent="-569913" eaLnBrk="1" hangingPunct="1">
              <a:buNone/>
            </a:pPr>
            <a:r>
              <a:rPr lang="en-US" altLang="en-US" sz="4400" b="1" dirty="0" smtClean="0">
                <a:solidFill>
                  <a:srgbClr val="FFFFFF"/>
                </a:solidFill>
                <a:latin typeface="Arial Narrow" panose="020B0606020202030204" pitchFamily="34" charset="0"/>
              </a:rPr>
              <a:t>6</a:t>
            </a:r>
            <a:r>
              <a:rPr lang="en-US" altLang="en-US" sz="4400" b="1" dirty="0">
                <a:solidFill>
                  <a:srgbClr val="FFFFFF"/>
                </a:solidFill>
                <a:latin typeface="Arial Narrow" panose="020B0606020202030204" pitchFamily="34" charset="0"/>
              </a:rPr>
              <a:t>. Desire for cleansing from the sin(s)</a:t>
            </a:r>
          </a:p>
          <a:p>
            <a:pPr marL="569913" indent="-569913" eaLnBrk="1" hangingPunct="1">
              <a:buNone/>
            </a:pPr>
            <a:r>
              <a:rPr lang="en-US" altLang="en-US" sz="4400" b="1" dirty="0" smtClean="0">
                <a:solidFill>
                  <a:srgbClr val="FFFFFF"/>
                </a:solidFill>
                <a:latin typeface="Arial Narrow" panose="020B0606020202030204" pitchFamily="34" charset="0"/>
              </a:rPr>
              <a:t>7</a:t>
            </a:r>
            <a:r>
              <a:rPr lang="en-US" altLang="en-US" sz="4400" b="1" dirty="0">
                <a:solidFill>
                  <a:srgbClr val="FFFFFF"/>
                </a:solidFill>
                <a:latin typeface="Arial Narrow" panose="020B0606020202030204" pitchFamily="34" charset="0"/>
              </a:rPr>
              <a:t>. Desire for a pure heart</a:t>
            </a:r>
          </a:p>
          <a:p>
            <a:pPr marL="569913" indent="-569913" eaLnBrk="1" hangingPunct="1">
              <a:buNone/>
            </a:pPr>
            <a:r>
              <a:rPr lang="en-US" altLang="en-US" sz="4400" b="1" dirty="0" smtClean="0">
                <a:solidFill>
                  <a:srgbClr val="FFFFFF"/>
                </a:solidFill>
                <a:latin typeface="Arial Narrow" panose="020B0606020202030204" pitchFamily="34" charset="0"/>
              </a:rPr>
              <a:t>8</a:t>
            </a:r>
            <a:r>
              <a:rPr lang="en-US" altLang="en-US" sz="4400" b="1" dirty="0">
                <a:solidFill>
                  <a:srgbClr val="FFFFFF"/>
                </a:solidFill>
                <a:latin typeface="Arial Narrow" panose="020B0606020202030204" pitchFamily="34" charset="0"/>
              </a:rPr>
              <a:t>. Desire to warn others of sin</a:t>
            </a:r>
          </a:p>
          <a:p>
            <a:pPr marL="569913" indent="-569913" eaLnBrk="1" hangingPunct="1">
              <a:buNone/>
            </a:pPr>
            <a:r>
              <a:rPr lang="en-US" altLang="en-US" sz="4400" b="1" dirty="0" smtClean="0">
                <a:solidFill>
                  <a:srgbClr val="FFFFFF"/>
                </a:solidFill>
                <a:latin typeface="Arial Narrow" panose="020B0606020202030204" pitchFamily="34" charset="0"/>
              </a:rPr>
              <a:t>9</a:t>
            </a:r>
            <a:r>
              <a:rPr lang="en-US" altLang="en-US" sz="4400" b="1" dirty="0">
                <a:solidFill>
                  <a:srgbClr val="FFFFFF"/>
                </a:solidFill>
                <a:latin typeface="Arial Narrow" panose="020B0606020202030204" pitchFamily="34" charset="0"/>
              </a:rPr>
              <a:t>. Desire to praise the Lord for His righteousness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6168913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subTnLst>
                                    <p:animClr clrSpc="rgb" dir="cw">
                                      <p:cBhvr override="childStyle">
                                        <p:cTn dur="1" fill="hold" display="0" masterRel="nextClick" afterEffect="1"/>
                                        <p:tgtEl>
                                          <p:spTgt spid="5939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20" dur="500"/>
                                        <p:tgtEl>
                                          <p:spTgt spid="59395">
                                            <p:txEl>
                                              <p:pRg st="2" end="2"/>
                                            </p:txEl>
                                          </p:spTgt>
                                        </p:tgtEl>
                                      </p:cBhvr>
                                    </p:animEffect>
                                  </p:childTnLst>
                                  <p:subTnLst>
                                    <p:animClr clrSpc="rgb" dir="cw">
                                      <p:cBhvr override="childStyle">
                                        <p:cTn dur="1" fill="hold" display="0" masterRel="nextClick" afterEffect="1"/>
                                        <p:tgtEl>
                                          <p:spTgt spid="59395">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5" dur="500"/>
                                        <p:tgtEl>
                                          <p:spTgt spid="59395">
                                            <p:txEl>
                                              <p:pRg st="3" end="3"/>
                                            </p:txEl>
                                          </p:spTgt>
                                        </p:tgtEl>
                                      </p:cBhvr>
                                    </p:animEffect>
                                  </p:childTnLst>
                                  <p:subTnLst>
                                    <p:animClr clrSpc="rgb" dir="cw">
                                      <p:cBhvr override="childStyle">
                                        <p:cTn dur="1" fill="hold" display="0" masterRel="nextClick" afterEffect="1"/>
                                        <p:tgtEl>
                                          <p:spTgt spid="59395">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30"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30777"/>
            <a:ext cx="9144000" cy="615553"/>
          </a:xfrm>
          <a:noFill/>
        </p:spPr>
        <p:txBody>
          <a:bodyPr lIns="0" tIns="0" rIns="0" bIns="0">
            <a:spAutoFit/>
          </a:bodyPr>
          <a:lstStyle/>
          <a:p>
            <a:pPr defTabSz="381000" eaLnBrk="1" hangingPunct="1"/>
            <a:r>
              <a:rPr lang="en-US" altLang="en-US" sz="4000" b="1" u="sng" dirty="0" smtClean="0">
                <a:solidFill>
                  <a:srgbClr val="A0D0FF"/>
                </a:solidFill>
                <a:latin typeface="Arial Narrow" panose="020B0606020202030204" pitchFamily="34" charset="0"/>
              </a:rPr>
              <a:t>Psalm 32:8-11</a:t>
            </a:r>
            <a:endParaRPr lang="en-US" altLang="en-US" sz="40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152400" y="646330"/>
            <a:ext cx="8839200" cy="6211670"/>
          </a:xfrm>
          <a:noFill/>
        </p:spPr>
        <p:txBody>
          <a:bodyPr/>
          <a:lstStyle/>
          <a:p>
            <a:pPr marL="0" indent="0" eaLnBrk="1" hangingPunct="1">
              <a:buNone/>
            </a:pPr>
            <a:r>
              <a:rPr lang="en-US" altLang="en-US" sz="3600" b="1" i="1" dirty="0" smtClean="0">
                <a:solidFill>
                  <a:srgbClr val="FFFFFF"/>
                </a:solidFill>
                <a:latin typeface="Arial Narrow" panose="020B0606020202030204" pitchFamily="34" charset="0"/>
              </a:rPr>
              <a:t>I </a:t>
            </a:r>
            <a:r>
              <a:rPr lang="en-US" altLang="en-US" sz="3600" b="1" i="1" dirty="0">
                <a:solidFill>
                  <a:srgbClr val="FFFFFF"/>
                </a:solidFill>
                <a:latin typeface="Arial Narrow" panose="020B0606020202030204" pitchFamily="34" charset="0"/>
              </a:rPr>
              <a:t>will instruct you and teach you in the way which you should go; I will counsel you with My eye upon you. </a:t>
            </a:r>
            <a:r>
              <a:rPr lang="en-US" altLang="en-US" sz="3600" b="1" i="1" dirty="0" smtClean="0">
                <a:solidFill>
                  <a:srgbClr val="FFFFFF"/>
                </a:solidFill>
                <a:latin typeface="Arial Narrow" panose="020B0606020202030204" pitchFamily="34" charset="0"/>
              </a:rPr>
              <a:t>Do </a:t>
            </a:r>
            <a:r>
              <a:rPr lang="en-US" altLang="en-US" sz="3600" b="1" i="1" dirty="0">
                <a:solidFill>
                  <a:srgbClr val="FFFFFF"/>
                </a:solidFill>
                <a:latin typeface="Arial Narrow" panose="020B0606020202030204" pitchFamily="34" charset="0"/>
              </a:rPr>
              <a:t>not be as the horse or as the mule which have no understanding, Whose trappings include bit and bridle to hold them in check, Otherwise they will not come near to you. </a:t>
            </a:r>
            <a:r>
              <a:rPr lang="en-US" altLang="en-US" sz="3600" b="1" i="1" dirty="0" smtClean="0">
                <a:solidFill>
                  <a:srgbClr val="FFFFFF"/>
                </a:solidFill>
                <a:latin typeface="Arial Narrow" panose="020B0606020202030204" pitchFamily="34" charset="0"/>
              </a:rPr>
              <a:t>Many </a:t>
            </a:r>
            <a:r>
              <a:rPr lang="en-US" altLang="en-US" sz="3600" b="1" i="1" dirty="0">
                <a:solidFill>
                  <a:srgbClr val="FFFFFF"/>
                </a:solidFill>
                <a:latin typeface="Arial Narrow" panose="020B0606020202030204" pitchFamily="34" charset="0"/>
              </a:rPr>
              <a:t>are the sorrows of the wicked, But he who trusts in the Lord, lovingkindness shall surround </a:t>
            </a:r>
            <a:r>
              <a:rPr lang="en-US" altLang="en-US" sz="3600" b="1" i="1" dirty="0" smtClean="0">
                <a:solidFill>
                  <a:srgbClr val="FFFFFF"/>
                </a:solidFill>
                <a:latin typeface="Arial Narrow" panose="020B0606020202030204" pitchFamily="34" charset="0"/>
              </a:rPr>
              <a:t>him. Be </a:t>
            </a:r>
            <a:r>
              <a:rPr lang="en-US" altLang="en-US" sz="3600" b="1" i="1" dirty="0">
                <a:solidFill>
                  <a:srgbClr val="FFFFFF"/>
                </a:solidFill>
                <a:latin typeface="Arial Narrow" panose="020B0606020202030204" pitchFamily="34" charset="0"/>
              </a:rPr>
              <a:t>glad in the Lord and rejoice, you righteous ones; And shout for joy, all you who are upright in </a:t>
            </a:r>
            <a:r>
              <a:rPr lang="en-US" altLang="en-US" sz="3600" b="1" i="1" dirty="0" smtClean="0">
                <a:solidFill>
                  <a:srgbClr val="FFFFFF"/>
                </a:solidFill>
                <a:latin typeface="Arial Narrow" panose="020B0606020202030204" pitchFamily="34" charset="0"/>
              </a:rPr>
              <a:t>heart.</a:t>
            </a:r>
            <a:endParaRPr lang="en-US" altLang="en-US" sz="3600" b="1" i="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par>
                                <p:cTn id="7" presetID="53" presetClass="entr" presetSubtype="0" fill="hold" grpId="0" nodeType="withEffect">
                                  <p:stCondLst>
                                    <p:cond delay="0"/>
                                  </p:stCondLst>
                                  <p:childTnLst>
                                    <p:set>
                                      <p:cBhvr>
                                        <p:cTn id="8" dur="1" fill="hold">
                                          <p:stCondLst>
                                            <p:cond delay="0"/>
                                          </p:stCondLst>
                                        </p:cTn>
                                        <p:tgtEl>
                                          <p:spTgt spid="60419">
                                            <p:txEl>
                                              <p:pRg st="0" end="0"/>
                                            </p:txEl>
                                          </p:spTgt>
                                        </p:tgtEl>
                                        <p:attrNameLst>
                                          <p:attrName>style.visibility</p:attrName>
                                        </p:attrNameLst>
                                      </p:cBhvr>
                                      <p:to>
                                        <p:strVal val="visible"/>
                                      </p:to>
                                    </p:set>
                                    <p:anim calcmode="lin" valueType="num">
                                      <p:cBhvr>
                                        <p:cTn id="9"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1"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When You Sin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Psalm 32 &amp; 51</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a:solidFill>
                  <a:srgbClr val="FFFFFF"/>
                </a:solidFill>
                <a:latin typeface="Arial Narrow" panose="020B0606020202030204" pitchFamily="34" charset="0"/>
              </a:rPr>
              <a:t>Every problem mankind has faced has its root in sin - man’s disobedience to God</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great concern of the church has shifted from the holiness of God to placating man’s </a:t>
            </a:r>
            <a:r>
              <a:rPr lang="en-US" altLang="en-US" sz="4400" b="1" dirty="0" smtClean="0">
                <a:solidFill>
                  <a:srgbClr val="FFFFFF"/>
                </a:solidFill>
                <a:latin typeface="Arial Narrow" panose="020B0606020202030204" pitchFamily="34" charset="0"/>
              </a:rPr>
              <a:t>pride</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When You Sin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Psalm 32 &amp; 51</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smtClean="0">
                <a:solidFill>
                  <a:srgbClr val="FFFFFF"/>
                </a:solidFill>
                <a:latin typeface="Arial Narrow" panose="020B0606020202030204" pitchFamily="34" charset="0"/>
              </a:rPr>
              <a:t>Responding </a:t>
            </a:r>
            <a:r>
              <a:rPr lang="en-US" altLang="en-US" sz="4400" b="1" dirty="0">
                <a:solidFill>
                  <a:srgbClr val="FFFFFF"/>
                </a:solidFill>
                <a:latin typeface="Arial Narrow" panose="020B0606020202030204" pitchFamily="34" charset="0"/>
              </a:rPr>
              <a:t>properly to your sin will result in joy, but dealing with it wrongly will result in great tragedy</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7667782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10886" y="0"/>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Wrong Ways to Deal with Sin</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77108"/>
            <a:ext cx="9144000" cy="6180892"/>
          </a:xfrm>
          <a:noFill/>
        </p:spPr>
        <p:txBody>
          <a:bodyPr/>
          <a:lstStyle/>
          <a:p>
            <a:pPr marL="569913" indent="-569913" eaLnBrk="1" hangingPunct="1">
              <a:buNone/>
            </a:pPr>
            <a:r>
              <a:rPr lang="en-US" altLang="en-US" sz="4400" b="1" dirty="0" smtClean="0">
                <a:solidFill>
                  <a:srgbClr val="FFFFFF"/>
                </a:solidFill>
                <a:latin typeface="Arial Narrow" panose="020B0606020202030204" pitchFamily="34" charset="0"/>
              </a:rPr>
              <a:t>1</a:t>
            </a:r>
            <a:r>
              <a:rPr lang="en-US" altLang="en-US" sz="4400" b="1" dirty="0">
                <a:solidFill>
                  <a:srgbClr val="FFFFFF"/>
                </a:solidFill>
                <a:latin typeface="Arial Narrow" panose="020B0606020202030204" pitchFamily="34" charset="0"/>
              </a:rPr>
              <a:t>) Deny that you sin - but that is a lie leading to condemnation (1 John 1:8, 10; Revelation 20:12-15)</a:t>
            </a:r>
          </a:p>
          <a:p>
            <a:pPr marL="569913" indent="-569913" eaLnBrk="1" hangingPunct="1">
              <a:buNone/>
            </a:pPr>
            <a:r>
              <a:rPr lang="en-US" altLang="en-US" sz="4400" b="1" dirty="0" smtClean="0">
                <a:solidFill>
                  <a:srgbClr val="FFFFFF"/>
                </a:solidFill>
                <a:latin typeface="Arial Narrow" panose="020B0606020202030204" pitchFamily="34" charset="0"/>
              </a:rPr>
              <a:t>2</a:t>
            </a:r>
            <a:r>
              <a:rPr lang="en-US" altLang="en-US" sz="4400" b="1" dirty="0">
                <a:solidFill>
                  <a:srgbClr val="FFFFFF"/>
                </a:solidFill>
                <a:latin typeface="Arial Narrow" panose="020B0606020202030204" pitchFamily="34" charset="0"/>
              </a:rPr>
              <a:t>) Rationalize &amp; claim you are good enough - but none are righteous (Rom. 3:10-12; Isa. 64:6</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dissolve">
                                      <p:cBhvr>
                                        <p:cTn id="16"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10886" y="0"/>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Wrong Ways to Deal with Sin</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77108"/>
            <a:ext cx="9144000" cy="6180892"/>
          </a:xfrm>
          <a:noFill/>
        </p:spPr>
        <p:txBody>
          <a:bodyPr/>
          <a:lstStyle/>
          <a:p>
            <a:pPr marL="569913" indent="-515938" eaLnBrk="1" hangingPunct="1">
              <a:buNone/>
            </a:pPr>
            <a:r>
              <a:rPr lang="en-US" altLang="en-US" sz="4400" b="1" dirty="0" smtClean="0">
                <a:solidFill>
                  <a:srgbClr val="FFFFFF"/>
                </a:solidFill>
                <a:latin typeface="Arial Narrow" panose="020B0606020202030204" pitchFamily="34" charset="0"/>
              </a:rPr>
              <a:t>3</a:t>
            </a:r>
            <a:r>
              <a:rPr lang="en-US" altLang="en-US" sz="4400" b="1" dirty="0">
                <a:solidFill>
                  <a:srgbClr val="FFFFFF"/>
                </a:solidFill>
                <a:latin typeface="Arial Narrow" panose="020B0606020202030204" pitchFamily="34" charset="0"/>
              </a:rPr>
              <a:t>) Disregard it - “so I sin, so what?” - but that is the broad path leading Hell - Matthew 7:13; Luke 16:19-31</a:t>
            </a:r>
          </a:p>
          <a:p>
            <a:pPr marL="569913" indent="-515938" eaLnBrk="1" hangingPunct="1">
              <a:buNone/>
            </a:pPr>
            <a:r>
              <a:rPr lang="en-US" altLang="en-US" sz="4400" b="1" dirty="0" smtClean="0">
                <a:solidFill>
                  <a:srgbClr val="FFFFFF"/>
                </a:solidFill>
                <a:latin typeface="Arial Narrow" panose="020B0606020202030204" pitchFamily="34" charset="0"/>
              </a:rPr>
              <a:t>4</a:t>
            </a:r>
            <a:r>
              <a:rPr lang="en-US" altLang="en-US" sz="4400" b="1" dirty="0">
                <a:solidFill>
                  <a:srgbClr val="FFFFFF"/>
                </a:solidFill>
                <a:latin typeface="Arial Narrow" panose="020B0606020202030204" pitchFamily="34" charset="0"/>
              </a:rPr>
              <a:t>) Give false repentance - but worldly sorrow only leads to death (2 Corinthians 7:9-10) </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09156379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The Example of King Saul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Samuel 15</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Deny - False claim of obedience</a:t>
            </a:r>
            <a:r>
              <a:rPr lang="en-US" altLang="en-US" b="1" dirty="0">
                <a:solidFill>
                  <a:srgbClr val="FFFFFF"/>
                </a:solidFill>
                <a:latin typeface="Arial Narrow" panose="020B0606020202030204" pitchFamily="34" charset="0"/>
              </a:rPr>
              <a:t> (vs. 13 &amp; 20)</a:t>
            </a:r>
          </a:p>
          <a:p>
            <a:pPr eaLnBrk="1" hangingPunct="1"/>
            <a:r>
              <a:rPr lang="en-US" altLang="en-US" sz="4400" b="1" dirty="0" smtClean="0">
                <a:solidFill>
                  <a:srgbClr val="FFFFFF"/>
                </a:solidFill>
                <a:latin typeface="Arial Narrow" panose="020B0606020202030204" pitchFamily="34" charset="0"/>
              </a:rPr>
              <a:t>Rationalize </a:t>
            </a:r>
            <a:r>
              <a:rPr lang="en-US" altLang="en-US" sz="4400" b="1" dirty="0">
                <a:solidFill>
                  <a:srgbClr val="FFFFFF"/>
                </a:solidFill>
                <a:latin typeface="Arial Narrow" panose="020B0606020202030204" pitchFamily="34" charset="0"/>
              </a:rPr>
              <a:t>&amp; disregard - Attributing good motives to others while still blaming them </a:t>
            </a:r>
            <a:r>
              <a:rPr lang="en-US" altLang="en-US" b="1" dirty="0">
                <a:solidFill>
                  <a:srgbClr val="FFFFFF"/>
                </a:solidFill>
                <a:latin typeface="Arial Narrow" panose="020B0606020202030204" pitchFamily="34" charset="0"/>
              </a:rPr>
              <a:t>(vs. 15 &amp; 21)</a:t>
            </a:r>
          </a:p>
          <a:p>
            <a:pPr eaLnBrk="1" hangingPunct="1"/>
            <a:r>
              <a:rPr lang="en-US" altLang="en-US" sz="4400" b="1" dirty="0" smtClean="0">
                <a:solidFill>
                  <a:srgbClr val="FFFFFF"/>
                </a:solidFill>
                <a:latin typeface="Arial Narrow" panose="020B0606020202030204" pitchFamily="34" charset="0"/>
              </a:rPr>
              <a:t>False </a:t>
            </a:r>
            <a:r>
              <a:rPr lang="en-US" altLang="en-US" sz="4400" b="1" dirty="0">
                <a:solidFill>
                  <a:srgbClr val="FFFFFF"/>
                </a:solidFill>
                <a:latin typeface="Arial Narrow" panose="020B0606020202030204" pitchFamily="34" charset="0"/>
              </a:rPr>
              <a:t>confession </a:t>
            </a:r>
            <a:r>
              <a:rPr lang="en-US" altLang="en-US" b="1" dirty="0">
                <a:solidFill>
                  <a:srgbClr val="FFFFFF"/>
                </a:solidFill>
                <a:latin typeface="Arial Narrow" panose="020B0606020202030204" pitchFamily="34" charset="0"/>
              </a:rPr>
              <a:t>(vs. 24-25; 30)</a:t>
            </a:r>
          </a:p>
          <a:p>
            <a:pPr eaLnBrk="1" hangingPunct="1"/>
            <a:r>
              <a:rPr lang="en-US" altLang="en-US" sz="4400" b="1" dirty="0" smtClean="0">
                <a:solidFill>
                  <a:srgbClr val="FFFFFF"/>
                </a:solidFill>
                <a:latin typeface="Arial Narrow" panose="020B0606020202030204" pitchFamily="34" charset="0"/>
              </a:rPr>
              <a:t>Anger </a:t>
            </a:r>
            <a:r>
              <a:rPr lang="en-US" altLang="en-US" sz="3600" b="1" dirty="0">
                <a:solidFill>
                  <a:srgbClr val="FFFFFF"/>
                </a:solidFill>
                <a:latin typeface="Arial Narrow" panose="020B0606020202030204" pitchFamily="34" charset="0"/>
              </a:rPr>
              <a:t>(vs. 27) </a:t>
            </a:r>
            <a:r>
              <a:rPr lang="en-US" altLang="en-US" sz="4400" b="1" dirty="0" smtClean="0">
                <a:solidFill>
                  <a:srgbClr val="FFFFFF"/>
                </a:solidFill>
                <a:latin typeface="Arial Narrow" panose="020B0606020202030204" pitchFamily="34" charset="0"/>
              </a:rPr>
              <a:t>&amp; still </a:t>
            </a:r>
            <a:r>
              <a:rPr lang="en-US" altLang="en-US" sz="4400" b="1" dirty="0">
                <a:solidFill>
                  <a:srgbClr val="FFFFFF"/>
                </a:solidFill>
                <a:latin typeface="Arial Narrow" panose="020B0606020202030204" pitchFamily="34" charset="0"/>
              </a:rPr>
              <a:t>seeking honor </a:t>
            </a:r>
            <a:r>
              <a:rPr lang="en-US" altLang="en-US" sz="3600" b="1" dirty="0">
                <a:solidFill>
                  <a:srgbClr val="FFFFFF"/>
                </a:solidFill>
                <a:latin typeface="Arial Narrow" panose="020B0606020202030204" pitchFamily="34" charset="0"/>
              </a:rPr>
              <a:t>(vs. 30</a:t>
            </a:r>
            <a:r>
              <a:rPr lang="en-US" altLang="en-US" sz="3600" b="1" dirty="0" smtClean="0">
                <a:solidFill>
                  <a:srgbClr val="FFFFFF"/>
                </a:solidFill>
                <a:latin typeface="Arial Narrow" panose="020B0606020202030204" pitchFamily="34" charset="0"/>
              </a:rPr>
              <a:t>)</a:t>
            </a:r>
            <a:endParaRPr lang="en-US" altLang="en-US" sz="3600" b="1" dirty="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3" presetClass="entr" presetSubtype="5" fill="hold" grpId="0" nodeType="clickEffect">
                                  <p:stCondLst>
                                    <p:cond delay="0"/>
                                  </p:stCondLst>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blinds(vertical)">
                                      <p:cBhvr>
                                        <p:cTn id="21"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3" presetClass="entr" presetSubtype="5" fill="hold" grpId="0" nodeType="clickEffect">
                                  <p:stCondLst>
                                    <p:cond delay="0"/>
                                  </p:stCondLst>
                                  <p:childTnLst>
                                    <p:set>
                                      <p:cBhvr>
                                        <p:cTn id="25" dur="1" fill="hold">
                                          <p:stCondLst>
                                            <p:cond delay="0"/>
                                          </p:stCondLst>
                                        </p:cTn>
                                        <p:tgtEl>
                                          <p:spTgt spid="52227">
                                            <p:txEl>
                                              <p:pRg st="3" end="3"/>
                                            </p:txEl>
                                          </p:spTgt>
                                        </p:tgtEl>
                                        <p:attrNameLst>
                                          <p:attrName>style.visibility</p:attrName>
                                        </p:attrNameLst>
                                      </p:cBhvr>
                                      <p:to>
                                        <p:strVal val="visible"/>
                                      </p:to>
                                    </p:set>
                                    <p:animEffect transition="in" filter="blinds(vertical)">
                                      <p:cBhvr>
                                        <p:cTn id="26"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The Example of King Saul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1 Samuel 15</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These </a:t>
            </a:r>
            <a:r>
              <a:rPr lang="en-US" altLang="en-US" sz="4400" b="1" dirty="0">
                <a:solidFill>
                  <a:srgbClr val="FFFFFF"/>
                </a:solidFill>
                <a:latin typeface="Arial Narrow" panose="020B0606020202030204" pitchFamily="34" charset="0"/>
              </a:rPr>
              <a:t>are common responses among the unsaved, the immature - but even the mature can fall to them</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6892122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David’s Great Sin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2 Samuel 11</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marL="515938" indent="-515938" eaLnBrk="1" hangingPunct="1">
              <a:buNone/>
            </a:pPr>
            <a:r>
              <a:rPr lang="en-US" altLang="en-US" sz="4400" b="1" dirty="0" smtClean="0">
                <a:solidFill>
                  <a:srgbClr val="FFFFFF"/>
                </a:solidFill>
                <a:latin typeface="Arial Narrow" panose="020B0606020202030204" pitchFamily="34" charset="0"/>
              </a:rPr>
              <a:t>1) </a:t>
            </a:r>
            <a:r>
              <a:rPr lang="en-US" altLang="en-US" sz="4400" b="1" dirty="0">
                <a:solidFill>
                  <a:srgbClr val="FFFFFF"/>
                </a:solidFill>
                <a:latin typeface="Arial Narrow" panose="020B0606020202030204" pitchFamily="34" charset="0"/>
              </a:rPr>
              <a:t>vs. 1: David neglected his duty - he did not go out to battle</a:t>
            </a:r>
          </a:p>
          <a:p>
            <a:pPr marL="515938" indent="-515938" eaLnBrk="1" hangingPunct="1">
              <a:buNone/>
            </a:pPr>
            <a:r>
              <a:rPr lang="en-US" altLang="en-US" sz="4400" b="1" dirty="0" smtClean="0">
                <a:solidFill>
                  <a:srgbClr val="FFFFFF"/>
                </a:solidFill>
                <a:latin typeface="Arial Narrow" panose="020B0606020202030204" pitchFamily="34" charset="0"/>
              </a:rPr>
              <a:t>2</a:t>
            </a:r>
            <a:r>
              <a:rPr lang="en-US" altLang="en-US" sz="4400" b="1" dirty="0">
                <a:solidFill>
                  <a:srgbClr val="FFFFFF"/>
                </a:solidFill>
                <a:latin typeface="Arial Narrow" panose="020B0606020202030204" pitchFamily="34" charset="0"/>
              </a:rPr>
              <a:t>) vs. 2: David entertained lustful thoughts - he saw Bathsheba and kept looking</a:t>
            </a:r>
          </a:p>
          <a:p>
            <a:pPr marL="515938" indent="-515938" eaLnBrk="1" hangingPunct="1">
              <a:buNone/>
            </a:pPr>
            <a:r>
              <a:rPr lang="en-US" altLang="en-US" sz="4400" b="1" dirty="0" smtClean="0">
                <a:solidFill>
                  <a:srgbClr val="FFFFFF"/>
                </a:solidFill>
                <a:latin typeface="Arial Narrow" panose="020B0606020202030204" pitchFamily="34" charset="0"/>
              </a:rPr>
              <a:t>3</a:t>
            </a:r>
            <a:r>
              <a:rPr lang="en-US" altLang="en-US" sz="4400" b="1" dirty="0">
                <a:solidFill>
                  <a:srgbClr val="FFFFFF"/>
                </a:solidFill>
                <a:latin typeface="Arial Narrow" panose="020B0606020202030204" pitchFamily="34" charset="0"/>
              </a:rPr>
              <a:t>) vs 3 &amp; 4: David acted upon his lust and commits </a:t>
            </a:r>
            <a:r>
              <a:rPr lang="en-US" altLang="en-US" sz="4400" b="1" dirty="0" smtClean="0">
                <a:solidFill>
                  <a:srgbClr val="FFFFFF"/>
                </a:solidFill>
                <a:latin typeface="Arial Narrow" panose="020B0606020202030204" pitchFamily="34" charset="0"/>
              </a:rPr>
              <a:t>adultery</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794</TotalTime>
  <Words>1039</Words>
  <Application>Microsoft Office PowerPoint</Application>
  <PresentationFormat>On-screen Show (4:3)</PresentationFormat>
  <Paragraphs>107</Paragraphs>
  <Slides>23</Slides>
  <Notes>23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Wingdings</vt:lpstr>
      <vt:lpstr>Times New Roman</vt:lpstr>
      <vt:lpstr>Arial Narrow</vt:lpstr>
      <vt:lpstr>Custom Design</vt:lpstr>
      <vt:lpstr>3_Default Design</vt:lpstr>
      <vt:lpstr>Grace Bible Church  Glorifying God  by Making Disciples of Jesus Christ</vt:lpstr>
      <vt:lpstr>A reminder to consider others Please:</vt:lpstr>
      <vt:lpstr>When You Sin Psalm 32 &amp; 51</vt:lpstr>
      <vt:lpstr>When You Sin Psalm 32 &amp; 51</vt:lpstr>
      <vt:lpstr>Wrong Ways to Deal with Sin</vt:lpstr>
      <vt:lpstr>Wrong Ways to Deal with Sin</vt:lpstr>
      <vt:lpstr>The Example of King Saul  1 Samuel 15</vt:lpstr>
      <vt:lpstr>The Example of King Saul  1 Samuel 15</vt:lpstr>
      <vt:lpstr>David’s Great Sin  2 Samuel 11</vt:lpstr>
      <vt:lpstr>David’s Great Sin  2 Samuel 11</vt:lpstr>
      <vt:lpstr>David’s Great Sin  2 Samuel 11</vt:lpstr>
      <vt:lpstr>David is Rebuked  2 Samuel 12</vt:lpstr>
      <vt:lpstr>David is Rebuked  2 Samuel 12</vt:lpstr>
      <vt:lpstr>David is Rebuked  2 Samuel 12</vt:lpstr>
      <vt:lpstr>True Repentance - Confession  Psalm 51:1-6</vt:lpstr>
      <vt:lpstr>True Repentance - Confession  Psalm 51:1-6</vt:lpstr>
      <vt:lpstr>True Repentance – Petitions Psalm 51:7-12</vt:lpstr>
      <vt:lpstr>True Repentance – Petitions Psalm 51:7-12</vt:lpstr>
      <vt:lpstr>True Repentance - Results Psalm 51:13-19</vt:lpstr>
      <vt:lpstr>The Marks of Repentance</vt:lpstr>
      <vt:lpstr>The Marks of Repentance</vt:lpstr>
      <vt:lpstr>Psalm 32:8-11</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Microsoft account</cp:lastModifiedBy>
  <cp:revision>50</cp:revision>
  <dcterms:modified xsi:type="dcterms:W3CDTF">2021-10-16T01:30:08Z</dcterms:modified>
</cp:coreProperties>
</file>