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662" r:id="rId2"/>
    <p:sldMasterId id="2147483697" r:id="rId3"/>
  </p:sldMasterIdLst>
  <p:notesMasterIdLst>
    <p:notesMasterId r:id="rId37"/>
  </p:notesMasterIdLst>
  <p:sldIdLst>
    <p:sldId id="296" r:id="rId4"/>
    <p:sldId id="299" r:id="rId5"/>
    <p:sldId id="260" r:id="rId6"/>
    <p:sldId id="315" r:id="rId7"/>
    <p:sldId id="278" r:id="rId8"/>
    <p:sldId id="332" r:id="rId9"/>
    <p:sldId id="333" r:id="rId10"/>
    <p:sldId id="279" r:id="rId11"/>
    <p:sldId id="334" r:id="rId12"/>
    <p:sldId id="335" r:id="rId13"/>
    <p:sldId id="336" r:id="rId14"/>
    <p:sldId id="300" r:id="rId15"/>
    <p:sldId id="301" r:id="rId16"/>
    <p:sldId id="302" r:id="rId17"/>
    <p:sldId id="303" r:id="rId18"/>
    <p:sldId id="337" r:id="rId19"/>
    <p:sldId id="305" r:id="rId20"/>
    <p:sldId id="306" r:id="rId21"/>
    <p:sldId id="307" r:id="rId22"/>
    <p:sldId id="308" r:id="rId23"/>
    <p:sldId id="309" r:id="rId24"/>
    <p:sldId id="310" r:id="rId25"/>
    <p:sldId id="312" r:id="rId26"/>
    <p:sldId id="313" r:id="rId27"/>
    <p:sldId id="314" r:id="rId28"/>
    <p:sldId id="316" r:id="rId29"/>
    <p:sldId id="322" r:id="rId30"/>
    <p:sldId id="327" r:id="rId31"/>
    <p:sldId id="338" r:id="rId32"/>
    <p:sldId id="328" r:id="rId33"/>
    <p:sldId id="331" r:id="rId34"/>
    <p:sldId id="287" r:id="rId35"/>
    <p:sldId id="297" r:id="rId3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FFFF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0" autoAdjust="0"/>
  </p:normalViewPr>
  <p:slideViewPr>
    <p:cSldViewPr>
      <p:cViewPr varScale="1">
        <p:scale>
          <a:sx n="108" d="100"/>
          <a:sy n="108" d="100"/>
        </p:scale>
        <p:origin x="162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0"/>
            <a:r>
              <a:rPr lang="en-US" noProof="0" smtClean="0"/>
              <a:t>Second level</a:t>
            </a:r>
          </a:p>
          <a:p>
            <a:pPr lvl="0"/>
            <a:r>
              <a:rPr lang="en-US" noProof="0" smtClean="0"/>
              <a:t>Third level</a:t>
            </a:r>
          </a:p>
          <a:p>
            <a:pPr lvl="0"/>
            <a:r>
              <a:rPr lang="en-US" noProof="0" smtClean="0"/>
              <a:t>Fourth level</a:t>
            </a:r>
          </a:p>
          <a:p>
            <a:pPr lvl="0"/>
            <a:r>
              <a:rPr lang="en-US" noProof="0" smtClean="0"/>
              <a:t>Fifth level</a:t>
            </a: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E222C0C1-BA29-4E8F-B34F-70C124C374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79478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8EF9A0F-BDE7-4D47-B5CB-49216DEA9AC5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903659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1803ED6-D2C2-46F5-AEB2-7468D3E7C6CB}" type="slidenum">
              <a:rPr lang="en-US" altLang="en-US">
                <a:solidFill>
                  <a:srgbClr val="000000"/>
                </a:solidFill>
              </a:rPr>
              <a:pPr/>
              <a:t>10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7627944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C9FC20C-68AB-485F-955A-4E1BD86E42ED}" type="slidenum">
              <a:rPr lang="en-US" altLang="en-US">
                <a:solidFill>
                  <a:srgbClr val="000000"/>
                </a:solidFill>
              </a:rPr>
              <a:pPr/>
              <a:t>11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7319436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C9FC20C-68AB-485F-955A-4E1BD86E42ED}" type="slidenum">
              <a:rPr lang="en-US" altLang="en-US">
                <a:solidFill>
                  <a:srgbClr val="000000"/>
                </a:solidFill>
              </a:rPr>
              <a:pPr/>
              <a:t>16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25331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E11D933-2153-4F0F-9BBB-FEC700A69927}" type="slidenum">
              <a:rPr lang="en-US" altLang="en-US">
                <a:solidFill>
                  <a:srgbClr val="000000"/>
                </a:solidFill>
              </a:rPr>
              <a:pPr/>
              <a:t>26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8977115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C37000-743D-4442-A9BE-264D5228F708}" type="slidenum">
              <a:rPr lang="en-US" altLang="en-US">
                <a:solidFill>
                  <a:srgbClr val="000000"/>
                </a:solidFill>
              </a:rPr>
              <a:pPr/>
              <a:t>31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44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4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82995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B142DC4-2D22-46D1-A456-8F1F34605A44}" type="slidenum">
              <a:rPr lang="en-US" altLang="en-US"/>
              <a:pPr/>
              <a:t>32</a:t>
            </a:fld>
            <a:endParaRPr lang="en-US" altLang="en-US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634188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8E2FC34-64C0-4807-BBF7-8A37F4457245}" type="slidenum">
              <a:rPr lang="en-US" altLang="en-US"/>
              <a:pPr/>
              <a:t>33</a:t>
            </a:fld>
            <a:endParaRPr lang="en-US" altLang="en-US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276161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D716B56-2563-4563-96AA-01F1E6F78E77}" type="slidenum">
              <a:rPr lang="en-US" altLang="en-US">
                <a:solidFill>
                  <a:srgbClr val="000000"/>
                </a:solidFill>
              </a:rPr>
              <a:pPr/>
              <a:t>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843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1BC9B80D-EAA0-4F4A-8374-05C536C059AC}" type="slidenum">
              <a:rPr lang="en-US" altLang="en-US" sz="1200">
                <a:solidFill>
                  <a:srgbClr val="000000"/>
                </a:solidFill>
              </a:rPr>
              <a:pPr algn="r"/>
              <a:t>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84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809273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2DEB34E-EEA8-445B-908C-B693D53C79D3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636726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2DEB34E-EEA8-445B-908C-B693D53C79D3}" type="slidenum">
              <a:rPr lang="en-US" altLang="en-US">
                <a:solidFill>
                  <a:srgbClr val="000000"/>
                </a:solidFill>
              </a:rPr>
              <a:pPr/>
              <a:t>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2213232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224D4AF-464C-4F49-A3CB-8AE77D8FC69D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801682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224D4AF-464C-4F49-A3CB-8AE77D8FC69D}" type="slidenum">
              <a:rPr lang="en-US" altLang="en-US">
                <a:solidFill>
                  <a:srgbClr val="000000"/>
                </a:solidFill>
              </a:rPr>
              <a:pPr/>
              <a:t>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917206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224D4AF-464C-4F49-A3CB-8AE77D8FC69D}" type="slidenum">
              <a:rPr lang="en-US" altLang="en-US">
                <a:solidFill>
                  <a:srgbClr val="000000"/>
                </a:solidFill>
              </a:rPr>
              <a:pPr/>
              <a:t>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2123704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1803ED6-D2C2-46F5-AEB2-7468D3E7C6CB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117189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1803ED6-D2C2-46F5-AEB2-7468D3E7C6CB}" type="slidenum">
              <a:rPr lang="en-US" altLang="en-US">
                <a:solidFill>
                  <a:srgbClr val="000000"/>
                </a:solidFill>
              </a:rPr>
              <a:pPr/>
              <a:t>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111692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02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725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5745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5745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5935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C398B9-F768-484A-B7AA-DDB0FD6265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8303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670B39-031D-425B-8194-01DAB1FB2D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86348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A15C1C-ACC7-4286-953D-4CE14A10AC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8737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119BC8-EEE4-48B4-9F1E-AAB453C55C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71185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E456DF-48AC-45D0-A5CF-50DD97B58D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723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6995C4-6AE0-4D1C-9466-39D610DA28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08299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A72326-C58A-437E-8A43-60426589F6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6050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C4BFE6-F9F3-485D-9D3B-80279084BC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4678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281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D64950-DF60-4497-A383-86CD43026A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97119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E2944F-EDD1-476D-A583-95322C4359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95032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54CE9E-7474-4633-82CD-EEDFA046B1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10412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7612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823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10246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19200"/>
            <a:ext cx="4495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495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4327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8253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499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6254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58630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26434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90292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8438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5745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5745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070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19200"/>
            <a:ext cx="4495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495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28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565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868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689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6135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4566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219200"/>
            <a:ext cx="91440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itchFamily="34" charset="0"/>
          <a:cs typeface="Arial" pitchFamily="34" charset="0"/>
        </a:defRPr>
      </a:lvl9pPr>
    </p:titleStyle>
    <p:bodyStyle>
      <a:lvl1pPr marL="176213" indent="-176213" algn="l" rtl="0" eaLnBrk="0" fontAlgn="base" hangingPunct="0">
        <a:spcBef>
          <a:spcPct val="20000"/>
        </a:spcBef>
        <a:spcAft>
          <a:spcPct val="0"/>
        </a:spcAft>
        <a:buChar char="•"/>
        <a:defRPr sz="40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-166688" algn="l" rtl="0" eaLnBrk="0" fontAlgn="base" hangingPunct="0">
        <a:spcBef>
          <a:spcPct val="20000"/>
        </a:spcBef>
        <a:spcAft>
          <a:spcPct val="0"/>
        </a:spcAft>
        <a:buSzPct val="85000"/>
        <a:buFont typeface="Wingdings" panose="05000000000000000000" pitchFamily="2" charset="2"/>
        <a:buChar char="Ø"/>
        <a:defRPr sz="4000">
          <a:solidFill>
            <a:schemeClr val="bg1"/>
          </a:solidFill>
          <a:latin typeface="+mn-lt"/>
          <a:cs typeface="+mn-cs"/>
        </a:defRPr>
      </a:lvl2pPr>
      <a:lvl3pPr marL="735013" indent="-163513" algn="l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bg1"/>
          </a:solidFill>
          <a:latin typeface="+mn-lt"/>
          <a:cs typeface="+mn-cs"/>
        </a:defRPr>
      </a:lvl3pPr>
      <a:lvl4pPr marL="1025525" indent="-176213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anose="05000000000000000000" pitchFamily="2" charset="2"/>
        <a:buChar char="ü"/>
        <a:defRPr sz="3600">
          <a:solidFill>
            <a:schemeClr val="bg1"/>
          </a:solidFill>
          <a:latin typeface="+mn-lt"/>
          <a:cs typeface="+mn-cs"/>
        </a:defRPr>
      </a:lvl4pPr>
      <a:lvl5pPr marL="1254125" indent="-114300" algn="l" rtl="0" eaLnBrk="0" fontAlgn="base" hangingPunct="0">
        <a:spcBef>
          <a:spcPct val="20000"/>
        </a:spcBef>
        <a:spcAft>
          <a:spcPct val="0"/>
        </a:spcAft>
        <a:buSzPct val="65000"/>
        <a:buFont typeface="Wingdings" panose="05000000000000000000" pitchFamily="2" charset="2"/>
        <a:buChar char="v"/>
        <a:defRPr sz="3600">
          <a:solidFill>
            <a:schemeClr val="bg1"/>
          </a:solidFill>
          <a:latin typeface="+mn-lt"/>
          <a:cs typeface="+mn-cs"/>
        </a:defRPr>
      </a:lvl5pPr>
      <a:lvl6pPr marL="1711325" indent="-114300" algn="l" rtl="0" fontAlgn="base">
        <a:spcBef>
          <a:spcPct val="20000"/>
        </a:spcBef>
        <a:spcAft>
          <a:spcPct val="0"/>
        </a:spcAft>
        <a:buSzPct val="65000"/>
        <a:buFont typeface="Wingdings" pitchFamily="2" charset="2"/>
        <a:buChar char="v"/>
        <a:defRPr sz="3600">
          <a:solidFill>
            <a:schemeClr val="bg1"/>
          </a:solidFill>
          <a:latin typeface="+mn-lt"/>
          <a:cs typeface="+mn-cs"/>
        </a:defRPr>
      </a:lvl6pPr>
      <a:lvl7pPr marL="2168525" indent="-114300" algn="l" rtl="0" fontAlgn="base">
        <a:spcBef>
          <a:spcPct val="20000"/>
        </a:spcBef>
        <a:spcAft>
          <a:spcPct val="0"/>
        </a:spcAft>
        <a:buSzPct val="65000"/>
        <a:buFont typeface="Wingdings" pitchFamily="2" charset="2"/>
        <a:buChar char="v"/>
        <a:defRPr sz="3600">
          <a:solidFill>
            <a:schemeClr val="bg1"/>
          </a:solidFill>
          <a:latin typeface="+mn-lt"/>
          <a:cs typeface="+mn-cs"/>
        </a:defRPr>
      </a:lvl7pPr>
      <a:lvl8pPr marL="2625725" indent="-114300" algn="l" rtl="0" fontAlgn="base">
        <a:spcBef>
          <a:spcPct val="20000"/>
        </a:spcBef>
        <a:spcAft>
          <a:spcPct val="0"/>
        </a:spcAft>
        <a:buSzPct val="65000"/>
        <a:buFont typeface="Wingdings" pitchFamily="2" charset="2"/>
        <a:buChar char="v"/>
        <a:defRPr sz="3600">
          <a:solidFill>
            <a:schemeClr val="bg1"/>
          </a:solidFill>
          <a:latin typeface="+mn-lt"/>
          <a:cs typeface="+mn-cs"/>
        </a:defRPr>
      </a:lvl8pPr>
      <a:lvl9pPr marL="3082925" indent="-114300" algn="l" rtl="0" fontAlgn="base">
        <a:spcBef>
          <a:spcPct val="20000"/>
        </a:spcBef>
        <a:spcAft>
          <a:spcPct val="0"/>
        </a:spcAft>
        <a:buSzPct val="65000"/>
        <a:buFont typeface="Wingdings" pitchFamily="2" charset="2"/>
        <a:buChar char="v"/>
        <a:defRPr sz="3600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6D93599E-1AFF-4F02-A3AA-A817185BFB6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219200"/>
            <a:ext cx="91440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0783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i="1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176213" indent="-176213" algn="l" rtl="0" fontAlgn="base">
        <a:spcBef>
          <a:spcPct val="20000"/>
        </a:spcBef>
        <a:spcAft>
          <a:spcPct val="0"/>
        </a:spcAft>
        <a:buChar char="•"/>
        <a:defRPr sz="4000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-166688" algn="l" rtl="0" fontAlgn="base">
        <a:spcBef>
          <a:spcPct val="20000"/>
        </a:spcBef>
        <a:spcAft>
          <a:spcPct val="0"/>
        </a:spcAft>
        <a:buSzPct val="85000"/>
        <a:buFont typeface="Wingdings" panose="05000000000000000000" pitchFamily="2" charset="2"/>
        <a:buChar char="Ø"/>
        <a:defRPr sz="4000" kern="1200">
          <a:solidFill>
            <a:schemeClr val="bg1"/>
          </a:solidFill>
          <a:latin typeface="+mn-lt"/>
          <a:ea typeface="+mn-ea"/>
          <a:cs typeface="+mn-cs"/>
        </a:defRPr>
      </a:lvl2pPr>
      <a:lvl3pPr marL="735013" indent="-163513" algn="l" rtl="0" fontAlgn="base">
        <a:spcBef>
          <a:spcPct val="20000"/>
        </a:spcBef>
        <a:spcAft>
          <a:spcPct val="0"/>
        </a:spcAft>
        <a:buChar char="•"/>
        <a:defRPr sz="3600" kern="1200">
          <a:solidFill>
            <a:schemeClr val="bg1"/>
          </a:solidFill>
          <a:latin typeface="+mn-lt"/>
          <a:ea typeface="+mn-ea"/>
          <a:cs typeface="+mn-cs"/>
        </a:defRPr>
      </a:lvl3pPr>
      <a:lvl4pPr marL="1025525" indent="-176213" algn="l" rtl="0" fontAlgn="base">
        <a:spcBef>
          <a:spcPct val="20000"/>
        </a:spcBef>
        <a:spcAft>
          <a:spcPct val="0"/>
        </a:spcAft>
        <a:buSzPct val="80000"/>
        <a:buFont typeface="Wingdings" panose="05000000000000000000" pitchFamily="2" charset="2"/>
        <a:buChar char="ü"/>
        <a:defRPr sz="3600" kern="1200">
          <a:solidFill>
            <a:schemeClr val="bg1"/>
          </a:solidFill>
          <a:latin typeface="+mn-lt"/>
          <a:ea typeface="+mn-ea"/>
          <a:cs typeface="+mn-cs"/>
        </a:defRPr>
      </a:lvl4pPr>
      <a:lvl5pPr marL="1254125" indent="-114300" algn="l" rtl="0" fontAlgn="base">
        <a:spcBef>
          <a:spcPct val="20000"/>
        </a:spcBef>
        <a:spcAft>
          <a:spcPct val="0"/>
        </a:spcAft>
        <a:buSzPct val="65000"/>
        <a:buFont typeface="Wingdings" panose="05000000000000000000" pitchFamily="2" charset="2"/>
        <a:buChar char="v"/>
        <a:defRPr sz="3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33388" y="1838325"/>
            <a:ext cx="8240712" cy="2468563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sz="7200" b="1" smtClean="0">
                <a:solidFill>
                  <a:srgbClr val="A0D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Grace Bible Church</a:t>
            </a:r>
            <a:r>
              <a:rPr lang="en-US" altLang="en-US" sz="7200" b="1" i="0" smtClean="0">
                <a:solidFill>
                  <a:srgbClr val="A0D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7200" b="1" i="0" smtClean="0">
                <a:solidFill>
                  <a:srgbClr val="A0D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5400" b="1" i="0" smtClean="0">
                <a:solidFill>
                  <a:srgbClr val="A0D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smtClean="0">
                <a:solidFill>
                  <a:srgbClr val="FFFF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Glorifying God </a:t>
            </a:r>
            <a:br>
              <a:rPr lang="en-US" altLang="en-US" sz="3600" b="1" smtClean="0">
                <a:solidFill>
                  <a:srgbClr val="FFFF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600" b="1" smtClean="0">
                <a:solidFill>
                  <a:srgbClr val="FFFF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Making Disciples of Jesus Christ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0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-5918" y="11837"/>
            <a:ext cx="9144000" cy="677108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Purpose of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Creation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762000"/>
            <a:ext cx="9144000" cy="6096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Creation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reveals aspects of God’s invisible attributes (Rom. 1:20), study of the science should enhance that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481708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/>
      <p:bldP spid="5222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Heavens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Psalm 19:1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The heavens are telling 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  <a:p>
            <a:pPr marL="0" indent="0" algn="ctr" eaLnBrk="1" hangingPunct="1">
              <a:buNone/>
            </a:pP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of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the glory of God, 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  <a:p>
            <a:pPr marL="0" indent="0" algn="ctr" eaLnBrk="1" hangingPunct="1">
              <a:buNone/>
            </a:pP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And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their expanse 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  <a:p>
            <a:pPr marL="0" indent="0" algn="ctr" eaLnBrk="1" hangingPunct="1">
              <a:buNone/>
            </a:pP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is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declaring the work of His hands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749611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/>
      <p:bldP spid="5529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9144000" cy="646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92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9" y="4439"/>
            <a:ext cx="5898473" cy="39224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1667" r="14167" b="17407"/>
          <a:stretch/>
        </p:blipFill>
        <p:spPr>
          <a:xfrm>
            <a:off x="5469402" y="12577"/>
            <a:ext cx="3643526" cy="2638008"/>
          </a:xfrm>
          <a:prstGeom prst="rect">
            <a:avLst/>
          </a:prstGeom>
        </p:spPr>
      </p:pic>
      <p:pic>
        <p:nvPicPr>
          <p:cNvPr id="1026" name="Picture 2" descr="11 Of The Most Unusual Cloud Formations You've Ever Se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19400"/>
            <a:ext cx="3943349" cy="394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2922488"/>
            <a:ext cx="3883489" cy="37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05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1238" y="22799"/>
            <a:ext cx="4200525" cy="272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22059" b="-2865"/>
          <a:stretch/>
        </p:blipFill>
        <p:spPr>
          <a:xfrm>
            <a:off x="17016" y="43292"/>
            <a:ext cx="5181600" cy="27913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17" y="2810258"/>
            <a:ext cx="9126984" cy="369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0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8148" r="15835"/>
          <a:stretch/>
        </p:blipFill>
        <p:spPr>
          <a:xfrm>
            <a:off x="76200" y="633461"/>
            <a:ext cx="3884034" cy="46243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3334" t="-667" r="20832" b="667"/>
          <a:stretch/>
        </p:blipFill>
        <p:spPr>
          <a:xfrm>
            <a:off x="4038600" y="-35511"/>
            <a:ext cx="51054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8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271046"/>
            <a:ext cx="9144000" cy="677108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Earth’s Atmosphere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78%  Nitrogen</a:t>
            </a:r>
          </a:p>
          <a:p>
            <a:pPr marL="0" indent="0" algn="ctr" eaLnBrk="1" hangingPunct="1">
              <a:buNone/>
            </a:pP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21% Oxygen</a:t>
            </a:r>
          </a:p>
          <a:p>
            <a:pPr marL="0" indent="0" algn="ctr" eaLnBrk="1" hangingPunct="1">
              <a:buNone/>
            </a:pP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1% other gases</a:t>
            </a:r>
          </a:p>
          <a:p>
            <a:pPr marL="0" indent="0" algn="ctr" eaLnBrk="1" hangingPunct="1">
              <a:buNone/>
            </a:pP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 right mixture &amp; the right thickness</a:t>
            </a:r>
          </a:p>
        </p:txBody>
      </p:sp>
    </p:spTree>
    <p:extLst>
      <p:ext uri="{BB962C8B-B14F-4D97-AF65-F5344CB8AC3E}">
        <p14:creationId xmlns:p14="http://schemas.microsoft.com/office/powerpoint/2010/main" val="375679136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/>
      <p:bldP spid="55299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962400" cy="2971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3352800"/>
            <a:ext cx="4648200" cy="3486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6635" y="228600"/>
            <a:ext cx="3124200" cy="3124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62400" y="76200"/>
            <a:ext cx="19242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The Sun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1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2545" y="3869678"/>
            <a:ext cx="4495800" cy="2997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93" y="3810000"/>
            <a:ext cx="4566652" cy="30465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791" y="136453"/>
            <a:ext cx="7365507" cy="367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92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2658" y="2120699"/>
            <a:ext cx="4584901" cy="45849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0" y="-2959"/>
            <a:ext cx="498566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THE MOON</a:t>
            </a:r>
          </a:p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The Right Distance</a:t>
            </a:r>
          </a:p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The Right Size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49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304800"/>
            <a:ext cx="7696200" cy="762000"/>
          </a:xfrm>
        </p:spPr>
        <p:txBody>
          <a:bodyPr/>
          <a:lstStyle/>
          <a:p>
            <a:pPr eaLnBrk="1" hangingPunct="1"/>
            <a:r>
              <a:rPr lang="en-US" altLang="en-US" sz="4000" b="1" smtClean="0"/>
              <a:t>A reminder to consider others Please: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304800" y="1295400"/>
            <a:ext cx="8458200" cy="5334000"/>
          </a:xfrm>
        </p:spPr>
        <p:txBody>
          <a:bodyPr/>
          <a:lstStyle/>
          <a:p>
            <a:pPr marL="395288" indent="-395288" eaLnBrk="1" hangingPunct="1">
              <a:buFont typeface="Wingdings" panose="05000000000000000000" pitchFamily="2" charset="2"/>
              <a:buChar char="§"/>
            </a:pPr>
            <a:r>
              <a:rPr lang="en-US" altLang="en-US" b="1" smtClean="0"/>
              <a:t>Turn off your cell phone or set to vibrate only</a:t>
            </a:r>
          </a:p>
          <a:p>
            <a:pPr marL="395288" indent="-395288" eaLnBrk="1" hangingPunct="1">
              <a:buFont typeface="Wingdings" panose="05000000000000000000" pitchFamily="2" charset="2"/>
              <a:buChar char="§"/>
            </a:pPr>
            <a:r>
              <a:rPr lang="en-US" altLang="en-US" b="1" smtClean="0"/>
              <a:t>Turn off sound to all electronic devices</a:t>
            </a:r>
          </a:p>
          <a:p>
            <a:pPr marL="395288" indent="-395288" eaLnBrk="1" hangingPunct="1">
              <a:buFont typeface="Wingdings" panose="05000000000000000000" pitchFamily="2" charset="2"/>
              <a:buChar char="§"/>
            </a:pPr>
            <a:r>
              <a:rPr lang="en-US" altLang="en-US" b="1" smtClean="0"/>
              <a:t>Use the nursery or cry room if your child is fussy</a:t>
            </a:r>
          </a:p>
          <a:p>
            <a:pPr marL="395288" indent="-395288" eaLnBrk="1" hangingPunct="1">
              <a:buFont typeface="Wingdings" panose="05000000000000000000" pitchFamily="2" charset="2"/>
              <a:buChar char="§"/>
            </a:pPr>
            <a:r>
              <a:rPr lang="en-US" altLang="en-US" b="1" smtClean="0"/>
              <a:t>Get up during the preaching only if absolutely necessary (please sit in back if you must leave early)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6" y="0"/>
            <a:ext cx="9144000" cy="36343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8070" t="10513" r="24561" b="10609"/>
          <a:stretch/>
        </p:blipFill>
        <p:spPr>
          <a:xfrm>
            <a:off x="1210322" y="2895600"/>
            <a:ext cx="3467100" cy="38523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3886200"/>
            <a:ext cx="36576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61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33" t="26667" r="-1133"/>
          <a:stretch/>
        </p:blipFill>
        <p:spPr>
          <a:xfrm>
            <a:off x="175846" y="1828800"/>
            <a:ext cx="8792308" cy="5029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-3048"/>
            <a:ext cx="89681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Stars: Mark the Seasons</a:t>
            </a:r>
          </a:p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God knows their Number &amp; their names</a:t>
            </a:r>
            <a:endParaRPr lang="en-US" sz="4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76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04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335631"/>
            <a:ext cx="5410200" cy="5410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5240" y="21336"/>
            <a:ext cx="89306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The Earth is the Lords, &amp; All it contains </a:t>
            </a:r>
          </a:p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Psalm 24:1</a:t>
            </a:r>
            <a:endParaRPr lang="en-US" sz="36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86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57150"/>
            <a:ext cx="89916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81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6" y="0"/>
            <a:ext cx="8312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7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677108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Geology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762000"/>
            <a:ext cx="9144000" cy="6096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A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proper understanding of the physics of geology counters evolutionary theory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People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deliberately overlook the flood of Noah’s time - 2 Peter 3:5-6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91715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/>
      <p:bldP spid="53251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00"/>
            <a:ext cx="9144000" cy="609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158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9144000" cy="4800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288" y="4800600"/>
            <a:ext cx="91257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Psalm 104; Psalm 65:6 - Creation </a:t>
            </a:r>
          </a:p>
          <a:p>
            <a:r>
              <a:rPr lang="en-US" sz="4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Exodus 19:18; Psalm 18  - Shaken</a:t>
            </a:r>
          </a:p>
          <a:p>
            <a:r>
              <a:rPr lang="en-US" sz="4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Revelation 6:14; 16:20 - destroyed</a:t>
            </a:r>
            <a:endParaRPr lang="en-US" sz="4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7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9144000" cy="61135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0" y="18288"/>
            <a:ext cx="58609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Heart Mountain - Montana</a:t>
            </a:r>
            <a:endParaRPr lang="en-US" sz="4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75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Purpose of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Creation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Selected Scriptures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5626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We ought to be prepared for tribulation &amp; persecution (John 16:33; 2 Timothy 3:12). 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We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must resist being conformed to this world - Romans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12:2</a:t>
            </a:r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50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852" y="76200"/>
            <a:ext cx="9144000" cy="22689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4" t="11850" r="-24" b="-724"/>
          <a:stretch/>
        </p:blipFill>
        <p:spPr>
          <a:xfrm>
            <a:off x="0" y="2321509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654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25153"/>
            <a:ext cx="6191250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19400"/>
            <a:ext cx="5798666" cy="4038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3990" r="11010"/>
          <a:stretch/>
        </p:blipFill>
        <p:spPr>
          <a:xfrm>
            <a:off x="5800516" y="3269942"/>
            <a:ext cx="3359458" cy="335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12674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677108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Psalm 139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77108"/>
            <a:ext cx="9144000" cy="6180892"/>
          </a:xfrm>
          <a:noFill/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altLang="en-US" sz="4400" b="1" i="1" dirty="0">
                <a:solidFill>
                  <a:srgbClr val="FFFFFF"/>
                </a:solidFill>
                <a:latin typeface="Arial Narrow" panose="020B0606020202030204" pitchFamily="34" charset="0"/>
              </a:rPr>
              <a:t>“I will give thanks to You, for I am fearfully and wonderfully made; Wonderful are Your works</a:t>
            </a:r>
            <a:r>
              <a:rPr lang="en-US" altLang="en-US" sz="4400" b="1" i="1">
                <a:solidFill>
                  <a:srgbClr val="FFFFFF"/>
                </a:solidFill>
                <a:latin typeface="Arial Narrow" panose="020B0606020202030204" pitchFamily="34" charset="0"/>
              </a:rPr>
              <a:t>, </a:t>
            </a:r>
            <a:r>
              <a:rPr lang="en-US" altLang="en-US" sz="4400" b="1" i="1" smtClean="0">
                <a:solidFill>
                  <a:srgbClr val="FFFFFF"/>
                </a:solidFill>
                <a:latin typeface="Arial Narrow" panose="020B0606020202030204" pitchFamily="34" charset="0"/>
              </a:rPr>
              <a:t>                  And </a:t>
            </a:r>
            <a:r>
              <a:rPr lang="en-US" altLang="en-US" sz="4400" b="1" i="1" dirty="0">
                <a:solidFill>
                  <a:srgbClr val="FFFFFF"/>
                </a:solidFill>
                <a:latin typeface="Arial Narrow" panose="020B0606020202030204" pitchFamily="34" charset="0"/>
              </a:rPr>
              <a:t>my soul knows it well.” </a:t>
            </a:r>
            <a:endParaRPr lang="en-US" altLang="en-US" sz="4400" b="1" i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8" grpId="0"/>
      <p:bldP spid="60419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33388" y="1838325"/>
            <a:ext cx="8240712" cy="2468563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sz="7200" b="1" smtClean="0">
                <a:solidFill>
                  <a:srgbClr val="A0D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Grace Bible Church</a:t>
            </a:r>
            <a:r>
              <a:rPr lang="en-US" altLang="en-US" sz="7200" b="1" i="0" smtClean="0">
                <a:solidFill>
                  <a:srgbClr val="A0D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7200" b="1" i="0" smtClean="0">
                <a:solidFill>
                  <a:srgbClr val="A0D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5400" b="1" i="0" smtClean="0">
                <a:solidFill>
                  <a:srgbClr val="A0D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smtClean="0">
                <a:solidFill>
                  <a:srgbClr val="FFFF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Glorifying God </a:t>
            </a:r>
            <a:br>
              <a:rPr lang="en-US" altLang="en-US" sz="3600" b="1" smtClean="0">
                <a:solidFill>
                  <a:srgbClr val="FFFF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600" b="1" smtClean="0">
                <a:solidFill>
                  <a:srgbClr val="FFFF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Making Disciples of Jesus Christ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Purpose of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Creation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Selected Scriptures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5626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Despair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is an indication of being influenced by the values of the world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Despair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can come upon a Christian, but it should not be and it can be overcome 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489571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50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29592"/>
            <a:ext cx="9144000" cy="677108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Problem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838200"/>
            <a:ext cx="9144000" cy="60198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Evolutionary philosophy pervades society - and the less firm the belief in Genesis 1, the greater its influence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Technology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improves, but mankind declines physically (genetic load) and morally (Romans 1:18-32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)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/>
      <p:bldP spid="5120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29592"/>
            <a:ext cx="9144000" cy="677108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Problem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838200"/>
            <a:ext cx="9144000" cy="60198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All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systems that reject the historical record of Genesis can only offer fictional tales - but man prefers fiction 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Rewriting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American history is serious, but contradicting Genesis 1 is far more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serious</a:t>
            </a:r>
          </a:p>
        </p:txBody>
      </p:sp>
    </p:spTree>
    <p:extLst>
      <p:ext uri="{BB962C8B-B14F-4D97-AF65-F5344CB8AC3E}">
        <p14:creationId xmlns:p14="http://schemas.microsoft.com/office/powerpoint/2010/main" val="271889322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/>
      <p:bldP spid="5120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29592"/>
            <a:ext cx="9144000" cy="677108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Problem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838200"/>
            <a:ext cx="9144000" cy="60198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Evolutionary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philosophy strips any meaning from existence - you are a brief, random chemical interaction 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Most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people merge evolution with other philosophies to avoid despair, but the wide gate still leads to ruin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18026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/>
      <p:bldP spid="5120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-5918" y="11837"/>
            <a:ext cx="9144000" cy="677108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Purpose of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Creation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762000"/>
            <a:ext cx="9144000" cy="6096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The fact of Creation - Genesis 1, Exodus 20:11; John 1:1-3; Colossians 1:16, Isaiah 42:5; 45:12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All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things have been created by God for God &amp; His honor &amp; glory (Col. 1:16; Rom 11:36; Neh. 9:6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)</a:t>
            </a: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500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/>
      <p:bldP spid="52227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-5918" y="11837"/>
            <a:ext cx="9144000" cy="677108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Purpose of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Creation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762000"/>
            <a:ext cx="9144000" cy="6096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Creation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demonstrates the nature &amp; attributes of God for which He is to receive worship by His creatures 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A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proper response to Creation is awe of the Creator &amp; giving Him praise, honor &amp; glory (Job 40:4f; Ps 8:3f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24137597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500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/>
      <p:bldP spid="52227" grpId="0" uiExpand="1" build="p"/>
    </p:bldLst>
  </p:timing>
</p:sld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Sermon 1</Template>
  <TotalTime>1715</TotalTime>
  <Words>528</Words>
  <Application>Microsoft Office PowerPoint</Application>
  <PresentationFormat>On-screen Show (4:3)</PresentationFormat>
  <Paragraphs>74</Paragraphs>
  <Slides>33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Arial Narrow</vt:lpstr>
      <vt:lpstr>Times New Roman</vt:lpstr>
      <vt:lpstr>Wingdings</vt:lpstr>
      <vt:lpstr>Custom Design</vt:lpstr>
      <vt:lpstr>3_Default Design</vt:lpstr>
      <vt:lpstr>1_Custom Design</vt:lpstr>
      <vt:lpstr>Grace Bible Church  Glorifying God  by Making Disciples of Jesus Christ</vt:lpstr>
      <vt:lpstr>A reminder to consider others Please:</vt:lpstr>
      <vt:lpstr>The Purpose of Creation Selected Scriptures</vt:lpstr>
      <vt:lpstr>The Purpose of Creation Selected Scriptures</vt:lpstr>
      <vt:lpstr>The Problem</vt:lpstr>
      <vt:lpstr>The Problem</vt:lpstr>
      <vt:lpstr>The Problem</vt:lpstr>
      <vt:lpstr>The Purpose of Creation</vt:lpstr>
      <vt:lpstr>The Purpose of Creation</vt:lpstr>
      <vt:lpstr>The Purpose of Creation</vt:lpstr>
      <vt:lpstr>The Heavens Psalm 19:1</vt:lpstr>
      <vt:lpstr>PowerPoint Presentation</vt:lpstr>
      <vt:lpstr>PowerPoint Presentation</vt:lpstr>
      <vt:lpstr>PowerPoint Presentation</vt:lpstr>
      <vt:lpstr>PowerPoint Presentation</vt:lpstr>
      <vt:lpstr>Earth’s Atmosphere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Psalm 139</vt:lpstr>
      <vt:lpstr>Grace Bible Church  Glorifying God  by Making Disciples of Jesus Christ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Grace Bible Church</dc:title>
  <dc:creator>Scott</dc:creator>
  <cp:lastModifiedBy>Scott Harris</cp:lastModifiedBy>
  <cp:revision>76</cp:revision>
  <dcterms:modified xsi:type="dcterms:W3CDTF">2021-08-15T12:38:28Z</dcterms:modified>
</cp:coreProperties>
</file>