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1" r:id="rId2"/>
  </p:sldMasterIdLst>
  <p:notesMasterIdLst>
    <p:notesMasterId r:id="rId26"/>
  </p:notesMasterIdLst>
  <p:sldIdLst>
    <p:sldId id="319" r:id="rId3"/>
    <p:sldId id="260" r:id="rId4"/>
    <p:sldId id="278" r:id="rId5"/>
    <p:sldId id="329" r:id="rId6"/>
    <p:sldId id="281" r:id="rId7"/>
    <p:sldId id="282" r:id="rId8"/>
    <p:sldId id="330" r:id="rId9"/>
    <p:sldId id="283" r:id="rId10"/>
    <p:sldId id="321" r:id="rId11"/>
    <p:sldId id="331" r:id="rId12"/>
    <p:sldId id="284" r:id="rId13"/>
    <p:sldId id="332" r:id="rId14"/>
    <p:sldId id="311" r:id="rId15"/>
    <p:sldId id="335" r:id="rId16"/>
    <p:sldId id="336" r:id="rId17"/>
    <p:sldId id="313" r:id="rId18"/>
    <p:sldId id="326" r:id="rId19"/>
    <p:sldId id="324" r:id="rId20"/>
    <p:sldId id="328" r:id="rId21"/>
    <p:sldId id="327" r:id="rId22"/>
    <p:sldId id="314" r:id="rId23"/>
    <p:sldId id="337" r:id="rId24"/>
    <p:sldId id="29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4432" autoAdjust="0"/>
  </p:normalViewPr>
  <p:slideViewPr>
    <p:cSldViewPr>
      <p:cViewPr varScale="1">
        <p:scale>
          <a:sx n="64" d="100"/>
          <a:sy n="64" d="100"/>
        </p:scale>
        <p:origin x="137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49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en-US"/>
          </a:p>
        </p:txBody>
      </p:sp>
      <p:sp>
        <p:nvSpPr>
          <p:cNvPr id="419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en-US"/>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0"/>
            <a:r>
              <a:rPr lang="en-US" altLang="en-US" smtClean="0"/>
              <a:t>Second level</a:t>
            </a:r>
          </a:p>
          <a:p>
            <a:pPr lvl="0"/>
            <a:r>
              <a:rPr lang="en-US" altLang="en-US" smtClean="0"/>
              <a:t>Third level</a:t>
            </a:r>
          </a:p>
          <a:p>
            <a:pPr lvl="0"/>
            <a:r>
              <a:rPr lang="en-US" altLang="en-US" smtClean="0"/>
              <a:t>Fourth level</a:t>
            </a:r>
          </a:p>
          <a:p>
            <a:pPr lvl="0"/>
            <a:r>
              <a:rPr lang="en-US" altLang="en-US"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2F0854B4-22EC-4C69-8E90-5ABF802C8A2E}" type="slidenum">
              <a:rPr lang="en-US" altLang="en-US"/>
              <a:pPr/>
              <a:t>‹#›</a:t>
            </a:fld>
            <a:endParaRPr lang="en-US" altLang="en-US"/>
          </a:p>
        </p:txBody>
      </p:sp>
    </p:spTree>
    <p:extLst>
      <p:ext uri="{BB962C8B-B14F-4D97-AF65-F5344CB8AC3E}">
        <p14:creationId xmlns:p14="http://schemas.microsoft.com/office/powerpoint/2010/main" val="15086673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AB3AB13-0B41-4A27-AEC6-490A47A037FF}" type="slidenum">
              <a:rPr lang="en-US" altLang="en-US">
                <a:solidFill>
                  <a:srgbClr val="000000"/>
                </a:solidFill>
              </a:rPr>
              <a:pPr>
                <a:spcBef>
                  <a:spcPct val="0"/>
                </a:spcBef>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851995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10</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dirty="0" smtClean="0"/>
              <a:t>Conformed:</a:t>
            </a:r>
            <a:r>
              <a:rPr lang="en-US" sz="1200" b="1" baseline="0" dirty="0" smtClean="0"/>
              <a:t> </a:t>
            </a:r>
            <a:r>
              <a:rPr lang="el-GR" sz="1200" b="1" dirty="0" smtClean="0"/>
              <a:t>συσχηματίζομαι</a:t>
            </a:r>
            <a:r>
              <a:rPr lang="en-US" sz="1200" b="1" dirty="0" smtClean="0"/>
              <a:t>  </a:t>
            </a:r>
            <a:r>
              <a:rPr lang="en-US" sz="1200" dirty="0" smtClean="0"/>
              <a:t>to form or mold one’s behavior in accordance with a particular pattern or set of standards</a:t>
            </a:r>
            <a:endParaRPr lang="en-US" altLang="en-US" b="0" dirty="0" smtClean="0">
              <a:latin typeface="Times New Roman" panose="02020603050405020304" pitchFamily="18" charset="0"/>
              <a:cs typeface="Times New Roman" panose="02020603050405020304" pitchFamily="18" charset="0"/>
            </a:endParaRPr>
          </a:p>
          <a:p>
            <a:r>
              <a:rPr lang="en-US" sz="1200" b="1" dirty="0" smtClean="0"/>
              <a:t>Transformed:</a:t>
            </a:r>
            <a:r>
              <a:rPr lang="en-US" sz="1200" b="1" baseline="0" dirty="0" smtClean="0"/>
              <a:t> </a:t>
            </a:r>
            <a:r>
              <a:rPr lang="el-GR" sz="1200" b="1" dirty="0" smtClean="0"/>
              <a:t>μεταμορφόομαι</a:t>
            </a:r>
            <a:r>
              <a:rPr lang="en-US" sz="1200" b="1" dirty="0" smtClean="0"/>
              <a:t>  </a:t>
            </a:r>
            <a:r>
              <a:rPr lang="en-US" sz="1200" dirty="0" smtClean="0"/>
              <a:t>to change the essential form or nature of something</a:t>
            </a:r>
          </a:p>
          <a:p>
            <a:r>
              <a:rPr lang="en-US" sz="1200" b="1" dirty="0" smtClean="0"/>
              <a:t>Renewing:</a:t>
            </a:r>
            <a:r>
              <a:rPr lang="en-US" sz="1200" b="1" baseline="0" dirty="0" smtClean="0"/>
              <a:t> </a:t>
            </a:r>
            <a:r>
              <a:rPr lang="el-GR" sz="1200" b="1" dirty="0" smtClean="0"/>
              <a:t>ἀνακαίνωσις</a:t>
            </a:r>
            <a:r>
              <a:rPr lang="en-US" sz="1200" b="1" dirty="0" smtClean="0"/>
              <a:t>, </a:t>
            </a:r>
            <a:r>
              <a:rPr lang="en-US" sz="1200" dirty="0" smtClean="0"/>
              <a:t>to cause something to become new and different, with the implication of becoming superior</a:t>
            </a:r>
          </a:p>
          <a:p>
            <a:r>
              <a:rPr lang="en-US" sz="1200" b="1" dirty="0" smtClean="0"/>
              <a:t>Prove: </a:t>
            </a:r>
            <a:r>
              <a:rPr lang="el-GR" sz="1200" b="1" dirty="0" smtClean="0"/>
              <a:t>δ</a:t>
            </a:r>
            <a:endParaRPr lang="en-US" sz="1200" b="1" dirty="0" smtClean="0"/>
          </a:p>
          <a:p>
            <a:r>
              <a:rPr lang="el-GR" sz="1200" b="1" dirty="0" smtClean="0"/>
              <a:t>οκιμάζω</a:t>
            </a:r>
            <a:r>
              <a:rPr lang="en-US" sz="1200" b="1" baseline="30000" dirty="0" smtClean="0"/>
              <a:t>  </a:t>
            </a:r>
            <a:r>
              <a:rPr lang="en-US" sz="1200" dirty="0" smtClean="0"/>
              <a:t>to try to learn the genuineness of something by examination and testing, often through actual use</a:t>
            </a:r>
            <a:r>
              <a:rPr lang="en-US" sz="1200" b="1" baseline="30000" dirty="0" smtClean="0"/>
              <a:t> </a:t>
            </a:r>
          </a:p>
          <a:p>
            <a:r>
              <a:rPr lang="en-US" sz="1200" b="1" dirty="0" smtClean="0"/>
              <a:t>Good: </a:t>
            </a:r>
            <a:r>
              <a:rPr lang="el-GR" sz="1200" b="1" dirty="0" smtClean="0"/>
              <a:t>ἀγαθός</a:t>
            </a:r>
            <a:r>
              <a:rPr lang="en-US" sz="1200" b="1" dirty="0" smtClean="0"/>
              <a:t>  </a:t>
            </a:r>
            <a:r>
              <a:rPr lang="en-US" sz="1200" dirty="0" smtClean="0"/>
              <a:t>: positive moral qualities of the most general nature</a:t>
            </a:r>
          </a:p>
          <a:p>
            <a:r>
              <a:rPr lang="en-US" sz="1200" b="1" dirty="0" smtClean="0"/>
              <a:t>Perfect: </a:t>
            </a:r>
            <a:r>
              <a:rPr lang="el-GR" sz="1200" b="1" dirty="0" smtClean="0"/>
              <a:t>τέλειος</a:t>
            </a:r>
            <a:r>
              <a:rPr lang="en-US" sz="1200" b="1" dirty="0" smtClean="0"/>
              <a:t>  </a:t>
            </a:r>
            <a:r>
              <a:rPr lang="en-US" sz="1200" dirty="0" smtClean="0"/>
              <a:t>pertaining to being perfect in the sense of not lacking any moral quality</a:t>
            </a:r>
            <a:endParaRPr lang="en-US" altLang="en-US" dirty="0" smtClean="0"/>
          </a:p>
        </p:txBody>
      </p:sp>
    </p:spTree>
    <p:extLst>
      <p:ext uri="{BB962C8B-B14F-4D97-AF65-F5344CB8AC3E}">
        <p14:creationId xmlns:p14="http://schemas.microsoft.com/office/powerpoint/2010/main" val="879906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8BCE2-F7DD-4EF1-ABDF-B9EAFA4D3D4E}" type="slidenum">
              <a:rPr lang="en-US" altLang="en-US"/>
              <a:pPr/>
              <a:t>11</a:t>
            </a:fld>
            <a:endParaRPr lang="en-US" alt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dirty="0" smtClean="0"/>
          </a:p>
          <a:p>
            <a:endParaRPr lang="en-US" dirty="0" smtClean="0"/>
          </a:p>
          <a:p>
            <a:endParaRPr lang="en-US" altLang="en-US" dirty="0"/>
          </a:p>
        </p:txBody>
      </p:sp>
    </p:spTree>
    <p:extLst>
      <p:ext uri="{BB962C8B-B14F-4D97-AF65-F5344CB8AC3E}">
        <p14:creationId xmlns:p14="http://schemas.microsoft.com/office/powerpoint/2010/main" val="602381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8BCE2-F7DD-4EF1-ABDF-B9EAFA4D3D4E}" type="slidenum">
              <a:rPr lang="en-US" altLang="en-US">
                <a:solidFill>
                  <a:srgbClr val="000000"/>
                </a:solidFill>
              </a:rPr>
              <a:pPr/>
              <a:t>12</a:t>
            </a:fld>
            <a:endParaRPr lang="en-US" altLang="en-US">
              <a:solidFill>
                <a:srgbClr val="000000"/>
              </a:solidFill>
            </a:endParaRPr>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dirty="0" smtClean="0"/>
          </a:p>
          <a:p>
            <a:endParaRPr lang="en-US" dirty="0" smtClean="0"/>
          </a:p>
          <a:p>
            <a:endParaRPr lang="en-US" altLang="en-US" dirty="0"/>
          </a:p>
        </p:txBody>
      </p:sp>
    </p:spTree>
    <p:extLst>
      <p:ext uri="{BB962C8B-B14F-4D97-AF65-F5344CB8AC3E}">
        <p14:creationId xmlns:p14="http://schemas.microsoft.com/office/powerpoint/2010/main" val="1116403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13</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smtClean="0"/>
              <a:t>Grammatical</a:t>
            </a:r>
            <a:r>
              <a:rPr lang="en-US" dirty="0" smtClean="0"/>
              <a:t> ” </a:t>
            </a:r>
            <a:r>
              <a:rPr lang="en-US" i="1" dirty="0" smtClean="0"/>
              <a:t>Urge</a:t>
            </a:r>
            <a:r>
              <a:rPr lang="en-US" dirty="0" smtClean="0"/>
              <a:t> is an</a:t>
            </a:r>
            <a:r>
              <a:rPr lang="en-US" baseline="0" dirty="0" smtClean="0"/>
              <a:t> PAI  - </a:t>
            </a:r>
            <a:r>
              <a:rPr lang="en-US" i="1" baseline="0" dirty="0" smtClean="0"/>
              <a:t>present</a:t>
            </a:r>
            <a:r>
              <a:rPr lang="en-US" baseline="0" dirty="0" smtClean="0"/>
              <a:t> is a </a:t>
            </a:r>
            <a:r>
              <a:rPr lang="en-US" baseline="0" dirty="0" err="1" smtClean="0"/>
              <a:t>PAInf</a:t>
            </a:r>
            <a:r>
              <a:rPr lang="en-US" baseline="0" dirty="0" smtClean="0"/>
              <a:t>   becoming a living sacrificed is urged. It is the right and logical thing to do. </a:t>
            </a:r>
          </a:p>
          <a:p>
            <a:r>
              <a:rPr lang="en-US" i="1" baseline="0" dirty="0" smtClean="0"/>
              <a:t>Do not be conformed </a:t>
            </a:r>
            <a:r>
              <a:rPr lang="en-US" baseline="0" dirty="0" smtClean="0"/>
              <a:t> and </a:t>
            </a:r>
            <a:r>
              <a:rPr lang="en-US" i="1" baseline="0" dirty="0" smtClean="0"/>
              <a:t>be transformed </a:t>
            </a:r>
            <a:r>
              <a:rPr lang="en-US" i="0" baseline="0" dirty="0" smtClean="0"/>
              <a:t>are </a:t>
            </a:r>
            <a:r>
              <a:rPr lang="en-US" baseline="0" dirty="0" smtClean="0"/>
              <a:t>imperatives – commands. These are not option for the Christian. </a:t>
            </a:r>
          </a:p>
          <a:p>
            <a:r>
              <a:rPr lang="en-US" b="1" i="0" dirty="0" smtClean="0"/>
              <a:t>Linking Words</a:t>
            </a:r>
          </a:p>
          <a:p>
            <a:r>
              <a:rPr lang="en-US" i="1" dirty="0" smtClean="0"/>
              <a:t>But</a:t>
            </a:r>
            <a:r>
              <a:rPr lang="en-US" i="1" baseline="0" dirty="0" smtClean="0"/>
              <a:t> </a:t>
            </a:r>
            <a:r>
              <a:rPr lang="en-US" i="0" baseline="0" dirty="0" smtClean="0"/>
              <a:t> link of contrasts between conformed to the world and transformed by God</a:t>
            </a:r>
            <a:endParaRPr lang="en-US" i="1" dirty="0" smtClean="0"/>
          </a:p>
          <a:p>
            <a:r>
              <a:rPr lang="en-US" i="1" dirty="0" smtClean="0"/>
              <a:t>Therefore</a:t>
            </a:r>
            <a:r>
              <a:rPr lang="en-US" i="0" dirty="0" smtClean="0"/>
              <a:t> links to </a:t>
            </a:r>
            <a:r>
              <a:rPr lang="en-US" i="0" baseline="0" dirty="0" smtClean="0"/>
              <a:t>the theology presented in the previous 11 chapters  which explains the mercies of God</a:t>
            </a:r>
          </a:p>
          <a:p>
            <a:r>
              <a:rPr lang="en-US" i="1" baseline="0" dirty="0" smtClean="0"/>
              <a:t>And</a:t>
            </a:r>
            <a:r>
              <a:rPr lang="en-US" i="0" baseline="0" dirty="0" smtClean="0"/>
              <a:t> links verses 1 &amp; 2 – a continuative result. </a:t>
            </a:r>
          </a:p>
          <a:p>
            <a:r>
              <a:rPr lang="en-US" i="1" baseline="0" dirty="0" smtClean="0"/>
              <a:t>So that</a:t>
            </a:r>
            <a:r>
              <a:rPr lang="en-US" i="0" baseline="0" dirty="0" smtClean="0"/>
              <a:t> – links action with the result</a:t>
            </a:r>
            <a:endParaRPr lang="en-US" i="0" baseline="0" dirty="0" smtClean="0"/>
          </a:p>
        </p:txBody>
      </p:sp>
    </p:spTree>
    <p:extLst>
      <p:ext uri="{BB962C8B-B14F-4D97-AF65-F5344CB8AC3E}">
        <p14:creationId xmlns:p14="http://schemas.microsoft.com/office/powerpoint/2010/main" val="3097305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14</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smtClean="0"/>
              <a:t>Other:</a:t>
            </a:r>
            <a:r>
              <a:rPr lang="en-US" b="1" baseline="0" dirty="0" smtClean="0"/>
              <a:t> Questions for </a:t>
            </a:r>
            <a:r>
              <a:rPr lang="en-US" b="1" baseline="0" dirty="0" err="1" smtClean="0"/>
              <a:t>applicaton</a:t>
            </a:r>
            <a:endParaRPr lang="en-US" b="1" baseline="0" dirty="0" smtClean="0"/>
          </a:p>
          <a:p>
            <a:r>
              <a:rPr lang="en-US" sz="1200" b="0" i="0" u="none" strike="noStrike" baseline="0" dirty="0" smtClean="0"/>
              <a:t>*If I am to resist the pressure of the world to mold me into its image then my mind must be radically changed. What will radically change my mind?</a:t>
            </a:r>
          </a:p>
          <a:p>
            <a:r>
              <a:rPr lang="en-US" sz="1200" b="0" i="0" u="none" strike="noStrike" baseline="0" dirty="0" smtClean="0"/>
              <a:t>*It is only logical that I should serve the Lord - How can I serve Him to demonstrate His will?</a:t>
            </a:r>
          </a:p>
          <a:p>
            <a:r>
              <a:rPr lang="en-US" sz="1200" b="0" i="0" u="none" strike="noStrike" baseline="0" dirty="0" smtClean="0"/>
              <a:t>*A sacrifice dies when it is offered. I am to be a living sacrifice. I must die to myself and live for Him</a:t>
            </a:r>
          </a:p>
          <a:p>
            <a:r>
              <a:rPr lang="en-US" sz="1200" b="0" i="0" u="none" strike="noStrike" baseline="0" dirty="0" smtClean="0"/>
              <a:t>*I must living for God in a way that is acceptable to God. What is there in my life that may not be holy? What may not be acceptable to Him?</a:t>
            </a:r>
            <a:endParaRPr lang="en-US" i="0" baseline="0" dirty="0" smtClean="0"/>
          </a:p>
        </p:txBody>
      </p:sp>
    </p:spTree>
    <p:extLst>
      <p:ext uri="{BB962C8B-B14F-4D97-AF65-F5344CB8AC3E}">
        <p14:creationId xmlns:p14="http://schemas.microsoft.com/office/powerpoint/2010/main" val="1706750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15</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1" u="none" strike="noStrike" baseline="0" dirty="0" smtClean="0"/>
              <a:t>In view of all that God has done in providing salvation to you, you are to live your life in holiness completely for Him with nothing held back. This is the only logical response you can have in worship of Him. </a:t>
            </a:r>
          </a:p>
          <a:p>
            <a:r>
              <a:rPr lang="en-US" sz="1200" b="0" i="1" u="none" strike="noStrike" baseline="0" dirty="0" smtClean="0"/>
              <a:t>Do not let the world pressure you into its mold, but have your mind completely changed into new patterns of thinking so that you may prove God’s will in your life by following His will instead of your own. His will is good and acceptable and perfect.</a:t>
            </a:r>
            <a:endParaRPr lang="en-US" altLang="en-US" dirty="0" smtClean="0"/>
          </a:p>
        </p:txBody>
      </p:sp>
    </p:spTree>
    <p:extLst>
      <p:ext uri="{BB962C8B-B14F-4D97-AF65-F5344CB8AC3E}">
        <p14:creationId xmlns:p14="http://schemas.microsoft.com/office/powerpoint/2010/main" val="1483707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16</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47691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solidFill>
                  <a:srgbClr val="000000"/>
                </a:solidFill>
              </a:rPr>
              <a:pPr/>
              <a:t>17</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545086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solidFill>
                  <a:srgbClr val="000000"/>
                </a:solidFill>
              </a:rPr>
              <a:pPr/>
              <a:t>18</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6613480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19</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1" u="none" strike="noStrike" baseline="0" dirty="0" smtClean="0"/>
              <a:t>In view of all that God has done in providing salvation to you, you are to live your life in holiness completely for Him with nothing held back. This is the only logical response you can have in worship of Him. </a:t>
            </a:r>
          </a:p>
          <a:p>
            <a:r>
              <a:rPr lang="en-US" sz="1200" b="0" i="1" u="none" strike="noStrike" baseline="0" dirty="0" smtClean="0"/>
              <a:t>Do not let the world pressure you into its mold, but have your mind completely changed into new patterns of thinking so that you may prove God’s will in your life by following His will instead of your own. His will is good and acceptable and perfect.</a:t>
            </a:r>
            <a:endParaRPr lang="en-US" altLang="en-US" dirty="0" smtClean="0"/>
          </a:p>
        </p:txBody>
      </p:sp>
    </p:spTree>
    <p:extLst>
      <p:ext uri="{BB962C8B-B14F-4D97-AF65-F5344CB8AC3E}">
        <p14:creationId xmlns:p14="http://schemas.microsoft.com/office/powerpoint/2010/main" val="937719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C39DAF-00D4-4898-AAFE-8231D69C1688}" type="slidenum">
              <a:rPr lang="en-US" altLang="en-US"/>
              <a:pPr/>
              <a:t>2</a:t>
            </a:fld>
            <a:endParaRPr lang="en-US" alt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45831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solidFill>
                  <a:srgbClr val="000000"/>
                </a:solidFill>
              </a:rPr>
              <a:pPr/>
              <a:t>20</a:t>
            </a:fld>
            <a:endParaRPr lang="en-US" alt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200" b="1" u="none" dirty="0" smtClean="0">
                <a:solidFill>
                  <a:srgbClr val="FFFFFF"/>
                </a:solidFill>
                <a:latin typeface="Arial Narrow" panose="020B0606020202030204" pitchFamily="34" charset="0"/>
              </a:rPr>
              <a:t>Vs. 1 –</a:t>
            </a:r>
            <a:r>
              <a:rPr lang="en-US" altLang="en-US" sz="1200" b="0" i="0" u="none" baseline="0" dirty="0" smtClean="0">
                <a:solidFill>
                  <a:srgbClr val="FFFFFF"/>
                </a:solidFill>
                <a:latin typeface="Arial Narrow" panose="020B0606020202030204" pitchFamily="34" charset="0"/>
              </a:rPr>
              <a:t> Because God in mercy has saved believers, they should sacrificially live for Him in worship</a:t>
            </a:r>
            <a:endParaRPr lang="en-US" altLang="en-US" sz="1200" b="1" u="none" dirty="0" smtClean="0">
              <a:solidFill>
                <a:srgbClr val="FFFFFF"/>
              </a:solidFill>
              <a:latin typeface="Arial Narrow" panose="020B0606020202030204" pitchFamily="34" charset="0"/>
            </a:endParaRPr>
          </a:p>
          <a:p>
            <a:pPr eaLnBrk="1" hangingPunct="1"/>
            <a:r>
              <a:rPr lang="en-US" altLang="en-US" sz="1200" b="1" u="none" dirty="0" smtClean="0">
                <a:solidFill>
                  <a:srgbClr val="FFFFFF"/>
                </a:solidFill>
                <a:latin typeface="Arial Narrow" panose="020B0606020202030204" pitchFamily="34" charset="0"/>
              </a:rPr>
              <a:t>Vs.</a:t>
            </a:r>
            <a:r>
              <a:rPr lang="en-US" altLang="en-US" sz="1200" b="1" u="none" baseline="0" dirty="0" smtClean="0">
                <a:solidFill>
                  <a:srgbClr val="FFFFFF"/>
                </a:solidFill>
                <a:latin typeface="Arial Narrow" panose="020B0606020202030204" pitchFamily="34" charset="0"/>
              </a:rPr>
              <a:t> 2 – </a:t>
            </a:r>
            <a:r>
              <a:rPr lang="en-US" altLang="en-US" sz="1200" b="0" u="none" baseline="0" dirty="0" smtClean="0">
                <a:solidFill>
                  <a:srgbClr val="FFFFFF"/>
                </a:solidFill>
                <a:latin typeface="Arial Narrow" panose="020B0606020202030204" pitchFamily="34" charset="0"/>
              </a:rPr>
              <a:t>Christians are to resist the world and instead be transformed in mind resulting in a life that demonstrates God’s will in it. </a:t>
            </a:r>
            <a:endParaRPr lang="en-US" altLang="en-US" sz="1200" b="1" u="none" baseline="0" dirty="0" smtClean="0">
              <a:solidFill>
                <a:srgbClr val="FFFFFF"/>
              </a:solidFill>
              <a:latin typeface="Arial Narrow" panose="020B0606020202030204" pitchFamily="34" charset="0"/>
            </a:endParaRPr>
          </a:p>
          <a:p>
            <a:pPr eaLnBrk="1" hangingPunct="1"/>
            <a:r>
              <a:rPr lang="en-US" altLang="en-US" sz="1200" b="1" u="none" baseline="0" dirty="0" smtClean="0">
                <a:solidFill>
                  <a:srgbClr val="FFFFFF"/>
                </a:solidFill>
                <a:latin typeface="Arial Narrow" panose="020B0606020202030204" pitchFamily="34" charset="0"/>
              </a:rPr>
              <a:t>Pivotal Idea: </a:t>
            </a:r>
            <a:r>
              <a:rPr lang="en-US" sz="1200" b="0" i="0" u="none" strike="noStrike" baseline="0" dirty="0" smtClean="0"/>
              <a:t>Be a living sacrifice who is not conformed to this world but is transformed by a renewed mind.</a:t>
            </a:r>
            <a:endParaRPr lang="en-US" altLang="en-US" sz="1200" b="1" u="none" baseline="0" dirty="0" smtClean="0">
              <a:solidFill>
                <a:srgbClr val="FFFFFF"/>
              </a:solidFill>
              <a:latin typeface="Arial Narrow" panose="020B0606020202030204" pitchFamily="34" charset="0"/>
            </a:endParaRPr>
          </a:p>
          <a:p>
            <a:pPr eaLnBrk="1" hangingPunct="1"/>
            <a:r>
              <a:rPr lang="en-US" altLang="en-US" sz="1200" b="1" u="none" baseline="0" dirty="0" smtClean="0">
                <a:solidFill>
                  <a:srgbClr val="FFFFFF"/>
                </a:solidFill>
                <a:latin typeface="Arial Narrow" panose="020B0606020202030204" pitchFamily="34" charset="0"/>
              </a:rPr>
              <a:t>Theme:  </a:t>
            </a:r>
            <a:r>
              <a:rPr lang="en-US" sz="1200" b="0" i="0" u="none" strike="noStrike" baseline="0" dirty="0" smtClean="0"/>
              <a:t>In view of the salvation God has provided in Christ we ought to live our lives completely for Him in holiness by resisting the pressure of the world to conform us into its image and instead be radically changed by a transformed mind that does God will.</a:t>
            </a:r>
            <a:endParaRPr lang="en-US" altLang="en-US" sz="1200" b="0" u="none"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856611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solidFill>
                  <a:srgbClr val="000000"/>
                </a:solidFill>
              </a:rPr>
              <a:pPr/>
              <a:t>21</a:t>
            </a:fld>
            <a:endParaRPr lang="en-US" alt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baseline="0" dirty="0" smtClean="0"/>
              <a:t>Command: Yes </a:t>
            </a:r>
            <a:r>
              <a:rPr lang="en-US" sz="1200" b="0" i="0" u="none" strike="noStrike" baseline="0" dirty="0" smtClean="0"/>
              <a:t>– 1. Be a living sacrifice for God – it is only reasonable in view of His mercies in salvation  </a:t>
            </a:r>
          </a:p>
          <a:p>
            <a:pPr eaLnBrk="1" hangingPunct="1"/>
            <a:r>
              <a:rPr lang="en-US" sz="1200" b="0" i="0" u="none" strike="noStrike" baseline="0" dirty="0" smtClean="0"/>
              <a:t>	2. Don’t be conformed to the world, be transformed by the renewing of the mind and living accordingly in the will of God</a:t>
            </a:r>
          </a:p>
          <a:p>
            <a:pPr eaLnBrk="1" hangingPunct="1"/>
            <a:r>
              <a:rPr lang="en-US" sz="1200" b="0" i="0" u="none" strike="noStrike" baseline="0" dirty="0" smtClean="0"/>
              <a:t>Sin </a:t>
            </a:r>
            <a:r>
              <a:rPr lang="en-US" sz="1200" b="0" i="0" u="none" strike="noStrike" baseline="0" dirty="0" smtClean="0"/>
              <a:t>to avoid:  </a:t>
            </a:r>
            <a:r>
              <a:rPr lang="en-US" sz="1200" b="0" i="0" u="none" strike="noStrike" baseline="0" dirty="0" smtClean="0"/>
              <a:t>being conformed to the world, not being transformed to be like Christ</a:t>
            </a:r>
            <a:endParaRPr lang="en-US" sz="1200" b="0" i="0" u="none" strike="noStrike" baseline="0" dirty="0" smtClean="0"/>
          </a:p>
          <a:p>
            <a:pPr eaLnBrk="1" hangingPunct="1"/>
            <a:r>
              <a:rPr lang="en-US" sz="1200" b="0" i="0" u="none" strike="noStrike" baseline="0" dirty="0" smtClean="0"/>
              <a:t>Promise: </a:t>
            </a:r>
            <a:r>
              <a:rPr lang="en-US" sz="1200" b="0" i="0" u="none" strike="noStrike" baseline="0" dirty="0" smtClean="0"/>
              <a:t> </a:t>
            </a:r>
          </a:p>
          <a:p>
            <a:pPr eaLnBrk="1" hangingPunct="1"/>
            <a:r>
              <a:rPr lang="en-US" sz="1200" b="0" i="0" u="none" strike="noStrike" baseline="0" dirty="0" smtClean="0"/>
              <a:t>Example</a:t>
            </a:r>
            <a:r>
              <a:rPr lang="en-US" sz="1200" b="0" i="0" u="none" strike="noStrike" baseline="0" dirty="0" smtClean="0"/>
              <a:t>: Yes – Paul</a:t>
            </a:r>
          </a:p>
          <a:p>
            <a:pPr eaLnBrk="1" hangingPunct="1"/>
            <a:r>
              <a:rPr lang="en-US" sz="1200" b="0" i="0" u="none" strike="noStrike" baseline="0" dirty="0" smtClean="0"/>
              <a:t>Problem:  </a:t>
            </a:r>
            <a:r>
              <a:rPr lang="en-US" sz="1200" b="0" i="0" u="none" strike="noStrike" baseline="0" dirty="0" smtClean="0"/>
              <a:t>Overcoming the pressures of the world.  Yielding to God’s commands &amp; will</a:t>
            </a:r>
          </a:p>
          <a:p>
            <a:pPr eaLnBrk="1" hangingPunct="1"/>
            <a:r>
              <a:rPr lang="en-US" sz="1200" b="0" i="0" u="none" strike="noStrike" baseline="0" dirty="0" smtClean="0"/>
              <a:t>How </a:t>
            </a:r>
            <a:r>
              <a:rPr lang="en-US" sz="1200" b="0" i="0" u="none" strike="noStrike" baseline="0" dirty="0" smtClean="0"/>
              <a:t>to obey</a:t>
            </a:r>
            <a:r>
              <a:rPr lang="en-US" sz="1200" b="0" i="0" u="none" strike="noStrike" baseline="0" dirty="0" smtClean="0"/>
              <a:t>: </a:t>
            </a:r>
            <a:r>
              <a:rPr lang="en-US" sz="1200" b="0" i="0" u="none" strike="noStrike" baseline="0" dirty="0" smtClean="0"/>
              <a:t>Continued resistance to the world and transformation of my life through a mind renewed by the Holy Spirit through His word to be a living sacrifice for God’s glory. </a:t>
            </a:r>
            <a:endParaRPr lang="en-US" altLang="en-US" dirty="0" smtClean="0"/>
          </a:p>
        </p:txBody>
      </p:sp>
    </p:spTree>
    <p:extLst>
      <p:ext uri="{BB962C8B-B14F-4D97-AF65-F5344CB8AC3E}">
        <p14:creationId xmlns:p14="http://schemas.microsoft.com/office/powerpoint/2010/main" val="2516416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22</a:t>
            </a:fld>
            <a:endParaRPr lang="en-US" alt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Keep in mind that charting is flexible</a:t>
            </a:r>
            <a:r>
              <a:rPr lang="en-US" altLang="en-US" baseline="0" dirty="0" smtClean="0"/>
              <a:t> and optional. It’s purpose is to help you solidify in your own mind the relationship between the various parts of the verse / passage. </a:t>
            </a:r>
          </a:p>
          <a:p>
            <a:pPr eaLnBrk="1" hangingPunct="1"/>
            <a:r>
              <a:rPr lang="en-US" altLang="en-US" baseline="0" dirty="0" smtClean="0"/>
              <a:t>It could be an outline, a table, a graphic drawing of some sort.  Much of that will depend on </a:t>
            </a:r>
            <a:r>
              <a:rPr lang="en-US" altLang="en-US" baseline="0" smtClean="0"/>
              <a:t>the individual. </a:t>
            </a:r>
            <a:endParaRPr lang="en-US" altLang="en-US" baseline="0" dirty="0" smtClean="0"/>
          </a:p>
        </p:txBody>
      </p:sp>
    </p:spTree>
    <p:extLst>
      <p:ext uri="{BB962C8B-B14F-4D97-AF65-F5344CB8AC3E}">
        <p14:creationId xmlns:p14="http://schemas.microsoft.com/office/powerpoint/2010/main" val="10304434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634922-4ABD-4E35-A1A5-BEFD929284C1}" type="slidenum">
              <a:rPr lang="en-US" altLang="en-US"/>
              <a:pPr/>
              <a:t>23</a:t>
            </a:fld>
            <a:endParaRPr lang="en-US" alt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2704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25520C-9F50-459E-A7E7-493D35B73764}" type="slidenum">
              <a:rPr lang="en-US" altLang="en-US"/>
              <a:pPr/>
              <a:t>3</a:t>
            </a:fld>
            <a:endParaRPr lang="en-US" alt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46342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25520C-9F50-459E-A7E7-493D35B73764}" type="slidenum">
              <a:rPr lang="en-US" altLang="en-US">
                <a:solidFill>
                  <a:srgbClr val="000000"/>
                </a:solidFill>
              </a:rPr>
              <a:pPr/>
              <a:t>4</a:t>
            </a:fld>
            <a:endParaRPr lang="en-US" altLang="en-US">
              <a:solidFill>
                <a:srgbClr val="000000"/>
              </a:solidFill>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7587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EFB654-EB43-4036-A01E-03732D3A755C}" type="slidenum">
              <a:rPr lang="en-US" altLang="en-US"/>
              <a:pPr/>
              <a:t>5</a:t>
            </a:fld>
            <a:endParaRPr lang="en-US" alt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0610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C72EC3-4153-4026-9391-60C86BE06F7A}" type="slidenum">
              <a:rPr lang="en-US" altLang="en-US"/>
              <a:pPr/>
              <a:t>6</a:t>
            </a:fld>
            <a:endParaRPr lang="en-US" alt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r>
              <a:rPr lang="en-US" sz="1200" b="1" i="0" u="none" strike="noStrike" baseline="0" dirty="0" smtClean="0"/>
              <a:t>Immediate Context</a:t>
            </a:r>
            <a:r>
              <a:rPr lang="en-US" sz="1200" b="0" i="0" u="none" strike="noStrike" baseline="0" dirty="0" smtClean="0"/>
              <a:t>: 12:1-2 serve as a transition from chapters 9-11 to the rest of 12</a:t>
            </a:r>
          </a:p>
          <a:p>
            <a:r>
              <a:rPr lang="en-US" sz="1200" b="1" i="0" u="none" strike="noStrike" baseline="0" dirty="0" smtClean="0"/>
              <a:t>Near Context</a:t>
            </a:r>
            <a:r>
              <a:rPr lang="en-US" sz="1200" b="0" i="0" u="none" strike="noStrike" baseline="0" dirty="0" smtClean="0"/>
              <a:t>. Chapters 9-11 concern the Righteousness of God revealed in His dealings with His chosen people of Israel  - especially in His continued faithfulness to His promises to them.  Chapter 12:3-8 describes the transformed life in being part of the Body of Christ and serving God in the church, and the rest of the chapter in living among others. </a:t>
            </a:r>
          </a:p>
        </p:txBody>
      </p:sp>
    </p:spTree>
    <p:extLst>
      <p:ext uri="{BB962C8B-B14F-4D97-AF65-F5344CB8AC3E}">
        <p14:creationId xmlns:p14="http://schemas.microsoft.com/office/powerpoint/2010/main" val="3166448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C72EC3-4153-4026-9391-60C86BE06F7A}" type="slidenum">
              <a:rPr lang="en-US" altLang="en-US">
                <a:solidFill>
                  <a:srgbClr val="000000"/>
                </a:solidFill>
              </a:rPr>
              <a:pPr/>
              <a:t>7</a:t>
            </a:fld>
            <a:endParaRPr lang="en-US" altLang="en-US">
              <a:solidFill>
                <a:srgbClr val="000000"/>
              </a:solidFill>
            </a:endParaRPr>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r>
              <a:rPr lang="en-US" sz="1200" b="1" i="0" u="none" strike="noStrike" baseline="0" dirty="0" smtClean="0"/>
              <a:t>Context in the book</a:t>
            </a:r>
            <a:r>
              <a:rPr lang="en-US" sz="1200" b="0" i="0" u="none" strike="noStrike" baseline="0" dirty="0" smtClean="0"/>
              <a:t>. The Book of Romans prior to 12:1-2 describes God’s mercy to sinners in providing a way of salvation by His grace through being justified in Christ by faith in Him. Chapters 9-11 illustrate this same truth in His dealings with the nation of Israel. The rest of the book following describe the practical results of having faith in Christ - a transformed life.</a:t>
            </a:r>
          </a:p>
          <a:p>
            <a:r>
              <a:rPr lang="en-US" sz="1200" b="1" i="0" u="none" strike="noStrike" baseline="0" dirty="0" smtClean="0"/>
              <a:t>Historical Context</a:t>
            </a:r>
            <a:r>
              <a:rPr lang="en-US" sz="1200" b="0" i="0" u="none" strike="noStrike" baseline="0" dirty="0" smtClean="0"/>
              <a:t>. Written by Apostle Paul during 3</a:t>
            </a:r>
            <a:r>
              <a:rPr lang="en-US" sz="1200" b="0" i="0" u="none" strike="noStrike" baseline="30000" dirty="0" smtClean="0"/>
              <a:t>rd</a:t>
            </a:r>
            <a:r>
              <a:rPr lang="en-US" sz="1200" b="0" i="0" u="none" strike="noStrike" baseline="0" dirty="0" smtClean="0"/>
              <a:t> missionary journey ~ A.D. 55-56 from either Corinth or another Grecian city. Paul had not yet been to Rome, but wanted to go. </a:t>
            </a:r>
            <a:endParaRPr lang="en-US" altLang="en-US" dirty="0"/>
          </a:p>
        </p:txBody>
      </p:sp>
    </p:spTree>
    <p:extLst>
      <p:ext uri="{BB962C8B-B14F-4D97-AF65-F5344CB8AC3E}">
        <p14:creationId xmlns:p14="http://schemas.microsoft.com/office/powerpoint/2010/main" val="2031889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9553B9-FA0D-4369-AFAF-B236ADE0B665}" type="slidenum">
              <a:rPr lang="en-US" altLang="en-US"/>
              <a:pPr/>
              <a:t>8</a:t>
            </a:fld>
            <a:endParaRPr lang="en-US" alt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US" sz="1200" b="0" i="0" u="none" strike="noStrike" baseline="0" dirty="0" smtClean="0"/>
              <a:t>*Who - Paul writing to the saints in Rome</a:t>
            </a:r>
          </a:p>
          <a:p>
            <a:r>
              <a:rPr lang="en-US" sz="1200" b="0" i="0" u="none" strike="noStrike" baseline="0" dirty="0" smtClean="0"/>
              <a:t>*What - Paul transitions from telling them what God has done for them to telling them how they ought to then live.</a:t>
            </a:r>
          </a:p>
          <a:p>
            <a:r>
              <a:rPr lang="en-US" sz="1200" b="0" i="0" u="none" strike="noStrike" baseline="0" dirty="0" smtClean="0"/>
              <a:t>*When - Paul is writing about the middle of his ministry - approx. 56 AD during his third Missionary Journey</a:t>
            </a:r>
          </a:p>
          <a:p>
            <a:r>
              <a:rPr lang="en-US" sz="1200" b="0" i="0" u="none" strike="noStrike" baseline="0" dirty="0" smtClean="0"/>
              <a:t>*Where - It is unknown exactly where Paul is writing from, but somewhere in Greece - Corinth, Philippi, etc. </a:t>
            </a:r>
          </a:p>
          <a:p>
            <a:r>
              <a:rPr lang="en-US" sz="1200" b="0" i="0" u="none" strike="noStrike" baseline="0" dirty="0" smtClean="0"/>
              <a:t>*Why - Paul wants them to clearly understand the gospel of Jesus Christ and to live in its transforming power.</a:t>
            </a:r>
          </a:p>
          <a:p>
            <a:r>
              <a:rPr lang="en-US" sz="1200" b="0" i="0" u="none" strike="noStrike" baseline="0" dirty="0" smtClean="0"/>
              <a:t>*How- Paul points out the logical conclusion that a life lived by faith in Jesus is also a life transformed into a living sacrifice for Christ.</a:t>
            </a:r>
            <a:endParaRPr lang="en-US" altLang="en-US" dirty="0"/>
          </a:p>
        </p:txBody>
      </p:sp>
    </p:spTree>
    <p:extLst>
      <p:ext uri="{BB962C8B-B14F-4D97-AF65-F5344CB8AC3E}">
        <p14:creationId xmlns:p14="http://schemas.microsoft.com/office/powerpoint/2010/main" val="439056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solidFill>
                  <a:srgbClr val="000000"/>
                </a:solidFill>
              </a:rPr>
              <a:pPr/>
              <a:t>9</a:t>
            </a:fld>
            <a:endParaRPr lang="en-US" alt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b="1" dirty="0" err="1" smtClean="0">
                <a:solidFill>
                  <a:srgbClr val="FFFFFF"/>
                </a:solidFill>
                <a:latin typeface="TekniaGreek" panose="02000503060000020004" pitchFamily="2" charset="0"/>
              </a:rPr>
              <a:t>parakalevw</a:t>
            </a:r>
            <a:r>
              <a:rPr lang="en-US" altLang="en-US" sz="1200" b="1" dirty="0" smtClean="0">
                <a:solidFill>
                  <a:srgbClr val="FFFFFF"/>
                </a:solidFill>
                <a:latin typeface="Arial Narrow" panose="020B0606020202030204" pitchFamily="34" charset="0"/>
              </a:rPr>
              <a:t> </a:t>
            </a:r>
            <a:r>
              <a:rPr lang="en-US" altLang="en-US" sz="1200" b="1" dirty="0" err="1" smtClean="0">
                <a:solidFill>
                  <a:srgbClr val="FFFFFF"/>
                </a:solidFill>
                <a:latin typeface="Arial Narrow" panose="020B0606020202030204" pitchFamily="34" charset="0"/>
              </a:rPr>
              <a:t>parakaleō</a:t>
            </a:r>
            <a:r>
              <a:rPr lang="en-US" altLang="en-US" sz="1200" b="1" dirty="0" smtClean="0">
                <a:solidFill>
                  <a:srgbClr val="FFFFFF"/>
                </a:solidFill>
                <a:latin typeface="Arial Narrow" panose="020B0606020202030204" pitchFamily="34" charset="0"/>
              </a:rPr>
              <a:t>  </a:t>
            </a:r>
            <a:r>
              <a:rPr lang="en-US" sz="1200" b="0" i="0" u="none" strike="noStrike" baseline="0" dirty="0" smtClean="0"/>
              <a:t>to ask for something earnestly and with propriety—‘to ask for (earnestly), to request, to plead for, to appeal to, earnest request, appeal.</a:t>
            </a:r>
            <a:endParaRPr lang="en-US" sz="1200" b="1" dirty="0" smtClean="0"/>
          </a:p>
          <a:p>
            <a:r>
              <a:rPr lang="en-US" sz="1200" b="1" dirty="0" smtClean="0"/>
              <a:t>Present: </a:t>
            </a:r>
            <a:r>
              <a:rPr lang="el-GR" sz="1200" b="1" dirty="0" smtClean="0"/>
              <a:t>παρίστημι</a:t>
            </a:r>
            <a:r>
              <a:rPr lang="en-US" sz="1200" b="1" dirty="0" smtClean="0"/>
              <a:t> </a:t>
            </a:r>
            <a:r>
              <a:rPr lang="en-US" sz="1200" b="0" dirty="0" smtClean="0"/>
              <a:t>d: to make something available to someone without necessarily involving actual change of ownership</a:t>
            </a:r>
          </a:p>
          <a:p>
            <a:r>
              <a:rPr lang="en-US" sz="1200" b="1" dirty="0" smtClean="0"/>
              <a:t>Sacrifice:</a:t>
            </a:r>
            <a:r>
              <a:rPr lang="en-US" sz="1200" b="1" baseline="0" dirty="0" smtClean="0"/>
              <a:t> </a:t>
            </a:r>
            <a:r>
              <a:rPr lang="el-GR" sz="1200" b="1" dirty="0" smtClean="0"/>
              <a:t>θυσία</a:t>
            </a:r>
            <a:r>
              <a:rPr lang="en-US" sz="1200" b="1" dirty="0" smtClean="0"/>
              <a:t>, </a:t>
            </a:r>
            <a:r>
              <a:rPr lang="en-US" sz="1200" dirty="0" smtClean="0"/>
              <a:t>that which is offered as a sacrifice</a:t>
            </a:r>
            <a:endParaRPr lang="en-US" sz="1200" dirty="0" smtClean="0"/>
          </a:p>
          <a:p>
            <a:r>
              <a:rPr lang="en-US" sz="1200" b="1" dirty="0" smtClean="0"/>
              <a:t>Acceptable:</a:t>
            </a:r>
            <a:r>
              <a:rPr lang="en-US" sz="1200" b="1" baseline="0" dirty="0" smtClean="0"/>
              <a:t> </a:t>
            </a:r>
            <a:r>
              <a:rPr lang="el-GR" sz="1200" b="1" dirty="0" smtClean="0"/>
              <a:t>εὐάρεστος</a:t>
            </a:r>
            <a:r>
              <a:rPr lang="en-US" sz="1200" b="1" dirty="0" smtClean="0"/>
              <a:t>, </a:t>
            </a:r>
            <a:r>
              <a:rPr lang="en-US" sz="1200" dirty="0" smtClean="0"/>
              <a:t>pertaining to that which causes someone to be pleased</a:t>
            </a:r>
          </a:p>
          <a:p>
            <a:r>
              <a:rPr lang="en-US" sz="1200" b="1" dirty="0" smtClean="0"/>
              <a:t>Spiritual / reasonable:</a:t>
            </a:r>
            <a:r>
              <a:rPr lang="en-US" sz="1200" b="1" baseline="0" dirty="0" smtClean="0"/>
              <a:t> </a:t>
            </a:r>
            <a:r>
              <a:rPr lang="el-GR" sz="1200" b="1" dirty="0" smtClean="0"/>
              <a:t>λογικός</a:t>
            </a:r>
            <a:r>
              <a:rPr lang="en-US" sz="1200" b="1" dirty="0" smtClean="0"/>
              <a:t>  </a:t>
            </a:r>
            <a:r>
              <a:rPr lang="en-US" sz="1200" dirty="0" smtClean="0"/>
              <a:t>pertaining to being genuine, in the sense of being true to the real and essential nature of something—‘rational, genuine, true.</a:t>
            </a:r>
          </a:p>
          <a:p>
            <a:r>
              <a:rPr lang="en-US" sz="1200" b="1" dirty="0" smtClean="0"/>
              <a:t>Service</a:t>
            </a:r>
            <a:r>
              <a:rPr lang="en-US" sz="1200" b="1" baseline="0" dirty="0" smtClean="0"/>
              <a:t> of worship: </a:t>
            </a:r>
            <a:r>
              <a:rPr lang="el-GR" sz="1200" b="1" dirty="0" smtClean="0"/>
              <a:t>λατρεία</a:t>
            </a:r>
            <a:r>
              <a:rPr lang="en-US" sz="1200" b="1" dirty="0" smtClean="0"/>
              <a:t> </a:t>
            </a:r>
            <a:r>
              <a:rPr lang="en-US" sz="1200" dirty="0" smtClean="0"/>
              <a:t>to perform religious rites as a part of worship</a:t>
            </a:r>
          </a:p>
        </p:txBody>
      </p:sp>
    </p:spTree>
    <p:extLst>
      <p:ext uri="{BB962C8B-B14F-4D97-AF65-F5344CB8AC3E}">
        <p14:creationId xmlns:p14="http://schemas.microsoft.com/office/powerpoint/2010/main" val="3616648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90953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5302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84075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68446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14201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801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712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0077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92227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9865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1589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082858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049242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22065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3656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353359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2267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2228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72244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5676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737127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10045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8131" name="Rectangle 3"/>
          <p:cNvSpPr>
            <a:spLocks noGrp="1" noChangeArrowheads="1"/>
          </p:cNvSpPr>
          <p:nvPr>
            <p:ph type="body" idx="1"/>
          </p:nvPr>
        </p:nvSpPr>
        <p:spPr bwMode="auto">
          <a:xfrm>
            <a:off x="0" y="1219200"/>
            <a:ext cx="9144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i="1" kern="1200">
          <a:solidFill>
            <a:schemeClr val="bg1"/>
          </a:solidFill>
          <a:latin typeface="+mj-lt"/>
          <a:ea typeface="+mj-ea"/>
          <a:cs typeface="+mj-cs"/>
        </a:defRPr>
      </a:lvl1pPr>
      <a:lvl2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2pPr>
      <a:lvl3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3pPr>
      <a:lvl4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4pPr>
      <a:lvl5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9pPr>
    </p:titleStyle>
    <p:bodyStyle>
      <a:lvl1pPr marL="176213" indent="-176213" algn="l" rtl="0" fontAlgn="base">
        <a:spcBef>
          <a:spcPct val="20000"/>
        </a:spcBef>
        <a:spcAft>
          <a:spcPct val="0"/>
        </a:spcAft>
        <a:buChar char="•"/>
        <a:defRPr sz="4000" kern="1200">
          <a:solidFill>
            <a:schemeClr val="bg1"/>
          </a:solidFill>
          <a:latin typeface="+mn-lt"/>
          <a:ea typeface="+mn-ea"/>
          <a:cs typeface="+mn-cs"/>
        </a:defRPr>
      </a:lvl1pPr>
      <a:lvl2pPr marL="457200" indent="-166688" algn="l" rtl="0" fontAlgn="base">
        <a:spcBef>
          <a:spcPct val="20000"/>
        </a:spcBef>
        <a:spcAft>
          <a:spcPct val="0"/>
        </a:spcAft>
        <a:buSzPct val="85000"/>
        <a:buFont typeface="Wingdings" panose="05000000000000000000" pitchFamily="2" charset="2"/>
        <a:buChar char="Ø"/>
        <a:defRPr sz="4000" kern="1200">
          <a:solidFill>
            <a:schemeClr val="bg1"/>
          </a:solidFill>
          <a:latin typeface="+mn-lt"/>
          <a:ea typeface="+mn-ea"/>
          <a:cs typeface="+mn-cs"/>
        </a:defRPr>
      </a:lvl2pPr>
      <a:lvl3pPr marL="735013" indent="-163513" algn="l" rtl="0" fontAlgn="base">
        <a:spcBef>
          <a:spcPct val="20000"/>
        </a:spcBef>
        <a:spcAft>
          <a:spcPct val="0"/>
        </a:spcAft>
        <a:buChar char="•"/>
        <a:defRPr sz="3600" kern="1200">
          <a:solidFill>
            <a:schemeClr val="bg1"/>
          </a:solidFill>
          <a:latin typeface="+mn-lt"/>
          <a:ea typeface="+mn-ea"/>
          <a:cs typeface="+mn-cs"/>
        </a:defRPr>
      </a:lvl3pPr>
      <a:lvl4pPr marL="1025525" indent="-176213" algn="l" rtl="0" fontAlgn="base">
        <a:spcBef>
          <a:spcPct val="20000"/>
        </a:spcBef>
        <a:spcAft>
          <a:spcPct val="0"/>
        </a:spcAft>
        <a:buSzPct val="80000"/>
        <a:buFont typeface="Wingdings" panose="05000000000000000000" pitchFamily="2" charset="2"/>
        <a:buChar char="ü"/>
        <a:defRPr sz="3600" kern="1200">
          <a:solidFill>
            <a:schemeClr val="bg1"/>
          </a:solidFill>
          <a:latin typeface="+mn-lt"/>
          <a:ea typeface="+mn-ea"/>
          <a:cs typeface="+mn-cs"/>
        </a:defRPr>
      </a:lvl4pPr>
      <a:lvl5pPr marL="1254125" indent="-114300" algn="l" rtl="0" fontAlgn="base">
        <a:spcBef>
          <a:spcPct val="20000"/>
        </a:spcBef>
        <a:spcAft>
          <a:spcPct val="0"/>
        </a:spcAft>
        <a:buSzPct val="65000"/>
        <a:buFont typeface="Wingdings" panose="05000000000000000000" pitchFamily="2" charset="2"/>
        <a:buChar char="v"/>
        <a:defRPr sz="3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400946652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a:solidFill>
                  <a:srgbClr val="FFFFFF"/>
                </a:solidFill>
              </a:rPr>
              <a:t>Download notes at:</a:t>
            </a:r>
          </a:p>
          <a:p>
            <a:pPr algn="ctr"/>
            <a:r>
              <a:rPr lang="en-US" altLang="en-US" sz="4400" b="1">
                <a:solidFill>
                  <a:srgbClr val="FFFFFF"/>
                </a:solidFill>
              </a:rPr>
              <a:t>GraceBibleNY.org/hermeneutics</a:t>
            </a:r>
          </a:p>
        </p:txBody>
      </p:sp>
    </p:spTree>
    <p:extLst>
      <p:ext uri="{BB962C8B-B14F-4D97-AF65-F5344CB8AC3E}">
        <p14:creationId xmlns:p14="http://schemas.microsoft.com/office/powerpoint/2010/main" val="33582037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32084"/>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Observations – Key </a:t>
            </a:r>
            <a:r>
              <a:rPr lang="en-US" altLang="en-US" sz="3600" b="1" dirty="0" smtClean="0">
                <a:solidFill>
                  <a:srgbClr val="FFFF99"/>
                </a:solidFill>
                <a:latin typeface="Arial Narrow" panose="020B0606020202030204" pitchFamily="34" charset="0"/>
              </a:rPr>
              <a:t>Words &amp; Definitions</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85800"/>
            <a:ext cx="9144000" cy="6172200"/>
          </a:xfrm>
          <a:noFill/>
        </p:spPr>
        <p:txBody>
          <a:bodyPr/>
          <a:lstStyle/>
          <a:p>
            <a:pPr eaLnBrk="1" hangingPunct="1"/>
            <a:r>
              <a:rPr lang="en-US" altLang="en-US" sz="3600" b="1" dirty="0">
                <a:solidFill>
                  <a:srgbClr val="FFFFFF"/>
                </a:solidFill>
                <a:latin typeface="Arial Narrow" panose="020B0606020202030204" pitchFamily="34" charset="0"/>
              </a:rPr>
              <a:t>Conformed – </a:t>
            </a:r>
            <a:r>
              <a:rPr lang="en-US" altLang="en-US" sz="3600" b="1" dirty="0" err="1">
                <a:solidFill>
                  <a:srgbClr val="FFFFFF"/>
                </a:solidFill>
                <a:latin typeface="TekniaGreek" panose="02000503060000020004" pitchFamily="2" charset="0"/>
              </a:rPr>
              <a:t>suschmativzw</a:t>
            </a:r>
            <a:r>
              <a:rPr lang="en-US" altLang="en-US" sz="3600" b="1" dirty="0">
                <a:solidFill>
                  <a:srgbClr val="FFFFFF"/>
                </a:solidFill>
                <a:latin typeface="Arial Narrow" panose="020B0606020202030204" pitchFamily="34" charset="0"/>
              </a:rPr>
              <a:t>, </a:t>
            </a:r>
            <a:r>
              <a:rPr lang="en-US" altLang="en-US" sz="3600" b="1" dirty="0" err="1" smtClean="0">
                <a:solidFill>
                  <a:srgbClr val="FFFFFF"/>
                </a:solidFill>
                <a:latin typeface="Arial Narrow" panose="020B0606020202030204" pitchFamily="34" charset="0"/>
              </a:rPr>
              <a:t>suschêmatizô</a:t>
            </a:r>
            <a:r>
              <a:rPr lang="en-US" altLang="en-US" sz="3600" b="1" dirty="0" smtClean="0">
                <a:solidFill>
                  <a:srgbClr val="FFFFFF"/>
                </a:solidFill>
                <a:latin typeface="Arial Narrow" panose="020B0606020202030204" pitchFamily="34" charset="0"/>
              </a:rPr>
              <a:t> (verb – PMImp2Pl)</a:t>
            </a:r>
          </a:p>
          <a:p>
            <a:pPr eaLnBrk="1" hangingPunct="1"/>
            <a:r>
              <a:rPr lang="en-US" altLang="en-US" sz="3600" b="1" dirty="0" smtClean="0">
                <a:solidFill>
                  <a:srgbClr val="FFFFFF"/>
                </a:solidFill>
                <a:latin typeface="Arial Narrow" panose="020B0606020202030204" pitchFamily="34" charset="0"/>
              </a:rPr>
              <a:t>Transformed – </a:t>
            </a:r>
            <a:r>
              <a:rPr lang="en-US" altLang="en-US" sz="3600" b="1" dirty="0" err="1" smtClean="0">
                <a:solidFill>
                  <a:srgbClr val="FFFFFF"/>
                </a:solidFill>
                <a:latin typeface="TekniaGreek" panose="02000503060000020004" pitchFamily="2" charset="0"/>
              </a:rPr>
              <a:t>metamorfovw</a:t>
            </a:r>
            <a:r>
              <a:rPr lang="en-US" altLang="en-US" sz="3600" b="1" dirty="0" smtClean="0">
                <a:solidFill>
                  <a:srgbClr val="FFFFFF"/>
                </a:solidFill>
                <a:latin typeface="Arial Narrow" panose="020B0606020202030204" pitchFamily="34" charset="0"/>
              </a:rPr>
              <a:t>, </a:t>
            </a:r>
            <a:r>
              <a:rPr lang="en-US" altLang="en-US" sz="3600" b="1" dirty="0" err="1" smtClean="0">
                <a:solidFill>
                  <a:srgbClr val="FFFFFF"/>
                </a:solidFill>
                <a:latin typeface="Arial Narrow" panose="020B0606020202030204" pitchFamily="34" charset="0"/>
              </a:rPr>
              <a:t>metamorphoô</a:t>
            </a:r>
            <a:r>
              <a:rPr lang="en-US" altLang="en-US" sz="3600" b="1" dirty="0" smtClean="0">
                <a:solidFill>
                  <a:srgbClr val="FFFFFF"/>
                </a:solidFill>
                <a:latin typeface="Arial Narrow" panose="020B0606020202030204" pitchFamily="34" charset="0"/>
              </a:rPr>
              <a:t> </a:t>
            </a:r>
            <a:r>
              <a:rPr lang="en-US" altLang="en-US" sz="3600" b="1" dirty="0">
                <a:solidFill>
                  <a:srgbClr val="FFFFFF"/>
                </a:solidFill>
                <a:latin typeface="Arial Narrow" panose="020B0606020202030204" pitchFamily="34" charset="0"/>
              </a:rPr>
              <a:t>(verb – </a:t>
            </a:r>
            <a:r>
              <a:rPr lang="en-US" altLang="en-US" sz="3600" b="1" dirty="0" smtClean="0">
                <a:solidFill>
                  <a:srgbClr val="FFFFFF"/>
                </a:solidFill>
                <a:latin typeface="Arial Narrow" panose="020B0606020202030204" pitchFamily="34" charset="0"/>
              </a:rPr>
              <a:t>PPImp2Pl)</a:t>
            </a:r>
          </a:p>
          <a:p>
            <a:pPr eaLnBrk="1" hangingPunct="1"/>
            <a:r>
              <a:rPr lang="en-US" altLang="en-US" sz="3600" b="1" dirty="0" smtClean="0">
                <a:solidFill>
                  <a:srgbClr val="FFFFFF"/>
                </a:solidFill>
                <a:latin typeface="Arial Narrow" panose="020B0606020202030204" pitchFamily="34" charset="0"/>
              </a:rPr>
              <a:t>Renewing  </a:t>
            </a:r>
            <a:r>
              <a:rPr lang="en-US" altLang="en-US" sz="3600" b="1" dirty="0" smtClean="0">
                <a:solidFill>
                  <a:srgbClr val="FFFFFF"/>
                </a:solidFill>
                <a:latin typeface="Arial Narrow" panose="020B0606020202030204" pitchFamily="34" charset="0"/>
              </a:rPr>
              <a:t>- </a:t>
            </a:r>
            <a:r>
              <a:rPr lang="en-US" altLang="en-US" sz="3600" b="1" dirty="0" err="1" smtClean="0">
                <a:solidFill>
                  <a:srgbClr val="FFFFFF"/>
                </a:solidFill>
                <a:latin typeface="TekniaGreek" panose="02000503060000020004" pitchFamily="2" charset="0"/>
              </a:rPr>
              <a:t>ajnakaivnwsiV</a:t>
            </a:r>
            <a:r>
              <a:rPr lang="en-US" altLang="en-US" sz="3600" b="1" dirty="0" smtClean="0">
                <a:solidFill>
                  <a:srgbClr val="FFFFFF"/>
                </a:solidFill>
                <a:latin typeface="TekniaGreek" panose="02000503060000020004" pitchFamily="2" charset="0"/>
              </a:rPr>
              <a:t> / </a:t>
            </a:r>
            <a:r>
              <a:rPr lang="en-US" sz="3600" b="1" dirty="0" err="1" smtClean="0">
                <a:latin typeface="Arial Narrow" panose="020B0606020202030204" pitchFamily="34" charset="0"/>
              </a:rPr>
              <a:t>anakainôsis</a:t>
            </a:r>
            <a:r>
              <a:rPr lang="en-US" altLang="en-US" sz="3600" b="1" dirty="0" smtClean="0">
                <a:solidFill>
                  <a:srgbClr val="FFFFFF"/>
                </a:solidFill>
                <a:latin typeface="TekniaGreek" panose="02000503060000020004" pitchFamily="2" charset="0"/>
              </a:rPr>
              <a:t>;</a:t>
            </a:r>
          </a:p>
          <a:p>
            <a:pPr eaLnBrk="1" hangingPunct="1"/>
            <a:r>
              <a:rPr lang="en-US" altLang="en-US" sz="3600" b="1" dirty="0" smtClean="0">
                <a:solidFill>
                  <a:srgbClr val="FFFFFF"/>
                </a:solidFill>
                <a:latin typeface="Arial Narrow" panose="020B0606020202030204" pitchFamily="34" charset="0"/>
              </a:rPr>
              <a:t>Prove</a:t>
            </a:r>
            <a:r>
              <a:rPr lang="en-US" altLang="en-US" sz="3600" b="1" dirty="0" smtClean="0">
                <a:solidFill>
                  <a:srgbClr val="FFFFFF"/>
                </a:solidFill>
                <a:latin typeface="Arial Narrow" panose="020B0606020202030204" pitchFamily="34" charset="0"/>
              </a:rPr>
              <a:t> - </a:t>
            </a:r>
            <a:r>
              <a:rPr lang="en-US" altLang="en-US" sz="3600" b="1" dirty="0" err="1" smtClean="0">
                <a:solidFill>
                  <a:srgbClr val="FFFFFF"/>
                </a:solidFill>
                <a:latin typeface="TekniaGreek" panose="02000503060000020004" pitchFamily="2" charset="0"/>
              </a:rPr>
              <a:t>dokimavzw</a:t>
            </a:r>
            <a:r>
              <a:rPr lang="en-US" altLang="en-US" sz="3600" b="1" dirty="0" smtClean="0">
                <a:solidFill>
                  <a:srgbClr val="FFFFFF"/>
                </a:solidFill>
                <a:latin typeface="Arial Narrow" panose="020B0606020202030204" pitchFamily="34" charset="0"/>
              </a:rPr>
              <a:t>, </a:t>
            </a:r>
            <a:r>
              <a:rPr lang="en-US" sz="3600" b="1" dirty="0" err="1" smtClean="0">
                <a:latin typeface="Arial Narrow" panose="020B0606020202030204" pitchFamily="34" charset="0"/>
              </a:rPr>
              <a:t>dokimazô</a:t>
            </a:r>
            <a:r>
              <a:rPr lang="en-US" sz="3600" b="1" dirty="0" smtClean="0">
                <a:latin typeface="Arial Narrow" panose="020B0606020202030204" pitchFamily="34" charset="0"/>
              </a:rPr>
              <a:t> (</a:t>
            </a:r>
            <a:r>
              <a:rPr lang="en-US" sz="3600" b="1" dirty="0" err="1" smtClean="0">
                <a:latin typeface="Arial Narrow" panose="020B0606020202030204" pitchFamily="34" charset="0"/>
              </a:rPr>
              <a:t>PAInf</a:t>
            </a:r>
            <a:r>
              <a:rPr lang="en-US" sz="3600" b="1" dirty="0" smtClean="0">
                <a:latin typeface="Arial Narrow" panose="020B0606020202030204" pitchFamily="34" charset="0"/>
              </a:rPr>
              <a:t>)</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Good – </a:t>
            </a:r>
            <a:r>
              <a:rPr lang="en-US" altLang="en-US" sz="3600" b="1" dirty="0" err="1">
                <a:solidFill>
                  <a:srgbClr val="FFFFFF"/>
                </a:solidFill>
                <a:latin typeface="TekniaGreek" panose="02000503060000020004" pitchFamily="2" charset="0"/>
              </a:rPr>
              <a:t>ajgaqovV</a:t>
            </a:r>
            <a:r>
              <a:rPr lang="en-US" altLang="en-US" sz="3600" b="1" dirty="0" smtClean="0">
                <a:solidFill>
                  <a:srgbClr val="FFFFFF"/>
                </a:solidFill>
                <a:latin typeface="Arial Narrow" panose="020B0606020202030204" pitchFamily="34" charset="0"/>
              </a:rPr>
              <a:t>, </a:t>
            </a:r>
            <a:r>
              <a:rPr lang="en-US" sz="3600" b="1" dirty="0" err="1">
                <a:latin typeface="Arial Narrow" panose="020B0606020202030204" pitchFamily="34" charset="0"/>
              </a:rPr>
              <a:t>agathos</a:t>
            </a:r>
            <a:endParaRPr lang="en-US" altLang="en-US" sz="3600" b="1" dirty="0" smtClean="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Perfect – </a:t>
            </a:r>
            <a:r>
              <a:rPr lang="en-US" altLang="en-US" sz="3600" b="1" dirty="0" err="1">
                <a:solidFill>
                  <a:srgbClr val="FFFFFF"/>
                </a:solidFill>
                <a:latin typeface="TekniaGreek" panose="02000503060000020004" pitchFamily="2" charset="0"/>
              </a:rPr>
              <a:t>tevleioV</a:t>
            </a:r>
            <a:r>
              <a:rPr lang="en-US" altLang="en-US" sz="3600" b="1" dirty="0" smtClean="0">
                <a:solidFill>
                  <a:srgbClr val="FFFFFF"/>
                </a:solidFill>
                <a:latin typeface="Arial Narrow" panose="020B0606020202030204" pitchFamily="34" charset="0"/>
              </a:rPr>
              <a:t>, </a:t>
            </a:r>
            <a:r>
              <a:rPr lang="en-US" sz="3600" b="1" dirty="0" err="1" smtClean="0">
                <a:latin typeface="Arial Narrow" panose="020B0606020202030204" pitchFamily="34" charset="0"/>
              </a:rPr>
              <a:t>teleios</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37698017"/>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subTnLst>
                                    <p:animClr clrSpc="rgb" dir="cw">
                                      <p:cBhvr override="childStyle">
                                        <p:cTn dur="1" fill="hold" display="0" masterRel="nextClick" afterEffect="1"/>
                                        <p:tgtEl>
                                          <p:spTgt spid="5120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1203">
                                            <p:txEl>
                                              <p:pRg st="4" end="4"/>
                                            </p:txEl>
                                          </p:spTgt>
                                        </p:tgtEl>
                                        <p:attrNameLst>
                                          <p:attrName>style.visibility</p:attrName>
                                        </p:attrNameLst>
                                      </p:cBhvr>
                                      <p:to>
                                        <p:strVal val="visible"/>
                                      </p:to>
                                    </p:set>
                                    <p:animEffect transition="in" filter="dissolve">
                                      <p:cBhvr>
                                        <p:cTn id="30" dur="500"/>
                                        <p:tgtEl>
                                          <p:spTgt spid="51203">
                                            <p:txEl>
                                              <p:pRg st="4" end="4"/>
                                            </p:txEl>
                                          </p:spTgt>
                                        </p:tgtEl>
                                      </p:cBhvr>
                                    </p:animEffect>
                                  </p:childTnLst>
                                  <p:subTnLst>
                                    <p:animClr clrSpc="rgb" dir="cw">
                                      <p:cBhvr override="childStyle">
                                        <p:cTn dur="1" fill="hold" display="0" masterRel="nextClick" afterEffect="1"/>
                                        <p:tgtEl>
                                          <p:spTgt spid="51203">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51203">
                                            <p:txEl>
                                              <p:pRg st="5" end="5"/>
                                            </p:txEl>
                                          </p:spTgt>
                                        </p:tgtEl>
                                        <p:attrNameLst>
                                          <p:attrName>style.visibility</p:attrName>
                                        </p:attrNameLst>
                                      </p:cBhvr>
                                      <p:to>
                                        <p:strVal val="visible"/>
                                      </p:to>
                                    </p:set>
                                    <p:animEffect transition="in" filter="dissolve">
                                      <p:cBhvr>
                                        <p:cTn id="35" dur="500"/>
                                        <p:tgtEl>
                                          <p:spTgt spid="512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3591"/>
            <a:ext cx="9144000" cy="677108"/>
          </a:xfrm>
          <a:noFill/>
          <a:ln/>
        </p:spPr>
        <p:txBody>
          <a:bodyPr lIns="0" tIns="0" rIns="0" bIns="0">
            <a:spAutoFit/>
          </a:bodyPr>
          <a:lstStyle/>
          <a:p>
            <a:pPr defTabSz="381000"/>
            <a:r>
              <a:rPr lang="en-US" altLang="en-US" b="1" u="sng" dirty="0" smtClean="0">
                <a:solidFill>
                  <a:srgbClr val="A0D0FF"/>
                </a:solidFill>
                <a:latin typeface="Arial Narrow" panose="020B0606020202030204" pitchFamily="34" charset="0"/>
              </a:rPr>
              <a:t>Observations: Questions</a:t>
            </a:r>
            <a:endParaRPr lang="en-US" altLang="en-US" sz="3600" b="1" dirty="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838200"/>
            <a:ext cx="9144000" cy="6019800"/>
          </a:xfrm>
          <a:noFill/>
          <a:ln/>
        </p:spPr>
        <p:txBody>
          <a:bodyPr/>
          <a:lstStyle/>
          <a:p>
            <a:r>
              <a:rPr lang="en-US" altLang="en-US" sz="3600" b="1" i="1" dirty="0" smtClean="0">
                <a:solidFill>
                  <a:srgbClr val="FFFFFF"/>
                </a:solidFill>
                <a:latin typeface="Arial Narrow" panose="020B0606020202030204" pitchFamily="34" charset="0"/>
              </a:rPr>
              <a:t>Therefore</a:t>
            </a:r>
            <a:r>
              <a:rPr lang="en-US" altLang="en-US" sz="3600" b="1" dirty="0" smtClean="0">
                <a:solidFill>
                  <a:srgbClr val="FFFFFF"/>
                </a:solidFill>
                <a:latin typeface="Arial Narrow" panose="020B0606020202030204" pitchFamily="34" charset="0"/>
              </a:rPr>
              <a:t> – a link - what is the conclusion of?</a:t>
            </a:r>
          </a:p>
          <a:p>
            <a:r>
              <a:rPr lang="en-US" altLang="en-US" sz="3600" b="1" i="1" dirty="0" smtClean="0">
                <a:solidFill>
                  <a:srgbClr val="FFFFFF"/>
                </a:solidFill>
                <a:latin typeface="Arial Narrow" panose="020B0606020202030204" pitchFamily="34" charset="0"/>
              </a:rPr>
              <a:t>Brethren</a:t>
            </a:r>
            <a:r>
              <a:rPr lang="en-US" altLang="en-US" sz="3600" b="1" dirty="0" smtClean="0">
                <a:solidFill>
                  <a:srgbClr val="FFFFFF"/>
                </a:solidFill>
                <a:latin typeface="Arial Narrow" panose="020B0606020202030204" pitchFamily="34" charset="0"/>
              </a:rPr>
              <a:t> – Who is he referring to?</a:t>
            </a:r>
          </a:p>
          <a:p>
            <a:r>
              <a:rPr lang="en-US" altLang="en-US" sz="3600" b="1" i="1" dirty="0" smtClean="0">
                <a:solidFill>
                  <a:srgbClr val="FFFFFF"/>
                </a:solidFill>
                <a:latin typeface="Arial Narrow" panose="020B0606020202030204" pitchFamily="34" charset="0"/>
              </a:rPr>
              <a:t>By the mercies of God </a:t>
            </a:r>
            <a:r>
              <a:rPr lang="en-US" altLang="en-US" sz="3600" b="1" dirty="0" smtClean="0">
                <a:solidFill>
                  <a:srgbClr val="FFFFFF"/>
                </a:solidFill>
                <a:latin typeface="Arial Narrow" panose="020B0606020202030204" pitchFamily="34" charset="0"/>
              </a:rPr>
              <a:t>– Which mercies is he referring to?</a:t>
            </a:r>
            <a:endParaRPr lang="en-US" altLang="en-US" sz="3600" b="1" i="1" dirty="0">
              <a:solidFill>
                <a:srgbClr val="FFFFFF"/>
              </a:solidFill>
              <a:latin typeface="Arial Narrow" panose="020B0606020202030204" pitchFamily="34" charset="0"/>
            </a:endParaRPr>
          </a:p>
          <a:p>
            <a:r>
              <a:rPr lang="en-US" altLang="en-US" sz="3600" b="1" i="1" dirty="0" smtClean="0">
                <a:solidFill>
                  <a:srgbClr val="FFFFFF"/>
                </a:solidFill>
                <a:latin typeface="Arial Narrow" panose="020B0606020202030204" pitchFamily="34" charset="0"/>
              </a:rPr>
              <a:t>Present bodies a living and holy sacrifice –</a:t>
            </a:r>
            <a:r>
              <a:rPr lang="en-US" altLang="en-US" sz="3600" b="1" dirty="0" smtClean="0">
                <a:solidFill>
                  <a:srgbClr val="FFFFFF"/>
                </a:solidFill>
                <a:latin typeface="Arial Narrow" panose="020B0606020202030204" pitchFamily="34" charset="0"/>
              </a:rPr>
              <a:t> a sacrifice is killed – how is your body to living and dead at the same time?</a:t>
            </a:r>
          </a:p>
          <a:p>
            <a:r>
              <a:rPr lang="en-US" altLang="en-US" sz="3600" b="1" i="1" dirty="0" smtClean="0">
                <a:solidFill>
                  <a:srgbClr val="FFFFFF"/>
                </a:solidFill>
                <a:latin typeface="Arial Narrow" panose="020B0606020202030204" pitchFamily="34" charset="0"/>
              </a:rPr>
              <a:t>Conformed to this world – </a:t>
            </a:r>
            <a:r>
              <a:rPr lang="en-US" altLang="en-US" sz="3600" b="1" dirty="0" smtClean="0">
                <a:solidFill>
                  <a:srgbClr val="FFFFFF"/>
                </a:solidFill>
                <a:latin typeface="Arial Narrow" panose="020B0606020202030204" pitchFamily="34" charset="0"/>
              </a:rPr>
              <a:t>how does the world pressure us to conform</a:t>
            </a:r>
            <a:endParaRPr lang="en-US" altLang="en-US" sz="3600" b="1" i="1" dirty="0" smtClean="0">
              <a:solidFill>
                <a:srgbClr val="FFFFFF"/>
              </a:solidFill>
              <a:latin typeface="Arial Narrow" panose="020B0606020202030204" pitchFamily="34" charset="0"/>
            </a:endParaRP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6" dur="500"/>
                                        <p:tgtEl>
                                          <p:spTgt spid="5734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57347">
                                            <p:txEl>
                                              <p:pRg st="4" end="4"/>
                                            </p:txEl>
                                          </p:spTgt>
                                        </p:tgtEl>
                                        <p:attrNameLst>
                                          <p:attrName>style.visibility</p:attrName>
                                        </p:attrNameLst>
                                      </p:cBhvr>
                                      <p:to>
                                        <p:strVal val="visible"/>
                                      </p:to>
                                    </p:set>
                                    <p:animEffect transition="in" filter="slide(fromBottom)">
                                      <p:cBhvr>
                                        <p:cTn id="31" dur="500"/>
                                        <p:tgtEl>
                                          <p:spTgt spid="57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3591"/>
            <a:ext cx="9144000" cy="677108"/>
          </a:xfrm>
          <a:noFill/>
          <a:ln/>
        </p:spPr>
        <p:txBody>
          <a:bodyPr lIns="0" tIns="0" rIns="0" bIns="0">
            <a:spAutoFit/>
          </a:bodyPr>
          <a:lstStyle/>
          <a:p>
            <a:pPr defTabSz="381000"/>
            <a:r>
              <a:rPr lang="en-US" altLang="en-US" b="1" u="sng" dirty="0" smtClean="0">
                <a:solidFill>
                  <a:srgbClr val="A0D0FF"/>
                </a:solidFill>
                <a:latin typeface="Arial Narrow" panose="020B0606020202030204" pitchFamily="34" charset="0"/>
              </a:rPr>
              <a:t>Observations: Questions</a:t>
            </a:r>
            <a:endParaRPr lang="en-US" altLang="en-US" sz="3600" b="1" dirty="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838200"/>
            <a:ext cx="9144000" cy="6019800"/>
          </a:xfrm>
          <a:noFill/>
          <a:ln/>
        </p:spPr>
        <p:txBody>
          <a:bodyPr/>
          <a:lstStyle/>
          <a:p>
            <a:r>
              <a:rPr lang="en-US" altLang="en-US" sz="3600" b="1" i="1" dirty="0" smtClean="0">
                <a:solidFill>
                  <a:srgbClr val="FFFFFF"/>
                </a:solidFill>
                <a:latin typeface="Arial Narrow" panose="020B0606020202030204" pitchFamily="34" charset="0"/>
              </a:rPr>
              <a:t>Transformed – </a:t>
            </a:r>
            <a:r>
              <a:rPr lang="en-US" altLang="en-US" sz="3600" b="1" dirty="0" smtClean="0">
                <a:solidFill>
                  <a:srgbClr val="FFFFFF"/>
                </a:solidFill>
                <a:latin typeface="Arial Narrow" panose="020B0606020202030204" pitchFamily="34" charset="0"/>
              </a:rPr>
              <a:t>how radical is this change?</a:t>
            </a:r>
          </a:p>
          <a:p>
            <a:r>
              <a:rPr lang="en-US" altLang="en-US" sz="3600" b="1" i="1" dirty="0" smtClean="0">
                <a:solidFill>
                  <a:srgbClr val="FFFFFF"/>
                </a:solidFill>
                <a:latin typeface="Arial Narrow" panose="020B0606020202030204" pitchFamily="34" charset="0"/>
              </a:rPr>
              <a:t>Renewing of your mind -  </a:t>
            </a:r>
            <a:r>
              <a:rPr lang="en-US" altLang="en-US" sz="3600" b="1" dirty="0" smtClean="0">
                <a:solidFill>
                  <a:srgbClr val="FFFFFF"/>
                </a:solidFill>
                <a:latin typeface="Arial Narrow" panose="020B0606020202030204" pitchFamily="34" charset="0"/>
              </a:rPr>
              <a:t> the means of being transformed. How is the mind renewed?</a:t>
            </a:r>
          </a:p>
          <a:p>
            <a:r>
              <a:rPr lang="en-US" altLang="en-US" sz="3600" b="1" i="1" dirty="0" smtClean="0">
                <a:solidFill>
                  <a:srgbClr val="FFFFFF"/>
                </a:solidFill>
                <a:latin typeface="Arial Narrow" panose="020B0606020202030204" pitchFamily="34" charset="0"/>
              </a:rPr>
              <a:t>Prove the will of God  - </a:t>
            </a:r>
            <a:r>
              <a:rPr lang="en-US" altLang="en-US" sz="3600" b="1" dirty="0" smtClean="0">
                <a:solidFill>
                  <a:srgbClr val="FFFFFF"/>
                </a:solidFill>
                <a:latin typeface="Arial Narrow" panose="020B0606020202030204" pitchFamily="34" charset="0"/>
              </a:rPr>
              <a:t>how does being transformed prove the will of God?</a:t>
            </a:r>
          </a:p>
          <a:p>
            <a:r>
              <a:rPr lang="en-US" altLang="en-US" sz="3600" b="1" i="1" dirty="0" smtClean="0">
                <a:solidFill>
                  <a:srgbClr val="FFFFFF"/>
                </a:solidFill>
                <a:latin typeface="Arial Narrow" panose="020B0606020202030204" pitchFamily="34" charset="0"/>
              </a:rPr>
              <a:t>Good, acceptable and perfect - </a:t>
            </a:r>
            <a:r>
              <a:rPr lang="en-US" altLang="en-US" sz="3600" b="1" dirty="0" smtClean="0">
                <a:solidFill>
                  <a:srgbClr val="FFFFFF"/>
                </a:solidFill>
                <a:latin typeface="Arial Narrow" panose="020B0606020202030204" pitchFamily="34" charset="0"/>
              </a:rPr>
              <a:t> refers to the will of God  - how is the will of God known?</a:t>
            </a:r>
            <a:endParaRPr lang="en-US" altLang="en-US" sz="36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471754410"/>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6"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Additional Observations</a:t>
            </a:r>
          </a:p>
        </p:txBody>
      </p:sp>
      <p:sp>
        <p:nvSpPr>
          <p:cNvPr id="52227" name="Rectangle 3"/>
          <p:cNvSpPr>
            <a:spLocks noGrp="1" noChangeArrowheads="1"/>
          </p:cNvSpPr>
          <p:nvPr>
            <p:ph type="body" idx="4294967295"/>
          </p:nvPr>
        </p:nvSpPr>
        <p:spPr>
          <a:xfrm>
            <a:off x="0" y="553998"/>
            <a:ext cx="9144000" cy="6304002"/>
          </a:xfrm>
          <a:noFill/>
        </p:spPr>
        <p:txBody>
          <a:bodyPr/>
          <a:lstStyle/>
          <a:p>
            <a:pPr eaLnBrk="1" hangingPunct="1"/>
            <a:r>
              <a:rPr lang="en-US" altLang="en-US" sz="3600" b="1" dirty="0" smtClean="0">
                <a:solidFill>
                  <a:srgbClr val="FFFFFF"/>
                </a:solidFill>
                <a:latin typeface="Arial Narrow" panose="020B0606020202030204" pitchFamily="34" charset="0"/>
              </a:rPr>
              <a:t>Grammatical Insights</a:t>
            </a:r>
          </a:p>
          <a:p>
            <a:pPr eaLnBrk="1" hangingPunct="1"/>
            <a:r>
              <a:rPr lang="en-US" altLang="en-US" sz="3600" b="1" dirty="0" smtClean="0">
                <a:solidFill>
                  <a:srgbClr val="FFFFFF"/>
                </a:solidFill>
                <a:latin typeface="Arial Narrow" panose="020B0606020202030204" pitchFamily="34" charset="0"/>
              </a:rPr>
              <a:t>Cause &amp; Effect statements</a:t>
            </a:r>
          </a:p>
          <a:p>
            <a:pPr eaLnBrk="1" hangingPunct="1"/>
            <a:r>
              <a:rPr lang="en-US" altLang="en-US" sz="3600" b="1" dirty="0" smtClean="0">
                <a:solidFill>
                  <a:srgbClr val="FFFFFF"/>
                </a:solidFill>
                <a:latin typeface="Arial Narrow" panose="020B0606020202030204" pitchFamily="34" charset="0"/>
              </a:rPr>
              <a:t>Linking </a:t>
            </a:r>
            <a:r>
              <a:rPr lang="en-US" altLang="en-US" sz="3600" b="1" dirty="0" smtClean="0">
                <a:solidFill>
                  <a:srgbClr val="FFFFFF"/>
                </a:solidFill>
                <a:latin typeface="Arial Narrow" panose="020B0606020202030204" pitchFamily="34" charset="0"/>
              </a:rPr>
              <a:t>words</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8617898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horizontal)">
                                      <p:cBhvr>
                                        <p:cTn id="11" dur="500"/>
                                        <p:tgtEl>
                                          <p:spTgt spid="5222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horizontal)">
                                      <p:cBhvr>
                                        <p:cTn id="16" dur="500"/>
                                        <p:tgtEl>
                                          <p:spTgt spid="522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2227">
                                            <p:txEl>
                                              <p:pRg st="2" end="2"/>
                                            </p:txEl>
                                          </p:spTgt>
                                        </p:tgtEl>
                                        <p:attrNameLst>
                                          <p:attrName>style.visibility</p:attrName>
                                        </p:attrNameLst>
                                      </p:cBhvr>
                                      <p:to>
                                        <p:strVal val="visible"/>
                                      </p:to>
                                    </p:set>
                                    <p:animEffect transition="in" filter="blinds(horizontal)">
                                      <p:cBhvr>
                                        <p:cTn id="21" dur="5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Additional Observations</a:t>
            </a:r>
          </a:p>
        </p:txBody>
      </p:sp>
      <p:sp>
        <p:nvSpPr>
          <p:cNvPr id="52227" name="Rectangle 3"/>
          <p:cNvSpPr>
            <a:spLocks noGrp="1" noChangeArrowheads="1"/>
          </p:cNvSpPr>
          <p:nvPr>
            <p:ph type="body" idx="4294967295"/>
          </p:nvPr>
        </p:nvSpPr>
        <p:spPr>
          <a:xfrm>
            <a:off x="0" y="553998"/>
            <a:ext cx="9144000" cy="6304002"/>
          </a:xfrm>
          <a:noFill/>
        </p:spPr>
        <p:txBody>
          <a:bodyPr/>
          <a:lstStyle/>
          <a:p>
            <a:pPr eaLnBrk="1" hangingPunct="1"/>
            <a:r>
              <a:rPr lang="en-US" altLang="en-US" sz="3600" b="1" dirty="0" smtClean="0">
                <a:solidFill>
                  <a:srgbClr val="FFFFFF"/>
                </a:solidFill>
                <a:latin typeface="Arial Narrow" panose="020B0606020202030204" pitchFamily="34" charset="0"/>
              </a:rPr>
              <a:t>Grammatical Insights</a:t>
            </a:r>
          </a:p>
          <a:p>
            <a:pPr eaLnBrk="1" hangingPunct="1"/>
            <a:r>
              <a:rPr lang="en-US" altLang="en-US" sz="3600" b="1" dirty="0" smtClean="0">
                <a:solidFill>
                  <a:srgbClr val="FFFFFF"/>
                </a:solidFill>
                <a:latin typeface="Arial Narrow" panose="020B0606020202030204" pitchFamily="34" charset="0"/>
              </a:rPr>
              <a:t>Cause &amp; Effect statements</a:t>
            </a:r>
          </a:p>
          <a:p>
            <a:pPr eaLnBrk="1" hangingPunct="1"/>
            <a:r>
              <a:rPr lang="en-US" altLang="en-US" sz="3600" b="1" dirty="0" smtClean="0">
                <a:solidFill>
                  <a:srgbClr val="FFFFFF"/>
                </a:solidFill>
                <a:latin typeface="Arial Narrow" panose="020B0606020202030204" pitchFamily="34" charset="0"/>
              </a:rPr>
              <a:t>Linking words</a:t>
            </a:r>
          </a:p>
          <a:p>
            <a:pPr eaLnBrk="1" hangingPunct="1"/>
            <a:r>
              <a:rPr lang="en-US" altLang="en-US" sz="3600" b="1" dirty="0" smtClean="0">
                <a:solidFill>
                  <a:srgbClr val="FFFFFF"/>
                </a:solidFill>
                <a:latin typeface="Arial Narrow" panose="020B0606020202030204" pitchFamily="34" charset="0"/>
              </a:rPr>
              <a:t>Questions</a:t>
            </a:r>
          </a:p>
        </p:txBody>
      </p:sp>
    </p:spTree>
    <p:extLst>
      <p:ext uri="{BB962C8B-B14F-4D97-AF65-F5344CB8AC3E}">
        <p14:creationId xmlns:p14="http://schemas.microsoft.com/office/powerpoint/2010/main" val="23047131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3" end="3"/>
                                            </p:txEl>
                                          </p:spTgt>
                                        </p:tgtEl>
                                        <p:attrNameLst>
                                          <p:attrName>style.visibility</p:attrName>
                                        </p:attrNameLst>
                                      </p:cBhvr>
                                      <p:to>
                                        <p:strVal val="visible"/>
                                      </p:to>
                                    </p:set>
                                    <p:animEffect transition="in" filter="blinds(vertical)">
                                      <p:cBhvr>
                                        <p:cTn id="10"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Interpretive: Rewrite Verse in own words</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846221"/>
            <a:ext cx="9144000" cy="6019800"/>
          </a:xfrm>
          <a:noFill/>
        </p:spPr>
        <p:txBody>
          <a:bodyPr/>
          <a:lstStyle/>
          <a:p>
            <a:pPr eaLnBrk="1" hangingPunct="1"/>
            <a:r>
              <a:rPr lang="en-US" altLang="en-US" sz="3600" b="1" dirty="0" smtClean="0">
                <a:solidFill>
                  <a:srgbClr val="FFFFFF"/>
                </a:solidFill>
                <a:latin typeface="Arial Narrow" panose="020B0606020202030204" pitchFamily="34" charset="0"/>
              </a:rPr>
              <a:t>See after </a:t>
            </a:r>
            <a:r>
              <a:rPr lang="en-US" altLang="en-US" sz="3600" b="1" dirty="0">
                <a:solidFill>
                  <a:srgbClr val="FFFFFF"/>
                </a:solidFill>
                <a:latin typeface="Arial Narrow" panose="020B0606020202030204" pitchFamily="34" charset="0"/>
              </a:rPr>
              <a:t>S</a:t>
            </a:r>
            <a:r>
              <a:rPr lang="en-US" altLang="en-US" sz="3600" b="1" dirty="0" smtClean="0">
                <a:solidFill>
                  <a:srgbClr val="FFFFFF"/>
                </a:solidFill>
                <a:latin typeface="Arial Narrow" panose="020B0606020202030204" pitchFamily="34" charset="0"/>
              </a:rPr>
              <a:t>tep Seven  - Theme</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97261299"/>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8021"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Cross </a:t>
            </a:r>
            <a:r>
              <a:rPr lang="en-US" altLang="en-US" sz="3600" b="1" dirty="0" smtClean="0">
                <a:solidFill>
                  <a:srgbClr val="FFFF99"/>
                </a:solidFill>
                <a:latin typeface="Arial Narrow" panose="020B0606020202030204" pitchFamily="34" charset="0"/>
              </a:rPr>
              <a:t>References – Romans 12:1</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53998"/>
            <a:ext cx="9144000" cy="6304002"/>
          </a:xfrm>
          <a:noFill/>
        </p:spPr>
        <p:txBody>
          <a:bodyPr/>
          <a:lstStyle/>
          <a:p>
            <a:pPr eaLnBrk="1" hangingPunct="1"/>
            <a:r>
              <a:rPr lang="en-US" altLang="en-US" sz="3600" b="1" dirty="0" smtClean="0">
                <a:solidFill>
                  <a:srgbClr val="FFFFFF"/>
                </a:solidFill>
                <a:latin typeface="Arial Narrow" panose="020B0606020202030204" pitchFamily="34" charset="0"/>
              </a:rPr>
              <a:t> TSK – Rom. 12:1 </a:t>
            </a:r>
            <a:r>
              <a:rPr lang="en-US" altLang="en-US" sz="3600" b="1" i="1" u="sng" dirty="0">
                <a:solidFill>
                  <a:srgbClr val="FFFFFF"/>
                </a:solidFill>
                <a:latin typeface="Arial Narrow" panose="020B0606020202030204" pitchFamily="34" charset="0"/>
              </a:rPr>
              <a:t>beseech</a:t>
            </a:r>
            <a:r>
              <a:rPr lang="en-US" altLang="en-US" sz="3600" b="1" dirty="0">
                <a:solidFill>
                  <a:srgbClr val="FFFFFF"/>
                </a:solidFill>
                <a:latin typeface="Arial Narrow" panose="020B0606020202030204" pitchFamily="34" charset="0"/>
              </a:rPr>
              <a:t>. </a:t>
            </a:r>
            <a:r>
              <a:rPr lang="en-US" altLang="en-US" sz="3600" b="1" dirty="0" err="1">
                <a:solidFill>
                  <a:srgbClr val="FFFFFF"/>
                </a:solidFill>
                <a:latin typeface="Arial Narrow" panose="020B0606020202030204" pitchFamily="34" charset="0"/>
              </a:rPr>
              <a:t>ch.</a:t>
            </a:r>
            <a:r>
              <a:rPr lang="en-US" altLang="en-US" sz="3600" b="1" dirty="0">
                <a:solidFill>
                  <a:srgbClr val="FFFFFF"/>
                </a:solidFill>
                <a:latin typeface="Arial Narrow" panose="020B0606020202030204" pitchFamily="34" charset="0"/>
              </a:rPr>
              <a:t> 15:30. 1 Co. 1:10. 2 Co. 5:20; 6:1; 10:1. Ep. 4:1. 1 Th. 4:1, 10; 5:12. He. 13:22. </a:t>
            </a:r>
            <a:r>
              <a:rPr lang="en-US" altLang="en-US" sz="3600" b="1" i="1" u="sng" dirty="0">
                <a:solidFill>
                  <a:srgbClr val="FFFFFF"/>
                </a:solidFill>
                <a:latin typeface="Arial Narrow" panose="020B0606020202030204" pitchFamily="34" charset="0"/>
              </a:rPr>
              <a:t>by the</a:t>
            </a:r>
            <a:r>
              <a:rPr lang="en-US" altLang="en-US" sz="3600" b="1" i="1" dirty="0">
                <a:solidFill>
                  <a:srgbClr val="FFFFFF"/>
                </a:solidFill>
                <a:latin typeface="Arial Narrow" panose="020B0606020202030204" pitchFamily="34" charset="0"/>
              </a:rPr>
              <a:t>. </a:t>
            </a:r>
            <a:r>
              <a:rPr lang="en-US" altLang="en-US" sz="3600" b="1" dirty="0" err="1">
                <a:solidFill>
                  <a:srgbClr val="FFFFFF"/>
                </a:solidFill>
                <a:latin typeface="Arial Narrow" panose="020B0606020202030204" pitchFamily="34" charset="0"/>
              </a:rPr>
              <a:t>ch.</a:t>
            </a:r>
            <a:r>
              <a:rPr lang="en-US" altLang="en-US" sz="3600" b="1" dirty="0">
                <a:solidFill>
                  <a:srgbClr val="FFFFFF"/>
                </a:solidFill>
                <a:latin typeface="Arial Narrow" panose="020B0606020202030204" pitchFamily="34" charset="0"/>
              </a:rPr>
              <a:t> 2:4; 9:23; 11:30, 31. Ps. 116:12. Lu. 7:47. 2 Co. 4:1; 5:14, 15. Ep. 2:4–10. Phi. 2:1–5. Tit. 3:4–8. 1 </a:t>
            </a:r>
            <a:r>
              <a:rPr lang="en-US" altLang="en-US" sz="3600" b="1" dirty="0" err="1">
                <a:solidFill>
                  <a:srgbClr val="FFFFFF"/>
                </a:solidFill>
                <a:latin typeface="Arial Narrow" panose="020B0606020202030204" pitchFamily="34" charset="0"/>
              </a:rPr>
              <a:t>Pe</a:t>
            </a:r>
            <a:r>
              <a:rPr lang="en-US" altLang="en-US" sz="3600" b="1" dirty="0">
                <a:solidFill>
                  <a:srgbClr val="FFFFFF"/>
                </a:solidFill>
                <a:latin typeface="Arial Narrow" panose="020B0606020202030204" pitchFamily="34" charset="0"/>
              </a:rPr>
              <a:t>. 2:10–12. </a:t>
            </a:r>
            <a:r>
              <a:rPr lang="en-US" altLang="en-US" sz="3600" b="1" i="1" u="sng" dirty="0">
                <a:solidFill>
                  <a:srgbClr val="FFFFFF"/>
                </a:solidFill>
                <a:latin typeface="Arial Narrow" panose="020B0606020202030204" pitchFamily="34" charset="0"/>
              </a:rPr>
              <a:t>that ye</a:t>
            </a:r>
            <a:r>
              <a:rPr lang="en-US" altLang="en-US" sz="3600" b="1" dirty="0">
                <a:solidFill>
                  <a:srgbClr val="FFFFFF"/>
                </a:solidFill>
                <a:latin typeface="Arial Narrow" panose="020B0606020202030204" pitchFamily="34" charset="0"/>
              </a:rPr>
              <a:t>. </a:t>
            </a:r>
            <a:r>
              <a:rPr lang="en-US" altLang="en-US" sz="3600" b="1" dirty="0" err="1">
                <a:solidFill>
                  <a:srgbClr val="FFFFFF"/>
                </a:solidFill>
                <a:latin typeface="Arial Narrow" panose="020B0606020202030204" pitchFamily="34" charset="0"/>
              </a:rPr>
              <a:t>ch.</a:t>
            </a:r>
            <a:r>
              <a:rPr lang="en-US" altLang="en-US" sz="3600" b="1" dirty="0">
                <a:solidFill>
                  <a:srgbClr val="FFFFFF"/>
                </a:solidFill>
                <a:latin typeface="Arial Narrow" panose="020B0606020202030204" pitchFamily="34" charset="0"/>
              </a:rPr>
              <a:t> 6:13, 16, 19. Ps. 50:13, 14. 1 Co. 6:13–20. Phi. 1:20. He. 10:22. </a:t>
            </a:r>
            <a:r>
              <a:rPr lang="en-US" altLang="en-US" sz="3600" b="1" i="1" u="sng" dirty="0">
                <a:solidFill>
                  <a:srgbClr val="FFFFFF"/>
                </a:solidFill>
                <a:latin typeface="Arial Narrow" panose="020B0606020202030204" pitchFamily="34" charset="0"/>
              </a:rPr>
              <a:t>a living</a:t>
            </a:r>
            <a:r>
              <a:rPr lang="en-US" altLang="en-US" sz="3600" b="1" dirty="0">
                <a:solidFill>
                  <a:srgbClr val="FFFFFF"/>
                </a:solidFill>
                <a:latin typeface="Arial Narrow" panose="020B0606020202030204" pitchFamily="34" charset="0"/>
              </a:rPr>
              <a:t>. Ps. 69:30, 31. Ho. 14:2. 1 Co. 5:7, 8. 2 Co. 4:16. Phi. 2:17. He. 10:20–22; 13:15, 16. 1 </a:t>
            </a:r>
            <a:r>
              <a:rPr lang="en-US" altLang="en-US" sz="3600" b="1" dirty="0" err="1">
                <a:solidFill>
                  <a:srgbClr val="FFFFFF"/>
                </a:solidFill>
                <a:latin typeface="Arial Narrow" panose="020B0606020202030204" pitchFamily="34" charset="0"/>
              </a:rPr>
              <a:t>Pe</a:t>
            </a:r>
            <a:r>
              <a:rPr lang="en-US" altLang="en-US" sz="3600" b="1" dirty="0">
                <a:solidFill>
                  <a:srgbClr val="FFFFFF"/>
                </a:solidFill>
                <a:latin typeface="Arial Narrow" panose="020B0606020202030204" pitchFamily="34" charset="0"/>
              </a:rPr>
              <a:t>. 2:5. </a:t>
            </a:r>
            <a:r>
              <a:rPr lang="en-US" altLang="en-US" sz="3600" b="1" i="1" u="sng" dirty="0">
                <a:solidFill>
                  <a:srgbClr val="FFFFFF"/>
                </a:solidFill>
                <a:latin typeface="Arial Narrow" panose="020B0606020202030204" pitchFamily="34" charset="0"/>
              </a:rPr>
              <a:t>acceptable</a:t>
            </a:r>
            <a:r>
              <a:rPr lang="en-US" altLang="en-US" sz="3600" b="1" dirty="0">
                <a:solidFill>
                  <a:srgbClr val="FFFFFF"/>
                </a:solidFill>
                <a:latin typeface="Arial Narrow" panose="020B0606020202030204" pitchFamily="34" charset="0"/>
              </a:rPr>
              <a:t> ver. 2; </a:t>
            </a:r>
            <a:r>
              <a:rPr lang="en-US" altLang="en-US" sz="3600" b="1" dirty="0" err="1">
                <a:solidFill>
                  <a:srgbClr val="FFFFFF"/>
                </a:solidFill>
                <a:latin typeface="Arial Narrow" panose="020B0606020202030204" pitchFamily="34" charset="0"/>
              </a:rPr>
              <a:t>ch.</a:t>
            </a:r>
            <a:r>
              <a:rPr lang="en-US" altLang="en-US" sz="3600" b="1" dirty="0">
                <a:solidFill>
                  <a:srgbClr val="FFFFFF"/>
                </a:solidFill>
                <a:latin typeface="Arial Narrow" panose="020B0606020202030204" pitchFamily="34" charset="0"/>
              </a:rPr>
              <a:t> 15:16. Ps. 19:14. Is. 56:7. Je. 6:20. Ep. 5:10. Phi. 4:18. 1 </a:t>
            </a:r>
            <a:r>
              <a:rPr lang="en-US" altLang="en-US" sz="3600" b="1" dirty="0" err="1">
                <a:solidFill>
                  <a:srgbClr val="FFFFFF"/>
                </a:solidFill>
                <a:latin typeface="Arial Narrow" panose="020B0606020202030204" pitchFamily="34" charset="0"/>
              </a:rPr>
              <a:t>Ti</a:t>
            </a:r>
            <a:r>
              <a:rPr lang="en-US" altLang="en-US" sz="3600" b="1" dirty="0">
                <a:solidFill>
                  <a:srgbClr val="FFFFFF"/>
                </a:solidFill>
                <a:latin typeface="Arial Narrow" panose="020B0606020202030204" pitchFamily="34" charset="0"/>
              </a:rPr>
              <a:t>. 2:3; 5:4. 1 </a:t>
            </a:r>
            <a:r>
              <a:rPr lang="en-US" altLang="en-US" sz="3600" b="1" dirty="0" err="1">
                <a:solidFill>
                  <a:srgbClr val="FFFFFF"/>
                </a:solidFill>
                <a:latin typeface="Arial Narrow" panose="020B0606020202030204" pitchFamily="34" charset="0"/>
              </a:rPr>
              <a:t>Pe</a:t>
            </a:r>
            <a:r>
              <a:rPr lang="en-US" altLang="en-US" sz="3600" b="1" dirty="0">
                <a:solidFill>
                  <a:srgbClr val="FFFFFF"/>
                </a:solidFill>
                <a:latin typeface="Arial Narrow" panose="020B0606020202030204" pitchFamily="34" charset="0"/>
              </a:rPr>
              <a:t>. 2:5, 20.</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753492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8021"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Cross </a:t>
            </a:r>
            <a:r>
              <a:rPr lang="en-US" altLang="en-US" sz="3600" b="1" dirty="0" smtClean="0">
                <a:solidFill>
                  <a:srgbClr val="FFFF99"/>
                </a:solidFill>
                <a:latin typeface="Arial Narrow" panose="020B0606020202030204" pitchFamily="34" charset="0"/>
              </a:rPr>
              <a:t>References – Romans 12:2</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553998"/>
            <a:ext cx="9144000" cy="6304002"/>
          </a:xfrm>
          <a:noFill/>
        </p:spPr>
        <p:txBody>
          <a:bodyPr/>
          <a:lstStyle/>
          <a:p>
            <a:pPr eaLnBrk="1" hangingPunct="1"/>
            <a:r>
              <a:rPr lang="en-US" altLang="en-US" sz="3600" b="1" dirty="0" smtClean="0">
                <a:solidFill>
                  <a:srgbClr val="FFFFFF"/>
                </a:solidFill>
                <a:latin typeface="Arial Narrow" panose="020B0606020202030204" pitchFamily="34" charset="0"/>
              </a:rPr>
              <a:t>TSK Rom 12:2 </a:t>
            </a:r>
            <a:r>
              <a:rPr lang="en-US" altLang="en-US" sz="3600" b="1" i="1" u="sng" dirty="0">
                <a:solidFill>
                  <a:srgbClr val="FFFFFF"/>
                </a:solidFill>
                <a:latin typeface="Arial Narrow" panose="020B0606020202030204" pitchFamily="34" charset="0"/>
              </a:rPr>
              <a:t>be not</a:t>
            </a:r>
            <a:r>
              <a:rPr lang="en-US" altLang="en-US" sz="3600" b="1" dirty="0">
                <a:solidFill>
                  <a:srgbClr val="FFFFFF"/>
                </a:solidFill>
                <a:latin typeface="Arial Narrow" panose="020B0606020202030204" pitchFamily="34" charset="0"/>
              </a:rPr>
              <a:t>. Ex. 23:2. Le. 18:29, 30. De. 18:9–14. </a:t>
            </a:r>
            <a:r>
              <a:rPr lang="en-US" altLang="en-US" sz="3600" b="1" dirty="0" smtClean="0">
                <a:solidFill>
                  <a:srgbClr val="FFFFFF"/>
                </a:solidFill>
                <a:latin typeface="Arial Narrow" panose="020B0606020202030204" pitchFamily="34" charset="0"/>
              </a:rPr>
              <a:t>Jn. </a:t>
            </a:r>
            <a:r>
              <a:rPr lang="en-US" altLang="en-US" sz="3600" b="1" dirty="0">
                <a:solidFill>
                  <a:srgbClr val="FFFFFF"/>
                </a:solidFill>
                <a:latin typeface="Arial Narrow" panose="020B0606020202030204" pitchFamily="34" charset="0"/>
              </a:rPr>
              <a:t>7:7; 14:30; 15:19, 17:14. 1 Co. 3:19. 2 Co. 4:4; 6:14–17. Ga. 1:4. Ep. 2:2; 4:17–20. Ja. 1:27; 4:4. 1 </a:t>
            </a:r>
            <a:r>
              <a:rPr lang="en-US" altLang="en-US" sz="3600" b="1" dirty="0" err="1">
                <a:solidFill>
                  <a:srgbClr val="FFFFFF"/>
                </a:solidFill>
                <a:latin typeface="Arial Narrow" panose="020B0606020202030204" pitchFamily="34" charset="0"/>
              </a:rPr>
              <a:t>Pe</a:t>
            </a:r>
            <a:r>
              <a:rPr lang="en-US" altLang="en-US" sz="3600" b="1" dirty="0">
                <a:solidFill>
                  <a:srgbClr val="FFFFFF"/>
                </a:solidFill>
                <a:latin typeface="Arial Narrow" panose="020B0606020202030204" pitchFamily="34" charset="0"/>
              </a:rPr>
              <a:t>. 1:14, 18; 4:2. 2 </a:t>
            </a:r>
            <a:r>
              <a:rPr lang="en-US" altLang="en-US" sz="3600" b="1" dirty="0" err="1">
                <a:solidFill>
                  <a:srgbClr val="FFFFFF"/>
                </a:solidFill>
                <a:latin typeface="Arial Narrow" panose="020B0606020202030204" pitchFamily="34" charset="0"/>
              </a:rPr>
              <a:t>Pe</a:t>
            </a:r>
            <a:r>
              <a:rPr lang="en-US" altLang="en-US" sz="3600" b="1" dirty="0">
                <a:solidFill>
                  <a:srgbClr val="FFFFFF"/>
                </a:solidFill>
                <a:latin typeface="Arial Narrow" panose="020B0606020202030204" pitchFamily="34" charset="0"/>
              </a:rPr>
              <a:t>. 1:4; 2:20. 1 </a:t>
            </a:r>
            <a:r>
              <a:rPr lang="en-US" altLang="en-US" sz="3600" b="1" dirty="0" smtClean="0">
                <a:solidFill>
                  <a:srgbClr val="FFFFFF"/>
                </a:solidFill>
                <a:latin typeface="Arial Narrow" panose="020B0606020202030204" pitchFamily="34" charset="0"/>
              </a:rPr>
              <a:t>Jn. </a:t>
            </a:r>
            <a:r>
              <a:rPr lang="en-US" altLang="en-US" sz="3600" b="1" dirty="0">
                <a:solidFill>
                  <a:srgbClr val="FFFFFF"/>
                </a:solidFill>
                <a:latin typeface="Arial Narrow" panose="020B0606020202030204" pitchFamily="34" charset="0"/>
              </a:rPr>
              <a:t>2:15–17; 3:13; </a:t>
            </a:r>
            <a:r>
              <a:rPr lang="en-US" altLang="en-US" sz="3600" b="1" dirty="0" smtClean="0">
                <a:solidFill>
                  <a:srgbClr val="FFFFFF"/>
                </a:solidFill>
                <a:latin typeface="Arial Narrow" panose="020B0606020202030204" pitchFamily="34" charset="0"/>
              </a:rPr>
              <a:t>4:4-5</a:t>
            </a:r>
            <a:r>
              <a:rPr lang="en-US" altLang="en-US" sz="3600" b="1" dirty="0">
                <a:solidFill>
                  <a:srgbClr val="FFFFFF"/>
                </a:solidFill>
                <a:latin typeface="Arial Narrow" panose="020B0606020202030204" pitchFamily="34" charset="0"/>
              </a:rPr>
              <a:t>; 5:19. Re. 12:9; 13:8. </a:t>
            </a:r>
            <a:r>
              <a:rPr lang="en-US" altLang="en-US" sz="3600" b="1" i="1" u="sng" dirty="0">
                <a:solidFill>
                  <a:srgbClr val="FFFFFF"/>
                </a:solidFill>
                <a:latin typeface="Arial Narrow" panose="020B0606020202030204" pitchFamily="34" charset="0"/>
              </a:rPr>
              <a:t>be ye</a:t>
            </a:r>
            <a:r>
              <a:rPr lang="en-US" altLang="en-US" sz="3600" b="1" dirty="0">
                <a:solidFill>
                  <a:srgbClr val="FFFFFF"/>
                </a:solidFill>
                <a:latin typeface="Arial Narrow" panose="020B0606020202030204" pitchFamily="34" charset="0"/>
              </a:rPr>
              <a:t>. </a:t>
            </a:r>
            <a:r>
              <a:rPr lang="en-US" altLang="en-US" sz="3600" b="1" dirty="0" err="1">
                <a:solidFill>
                  <a:srgbClr val="FFFFFF"/>
                </a:solidFill>
                <a:latin typeface="Arial Narrow" panose="020B0606020202030204" pitchFamily="34" charset="0"/>
              </a:rPr>
              <a:t>ch.</a:t>
            </a:r>
            <a:r>
              <a:rPr lang="en-US" altLang="en-US" sz="3600" b="1" dirty="0">
                <a:solidFill>
                  <a:srgbClr val="FFFFFF"/>
                </a:solidFill>
                <a:latin typeface="Arial Narrow" panose="020B0606020202030204" pitchFamily="34" charset="0"/>
              </a:rPr>
              <a:t> 13:14. Ps. 51:10. </a:t>
            </a:r>
            <a:r>
              <a:rPr lang="en-US" altLang="en-US" sz="3600" b="1" dirty="0" err="1">
                <a:solidFill>
                  <a:srgbClr val="FFFFFF"/>
                </a:solidFill>
                <a:latin typeface="Arial Narrow" panose="020B0606020202030204" pitchFamily="34" charset="0"/>
              </a:rPr>
              <a:t>Eze</a:t>
            </a:r>
            <a:r>
              <a:rPr lang="en-US" altLang="en-US" sz="3600" b="1" dirty="0">
                <a:solidFill>
                  <a:srgbClr val="FFFFFF"/>
                </a:solidFill>
                <a:latin typeface="Arial Narrow" panose="020B0606020202030204" pitchFamily="34" charset="0"/>
              </a:rPr>
              <a:t>. 18:31; 36:26. 2 Co. 5:17. Ep. 1:18; 4:22–24. Col. 1:21, 22; 3:10. Tit. 3:5. </a:t>
            </a:r>
            <a:r>
              <a:rPr lang="en-US" altLang="en-US" sz="3600" b="1" i="1" u="sng" dirty="0">
                <a:solidFill>
                  <a:srgbClr val="FFFFFF"/>
                </a:solidFill>
                <a:latin typeface="Arial Narrow" panose="020B0606020202030204" pitchFamily="34" charset="0"/>
              </a:rPr>
              <a:t>prove</a:t>
            </a:r>
            <a:r>
              <a:rPr lang="en-US" altLang="en-US" sz="3600" b="1" dirty="0">
                <a:solidFill>
                  <a:srgbClr val="FFFFFF"/>
                </a:solidFill>
                <a:latin typeface="Arial Narrow" panose="020B0606020202030204" pitchFamily="34" charset="0"/>
              </a:rPr>
              <a:t>. ver. 1. Ps. 34:8. Ep. 5:10, 17. 1 </a:t>
            </a:r>
            <a:r>
              <a:rPr lang="en-US" altLang="en-US" sz="3600" b="1" dirty="0" err="1">
                <a:solidFill>
                  <a:srgbClr val="FFFFFF"/>
                </a:solidFill>
                <a:latin typeface="Arial Narrow" panose="020B0606020202030204" pitchFamily="34" charset="0"/>
              </a:rPr>
              <a:t>Pe</a:t>
            </a:r>
            <a:r>
              <a:rPr lang="en-US" altLang="en-US" sz="3600" b="1" dirty="0">
                <a:solidFill>
                  <a:srgbClr val="FFFFFF"/>
                </a:solidFill>
                <a:latin typeface="Arial Narrow" panose="020B0606020202030204" pitchFamily="34" charset="0"/>
              </a:rPr>
              <a:t>. 2:3. </a:t>
            </a:r>
            <a:r>
              <a:rPr lang="en-US" altLang="en-US" sz="3600" b="1" i="1" u="sng" dirty="0">
                <a:solidFill>
                  <a:srgbClr val="FFFFFF"/>
                </a:solidFill>
                <a:latin typeface="Arial Narrow" panose="020B0606020202030204" pitchFamily="34" charset="0"/>
              </a:rPr>
              <a:t>good</a:t>
            </a:r>
            <a:r>
              <a:rPr lang="en-US" altLang="en-US" sz="3600" b="1" dirty="0">
                <a:solidFill>
                  <a:srgbClr val="FFFFFF"/>
                </a:solidFill>
                <a:latin typeface="Arial Narrow" panose="020B0606020202030204" pitchFamily="34" charset="0"/>
              </a:rPr>
              <a:t>. ver. 1; </a:t>
            </a:r>
            <a:r>
              <a:rPr lang="en-US" altLang="en-US" sz="3600" b="1" dirty="0" err="1">
                <a:solidFill>
                  <a:srgbClr val="FFFFFF"/>
                </a:solidFill>
                <a:latin typeface="Arial Narrow" panose="020B0606020202030204" pitchFamily="34" charset="0"/>
              </a:rPr>
              <a:t>ch.</a:t>
            </a:r>
            <a:r>
              <a:rPr lang="en-US" altLang="en-US" sz="3600" b="1" dirty="0">
                <a:solidFill>
                  <a:srgbClr val="FFFFFF"/>
                </a:solidFill>
                <a:latin typeface="Arial Narrow" panose="020B0606020202030204" pitchFamily="34" charset="0"/>
              </a:rPr>
              <a:t> 7:12, 14, 22. Ps. 19:7–11; 119:47, 48, 72, 97, 103, 128 174. Pr. 3:1–4, 13–18. Ga. </a:t>
            </a:r>
            <a:r>
              <a:rPr lang="en-US" altLang="en-US" sz="3600" b="1" dirty="0" smtClean="0">
                <a:solidFill>
                  <a:srgbClr val="FFFFFF"/>
                </a:solidFill>
                <a:latin typeface="Arial Narrow" panose="020B0606020202030204" pitchFamily="34" charset="0"/>
              </a:rPr>
              <a:t>5:22-23</a:t>
            </a:r>
            <a:r>
              <a:rPr lang="en-US" altLang="en-US" sz="3600" b="1" dirty="0">
                <a:solidFill>
                  <a:srgbClr val="FFFFFF"/>
                </a:solidFill>
                <a:latin typeface="Arial Narrow" panose="020B0606020202030204" pitchFamily="34" charset="0"/>
              </a:rPr>
              <a:t>. Ep. 5:9. Col. 4:12. 1 Th. 4:3. 2 </a:t>
            </a:r>
            <a:r>
              <a:rPr lang="en-US" altLang="en-US" sz="3600" b="1" dirty="0" err="1">
                <a:solidFill>
                  <a:srgbClr val="FFFFFF"/>
                </a:solidFill>
                <a:latin typeface="Arial Narrow" panose="020B0606020202030204" pitchFamily="34" charset="0"/>
              </a:rPr>
              <a:t>Ti</a:t>
            </a:r>
            <a:r>
              <a:rPr lang="en-US" altLang="en-US" sz="3600" b="1" dirty="0">
                <a:solidFill>
                  <a:srgbClr val="FFFFFF"/>
                </a:solidFill>
                <a:latin typeface="Arial Narrow" panose="020B0606020202030204" pitchFamily="34" charset="0"/>
              </a:rPr>
              <a:t>. 3:16, 17.</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75914829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Step Five – Applications to work on </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846221"/>
            <a:ext cx="9144000" cy="6019800"/>
          </a:xfrm>
          <a:noFill/>
        </p:spPr>
        <p:txBody>
          <a:bodyPr/>
          <a:lstStyle/>
          <a:p>
            <a:pPr eaLnBrk="1" hangingPunct="1"/>
            <a:r>
              <a:rPr lang="en-US" altLang="en-US" sz="3600" b="1" dirty="0" smtClean="0">
                <a:solidFill>
                  <a:srgbClr val="FFFFFF"/>
                </a:solidFill>
                <a:latin typeface="Arial Narrow" panose="020B0606020202030204" pitchFamily="34" charset="0"/>
              </a:rPr>
              <a:t>See after Interpretive Paraphrase</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89025311"/>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8021"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Interpretive </a:t>
            </a:r>
            <a:r>
              <a:rPr lang="en-US" altLang="en-US" sz="3600" b="1" dirty="0">
                <a:solidFill>
                  <a:srgbClr val="FFFF99"/>
                </a:solidFill>
                <a:latin typeface="Arial Narrow" panose="020B0606020202030204" pitchFamily="34" charset="0"/>
              </a:rPr>
              <a:t>Paraphrase</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762000"/>
            <a:ext cx="9144000" cy="6096000"/>
          </a:xfrm>
          <a:noFill/>
        </p:spPr>
        <p:txBody>
          <a:bodyPr/>
          <a:lstStyle/>
          <a:p>
            <a:pPr eaLnBrk="1" hangingPunct="1"/>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32581617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nodePh="1">
                                  <p:stCondLst>
                                    <p:cond delay="0"/>
                                  </p:stCondLst>
                                  <p:endCondLst>
                                    <p:cond evt="begin" delay="0">
                                      <p:tn val="8"/>
                                    </p:cond>
                                  </p:end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60325"/>
            <a:ext cx="9144000" cy="1098550"/>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Verse Analysis</a:t>
            </a:r>
            <a:r>
              <a:rPr lang="en-US" altLang="en-US" sz="3600" b="1" i="0" u="sng">
                <a:solidFill>
                  <a:srgbClr val="A0D0FF"/>
                </a:solidFill>
                <a:latin typeface="Arial Narrow" panose="020B0606020202030204" pitchFamily="34" charset="0"/>
              </a:rPr>
              <a:t/>
            </a:r>
            <a:br>
              <a:rPr lang="en-US" altLang="en-US" sz="3600"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Four basic parts of Bible Study</a:t>
            </a:r>
          </a:p>
        </p:txBody>
      </p:sp>
      <p:sp>
        <p:nvSpPr>
          <p:cNvPr id="6150" name="Rectangle 6"/>
          <p:cNvSpPr>
            <a:spLocks noGrp="1" noChangeArrowheads="1"/>
          </p:cNvSpPr>
          <p:nvPr>
            <p:ph type="body" idx="4294967295"/>
          </p:nvPr>
        </p:nvSpPr>
        <p:spPr>
          <a:xfrm>
            <a:off x="0" y="1143000"/>
            <a:ext cx="9144000" cy="5562600"/>
          </a:xfrm>
          <a:noFill/>
          <a:ln/>
        </p:spPr>
        <p:txBody>
          <a:bodyPr/>
          <a:lstStyle/>
          <a:p>
            <a:pPr>
              <a:lnSpc>
                <a:spcPct val="90000"/>
              </a:lnSpc>
            </a:pPr>
            <a:r>
              <a:rPr lang="en-US" altLang="en-US" sz="3600" b="1" u="sng" dirty="0">
                <a:solidFill>
                  <a:srgbClr val="FFFFFF"/>
                </a:solidFill>
                <a:latin typeface="Arial Narrow" panose="020B0606020202030204" pitchFamily="34" charset="0"/>
              </a:rPr>
              <a:t>Observation </a:t>
            </a:r>
            <a:r>
              <a:rPr lang="en-US" altLang="en-US" sz="3600" b="1" dirty="0">
                <a:solidFill>
                  <a:srgbClr val="FFFFFF"/>
                </a:solidFill>
                <a:latin typeface="Arial Narrow" panose="020B0606020202030204" pitchFamily="34" charset="0"/>
              </a:rPr>
              <a:t> - What is in the passage?</a:t>
            </a:r>
          </a:p>
          <a:p>
            <a:pPr>
              <a:lnSpc>
                <a:spcPct val="90000"/>
              </a:lnSpc>
            </a:pPr>
            <a:r>
              <a:rPr lang="en-US" altLang="en-US" sz="3600" b="1" u="sng" dirty="0">
                <a:solidFill>
                  <a:srgbClr val="FFFFFF"/>
                </a:solidFill>
                <a:latin typeface="Arial Narrow" panose="020B0606020202030204" pitchFamily="34" charset="0"/>
              </a:rPr>
              <a:t>Interpretation</a:t>
            </a:r>
            <a:r>
              <a:rPr lang="en-US" altLang="en-US" sz="3600" b="1" dirty="0">
                <a:solidFill>
                  <a:srgbClr val="FFFFFF"/>
                </a:solidFill>
                <a:latin typeface="Arial Narrow" panose="020B0606020202030204" pitchFamily="34" charset="0"/>
              </a:rPr>
              <a:t> - What did the passage mean to those to whom it was written?</a:t>
            </a:r>
          </a:p>
          <a:p>
            <a:pPr>
              <a:lnSpc>
                <a:spcPct val="90000"/>
              </a:lnSpc>
            </a:pPr>
            <a:r>
              <a:rPr lang="en-US" altLang="en-US" sz="3600" b="1" u="sng" dirty="0">
                <a:solidFill>
                  <a:srgbClr val="FFFFFF"/>
                </a:solidFill>
                <a:latin typeface="Arial Narrow" panose="020B0606020202030204" pitchFamily="34" charset="0"/>
              </a:rPr>
              <a:t>Correlation</a:t>
            </a:r>
            <a:r>
              <a:rPr lang="en-US" altLang="en-US" sz="3600" b="1" dirty="0">
                <a:solidFill>
                  <a:srgbClr val="FFFFFF"/>
                </a:solidFill>
                <a:latin typeface="Arial Narrow" panose="020B0606020202030204" pitchFamily="34" charset="0"/>
              </a:rPr>
              <a:t> - What insights do other Scriptures give to this passage and its meaning?</a:t>
            </a:r>
          </a:p>
          <a:p>
            <a:pPr>
              <a:lnSpc>
                <a:spcPct val="90000"/>
              </a:lnSpc>
            </a:pPr>
            <a:r>
              <a:rPr lang="en-US" altLang="en-US" sz="3600" b="1" u="sng" dirty="0">
                <a:solidFill>
                  <a:srgbClr val="FFFFFF"/>
                </a:solidFill>
                <a:latin typeface="Arial Narrow" panose="020B0606020202030204" pitchFamily="34" charset="0"/>
              </a:rPr>
              <a:t>Application</a:t>
            </a:r>
            <a:r>
              <a:rPr lang="en-US" altLang="en-US" sz="3600" b="1" dirty="0">
                <a:solidFill>
                  <a:srgbClr val="FFFFFF"/>
                </a:solidFill>
                <a:latin typeface="Arial Narrow" panose="020B0606020202030204" pitchFamily="34" charset="0"/>
              </a:rPr>
              <a:t>  - How does God want me to apply the principles in the passage to my own life?</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150">
                                            <p:txEl>
                                              <p:pRg st="2" end="2"/>
                                            </p:txEl>
                                          </p:spTgt>
                                        </p:tgtEl>
                                        <p:attrNameLst>
                                          <p:attrName>style.visibility</p:attrName>
                                        </p:attrNameLst>
                                      </p:cBhvr>
                                      <p:to>
                                        <p:strVal val="visible"/>
                                      </p:to>
                                    </p:set>
                                    <p:anim calcmode="lin" valueType="num">
                                      <p:cBhvr additive="base">
                                        <p:cTn id="23"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15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2" end="2"/>
                                            </p:txEl>
                                          </p:spTgt>
                                        </p:tgtEl>
                                        <p:attrNameLst>
                                          <p:attrName>ppt_c</p:attrName>
                                        </p:attrNameLst>
                                      </p:cBhvr>
                                      <p:to>
                                        <a:srgbClr val="C0C0C0"/>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150">
                                            <p:txEl>
                                              <p:pRg st="3" end="3"/>
                                            </p:txEl>
                                          </p:spTgt>
                                        </p:tgtEl>
                                        <p:attrNameLst>
                                          <p:attrName>style.visibility</p:attrName>
                                        </p:attrNameLst>
                                      </p:cBhvr>
                                      <p:to>
                                        <p:strVal val="visible"/>
                                      </p:to>
                                    </p:set>
                                    <p:anim calcmode="lin" valueType="num">
                                      <p:cBhvr additive="base">
                                        <p:cTn id="29"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15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Interpretation – Romans 12:1-2</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Key </a:t>
            </a:r>
            <a:r>
              <a:rPr lang="en-US" altLang="en-US" sz="3600" b="1" dirty="0" smtClean="0">
                <a:solidFill>
                  <a:srgbClr val="FFFF99"/>
                </a:solidFill>
                <a:latin typeface="Arial Narrow" panose="020B0606020202030204" pitchFamily="34" charset="0"/>
              </a:rPr>
              <a:t>Thoughts</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600" b="1" dirty="0" smtClean="0">
                <a:solidFill>
                  <a:srgbClr val="FFFFFF"/>
                </a:solidFill>
                <a:latin typeface="Arial Narrow" panose="020B0606020202030204" pitchFamily="34" charset="0"/>
              </a:rPr>
              <a:t>Vs</a:t>
            </a:r>
            <a:r>
              <a:rPr lang="en-US" altLang="en-US" sz="3600" b="1" dirty="0">
                <a:solidFill>
                  <a:srgbClr val="FFFFFF"/>
                </a:solidFill>
                <a:latin typeface="Arial Narrow" panose="020B0606020202030204" pitchFamily="34" charset="0"/>
              </a:rPr>
              <a:t>. </a:t>
            </a:r>
            <a:r>
              <a:rPr lang="en-US" altLang="en-US" sz="3600" b="1" dirty="0" smtClean="0">
                <a:solidFill>
                  <a:srgbClr val="FFFFFF"/>
                </a:solidFill>
                <a:latin typeface="Arial Narrow" panose="020B0606020202030204" pitchFamily="34" charset="0"/>
              </a:rPr>
              <a:t>1 </a:t>
            </a:r>
            <a:r>
              <a:rPr lang="en-US" altLang="en-US" sz="3600" b="1" dirty="0">
                <a:solidFill>
                  <a:srgbClr val="FFFFFF"/>
                </a:solidFill>
                <a:latin typeface="Arial Narrow" panose="020B0606020202030204" pitchFamily="34" charset="0"/>
              </a:rPr>
              <a:t>- </a:t>
            </a:r>
            <a:r>
              <a:rPr lang="en-US" altLang="en-US" sz="3600" b="1" dirty="0" smtClean="0">
                <a:solidFill>
                  <a:srgbClr val="FFFFFF"/>
                </a:solidFill>
                <a:latin typeface="Arial Narrow" panose="020B0606020202030204" pitchFamily="34" charset="0"/>
              </a:rPr>
              <a:t> </a:t>
            </a:r>
            <a:endParaRPr lang="en-US" altLang="en-US" sz="3600" b="1" dirty="0">
              <a:solidFill>
                <a:srgbClr val="FFFFFF"/>
              </a:solidFill>
              <a:latin typeface="Arial Narrow" panose="020B0606020202030204" pitchFamily="34" charset="0"/>
            </a:endParaRPr>
          </a:p>
          <a:p>
            <a:pPr eaLnBrk="1" hangingPunct="1"/>
            <a:r>
              <a:rPr lang="en-US" altLang="en-US" sz="3600" b="1" dirty="0" smtClean="0">
                <a:solidFill>
                  <a:srgbClr val="FFFFFF"/>
                </a:solidFill>
                <a:latin typeface="Arial Narrow" panose="020B0606020202030204" pitchFamily="34" charset="0"/>
              </a:rPr>
              <a:t>Vs</a:t>
            </a:r>
            <a:r>
              <a:rPr lang="en-US" altLang="en-US" sz="3600" b="1" dirty="0">
                <a:solidFill>
                  <a:srgbClr val="FFFFFF"/>
                </a:solidFill>
                <a:latin typeface="Arial Narrow" panose="020B0606020202030204" pitchFamily="34" charset="0"/>
              </a:rPr>
              <a:t>. </a:t>
            </a:r>
            <a:r>
              <a:rPr lang="en-US" altLang="en-US" sz="3600" b="1" dirty="0" smtClean="0">
                <a:solidFill>
                  <a:srgbClr val="FFFFFF"/>
                </a:solidFill>
                <a:latin typeface="Arial Narrow" panose="020B0606020202030204" pitchFamily="34" charset="0"/>
              </a:rPr>
              <a:t>2 </a:t>
            </a:r>
            <a:r>
              <a:rPr lang="en-US" altLang="en-US" sz="3600" b="1" dirty="0">
                <a:solidFill>
                  <a:srgbClr val="FFFFFF"/>
                </a:solidFill>
                <a:latin typeface="Arial Narrow" panose="020B0606020202030204" pitchFamily="34" charset="0"/>
              </a:rPr>
              <a:t>- </a:t>
            </a:r>
            <a:r>
              <a:rPr lang="en-US" altLang="en-US" sz="3600" b="1" dirty="0" smtClean="0">
                <a:solidFill>
                  <a:srgbClr val="FFFFFF"/>
                </a:solidFill>
                <a:latin typeface="Arial Narrow" panose="020B0606020202030204" pitchFamily="34" charset="0"/>
              </a:rPr>
              <a:t> </a:t>
            </a:r>
          </a:p>
          <a:p>
            <a:pPr eaLnBrk="1" hangingPunct="1"/>
            <a:r>
              <a:rPr lang="en-US" altLang="en-US" sz="3600" b="1" dirty="0" smtClean="0">
                <a:solidFill>
                  <a:srgbClr val="FFFFFF"/>
                </a:solidFill>
                <a:latin typeface="Arial Narrow" panose="020B0606020202030204" pitchFamily="34" charset="0"/>
              </a:rPr>
              <a:t>Pivotal Idea</a:t>
            </a:r>
          </a:p>
          <a:p>
            <a:pPr eaLnBrk="1" hangingPunct="1"/>
            <a:r>
              <a:rPr lang="en-US" altLang="en-US" sz="3600" b="1" dirty="0" smtClean="0">
                <a:solidFill>
                  <a:srgbClr val="FFFFFF"/>
                </a:solidFill>
                <a:latin typeface="Arial Narrow" panose="020B0606020202030204" pitchFamily="34" charset="0"/>
              </a:rPr>
              <a:t>Theme</a:t>
            </a:r>
          </a:p>
        </p:txBody>
      </p:sp>
    </p:spTree>
    <p:extLst>
      <p:ext uri="{BB962C8B-B14F-4D97-AF65-F5344CB8AC3E}">
        <p14:creationId xmlns:p14="http://schemas.microsoft.com/office/powerpoint/2010/main" val="33914398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wipe(left)">
                                      <p:cBhvr>
                                        <p:cTn id="25"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24063" y="0"/>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Possible Applications</a:t>
            </a:r>
          </a:p>
        </p:txBody>
      </p:sp>
      <p:sp>
        <p:nvSpPr>
          <p:cNvPr id="55299" name="Rectangle 3"/>
          <p:cNvSpPr>
            <a:spLocks noGrp="1" noChangeArrowheads="1"/>
          </p:cNvSpPr>
          <p:nvPr>
            <p:ph type="body" idx="4294967295"/>
          </p:nvPr>
        </p:nvSpPr>
        <p:spPr>
          <a:xfrm>
            <a:off x="0" y="553998"/>
            <a:ext cx="9144000" cy="6304002"/>
          </a:xfrm>
          <a:noFill/>
        </p:spPr>
        <p:txBody>
          <a:bodyPr/>
          <a:lstStyle/>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Command to fulfill?</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Sin to avoid?</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Promise to Claim?</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Example to follow?</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Problem to solve?</a:t>
            </a:r>
          </a:p>
          <a:p>
            <a:pPr marL="742950" indent="-514350" eaLnBrk="1" hangingPunct="1">
              <a:buFont typeface="+mj-lt"/>
              <a:buAutoNum type="arabicPeriod"/>
            </a:pPr>
            <a:r>
              <a:rPr lang="en-US" altLang="en-US" sz="3600" b="1" dirty="0" smtClean="0">
                <a:solidFill>
                  <a:srgbClr val="FFFFFF"/>
                </a:solidFill>
                <a:latin typeface="Arial Narrow" panose="020B0606020202030204" pitchFamily="34" charset="0"/>
              </a:rPr>
              <a:t>What will I do to obey what God is teaching in this passage?</a:t>
            </a:r>
          </a:p>
        </p:txBody>
      </p:sp>
    </p:spTree>
    <p:extLst>
      <p:ext uri="{BB962C8B-B14F-4D97-AF65-F5344CB8AC3E}">
        <p14:creationId xmlns:p14="http://schemas.microsoft.com/office/powerpoint/2010/main" val="1326069297"/>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6" dur="500"/>
                                        <p:tgtEl>
                                          <p:spTgt spid="552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1" dur="500"/>
                                        <p:tgtEl>
                                          <p:spTgt spid="5529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6" dur="500"/>
                                        <p:tgtEl>
                                          <p:spTgt spid="5529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31" dur="500"/>
                                        <p:tgtEl>
                                          <p:spTgt spid="5529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36"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Chart</a:t>
            </a:r>
            <a:endParaRPr lang="en-US" altLang="en-US" sz="3600" b="1" dirty="0" smtClean="0">
              <a:solidFill>
                <a:srgbClr val="FFFF99"/>
              </a:solidFill>
              <a:latin typeface="Arial Narrow" panose="020B0606020202030204" pitchFamily="34" charset="0"/>
            </a:endParaRPr>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t="1755" r="1374" b="1755"/>
          <a:stretch/>
        </p:blipFill>
        <p:spPr>
          <a:xfrm>
            <a:off x="1" y="838200"/>
            <a:ext cx="9143999" cy="4278467"/>
          </a:xfrm>
          <a:prstGeom prst="rect">
            <a:avLst/>
          </a:prstGeom>
        </p:spPr>
      </p:pic>
    </p:spTree>
    <p:extLst>
      <p:ext uri="{BB962C8B-B14F-4D97-AF65-F5344CB8AC3E}">
        <p14:creationId xmlns:p14="http://schemas.microsoft.com/office/powerpoint/2010/main" val="2982697321"/>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ctrTitle" idx="4294967295"/>
          </p:nvPr>
        </p:nvSpPr>
        <p:spPr>
          <a:xfrm>
            <a:off x="433388" y="1838325"/>
            <a:ext cx="8240712" cy="2468563"/>
          </a:xfrm>
          <a:noFill/>
          <a:ln/>
        </p:spPr>
        <p:txBody>
          <a:bodyPr lIns="0" tIns="0" rIns="0" bIns="0">
            <a:spAutoFit/>
          </a:bodyPr>
          <a:lstStyle/>
          <a:p>
            <a:pPr defTabSz="381000"/>
            <a:r>
              <a:rPr lang="en-US" altLang="en-US" sz="7200" b="1">
                <a:solidFill>
                  <a:srgbClr val="A0D0FF"/>
                </a:solidFill>
                <a:latin typeface="Times New Roman" panose="02020603050405020304" pitchFamily="18" charset="0"/>
                <a:cs typeface="Times New Roman" panose="02020603050405020304" pitchFamily="18" charset="0"/>
              </a:rPr>
              <a:t>Grace Bible Church</a:t>
            </a:r>
            <a:r>
              <a:rPr lang="en-US" altLang="en-US" sz="7200" b="1" i="0">
                <a:solidFill>
                  <a:srgbClr val="A0D0FF"/>
                </a:solidFill>
                <a:latin typeface="Times New Roman" panose="02020603050405020304" pitchFamily="18" charset="0"/>
                <a:cs typeface="Times New Roman" panose="02020603050405020304" pitchFamily="18" charset="0"/>
              </a:rPr>
              <a:t/>
            </a:r>
            <a:br>
              <a:rPr lang="en-US" altLang="en-US" sz="7200" b="1" i="0">
                <a:solidFill>
                  <a:srgbClr val="A0D0FF"/>
                </a:solidFill>
                <a:latin typeface="Times New Roman" panose="02020603050405020304" pitchFamily="18" charset="0"/>
                <a:cs typeface="Times New Roman" panose="02020603050405020304" pitchFamily="18" charset="0"/>
              </a:rPr>
            </a:br>
            <a:r>
              <a:rPr lang="en-US" altLang="en-US" sz="5400" b="1" i="0">
                <a:solidFill>
                  <a:srgbClr val="A0D0FF"/>
                </a:solidFill>
                <a:latin typeface="Times New Roman" panose="02020603050405020304" pitchFamily="18" charset="0"/>
                <a:cs typeface="Times New Roman" panose="02020603050405020304" pitchFamily="18" charset="0"/>
              </a:rPr>
              <a:t> </a:t>
            </a:r>
            <a:r>
              <a:rPr lang="en-US" altLang="en-US" sz="3600" b="1">
                <a:solidFill>
                  <a:srgbClr val="FFFF90"/>
                </a:solidFill>
                <a:latin typeface="Times New Roman" panose="02020603050405020304" pitchFamily="18" charset="0"/>
                <a:cs typeface="Times New Roman" panose="02020603050405020304" pitchFamily="18" charset="0"/>
              </a:rPr>
              <a:t>Glorifying God </a:t>
            </a:r>
            <a:br>
              <a:rPr lang="en-US" altLang="en-US" sz="3600" b="1">
                <a:solidFill>
                  <a:srgbClr val="FFFF90"/>
                </a:solidFill>
                <a:latin typeface="Times New Roman" panose="02020603050405020304" pitchFamily="18" charset="0"/>
                <a:cs typeface="Times New Roman" panose="02020603050405020304" pitchFamily="18" charset="0"/>
              </a:rPr>
            </a:br>
            <a:r>
              <a:rPr lang="en-US" altLang="en-US" sz="3600" b="1">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fade">
                                      <p:cBhvr>
                                        <p:cTn id="7" dur="2000"/>
                                        <p:tgtEl>
                                          <p:spTgt spid="1085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12032"/>
            <a:ext cx="9144000" cy="677108"/>
          </a:xfrm>
          <a:noFill/>
          <a:ln/>
        </p:spPr>
        <p:txBody>
          <a:bodyPr lIns="0" tIns="0" rIns="0" bIns="0">
            <a:spAutoFit/>
          </a:bodyPr>
          <a:lstStyle/>
          <a:p>
            <a:pPr defTabSz="381000"/>
            <a:r>
              <a:rPr lang="en-US" altLang="en-US" b="1" u="sng" dirty="0" smtClean="0">
                <a:solidFill>
                  <a:srgbClr val="A0D0FF"/>
                </a:solidFill>
                <a:latin typeface="Arial Narrow" panose="020B0606020202030204" pitchFamily="34" charset="0"/>
              </a:rPr>
              <a:t>Verse Analysis - Review</a:t>
            </a:r>
            <a:endParaRPr lang="en-US" altLang="en-US" sz="3600" b="1" dirty="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838200"/>
            <a:ext cx="9144000" cy="6019800"/>
          </a:xfrm>
          <a:noFill/>
          <a:ln/>
        </p:spPr>
        <p:txBody>
          <a:bodyPr/>
          <a:lstStyle/>
          <a:p>
            <a:r>
              <a:rPr lang="en-US" altLang="en-US" sz="3200" b="1" dirty="0" smtClean="0">
                <a:solidFill>
                  <a:srgbClr val="FFFFFF"/>
                </a:solidFill>
                <a:latin typeface="Arial Narrow" panose="020B0606020202030204" pitchFamily="34" charset="0"/>
              </a:rPr>
              <a:t>Step One – Set the Context</a:t>
            </a:r>
          </a:p>
          <a:p>
            <a:pPr lvl="1"/>
            <a:r>
              <a:rPr lang="en-US" altLang="en-US" sz="3200" b="1" dirty="0" smtClean="0">
                <a:solidFill>
                  <a:srgbClr val="FFFFFF"/>
                </a:solidFill>
                <a:latin typeface="Arial Narrow" panose="020B0606020202030204" pitchFamily="34" charset="0"/>
              </a:rPr>
              <a:t>Textual</a:t>
            </a:r>
          </a:p>
          <a:p>
            <a:pPr lvl="1"/>
            <a:r>
              <a:rPr lang="en-US" altLang="en-US" sz="3200" b="1" dirty="0" smtClean="0">
                <a:solidFill>
                  <a:srgbClr val="FFFFFF"/>
                </a:solidFill>
                <a:latin typeface="Arial Narrow" panose="020B0606020202030204" pitchFamily="34" charset="0"/>
              </a:rPr>
              <a:t>Genre</a:t>
            </a:r>
          </a:p>
          <a:p>
            <a:pPr lvl="1"/>
            <a:r>
              <a:rPr lang="en-US" altLang="en-US" sz="3200" b="1" dirty="0" smtClean="0">
                <a:solidFill>
                  <a:srgbClr val="FFFFFF"/>
                </a:solidFill>
                <a:latin typeface="Arial Narrow" panose="020B0606020202030204" pitchFamily="34" charset="0"/>
              </a:rPr>
              <a:t>Historical</a:t>
            </a:r>
          </a:p>
          <a:p>
            <a:r>
              <a:rPr lang="en-US" altLang="en-US" sz="3200" b="1" dirty="0" smtClean="0">
                <a:solidFill>
                  <a:srgbClr val="FFFFFF"/>
                </a:solidFill>
                <a:latin typeface="Arial Narrow" panose="020B0606020202030204" pitchFamily="34" charset="0"/>
              </a:rPr>
              <a:t>Step Two – Observations</a:t>
            </a:r>
          </a:p>
          <a:p>
            <a:pPr lvl="1"/>
            <a:r>
              <a:rPr lang="en-US" altLang="en-US" sz="3200" b="1" dirty="0" smtClean="0">
                <a:solidFill>
                  <a:srgbClr val="FFFFFF"/>
                </a:solidFill>
                <a:latin typeface="Arial Narrow" panose="020B0606020202030204" pitchFamily="34" charset="0"/>
              </a:rPr>
              <a:t>Who, What, When, Where, Why &amp; How</a:t>
            </a:r>
          </a:p>
          <a:p>
            <a:pPr lvl="1"/>
            <a:r>
              <a:rPr lang="en-US" altLang="en-US" sz="3200" b="1" dirty="0" smtClean="0">
                <a:solidFill>
                  <a:srgbClr val="FFFFFF"/>
                </a:solidFill>
                <a:latin typeface="Arial Narrow" panose="020B0606020202030204" pitchFamily="34" charset="0"/>
              </a:rPr>
              <a:t>Lexical: Words to define</a:t>
            </a:r>
          </a:p>
          <a:p>
            <a:pPr lvl="1"/>
            <a:r>
              <a:rPr lang="en-US" altLang="en-US" sz="3200" b="1" dirty="0" smtClean="0">
                <a:solidFill>
                  <a:srgbClr val="FFFFFF"/>
                </a:solidFill>
                <a:latin typeface="Arial Narrow" panose="020B0606020202030204" pitchFamily="34" charset="0"/>
              </a:rPr>
              <a:t>Grammatical: Verb parsing, </a:t>
            </a:r>
            <a:r>
              <a:rPr lang="en-US" altLang="en-US" sz="3200" b="1" dirty="0">
                <a:solidFill>
                  <a:srgbClr val="FFFFFF"/>
                </a:solidFill>
                <a:latin typeface="Arial Narrow" panose="020B0606020202030204" pitchFamily="34" charset="0"/>
              </a:rPr>
              <a:t>Noun </a:t>
            </a:r>
            <a:r>
              <a:rPr lang="en-US" altLang="en-US" sz="3200" b="1" dirty="0" smtClean="0">
                <a:solidFill>
                  <a:srgbClr val="FFFFFF"/>
                </a:solidFill>
                <a:latin typeface="Arial Narrow" panose="020B0606020202030204" pitchFamily="34" charset="0"/>
              </a:rPr>
              <a:t>declination, conjunctions, adjectives, adverbs, comparisons, </a:t>
            </a:r>
            <a:r>
              <a:rPr lang="en-US" altLang="en-US" sz="3200" b="1" dirty="0" err="1" smtClean="0">
                <a:solidFill>
                  <a:srgbClr val="FFFFFF"/>
                </a:solidFill>
                <a:latin typeface="Arial Narrow" panose="020B0606020202030204" pitchFamily="34" charset="0"/>
              </a:rPr>
              <a:t>etc</a:t>
            </a:r>
            <a:endParaRPr lang="en-US" altLang="en-US" sz="3200" b="1" dirty="0" smtClean="0">
              <a:solidFill>
                <a:srgbClr val="FFFFFF"/>
              </a:solidFill>
              <a:latin typeface="Arial Narrow" panose="020B0606020202030204" pitchFamily="34" charset="0"/>
            </a:endParaRPr>
          </a:p>
          <a:p>
            <a:endParaRPr lang="en-US" altLang="en-US" sz="3200" b="1" dirty="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cTn>
                              </p:par>
                            </p:childTnLst>
                          </p:cTn>
                        </p:par>
                        <p:par>
                          <p:cTn id="12" fill="hold">
                            <p:stCondLst>
                              <p:cond delay="500"/>
                            </p:stCondLst>
                            <p:childTnLst>
                              <p:par>
                                <p:cTn id="13" presetID="9" presetClass="entr" presetSubtype="0" fill="hold" grpId="0" nodeType="afterEffect">
                                  <p:stCondLst>
                                    <p:cond delay="100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subTnLst>
                                    <p:animClr clrSpc="rgb" dir="cw">
                                      <p:cBhvr override="childStyle">
                                        <p:cTn dur="1" fill="hold" display="0" masterRel="nextClick" afterEffect="1"/>
                                        <p:tgtEl>
                                          <p:spTgt spid="5120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1203">
                                            <p:txEl>
                                              <p:pRg st="4" end="4"/>
                                            </p:txEl>
                                          </p:spTgt>
                                        </p:tgtEl>
                                        <p:attrNameLst>
                                          <p:attrName>style.visibility</p:attrName>
                                        </p:attrNameLst>
                                      </p:cBhvr>
                                      <p:to>
                                        <p:strVal val="visible"/>
                                      </p:to>
                                    </p:set>
                                    <p:animEffect transition="in" filter="dissolve">
                                      <p:cBhvr>
                                        <p:cTn id="30" dur="500"/>
                                        <p:tgtEl>
                                          <p:spTgt spid="51203">
                                            <p:txEl>
                                              <p:pRg st="4" end="4"/>
                                            </p:txEl>
                                          </p:spTgt>
                                        </p:tgtEl>
                                      </p:cBhvr>
                                    </p:animEffect>
                                  </p:childTnLst>
                                </p:cTn>
                              </p:par>
                            </p:childTnLst>
                          </p:cTn>
                        </p:par>
                        <p:par>
                          <p:cTn id="31" fill="hold">
                            <p:stCondLst>
                              <p:cond delay="500"/>
                            </p:stCondLst>
                            <p:childTnLst>
                              <p:par>
                                <p:cTn id="32" presetID="9" presetClass="entr" presetSubtype="0" fill="hold" grpId="0" nodeType="afterEffect">
                                  <p:stCondLst>
                                    <p:cond delay="1000"/>
                                  </p:stCondLst>
                                  <p:childTnLst>
                                    <p:set>
                                      <p:cBhvr>
                                        <p:cTn id="33" dur="1" fill="hold">
                                          <p:stCondLst>
                                            <p:cond delay="0"/>
                                          </p:stCondLst>
                                        </p:cTn>
                                        <p:tgtEl>
                                          <p:spTgt spid="51203">
                                            <p:txEl>
                                              <p:pRg st="5" end="5"/>
                                            </p:txEl>
                                          </p:spTgt>
                                        </p:tgtEl>
                                        <p:attrNameLst>
                                          <p:attrName>style.visibility</p:attrName>
                                        </p:attrNameLst>
                                      </p:cBhvr>
                                      <p:to>
                                        <p:strVal val="visible"/>
                                      </p:to>
                                    </p:set>
                                    <p:animEffect transition="in" filter="dissolve">
                                      <p:cBhvr>
                                        <p:cTn id="34" dur="500"/>
                                        <p:tgtEl>
                                          <p:spTgt spid="51203">
                                            <p:txEl>
                                              <p:pRg st="5" end="5"/>
                                            </p:txEl>
                                          </p:spTgt>
                                        </p:tgtEl>
                                      </p:cBhvr>
                                    </p:animEffect>
                                  </p:childTnLst>
                                  <p:subTnLst>
                                    <p:animClr clrSpc="rgb" dir="cw">
                                      <p:cBhvr override="childStyle">
                                        <p:cTn dur="1" fill="hold" display="0" masterRel="nextClick" afterEffect="1"/>
                                        <p:tgtEl>
                                          <p:spTgt spid="51203">
                                            <p:txEl>
                                              <p:pRg st="5" end="5"/>
                                            </p:txEl>
                                          </p:spTgt>
                                        </p:tgtEl>
                                        <p:attrNameLst>
                                          <p:attrName>ppt_c</p:attrName>
                                        </p:attrNameLst>
                                      </p:cBhvr>
                                      <p:to>
                                        <a:srgbClr val="C0C0C0"/>
                                      </p:to>
                                    </p:animClr>
                                  </p:sub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51203">
                                            <p:txEl>
                                              <p:pRg st="6" end="6"/>
                                            </p:txEl>
                                          </p:spTgt>
                                        </p:tgtEl>
                                        <p:attrNameLst>
                                          <p:attrName>style.visibility</p:attrName>
                                        </p:attrNameLst>
                                      </p:cBhvr>
                                      <p:to>
                                        <p:strVal val="visible"/>
                                      </p:to>
                                    </p:set>
                                    <p:animEffect transition="in" filter="dissolve">
                                      <p:cBhvr>
                                        <p:cTn id="39" dur="500"/>
                                        <p:tgtEl>
                                          <p:spTgt spid="51203">
                                            <p:txEl>
                                              <p:pRg st="6" end="6"/>
                                            </p:txEl>
                                          </p:spTgt>
                                        </p:tgtEl>
                                      </p:cBhvr>
                                    </p:animEffect>
                                  </p:childTnLst>
                                  <p:subTnLst>
                                    <p:animClr clrSpc="rgb" dir="cw">
                                      <p:cBhvr override="childStyle">
                                        <p:cTn dur="1" fill="hold" display="0" masterRel="nextClick" afterEffect="1"/>
                                        <p:tgtEl>
                                          <p:spTgt spid="51203">
                                            <p:txEl>
                                              <p:pRg st="6" end="6"/>
                                            </p:txEl>
                                          </p:spTgt>
                                        </p:tgtEl>
                                        <p:attrNameLst>
                                          <p:attrName>ppt_c</p:attrName>
                                        </p:attrNameLst>
                                      </p:cBhvr>
                                      <p:to>
                                        <a:srgbClr val="C0C0C0"/>
                                      </p:to>
                                    </p:animClr>
                                  </p:sub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51203">
                                            <p:txEl>
                                              <p:pRg st="7" end="7"/>
                                            </p:txEl>
                                          </p:spTgt>
                                        </p:tgtEl>
                                        <p:attrNameLst>
                                          <p:attrName>style.visibility</p:attrName>
                                        </p:attrNameLst>
                                      </p:cBhvr>
                                      <p:to>
                                        <p:strVal val="visible"/>
                                      </p:to>
                                    </p:set>
                                    <p:animEffect transition="in" filter="dissolve">
                                      <p:cBhvr>
                                        <p:cTn id="44" dur="500"/>
                                        <p:tgtEl>
                                          <p:spTgt spid="512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12032"/>
            <a:ext cx="9144000" cy="677108"/>
          </a:xfrm>
          <a:noFill/>
          <a:ln/>
        </p:spPr>
        <p:txBody>
          <a:bodyPr lIns="0" tIns="0" rIns="0" bIns="0">
            <a:spAutoFit/>
          </a:bodyPr>
          <a:lstStyle/>
          <a:p>
            <a:pPr defTabSz="381000"/>
            <a:r>
              <a:rPr lang="en-US" altLang="en-US" b="1" u="sng" dirty="0" smtClean="0">
                <a:solidFill>
                  <a:srgbClr val="A0D0FF"/>
                </a:solidFill>
                <a:latin typeface="Arial Narrow" panose="020B0606020202030204" pitchFamily="34" charset="0"/>
              </a:rPr>
              <a:t>Verse Analysis - Review</a:t>
            </a:r>
            <a:endParaRPr lang="en-US" altLang="en-US" sz="3600" b="1" dirty="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838200"/>
            <a:ext cx="9144000" cy="6019800"/>
          </a:xfrm>
          <a:noFill/>
          <a:ln/>
        </p:spPr>
        <p:txBody>
          <a:bodyPr/>
          <a:lstStyle/>
          <a:p>
            <a:r>
              <a:rPr lang="en-US" altLang="en-US" sz="3200" b="1" dirty="0" smtClean="0">
                <a:solidFill>
                  <a:srgbClr val="FFFFFF"/>
                </a:solidFill>
                <a:latin typeface="Arial Narrow" panose="020B0606020202030204" pitchFamily="34" charset="0"/>
              </a:rPr>
              <a:t>Step Three – Rewrite the verse in your own words</a:t>
            </a:r>
          </a:p>
          <a:p>
            <a:pPr lvl="1"/>
            <a:r>
              <a:rPr lang="en-US" altLang="en-US" sz="3200" b="1" dirty="0" smtClean="0">
                <a:solidFill>
                  <a:srgbClr val="FFFFFF"/>
                </a:solidFill>
                <a:latin typeface="Arial Narrow" panose="020B0606020202030204" pitchFamily="34" charset="0"/>
              </a:rPr>
              <a:t>I do this after Correlation (Step 4 – Cross references)</a:t>
            </a:r>
            <a:endParaRPr lang="en-US" altLang="en-US" sz="3200" b="1" dirty="0" smtClean="0">
              <a:solidFill>
                <a:srgbClr val="FFFFFF"/>
              </a:solidFill>
              <a:latin typeface="Arial Narrow" panose="020B0606020202030204" pitchFamily="34" charset="0"/>
            </a:endParaRPr>
          </a:p>
          <a:p>
            <a:r>
              <a:rPr lang="en-US" altLang="en-US" sz="3200" b="1" dirty="0" smtClean="0">
                <a:solidFill>
                  <a:srgbClr val="FFFFFF"/>
                </a:solidFill>
                <a:latin typeface="Arial Narrow" panose="020B0606020202030204" pitchFamily="34" charset="0"/>
              </a:rPr>
              <a:t>Step Four – Cross references</a:t>
            </a:r>
          </a:p>
          <a:p>
            <a:r>
              <a:rPr lang="en-US" altLang="en-US" sz="3200" b="1" dirty="0" smtClean="0">
                <a:solidFill>
                  <a:srgbClr val="FFFFFF"/>
                </a:solidFill>
                <a:latin typeface="Arial Narrow" panose="020B0606020202030204" pitchFamily="34" charset="0"/>
              </a:rPr>
              <a:t>Step Five – Applications to work on</a:t>
            </a:r>
          </a:p>
          <a:p>
            <a:pPr lvl="1"/>
            <a:r>
              <a:rPr lang="en-US" altLang="en-US" sz="3200" b="1" dirty="0" smtClean="0">
                <a:solidFill>
                  <a:srgbClr val="FFFFFF"/>
                </a:solidFill>
                <a:latin typeface="Arial Narrow" panose="020B0606020202030204" pitchFamily="34" charset="0"/>
              </a:rPr>
              <a:t>I do this throughout the process and at the conclusion of the study</a:t>
            </a:r>
          </a:p>
          <a:p>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1669348632"/>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par>
                                <p:cTn id="12" presetID="9" presetClass="entr" presetSubtype="0" fill="hold" grpId="0" nodeType="withEffect">
                                  <p:stCondLst>
                                    <p:cond delay="0"/>
                                  </p:stCondLst>
                                  <p:childTnLst>
                                    <p:set>
                                      <p:cBhvr>
                                        <p:cTn id="13" dur="1" fill="hold">
                                          <p:stCondLst>
                                            <p:cond delay="0"/>
                                          </p:stCondLst>
                                        </p:cTn>
                                        <p:tgtEl>
                                          <p:spTgt spid="51203">
                                            <p:txEl>
                                              <p:pRg st="1" end="1"/>
                                            </p:txEl>
                                          </p:spTgt>
                                        </p:tgtEl>
                                        <p:attrNameLst>
                                          <p:attrName>style.visibility</p:attrName>
                                        </p:attrNameLst>
                                      </p:cBhvr>
                                      <p:to>
                                        <p:strVal val="visible"/>
                                      </p:to>
                                    </p:set>
                                    <p:animEffect transition="in" filter="dissolve">
                                      <p:cBhvr>
                                        <p:cTn id="14"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Effect transition="in" filter="dissolve">
                                      <p:cBhvr>
                                        <p:cTn id="19"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51203">
                                            <p:txEl>
                                              <p:pRg st="3" end="3"/>
                                            </p:txEl>
                                          </p:spTgt>
                                        </p:tgtEl>
                                        <p:attrNameLst>
                                          <p:attrName>style.visibility</p:attrName>
                                        </p:attrNameLst>
                                      </p:cBhvr>
                                      <p:to>
                                        <p:strVal val="visible"/>
                                      </p:to>
                                    </p:set>
                                    <p:animEffect transition="in" filter="dissolve">
                                      <p:cBhvr>
                                        <p:cTn id="24" dur="500"/>
                                        <p:tgtEl>
                                          <p:spTgt spid="51203">
                                            <p:txEl>
                                              <p:pRg st="3" end="3"/>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51203">
                                            <p:txEl>
                                              <p:pRg st="4" end="4"/>
                                            </p:txEl>
                                          </p:spTgt>
                                        </p:tgtEl>
                                        <p:attrNameLst>
                                          <p:attrName>style.visibility</p:attrName>
                                        </p:attrNameLst>
                                      </p:cBhvr>
                                      <p:to>
                                        <p:strVal val="visible"/>
                                      </p:to>
                                    </p:set>
                                    <p:animEffect transition="in" filter="dissolve">
                                      <p:cBhvr>
                                        <p:cTn id="27"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553998"/>
          </a:xfrm>
          <a:noFill/>
          <a:ln/>
        </p:spPr>
        <p:txBody>
          <a:bodyPr lIns="0" tIns="0" rIns="0" bIns="0">
            <a:spAutoFit/>
          </a:bodyPr>
          <a:lstStyle/>
          <a:p>
            <a:pPr defTabSz="381000"/>
            <a:r>
              <a:rPr lang="en-US" altLang="en-US" sz="3600" b="1" u="sng" dirty="0" smtClean="0">
                <a:solidFill>
                  <a:srgbClr val="A0D0FF"/>
                </a:solidFill>
                <a:latin typeface="Arial Narrow" panose="020B0606020202030204" pitchFamily="34" charset="0"/>
              </a:rPr>
              <a:t>Verse Analysis - Advanced</a:t>
            </a:r>
            <a:r>
              <a:rPr lang="en-US" altLang="en-US" sz="3200" b="1" dirty="0" smtClean="0">
                <a:solidFill>
                  <a:srgbClr val="FFFF99"/>
                </a:solidFill>
                <a:latin typeface="Arial Narrow" panose="020B0606020202030204" pitchFamily="34" charset="0"/>
              </a:rPr>
              <a:t>.</a:t>
            </a:r>
            <a:endParaRPr lang="en-US" altLang="en-US" sz="3200" b="1" dirty="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709863"/>
            <a:ext cx="9144000" cy="6172200"/>
          </a:xfrm>
          <a:noFill/>
          <a:ln/>
        </p:spPr>
        <p:txBody>
          <a:bodyPr/>
          <a:lstStyle/>
          <a:p>
            <a:pPr>
              <a:lnSpc>
                <a:spcPct val="80000"/>
              </a:lnSpc>
            </a:pPr>
            <a:r>
              <a:rPr lang="en-US" altLang="en-US" sz="3600" b="1" dirty="0" smtClean="0">
                <a:solidFill>
                  <a:srgbClr val="FFFFFF"/>
                </a:solidFill>
                <a:latin typeface="Arial Narrow" panose="020B0606020202030204" pitchFamily="34" charset="0"/>
              </a:rPr>
              <a:t>Step Six – The Pivotal Idea</a:t>
            </a:r>
          </a:p>
          <a:p>
            <a:pPr lvl="1">
              <a:lnSpc>
                <a:spcPct val="80000"/>
              </a:lnSpc>
            </a:pPr>
            <a:r>
              <a:rPr lang="en-US" altLang="en-US" sz="3600" b="1" dirty="0" smtClean="0">
                <a:solidFill>
                  <a:srgbClr val="FFFFFF"/>
                </a:solidFill>
                <a:latin typeface="Arial Narrow" panose="020B0606020202030204" pitchFamily="34" charset="0"/>
              </a:rPr>
              <a:t>What is the principle point of the passage?</a:t>
            </a:r>
          </a:p>
          <a:p>
            <a:pPr lvl="1">
              <a:lnSpc>
                <a:spcPct val="80000"/>
              </a:lnSpc>
            </a:pPr>
            <a:r>
              <a:rPr lang="en-US" altLang="en-US" sz="3600" b="1" dirty="0" smtClean="0">
                <a:solidFill>
                  <a:srgbClr val="FFFFFF"/>
                </a:solidFill>
                <a:latin typeface="Arial Narrow" panose="020B0606020202030204" pitchFamily="34" charset="0"/>
              </a:rPr>
              <a:t>If an action, concentrate on the verbs</a:t>
            </a:r>
          </a:p>
          <a:p>
            <a:pPr lvl="1">
              <a:lnSpc>
                <a:spcPct val="80000"/>
              </a:lnSpc>
            </a:pPr>
            <a:r>
              <a:rPr lang="en-US" altLang="en-US" sz="3600" b="1" dirty="0" smtClean="0">
                <a:solidFill>
                  <a:srgbClr val="FFFFFF"/>
                </a:solidFill>
                <a:latin typeface="Arial Narrow" panose="020B0606020202030204" pitchFamily="34" charset="0"/>
              </a:rPr>
              <a:t>If a doctrine, concentrate on the nouns</a:t>
            </a:r>
          </a:p>
          <a:p>
            <a:pPr>
              <a:lnSpc>
                <a:spcPct val="80000"/>
              </a:lnSpc>
            </a:pPr>
            <a:r>
              <a:rPr lang="en-US" altLang="en-US" sz="3600" b="1" dirty="0" smtClean="0">
                <a:solidFill>
                  <a:srgbClr val="FFFFFF"/>
                </a:solidFill>
                <a:latin typeface="Arial Narrow" panose="020B0606020202030204" pitchFamily="34" charset="0"/>
              </a:rPr>
              <a:t>Step Seven – The Theme</a:t>
            </a:r>
          </a:p>
          <a:p>
            <a:pPr lvl="1">
              <a:lnSpc>
                <a:spcPct val="80000"/>
              </a:lnSpc>
            </a:pPr>
            <a:r>
              <a:rPr lang="en-US" altLang="en-US" sz="3600" b="1" dirty="0" smtClean="0">
                <a:solidFill>
                  <a:srgbClr val="FFFFFF"/>
                </a:solidFill>
                <a:latin typeface="Arial Narrow" panose="020B0606020202030204" pitchFamily="34" charset="0"/>
              </a:rPr>
              <a:t>In one sentence, write out the theme of the passage</a:t>
            </a:r>
          </a:p>
          <a:p>
            <a:pPr>
              <a:lnSpc>
                <a:spcPct val="80000"/>
              </a:lnSpc>
            </a:pPr>
            <a:r>
              <a:rPr lang="en-US" altLang="en-US" sz="3600" b="1" dirty="0" smtClean="0">
                <a:solidFill>
                  <a:srgbClr val="FFFFFF"/>
                </a:solidFill>
                <a:latin typeface="Arial Narrow" panose="020B0606020202030204" pitchFamily="34" charset="0"/>
              </a:rPr>
              <a:t>Chart the Passage (see Chapter 10)</a:t>
            </a:r>
          </a:p>
          <a:p>
            <a:pPr lvl="1">
              <a:lnSpc>
                <a:spcPct val="80000"/>
              </a:lnSpc>
            </a:pPr>
            <a:r>
              <a:rPr lang="en-US" altLang="en-US" sz="3600" b="1" dirty="0" smtClean="0">
                <a:solidFill>
                  <a:srgbClr val="FFFFFF"/>
                </a:solidFill>
                <a:latin typeface="Arial Narrow" panose="020B0606020202030204" pitchFamily="34" charset="0"/>
              </a:rPr>
              <a:t>A table or graphic that helps you the relationships of the parts of the passage</a:t>
            </a:r>
          </a:p>
          <a:p>
            <a:pPr>
              <a:lnSpc>
                <a:spcPct val="80000"/>
              </a:lnSpc>
            </a:pPr>
            <a:r>
              <a:rPr lang="en-US" altLang="en-US" sz="3600" b="1" dirty="0" smtClean="0">
                <a:solidFill>
                  <a:srgbClr val="FFFFFF"/>
                </a:solidFill>
                <a:latin typeface="Arial Narrow" panose="020B0606020202030204" pitchFamily="34" charset="0"/>
              </a:rPr>
              <a:t>Step Nine – Give a title to the passage</a:t>
            </a:r>
          </a:p>
          <a:p>
            <a:pPr>
              <a:lnSpc>
                <a:spcPct val="80000"/>
              </a:lnSpc>
            </a:pPr>
            <a:endParaRPr lang="en-US" altLang="en-US" sz="3600" b="1" dirty="0">
              <a:solidFill>
                <a:srgbClr val="FFFFFF"/>
              </a:solidFill>
              <a:latin typeface="Arial Narrow" panose="020B06060202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par>
                          <p:cTn id="11" fill="hold">
                            <p:stCondLst>
                              <p:cond delay="1000"/>
                            </p:stCondLst>
                            <p:childTnLst>
                              <p:par>
                                <p:cTn id="12" presetID="10" presetClass="entr" presetSubtype="0" fill="hold" grpId="0" nodeType="afterEffect">
                                  <p:stCondLst>
                                    <p:cond delay="150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Effect transition="in" filter="fade">
                                      <p:cBhvr>
                                        <p:cTn id="19" dur="1000"/>
                                        <p:tgtEl>
                                          <p:spTgt spid="54275">
                                            <p:txEl>
                                              <p:pRg st="2" end="2"/>
                                            </p:txEl>
                                          </p:spTgt>
                                        </p:tgtEl>
                                      </p:cBhvr>
                                    </p:animEffect>
                                  </p:childTnLst>
                                  <p:subTnLst>
                                    <p:animClr clrSpc="rgb" dir="cw">
                                      <p:cBhvr override="childStyle">
                                        <p:cTn dur="1" fill="hold" display="0" masterRel="nextClick" afterEffect="1"/>
                                        <p:tgtEl>
                                          <p:spTgt spid="54275">
                                            <p:txEl>
                                              <p:pRg st="2" end="2"/>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4275">
                                            <p:txEl>
                                              <p:pRg st="3" end="3"/>
                                            </p:txEl>
                                          </p:spTgt>
                                        </p:tgtEl>
                                        <p:attrNameLst>
                                          <p:attrName>style.visibility</p:attrName>
                                        </p:attrNameLst>
                                      </p:cBhvr>
                                      <p:to>
                                        <p:strVal val="visible"/>
                                      </p:to>
                                    </p:set>
                                    <p:animEffect transition="in" filter="fade">
                                      <p:cBhvr>
                                        <p:cTn id="24" dur="1000"/>
                                        <p:tgtEl>
                                          <p:spTgt spid="54275">
                                            <p:txEl>
                                              <p:pRg st="3" end="3"/>
                                            </p:txEl>
                                          </p:spTgt>
                                        </p:tgtEl>
                                      </p:cBhvr>
                                    </p:animEffect>
                                  </p:childTnLst>
                                  <p:subTnLst>
                                    <p:animClr clrSpc="rgb" dir="cw">
                                      <p:cBhvr override="childStyle">
                                        <p:cTn dur="1" fill="hold" display="0" masterRel="nextClick" afterEffect="1"/>
                                        <p:tgtEl>
                                          <p:spTgt spid="54275">
                                            <p:txEl>
                                              <p:pRg st="3" end="3"/>
                                            </p:txEl>
                                          </p:spTgt>
                                        </p:tgtEl>
                                        <p:attrNameLst>
                                          <p:attrName>ppt_c</p:attrName>
                                        </p:attrNameLst>
                                      </p:cBhvr>
                                      <p:to>
                                        <a:srgbClr val="C0C0C0"/>
                                      </p:to>
                                    </p:animClr>
                                  </p:sub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4275">
                                            <p:txEl>
                                              <p:pRg st="4" end="4"/>
                                            </p:txEl>
                                          </p:spTgt>
                                        </p:tgtEl>
                                        <p:attrNameLst>
                                          <p:attrName>style.visibility</p:attrName>
                                        </p:attrNameLst>
                                      </p:cBhvr>
                                      <p:to>
                                        <p:strVal val="visible"/>
                                      </p:to>
                                    </p:set>
                                    <p:animEffect transition="in" filter="fade">
                                      <p:cBhvr>
                                        <p:cTn id="29" dur="1000"/>
                                        <p:tgtEl>
                                          <p:spTgt spid="54275">
                                            <p:txEl>
                                              <p:pRg st="4" end="4"/>
                                            </p:txEl>
                                          </p:spTgt>
                                        </p:tgtEl>
                                      </p:cBhvr>
                                    </p:animEffect>
                                  </p:childTnLst>
                                </p:cTn>
                              </p:par>
                            </p:childTnLst>
                          </p:cTn>
                        </p:par>
                        <p:par>
                          <p:cTn id="30" fill="hold">
                            <p:stCondLst>
                              <p:cond delay="1000"/>
                            </p:stCondLst>
                            <p:childTnLst>
                              <p:par>
                                <p:cTn id="31" presetID="10" presetClass="entr" presetSubtype="0" fill="hold" grpId="0" nodeType="afterEffect">
                                  <p:stCondLst>
                                    <p:cond delay="1500"/>
                                  </p:stCondLst>
                                  <p:childTnLst>
                                    <p:set>
                                      <p:cBhvr>
                                        <p:cTn id="32" dur="1" fill="hold">
                                          <p:stCondLst>
                                            <p:cond delay="0"/>
                                          </p:stCondLst>
                                        </p:cTn>
                                        <p:tgtEl>
                                          <p:spTgt spid="54275">
                                            <p:txEl>
                                              <p:pRg st="5" end="5"/>
                                            </p:txEl>
                                          </p:spTgt>
                                        </p:tgtEl>
                                        <p:attrNameLst>
                                          <p:attrName>style.visibility</p:attrName>
                                        </p:attrNameLst>
                                      </p:cBhvr>
                                      <p:to>
                                        <p:strVal val="visible"/>
                                      </p:to>
                                    </p:set>
                                    <p:animEffect transition="in" filter="fade">
                                      <p:cBhvr>
                                        <p:cTn id="33" dur="1000"/>
                                        <p:tgtEl>
                                          <p:spTgt spid="54275">
                                            <p:txEl>
                                              <p:pRg st="5" end="5"/>
                                            </p:txEl>
                                          </p:spTgt>
                                        </p:tgtEl>
                                      </p:cBhvr>
                                    </p:animEffect>
                                  </p:childTnLst>
                                  <p:subTnLst>
                                    <p:animClr clrSpc="rgb" dir="cw">
                                      <p:cBhvr override="childStyle">
                                        <p:cTn dur="1" fill="hold" display="0" masterRel="nextClick" afterEffect="1"/>
                                        <p:tgtEl>
                                          <p:spTgt spid="54275">
                                            <p:txEl>
                                              <p:pRg st="5" end="5"/>
                                            </p:txEl>
                                          </p:spTgt>
                                        </p:tgtEl>
                                        <p:attrNameLst>
                                          <p:attrName>ppt_c</p:attrName>
                                        </p:attrNameLst>
                                      </p:cBhvr>
                                      <p:to>
                                        <a:srgbClr val="C0C0C0"/>
                                      </p:to>
                                    </p:animClr>
                                  </p:sub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4275">
                                            <p:txEl>
                                              <p:pRg st="6" end="6"/>
                                            </p:txEl>
                                          </p:spTgt>
                                        </p:tgtEl>
                                        <p:attrNameLst>
                                          <p:attrName>style.visibility</p:attrName>
                                        </p:attrNameLst>
                                      </p:cBhvr>
                                      <p:to>
                                        <p:strVal val="visible"/>
                                      </p:to>
                                    </p:set>
                                    <p:animEffect transition="in" filter="fade">
                                      <p:cBhvr>
                                        <p:cTn id="38" dur="1000"/>
                                        <p:tgtEl>
                                          <p:spTgt spid="54275">
                                            <p:txEl>
                                              <p:pRg st="6" end="6"/>
                                            </p:txEl>
                                          </p:spTgt>
                                        </p:tgtEl>
                                      </p:cBhvr>
                                    </p:animEffect>
                                  </p:childTnLst>
                                </p:cTn>
                              </p:par>
                            </p:childTnLst>
                          </p:cTn>
                        </p:par>
                        <p:par>
                          <p:cTn id="39" fill="hold">
                            <p:stCondLst>
                              <p:cond delay="1000"/>
                            </p:stCondLst>
                            <p:childTnLst>
                              <p:par>
                                <p:cTn id="40" presetID="10" presetClass="entr" presetSubtype="0" fill="hold" grpId="0" nodeType="afterEffect">
                                  <p:stCondLst>
                                    <p:cond delay="1000"/>
                                  </p:stCondLst>
                                  <p:childTnLst>
                                    <p:set>
                                      <p:cBhvr>
                                        <p:cTn id="41" dur="1" fill="hold">
                                          <p:stCondLst>
                                            <p:cond delay="0"/>
                                          </p:stCondLst>
                                        </p:cTn>
                                        <p:tgtEl>
                                          <p:spTgt spid="54275">
                                            <p:txEl>
                                              <p:pRg st="7" end="7"/>
                                            </p:txEl>
                                          </p:spTgt>
                                        </p:tgtEl>
                                        <p:attrNameLst>
                                          <p:attrName>style.visibility</p:attrName>
                                        </p:attrNameLst>
                                      </p:cBhvr>
                                      <p:to>
                                        <p:strVal val="visible"/>
                                      </p:to>
                                    </p:set>
                                    <p:animEffect transition="in" filter="fade">
                                      <p:cBhvr>
                                        <p:cTn id="42" dur="1000"/>
                                        <p:tgtEl>
                                          <p:spTgt spid="54275">
                                            <p:txEl>
                                              <p:pRg st="7" end="7"/>
                                            </p:txEl>
                                          </p:spTgt>
                                        </p:tgtEl>
                                      </p:cBhvr>
                                    </p:animEffect>
                                  </p:childTnLst>
                                  <p:subTnLst>
                                    <p:animClr clrSpc="rgb" dir="cw">
                                      <p:cBhvr override="childStyle">
                                        <p:cTn dur="1" fill="hold" display="0" masterRel="nextClick" afterEffect="1"/>
                                        <p:tgtEl>
                                          <p:spTgt spid="54275">
                                            <p:txEl>
                                              <p:pRg st="7" end="7"/>
                                            </p:txEl>
                                          </p:spTgt>
                                        </p:tgtEl>
                                        <p:attrNameLst>
                                          <p:attrName>ppt_c</p:attrName>
                                        </p:attrNameLst>
                                      </p:cBhvr>
                                      <p:to>
                                        <a:srgbClr val="C0C0C0"/>
                                      </p:to>
                                    </p:animClr>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4275">
                                            <p:txEl>
                                              <p:pRg st="8" end="8"/>
                                            </p:txEl>
                                          </p:spTgt>
                                        </p:tgtEl>
                                        <p:attrNameLst>
                                          <p:attrName>style.visibility</p:attrName>
                                        </p:attrNameLst>
                                      </p:cBhvr>
                                      <p:to>
                                        <p:strVal val="visible"/>
                                      </p:to>
                                    </p:set>
                                    <p:animEffect transition="in" filter="fade">
                                      <p:cBhvr>
                                        <p:cTn id="47" dur="1000"/>
                                        <p:tgtEl>
                                          <p:spTgt spid="542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4011" y="0"/>
            <a:ext cx="9144000" cy="4001095"/>
          </a:xfrm>
          <a:noFill/>
          <a:ln/>
        </p:spPr>
        <p:txBody>
          <a:bodyPr lIns="0" tIns="0" rIns="0" bIns="0">
            <a:spAutoFit/>
          </a:bodyPr>
          <a:lstStyle/>
          <a:p>
            <a:pPr defTabSz="381000"/>
            <a:r>
              <a:rPr lang="en-US" altLang="en-US" sz="3600" b="1" u="sng" dirty="0" smtClean="0">
                <a:solidFill>
                  <a:srgbClr val="A0D0FF"/>
                </a:solidFill>
                <a:latin typeface="Arial Narrow" panose="020B0606020202030204" pitchFamily="34" charset="0"/>
              </a:rPr>
              <a:t>Romans 12:1-2 </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200" b="1" dirty="0" smtClean="0">
                <a:solidFill>
                  <a:srgbClr val="FFFF99"/>
                </a:solidFill>
                <a:latin typeface="Arial Narrow" panose="020B0606020202030204" pitchFamily="34" charset="0"/>
              </a:rPr>
              <a:t>1 </a:t>
            </a:r>
            <a:r>
              <a:rPr lang="en-US" altLang="en-US" sz="3200" b="1" dirty="0">
                <a:solidFill>
                  <a:srgbClr val="FFFF99"/>
                </a:solidFill>
                <a:latin typeface="Arial Narrow" panose="020B0606020202030204" pitchFamily="34" charset="0"/>
              </a:rPr>
              <a:t>Therefore I urge you, brethren, by the mercies of God, to present your bodies a living and holy sacrifice, acceptable to God, which is your spiritual service of worship. 2 And do not be conformed to this world, but be transformed by the renewing of your mind, so that you may prove what the will of God is, that which is good and acceptable and perfect.</a:t>
            </a:r>
            <a:endParaRPr lang="en-US" altLang="en-US" sz="3200" b="1" dirty="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4114800"/>
            <a:ext cx="9144000" cy="2743200"/>
          </a:xfrm>
          <a:noFill/>
          <a:ln/>
        </p:spPr>
        <p:txBody>
          <a:bodyPr/>
          <a:lstStyle/>
          <a:p>
            <a:pPr>
              <a:lnSpc>
                <a:spcPct val="80000"/>
              </a:lnSpc>
            </a:pPr>
            <a:r>
              <a:rPr lang="en-US" altLang="en-US" sz="3600" b="1" dirty="0" smtClean="0">
                <a:solidFill>
                  <a:srgbClr val="FFFFFF"/>
                </a:solidFill>
                <a:latin typeface="Arial Narrow" panose="020B0606020202030204" pitchFamily="34" charset="0"/>
              </a:rPr>
              <a:t>Immediate Context</a:t>
            </a:r>
          </a:p>
          <a:p>
            <a:pPr>
              <a:lnSpc>
                <a:spcPct val="80000"/>
              </a:lnSpc>
            </a:pPr>
            <a:r>
              <a:rPr lang="en-US" altLang="en-US" sz="3600" b="1" dirty="0" smtClean="0">
                <a:solidFill>
                  <a:srgbClr val="FFFFFF"/>
                </a:solidFill>
                <a:latin typeface="Arial Narrow" panose="020B0606020202030204" pitchFamily="34" charset="0"/>
              </a:rPr>
              <a:t>Near Context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4011" y="0"/>
            <a:ext cx="9144000" cy="4001095"/>
          </a:xfrm>
          <a:noFill/>
          <a:ln/>
        </p:spPr>
        <p:txBody>
          <a:bodyPr lIns="0" tIns="0" rIns="0" bIns="0">
            <a:spAutoFit/>
          </a:bodyPr>
          <a:lstStyle/>
          <a:p>
            <a:pPr defTabSz="381000"/>
            <a:r>
              <a:rPr lang="en-US" altLang="en-US" sz="3600" b="1" u="sng" dirty="0" smtClean="0">
                <a:solidFill>
                  <a:srgbClr val="A0D0FF"/>
                </a:solidFill>
                <a:latin typeface="Arial Narrow" panose="020B0606020202030204" pitchFamily="34" charset="0"/>
              </a:rPr>
              <a:t>Romans 12:1-2 </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200" b="1" dirty="0" smtClean="0">
                <a:solidFill>
                  <a:srgbClr val="FFFF99"/>
                </a:solidFill>
                <a:latin typeface="Arial Narrow" panose="020B0606020202030204" pitchFamily="34" charset="0"/>
              </a:rPr>
              <a:t>1 </a:t>
            </a:r>
            <a:r>
              <a:rPr lang="en-US" altLang="en-US" sz="3200" b="1" dirty="0">
                <a:solidFill>
                  <a:srgbClr val="FFFF99"/>
                </a:solidFill>
                <a:latin typeface="Arial Narrow" panose="020B0606020202030204" pitchFamily="34" charset="0"/>
              </a:rPr>
              <a:t>Therefore I urge you, brethren, by the mercies of God, to present your bodies a living and holy sacrifice, acceptable to God, which is your spiritual service of worship. 2 And do not be conformed to this world, but be transformed by the renewing of your mind, so that you may prove what the will of God is, that which is good and acceptable and perfect.</a:t>
            </a:r>
            <a:endParaRPr lang="en-US" altLang="en-US" sz="3200" b="1" dirty="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4114800"/>
            <a:ext cx="9144000" cy="2743200"/>
          </a:xfrm>
          <a:noFill/>
          <a:ln/>
        </p:spPr>
        <p:txBody>
          <a:bodyPr/>
          <a:lstStyle/>
          <a:p>
            <a:pPr>
              <a:lnSpc>
                <a:spcPct val="80000"/>
              </a:lnSpc>
            </a:pPr>
            <a:r>
              <a:rPr lang="en-US" altLang="en-US" sz="3600" b="1" dirty="0" smtClean="0">
                <a:solidFill>
                  <a:srgbClr val="C0C0C0"/>
                </a:solidFill>
                <a:latin typeface="Arial Narrow" panose="020B0606020202030204" pitchFamily="34" charset="0"/>
              </a:rPr>
              <a:t>Immediate Context</a:t>
            </a:r>
          </a:p>
          <a:p>
            <a:pPr>
              <a:lnSpc>
                <a:spcPct val="80000"/>
              </a:lnSpc>
            </a:pPr>
            <a:r>
              <a:rPr lang="en-US" altLang="en-US" sz="3600" b="1" dirty="0" smtClean="0">
                <a:solidFill>
                  <a:srgbClr val="C0C0C0"/>
                </a:solidFill>
                <a:latin typeface="Arial Narrow" panose="020B0606020202030204" pitchFamily="34" charset="0"/>
              </a:rPr>
              <a:t>Near Context</a:t>
            </a:r>
          </a:p>
          <a:p>
            <a:pPr>
              <a:lnSpc>
                <a:spcPct val="80000"/>
              </a:lnSpc>
            </a:pPr>
            <a:r>
              <a:rPr lang="en-US" altLang="en-US" sz="3600" b="1" dirty="0" smtClean="0">
                <a:solidFill>
                  <a:srgbClr val="FFFFFF"/>
                </a:solidFill>
                <a:latin typeface="Arial Narrow" panose="020B0606020202030204" pitchFamily="34" charset="0"/>
              </a:rPr>
              <a:t>Context in the book</a:t>
            </a:r>
          </a:p>
          <a:p>
            <a:pPr>
              <a:lnSpc>
                <a:spcPct val="80000"/>
              </a:lnSpc>
            </a:pPr>
            <a:r>
              <a:rPr lang="en-US" altLang="en-US" sz="3600" b="1" dirty="0" smtClean="0">
                <a:solidFill>
                  <a:srgbClr val="FFFFFF"/>
                </a:solidFill>
                <a:latin typeface="Arial Narrow" panose="020B0606020202030204" pitchFamily="34" charset="0"/>
              </a:rPr>
              <a:t>Historical Context</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9709919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0" dur="500"/>
                                        <p:tgtEl>
                                          <p:spTgt spid="55299">
                                            <p:txEl>
                                              <p:pRg st="2" end="2"/>
                                            </p:txEl>
                                          </p:spTgt>
                                        </p:tgtEl>
                                      </p:cBhvr>
                                    </p:animEffect>
                                  </p:childTnLst>
                                  <p:subTnLst>
                                    <p:animClr clrSpc="rgb" dir="cw">
                                      <p:cBhvr override="childStyle">
                                        <p:cTn dur="1" fill="hold" display="0" masterRel="nextClick" afterEffect="1"/>
                                        <p:tgtEl>
                                          <p:spTgt spid="55299">
                                            <p:txEl>
                                              <p:pRg st="2" end="2"/>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15" dur="500"/>
                                        <p:tgtEl>
                                          <p:spTgt spid="55299">
                                            <p:txEl>
                                              <p:pRg st="3" end="3"/>
                                            </p:txEl>
                                          </p:spTgt>
                                        </p:tgtEl>
                                      </p:cBhvr>
                                    </p:animEffect>
                                  </p:childTnLst>
                                  <p:subTnLst>
                                    <p:animClr clrSpc="rgb" dir="cw">
                                      <p:cBhvr override="childStyle">
                                        <p:cTn dur="1" fill="hold" display="0" masterRel="nextClick" afterEffect="1"/>
                                        <p:tgtEl>
                                          <p:spTgt spid="55299">
                                            <p:txEl>
                                              <p:pRg st="3" end="3"/>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55603"/>
            <a:ext cx="9144000" cy="1107996"/>
          </a:xfrm>
          <a:noFill/>
          <a:ln/>
        </p:spPr>
        <p:txBody>
          <a:bodyPr lIns="0" tIns="0" rIns="0" bIns="0">
            <a:spAutoFit/>
          </a:bodyPr>
          <a:lstStyle/>
          <a:p>
            <a:pPr defTabSz="381000"/>
            <a:r>
              <a:rPr lang="en-US" altLang="en-US" sz="3600" b="1" u="sng" dirty="0" smtClean="0">
                <a:solidFill>
                  <a:srgbClr val="A0D0FF"/>
                </a:solidFill>
                <a:latin typeface="Arial Narrow" panose="020B0606020202030204" pitchFamily="34" charset="0"/>
              </a:rPr>
              <a:t>Romans 12: 1-2</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Observations</a:t>
            </a:r>
            <a:endParaRPr lang="en-US" altLang="en-US" sz="3600" b="1" dirty="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a:ln/>
        </p:spPr>
        <p:txBody>
          <a:bodyPr/>
          <a:lstStyle/>
          <a:p>
            <a:r>
              <a:rPr lang="en-US" altLang="en-US" sz="3600" b="1" dirty="0" smtClean="0">
                <a:solidFill>
                  <a:srgbClr val="FFFFFF"/>
                </a:solidFill>
                <a:latin typeface="Arial Narrow" panose="020B0606020202030204" pitchFamily="34" charset="0"/>
              </a:rPr>
              <a:t>Who</a:t>
            </a:r>
          </a:p>
          <a:p>
            <a:r>
              <a:rPr lang="en-US" altLang="en-US" sz="3600" b="1" dirty="0" smtClean="0">
                <a:solidFill>
                  <a:srgbClr val="FFFFFF"/>
                </a:solidFill>
                <a:latin typeface="Arial Narrow" panose="020B0606020202030204" pitchFamily="34" charset="0"/>
              </a:rPr>
              <a:t>What</a:t>
            </a:r>
          </a:p>
          <a:p>
            <a:r>
              <a:rPr lang="en-US" altLang="en-US" sz="3600" b="1" dirty="0" smtClean="0">
                <a:solidFill>
                  <a:srgbClr val="FFFFFF"/>
                </a:solidFill>
                <a:latin typeface="Arial Narrow" panose="020B0606020202030204" pitchFamily="34" charset="0"/>
              </a:rPr>
              <a:t>When</a:t>
            </a:r>
          </a:p>
          <a:p>
            <a:r>
              <a:rPr lang="en-US" altLang="en-US" sz="3600" b="1" dirty="0" smtClean="0">
                <a:solidFill>
                  <a:srgbClr val="FFFFFF"/>
                </a:solidFill>
                <a:latin typeface="Arial Narrow" panose="020B0606020202030204" pitchFamily="34" charset="0"/>
              </a:rPr>
              <a:t>Where</a:t>
            </a:r>
          </a:p>
          <a:p>
            <a:r>
              <a:rPr lang="en-US" altLang="en-US" sz="3600" b="1" dirty="0" smtClean="0">
                <a:solidFill>
                  <a:srgbClr val="FFFFFF"/>
                </a:solidFill>
                <a:latin typeface="Arial Narrow" panose="020B0606020202030204" pitchFamily="34" charset="0"/>
              </a:rPr>
              <a:t>Why</a:t>
            </a:r>
          </a:p>
          <a:p>
            <a:r>
              <a:rPr lang="en-US" altLang="en-US" sz="3600" b="1" dirty="0" smtClean="0">
                <a:solidFill>
                  <a:srgbClr val="FFFFFF"/>
                </a:solidFill>
                <a:latin typeface="Arial Narrow" panose="020B0606020202030204" pitchFamily="34" charset="0"/>
              </a:rPr>
              <a:t>How</a:t>
            </a:r>
            <a:endParaRPr lang="en-US" altLang="en-US" sz="3600" b="1" dirty="0">
              <a:solidFill>
                <a:srgbClr val="FFFFFF"/>
              </a:solidFill>
              <a:latin typeface="Arial Narrow" panose="020B0606020202030204"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100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subTnLst>
                                    <p:animClr clrSpc="rgb" dir="cw">
                                      <p:cBhvr override="childStyle">
                                        <p:cTn dur="1" fill="hold" display="0" masterRel="nextClick" afterEffect="1"/>
                                        <p:tgtEl>
                                          <p:spTgt spid="56323">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subTnLst>
                                    <p:animClr clrSpc="rgb" dir="cw">
                                      <p:cBhvr override="childStyle">
                                        <p:cTn dur="1" fill="hold" display="0" masterRel="nextClick" afterEffect="1"/>
                                        <p:tgtEl>
                                          <p:spTgt spid="5632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16" presetClass="entr" presetSubtype="37" fill="hold" grpId="0" nodeType="clickEffect">
                                  <p:stCondLst>
                                    <p:cond delay="0"/>
                                  </p:stCondLst>
                                  <p:childTnLst>
                                    <p:set>
                                      <p:cBhvr>
                                        <p:cTn id="29" dur="1" fill="hold">
                                          <p:stCondLst>
                                            <p:cond delay="0"/>
                                          </p:stCondLst>
                                        </p:cTn>
                                        <p:tgtEl>
                                          <p:spTgt spid="56323">
                                            <p:txEl>
                                              <p:pRg st="4" end="4"/>
                                            </p:txEl>
                                          </p:spTgt>
                                        </p:tgtEl>
                                        <p:attrNameLst>
                                          <p:attrName>style.visibility</p:attrName>
                                        </p:attrNameLst>
                                      </p:cBhvr>
                                      <p:to>
                                        <p:strVal val="visible"/>
                                      </p:to>
                                    </p:set>
                                    <p:animEffect transition="in" filter="barn(outVertical)">
                                      <p:cBhvr>
                                        <p:cTn id="30" dur="500"/>
                                        <p:tgtEl>
                                          <p:spTgt spid="56323">
                                            <p:txEl>
                                              <p:pRg st="4" end="4"/>
                                            </p:txEl>
                                          </p:spTgt>
                                        </p:tgtEl>
                                      </p:cBhvr>
                                    </p:animEffect>
                                  </p:childTnLst>
                                  <p:subTnLst>
                                    <p:animClr clrSpc="rgb" dir="cw">
                                      <p:cBhvr override="childStyle">
                                        <p:cTn dur="1" fill="hold" display="0" masterRel="nextClick" afterEffect="1"/>
                                        <p:tgtEl>
                                          <p:spTgt spid="56323">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56323">
                                            <p:txEl>
                                              <p:pRg st="5" end="5"/>
                                            </p:txEl>
                                          </p:spTgt>
                                        </p:tgtEl>
                                        <p:attrNameLst>
                                          <p:attrName>style.visibility</p:attrName>
                                        </p:attrNameLst>
                                      </p:cBhvr>
                                      <p:to>
                                        <p:strVal val="visible"/>
                                      </p:to>
                                    </p:set>
                                    <p:animEffect transition="in" filter="barn(outVertical)">
                                      <p:cBhvr>
                                        <p:cTn id="35"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32084"/>
            <a:ext cx="9144000" cy="553998"/>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Observations – Key </a:t>
            </a:r>
            <a:r>
              <a:rPr lang="en-US" altLang="en-US" sz="3600" b="1" dirty="0" smtClean="0">
                <a:solidFill>
                  <a:srgbClr val="FFFF99"/>
                </a:solidFill>
                <a:latin typeface="Arial Narrow" panose="020B0606020202030204" pitchFamily="34" charset="0"/>
              </a:rPr>
              <a:t>Words &amp; Definitions</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85800"/>
            <a:ext cx="9144000" cy="6172200"/>
          </a:xfrm>
          <a:noFill/>
        </p:spPr>
        <p:txBody>
          <a:bodyPr/>
          <a:lstStyle/>
          <a:p>
            <a:pPr marL="288925" indent="-228600" eaLnBrk="1" hangingPunct="1"/>
            <a:r>
              <a:rPr lang="en-US" altLang="en-US" sz="3600" b="1" dirty="0" smtClean="0">
                <a:solidFill>
                  <a:srgbClr val="FFFFFF"/>
                </a:solidFill>
                <a:latin typeface="Arial Narrow" panose="020B0606020202030204" pitchFamily="34" charset="0"/>
              </a:rPr>
              <a:t>Urge </a:t>
            </a:r>
            <a:r>
              <a:rPr lang="en-US" altLang="en-US" sz="3600" b="1" dirty="0">
                <a:solidFill>
                  <a:srgbClr val="FFFFFF"/>
                </a:solidFill>
                <a:latin typeface="Arial Narrow" panose="020B0606020202030204" pitchFamily="34" charset="0"/>
              </a:rPr>
              <a:t>- </a:t>
            </a:r>
            <a:r>
              <a:rPr lang="en-US" altLang="en-US" sz="3600" b="1" dirty="0" err="1">
                <a:solidFill>
                  <a:srgbClr val="FFFFFF"/>
                </a:solidFill>
                <a:latin typeface="TekniaGreek" panose="02000503060000020004" pitchFamily="2" charset="0"/>
              </a:rPr>
              <a:t>parakalevw</a:t>
            </a:r>
            <a:r>
              <a:rPr lang="en-US" altLang="en-US" sz="3600" b="1" dirty="0">
                <a:solidFill>
                  <a:srgbClr val="FFFFFF"/>
                </a:solidFill>
                <a:latin typeface="Arial Narrow" panose="020B0606020202030204" pitchFamily="34" charset="0"/>
              </a:rPr>
              <a:t> </a:t>
            </a:r>
            <a:r>
              <a:rPr lang="en-US" altLang="en-US" sz="3600" b="1" dirty="0" err="1" smtClean="0">
                <a:solidFill>
                  <a:srgbClr val="FFFFFF"/>
                </a:solidFill>
                <a:latin typeface="Arial Narrow" panose="020B0606020202030204" pitchFamily="34" charset="0"/>
              </a:rPr>
              <a:t>parakaleō</a:t>
            </a:r>
            <a:r>
              <a:rPr lang="en-US" altLang="en-US" sz="3600" b="1" dirty="0" smtClean="0">
                <a:solidFill>
                  <a:srgbClr val="FFFFFF"/>
                </a:solidFill>
                <a:latin typeface="Arial Narrow" panose="020B0606020202030204" pitchFamily="34" charset="0"/>
              </a:rPr>
              <a:t>   (verb PAI1S)</a:t>
            </a:r>
            <a:endParaRPr lang="en-US" altLang="en-US" sz="3600" b="1" dirty="0" smtClean="0">
              <a:solidFill>
                <a:srgbClr val="FFFFFF"/>
              </a:solidFill>
              <a:latin typeface="Arial Narrow" panose="020B0606020202030204" pitchFamily="34" charset="0"/>
            </a:endParaRPr>
          </a:p>
          <a:p>
            <a:pPr marL="288925" indent="-228600" eaLnBrk="1" hangingPunct="1"/>
            <a:r>
              <a:rPr lang="en-US" altLang="en-US" sz="3600" b="1" dirty="0" smtClean="0">
                <a:solidFill>
                  <a:srgbClr val="FFFFFF"/>
                </a:solidFill>
                <a:latin typeface="Arial Narrow" panose="020B0606020202030204" pitchFamily="34" charset="0"/>
              </a:rPr>
              <a:t>Present - </a:t>
            </a:r>
            <a:r>
              <a:rPr lang="en-US" altLang="en-US" sz="3600" b="1" dirty="0" err="1">
                <a:solidFill>
                  <a:srgbClr val="FFFFFF"/>
                </a:solidFill>
                <a:latin typeface="TekniaGreek" panose="02000503060000020004" pitchFamily="2" charset="0"/>
              </a:rPr>
              <a:t>paristhmi</a:t>
            </a:r>
            <a:r>
              <a:rPr lang="en-US" altLang="en-US" sz="3600" b="1" dirty="0">
                <a:solidFill>
                  <a:srgbClr val="FFFFFF"/>
                </a:solidFill>
                <a:latin typeface="TekniaGreek" panose="02000503060000020004" pitchFamily="2" charset="0"/>
              </a:rPr>
              <a:t> </a:t>
            </a:r>
            <a:r>
              <a:rPr lang="en-US" altLang="en-US" sz="3600" b="1" dirty="0" err="1" smtClean="0">
                <a:solidFill>
                  <a:srgbClr val="FFFFFF"/>
                </a:solidFill>
                <a:latin typeface="Arial Narrow" panose="020B0606020202030204" pitchFamily="34" charset="0"/>
                <a:cs typeface="Times New Roman" panose="02020603050405020304" pitchFamily="18" charset="0"/>
              </a:rPr>
              <a:t>paristêmi</a:t>
            </a:r>
            <a:r>
              <a:rPr lang="en-US" altLang="en-US" sz="3600" b="1" dirty="0" smtClean="0">
                <a:solidFill>
                  <a:srgbClr val="FFFFFF"/>
                </a:solidFill>
                <a:latin typeface="Arial Narrow" panose="020B0606020202030204" pitchFamily="34" charset="0"/>
                <a:cs typeface="Times New Roman" panose="02020603050405020304" pitchFamily="18" charset="0"/>
              </a:rPr>
              <a:t> (</a:t>
            </a:r>
            <a:r>
              <a:rPr lang="en-US" altLang="en-US" sz="3600" b="1" dirty="0" err="1" smtClean="0">
                <a:solidFill>
                  <a:srgbClr val="FFFFFF"/>
                </a:solidFill>
                <a:latin typeface="Arial Narrow" panose="020B0606020202030204" pitchFamily="34" charset="0"/>
                <a:cs typeface="Times New Roman" panose="02020603050405020304" pitchFamily="18" charset="0"/>
              </a:rPr>
              <a:t>PAInf</a:t>
            </a:r>
            <a:r>
              <a:rPr lang="en-US" altLang="en-US" sz="3600" b="1" dirty="0" smtClean="0">
                <a:solidFill>
                  <a:srgbClr val="FFFFFF"/>
                </a:solidFill>
                <a:latin typeface="Arial Narrow" panose="020B0606020202030204" pitchFamily="34" charset="0"/>
                <a:cs typeface="Times New Roman" panose="02020603050405020304" pitchFamily="18" charset="0"/>
              </a:rPr>
              <a:t>)</a:t>
            </a:r>
            <a:endParaRPr lang="en-US" altLang="en-US" sz="3600" b="1" dirty="0" smtClean="0">
              <a:solidFill>
                <a:srgbClr val="FFFFFF"/>
              </a:solidFill>
              <a:latin typeface="TekniaGreek" panose="02000503060000020004" pitchFamily="2" charset="0"/>
            </a:endParaRPr>
          </a:p>
          <a:p>
            <a:pPr marL="288925" indent="-228600" eaLnBrk="1" hangingPunct="1"/>
            <a:r>
              <a:rPr lang="en-US" altLang="en-US" sz="3600" b="1" dirty="0" smtClean="0">
                <a:solidFill>
                  <a:srgbClr val="FFFFFF"/>
                </a:solidFill>
                <a:latin typeface="Arial Narrow" panose="020B0606020202030204" pitchFamily="34" charset="0"/>
              </a:rPr>
              <a:t>Sacrifice - </a:t>
            </a:r>
            <a:r>
              <a:rPr lang="en-US" altLang="en-US" sz="3600" b="1" dirty="0" err="1">
                <a:solidFill>
                  <a:srgbClr val="FFFFFF"/>
                </a:solidFill>
                <a:latin typeface="TekniaGreek" panose="02000503060000020004" pitchFamily="2" charset="0"/>
              </a:rPr>
              <a:t>qusia</a:t>
            </a:r>
            <a:r>
              <a:rPr lang="en-US" altLang="en-US" sz="3600" b="1" dirty="0" smtClean="0">
                <a:solidFill>
                  <a:srgbClr val="FFFFFF"/>
                </a:solidFill>
                <a:latin typeface="Arial Narrow" panose="020B0606020202030204" pitchFamily="34" charset="0"/>
              </a:rPr>
              <a:t>, </a:t>
            </a:r>
            <a:r>
              <a:rPr lang="en-US" sz="3600" b="1" dirty="0" err="1" smtClean="0">
                <a:latin typeface="Arial Narrow" panose="020B0606020202030204" pitchFamily="34" charset="0"/>
              </a:rPr>
              <a:t>thusia</a:t>
            </a:r>
            <a:endParaRPr lang="en-US" altLang="en-US" sz="3600" b="1" dirty="0">
              <a:solidFill>
                <a:srgbClr val="FFFFFF"/>
              </a:solidFill>
              <a:latin typeface="Arial Narrow" panose="020B0606020202030204" pitchFamily="34" charset="0"/>
            </a:endParaRPr>
          </a:p>
          <a:p>
            <a:pPr marL="288925" indent="-228600" eaLnBrk="1" hangingPunct="1"/>
            <a:r>
              <a:rPr lang="en-US" altLang="en-US" sz="3600" b="1" dirty="0">
                <a:solidFill>
                  <a:srgbClr val="FFFFFF"/>
                </a:solidFill>
                <a:latin typeface="Arial Narrow" panose="020B0606020202030204" pitchFamily="34" charset="0"/>
              </a:rPr>
              <a:t>Acceptable  –</a:t>
            </a:r>
            <a:r>
              <a:rPr lang="en-US" altLang="en-US" sz="3600" b="1" dirty="0" err="1">
                <a:solidFill>
                  <a:srgbClr val="FFFFFF"/>
                </a:solidFill>
                <a:latin typeface="TekniaGreek" panose="02000503060000020004" pitchFamily="2" charset="0"/>
              </a:rPr>
              <a:t>eujavrestoV</a:t>
            </a:r>
            <a:r>
              <a:rPr lang="en-US" altLang="en-US" sz="3600" b="1" dirty="0">
                <a:solidFill>
                  <a:srgbClr val="FFFFFF"/>
                </a:solidFill>
                <a:latin typeface="Arial Narrow" panose="020B0606020202030204" pitchFamily="34" charset="0"/>
              </a:rPr>
              <a:t>, </a:t>
            </a:r>
            <a:r>
              <a:rPr lang="en-US" altLang="en-US" sz="3600" b="1" dirty="0" err="1">
                <a:solidFill>
                  <a:srgbClr val="FFFFFF"/>
                </a:solidFill>
                <a:latin typeface="Arial Narrow" panose="020B0606020202030204" pitchFamily="34" charset="0"/>
              </a:rPr>
              <a:t>euarestos</a:t>
            </a:r>
            <a:r>
              <a:rPr lang="en-US" altLang="en-US" sz="3600" b="1" dirty="0">
                <a:solidFill>
                  <a:srgbClr val="FFFFFF"/>
                </a:solidFill>
                <a:latin typeface="Arial Narrow" panose="020B0606020202030204" pitchFamily="34" charset="0"/>
              </a:rPr>
              <a:t> </a:t>
            </a:r>
          </a:p>
          <a:p>
            <a:pPr marL="288925" indent="-228600" eaLnBrk="1" hangingPunct="1"/>
            <a:r>
              <a:rPr lang="en-US" altLang="en-US" sz="3600" b="1" dirty="0" smtClean="0">
                <a:solidFill>
                  <a:srgbClr val="FFFFFF"/>
                </a:solidFill>
                <a:latin typeface="Arial Narrow" panose="020B0606020202030204" pitchFamily="34" charset="0"/>
              </a:rPr>
              <a:t>Spiritual Service of worship – </a:t>
            </a:r>
            <a:r>
              <a:rPr lang="en-US" altLang="en-US" sz="3600" b="1" dirty="0" err="1" smtClean="0">
                <a:solidFill>
                  <a:srgbClr val="FFFFFF"/>
                </a:solidFill>
                <a:latin typeface="TekniaGreek" panose="02000503060000020004" pitchFamily="2" charset="0"/>
              </a:rPr>
              <a:t>logikhvn</a:t>
            </a:r>
            <a:r>
              <a:rPr lang="en-US" altLang="en-US" sz="3600" b="1" dirty="0" smtClean="0">
                <a:solidFill>
                  <a:srgbClr val="FFFFFF"/>
                </a:solidFill>
                <a:latin typeface="TekniaGreek" panose="02000503060000020004" pitchFamily="2" charset="0"/>
              </a:rPr>
              <a:t> </a:t>
            </a:r>
            <a:r>
              <a:rPr lang="en-US" altLang="en-US" sz="3600" b="1" dirty="0" err="1" smtClean="0">
                <a:solidFill>
                  <a:srgbClr val="FFFFFF"/>
                </a:solidFill>
                <a:latin typeface="TekniaGreek" panose="02000503060000020004" pitchFamily="2" charset="0"/>
              </a:rPr>
              <a:t>latreivan</a:t>
            </a:r>
            <a:r>
              <a:rPr lang="en-US" altLang="en-US" sz="3600" b="1" dirty="0">
                <a:solidFill>
                  <a:srgbClr val="FFFFFF"/>
                </a:solidFill>
                <a:latin typeface="Arial Narrow" panose="020B0606020202030204" pitchFamily="34" charset="0"/>
              </a:rPr>
              <a:t>, </a:t>
            </a:r>
            <a:r>
              <a:rPr lang="en-US" altLang="en-US" sz="3600" b="1" dirty="0" err="1" smtClean="0">
                <a:solidFill>
                  <a:srgbClr val="FFFFFF"/>
                </a:solidFill>
                <a:latin typeface="Arial Narrow" panose="020B0606020202030204" pitchFamily="34" charset="0"/>
              </a:rPr>
              <a:t>logikên</a:t>
            </a:r>
            <a:r>
              <a:rPr lang="en-US" altLang="en-US" sz="3600" b="1" dirty="0" smtClean="0">
                <a:solidFill>
                  <a:srgbClr val="FFFFFF"/>
                </a:solidFill>
                <a:latin typeface="Arial Narrow" panose="020B0606020202030204" pitchFamily="34" charset="0"/>
              </a:rPr>
              <a:t> </a:t>
            </a:r>
            <a:r>
              <a:rPr lang="en-US" altLang="en-US" sz="3600" b="1" dirty="0" err="1" smtClean="0">
                <a:solidFill>
                  <a:srgbClr val="FFFFFF"/>
                </a:solidFill>
                <a:latin typeface="Arial Narrow" panose="020B0606020202030204" pitchFamily="34" charset="0"/>
              </a:rPr>
              <a:t>latreian</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208717650"/>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100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100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subTnLst>
                                    <p:animClr clrSpc="rgb" dir="cw">
                                      <p:cBhvr override="childStyle">
                                        <p:cTn dur="1" fill="hold" display="0" masterRel="nextClick" afterEffect="1"/>
                                        <p:tgtEl>
                                          <p:spTgt spid="5120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1203">
                                            <p:txEl>
                                              <p:pRg st="4" end="4"/>
                                            </p:txEl>
                                          </p:spTgt>
                                        </p:tgtEl>
                                        <p:attrNameLst>
                                          <p:attrName>style.visibility</p:attrName>
                                        </p:attrNameLst>
                                      </p:cBhvr>
                                      <p:to>
                                        <p:strVal val="visible"/>
                                      </p:to>
                                    </p:set>
                                    <p:animEffect transition="in" filter="dissolve">
                                      <p:cBhvr>
                                        <p:cTn id="30"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Sermon 1</Template>
  <TotalTime>1495</TotalTime>
  <Words>2207</Words>
  <Application>Microsoft Office PowerPoint</Application>
  <PresentationFormat>On-screen Show (4:3)</PresentationFormat>
  <Paragraphs>181</Paragraphs>
  <Slides>23</Slides>
  <Notes>23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Arial</vt:lpstr>
      <vt:lpstr>Arial Narrow</vt:lpstr>
      <vt:lpstr>TekniaGreek</vt:lpstr>
      <vt:lpstr>Times New Roman</vt:lpstr>
      <vt:lpstr>Wingdings</vt:lpstr>
      <vt:lpstr>Custom Design</vt:lpstr>
      <vt:lpstr>1_Custom Design</vt:lpstr>
      <vt:lpstr>Grace Bible Church  Glorifying God  by Making Disciples of Jesus Christ</vt:lpstr>
      <vt:lpstr>Verse Analysis Four basic parts of Bible Study</vt:lpstr>
      <vt:lpstr>Verse Analysis - Review</vt:lpstr>
      <vt:lpstr>Verse Analysis - Review</vt:lpstr>
      <vt:lpstr>Verse Analysis - Advanced.</vt:lpstr>
      <vt:lpstr>Romans 12:1-2  1 Therefore I urge you, brethren, by the mercies of God, to present your bodies a living and holy sacrifice, acceptable to God, which is your spiritual service of worship. 2 And do not be conformed to this world, but be transformed by the renewing of your mind, so that you may prove what the will of God is, that which is good and acceptable and perfect.</vt:lpstr>
      <vt:lpstr>Romans 12:1-2  1 Therefore I urge you, brethren, by the mercies of God, to present your bodies a living and holy sacrifice, acceptable to God, which is your spiritual service of worship. 2 And do not be conformed to this world, but be transformed by the renewing of your mind, so that you may prove what the will of God is, that which is good and acceptable and perfect.</vt:lpstr>
      <vt:lpstr>Romans 12: 1-2 Observations</vt:lpstr>
      <vt:lpstr>Observations – Key Words &amp; Definitions</vt:lpstr>
      <vt:lpstr>Observations – Key Words &amp; Definitions</vt:lpstr>
      <vt:lpstr>Observations: Questions</vt:lpstr>
      <vt:lpstr>Observations: Questions</vt:lpstr>
      <vt:lpstr>Additional Observations</vt:lpstr>
      <vt:lpstr>Additional Observations</vt:lpstr>
      <vt:lpstr>Interpretive: Rewrite Verse in own words</vt:lpstr>
      <vt:lpstr>Cross References – Romans 12:1</vt:lpstr>
      <vt:lpstr>Cross References – Romans 12:2</vt:lpstr>
      <vt:lpstr>Step Five – Applications to work on </vt:lpstr>
      <vt:lpstr>Interpretive Paraphrase</vt:lpstr>
      <vt:lpstr>Interpretation – Romans 12:1-2 Key Thoughts</vt:lpstr>
      <vt:lpstr>Possible Applications</vt:lpstr>
      <vt:lpstr>Chart</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 Harris</dc:creator>
  <cp:lastModifiedBy>Scott Harris</cp:lastModifiedBy>
  <cp:revision>85</cp:revision>
  <dcterms:modified xsi:type="dcterms:W3CDTF">2021-03-24T21:33:48Z</dcterms:modified>
</cp:coreProperties>
</file>