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1" r:id="rId2"/>
  </p:sldMasterIdLst>
  <p:notesMasterIdLst>
    <p:notesMasterId r:id="rId34"/>
  </p:notesMasterIdLst>
  <p:sldIdLst>
    <p:sldId id="319" r:id="rId3"/>
    <p:sldId id="260" r:id="rId4"/>
    <p:sldId id="278" r:id="rId5"/>
    <p:sldId id="279" r:id="rId6"/>
    <p:sldId id="302" r:id="rId7"/>
    <p:sldId id="303" r:id="rId8"/>
    <p:sldId id="305" r:id="rId9"/>
    <p:sldId id="306" r:id="rId10"/>
    <p:sldId id="304" r:id="rId11"/>
    <p:sldId id="307" r:id="rId12"/>
    <p:sldId id="308" r:id="rId13"/>
    <p:sldId id="300" r:id="rId14"/>
    <p:sldId id="301" r:id="rId15"/>
    <p:sldId id="281" r:id="rId16"/>
    <p:sldId id="282" r:id="rId17"/>
    <p:sldId id="283" r:id="rId18"/>
    <p:sldId id="284" r:id="rId19"/>
    <p:sldId id="286" r:id="rId20"/>
    <p:sldId id="309" r:id="rId21"/>
    <p:sldId id="320" r:id="rId22"/>
    <p:sldId id="310" r:id="rId23"/>
    <p:sldId id="323" r:id="rId24"/>
    <p:sldId id="321" r:id="rId25"/>
    <p:sldId id="324" r:id="rId26"/>
    <p:sldId id="311" r:id="rId27"/>
    <p:sldId id="313" r:id="rId28"/>
    <p:sldId id="326" r:id="rId29"/>
    <p:sldId id="327" r:id="rId30"/>
    <p:sldId id="328" r:id="rId31"/>
    <p:sldId id="314" r:id="rId32"/>
    <p:sldId id="299"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4432" autoAdjust="0"/>
  </p:normalViewPr>
  <p:slideViewPr>
    <p:cSldViewPr>
      <p:cViewPr varScale="1">
        <p:scale>
          <a:sx n="50" d="100"/>
          <a:sy n="50" d="100"/>
        </p:scale>
        <p:origin x="1123"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491"/>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en-US"/>
          </a:p>
        </p:txBody>
      </p:sp>
      <p:sp>
        <p:nvSpPr>
          <p:cNvPr id="419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en-US"/>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0"/>
            <a:r>
              <a:rPr lang="en-US" altLang="en-US" smtClean="0"/>
              <a:t>Second level</a:t>
            </a:r>
          </a:p>
          <a:p>
            <a:pPr lvl="0"/>
            <a:r>
              <a:rPr lang="en-US" altLang="en-US" smtClean="0"/>
              <a:t>Third level</a:t>
            </a:r>
          </a:p>
          <a:p>
            <a:pPr lvl="0"/>
            <a:r>
              <a:rPr lang="en-US" altLang="en-US" smtClean="0"/>
              <a:t>Fourth level</a:t>
            </a:r>
          </a:p>
          <a:p>
            <a:pPr lvl="0"/>
            <a:r>
              <a:rPr lang="en-US" altLang="en-US"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2F0854B4-22EC-4C69-8E90-5ABF802C8A2E}" type="slidenum">
              <a:rPr lang="en-US" altLang="en-US"/>
              <a:pPr/>
              <a:t>‹#›</a:t>
            </a:fld>
            <a:endParaRPr lang="en-US" altLang="en-US"/>
          </a:p>
        </p:txBody>
      </p:sp>
    </p:spTree>
    <p:extLst>
      <p:ext uri="{BB962C8B-B14F-4D97-AF65-F5344CB8AC3E}">
        <p14:creationId xmlns:p14="http://schemas.microsoft.com/office/powerpoint/2010/main" val="15086673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AB3AB13-0B41-4A27-AEC6-490A47A037FF}" type="slidenum">
              <a:rPr lang="en-US" altLang="en-US">
                <a:solidFill>
                  <a:srgbClr val="000000"/>
                </a:solidFill>
              </a:rPr>
              <a:pPr>
                <a:spcBef>
                  <a:spcPct val="0"/>
                </a:spcBef>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851995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7B162-337D-4B12-A446-AD69680BCE86}" type="slidenum">
              <a:rPr lang="en-US" altLang="en-US">
                <a:solidFill>
                  <a:srgbClr val="000000"/>
                </a:solidFill>
              </a:rPr>
              <a:pPr/>
              <a:t>10</a:t>
            </a:fld>
            <a:endParaRPr lang="en-US" altLang="en-US">
              <a:solidFill>
                <a:srgbClr val="000000"/>
              </a:solidFill>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1455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7B162-337D-4B12-A446-AD69680BCE86}" type="slidenum">
              <a:rPr lang="en-US" altLang="en-US">
                <a:solidFill>
                  <a:srgbClr val="000000"/>
                </a:solidFill>
              </a:rPr>
              <a:pPr/>
              <a:t>11</a:t>
            </a:fld>
            <a:endParaRPr lang="en-US" altLang="en-US">
              <a:solidFill>
                <a:srgbClr val="000000"/>
              </a:solidFill>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02047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330490-6ECD-488A-98F7-4E549765F28F}" type="slidenum">
              <a:rPr lang="en-US" altLang="en-US"/>
              <a:pPr/>
              <a:t>12</a:t>
            </a:fld>
            <a:endParaRPr lang="en-US" alt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r>
              <a:rPr lang="en-US" sz="1200" b="1" i="0" u="none" strike="noStrike" baseline="0" dirty="0" smtClean="0"/>
              <a:t>Immediate</a:t>
            </a:r>
            <a:r>
              <a:rPr lang="en-US" sz="1200" b="0" i="0" u="none" strike="noStrike" baseline="0" dirty="0" smtClean="0"/>
              <a:t>: It is at the end of the letter and focuses on final instructions on proper Christian conduct</a:t>
            </a:r>
          </a:p>
          <a:p>
            <a:r>
              <a:rPr lang="en-US" sz="1200" b="1" i="0" u="none" strike="noStrike" baseline="0" dirty="0" smtClean="0"/>
              <a:t>Chapters 4-5 </a:t>
            </a:r>
            <a:r>
              <a:rPr lang="en-US" sz="1200" b="0" i="0" u="none" strike="noStrike" baseline="0" dirty="0" smtClean="0"/>
              <a:t>deal with practical exhortations with 4:13-18 bringing comfort in the hope of the rapture at the Lord’s return, which transitions to 5:1-11 which is an encouragement for them to build one another up in light of the coming Day of the Lord, with 5:12-22 being exhortations on proper Christian conduct as a means to build each other up. </a:t>
            </a:r>
          </a:p>
          <a:p>
            <a:r>
              <a:rPr lang="en-US" sz="1200" b="1" i="0" u="none" strike="noStrike" baseline="0" dirty="0" smtClean="0"/>
              <a:t>Book</a:t>
            </a:r>
            <a:r>
              <a:rPr lang="en-US" sz="1200" b="0" i="0" u="none" strike="noStrike" baseline="0" dirty="0" smtClean="0"/>
              <a:t> - Paul wrote 1 Thessalonians as a personal commendation of their steadfastness in persecution and practical exhortations and encouragements concerning current problems they were facing.</a:t>
            </a:r>
            <a:endParaRPr lang="en-US" altLang="en-US" dirty="0"/>
          </a:p>
        </p:txBody>
      </p:sp>
    </p:spTree>
    <p:extLst>
      <p:ext uri="{BB962C8B-B14F-4D97-AF65-F5344CB8AC3E}">
        <p14:creationId xmlns:p14="http://schemas.microsoft.com/office/powerpoint/2010/main" val="2307675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5070B4-C719-461B-A4F9-A3B7D95DDF6E}" type="slidenum">
              <a:rPr lang="en-US" altLang="en-US"/>
              <a:pPr/>
              <a:t>13</a:t>
            </a:fld>
            <a:endParaRPr lang="en-US" alt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39243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EFB654-EB43-4036-A01E-03732D3A755C}" type="slidenum">
              <a:rPr lang="en-US" altLang="en-US"/>
              <a:pPr/>
              <a:t>14</a:t>
            </a:fld>
            <a:endParaRPr lang="en-US" alt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0610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C72EC3-4153-4026-9391-60C86BE06F7A}" type="slidenum">
              <a:rPr lang="en-US" altLang="en-US"/>
              <a:pPr/>
              <a:t>15</a:t>
            </a:fld>
            <a:endParaRPr lang="en-US" alt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66448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9553B9-FA0D-4369-AFAF-B236ADE0B665}" type="slidenum">
              <a:rPr lang="en-US" altLang="en-US"/>
              <a:pPr/>
              <a:t>16</a:t>
            </a:fld>
            <a:endParaRPr lang="en-US" alt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US" sz="1200" b="0" i="0" u="none" strike="noStrike" baseline="0" dirty="0" smtClean="0"/>
              <a:t>A more literal rendering of the Greed:  </a:t>
            </a:r>
            <a:r>
              <a:rPr lang="en-US" sz="1200" b="0" i="1" u="none" strike="noStrike" baseline="0" dirty="0" smtClean="0"/>
              <a:t>always you rejoice, without intermission, you pray. In all things express gratitude for grace received. For this (is the) will of God in Christ Jesus for you”</a:t>
            </a:r>
            <a:endParaRPr lang="en-US" altLang="en-US" dirty="0"/>
          </a:p>
        </p:txBody>
      </p:sp>
    </p:spTree>
    <p:extLst>
      <p:ext uri="{BB962C8B-B14F-4D97-AF65-F5344CB8AC3E}">
        <p14:creationId xmlns:p14="http://schemas.microsoft.com/office/powerpoint/2010/main" val="439056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8BCE2-F7DD-4EF1-ABDF-B9EAFA4D3D4E}" type="slidenum">
              <a:rPr lang="en-US" altLang="en-US"/>
              <a:pPr/>
              <a:t>17</a:t>
            </a:fld>
            <a:endParaRPr lang="en-US" alt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dirty="0" smtClean="0"/>
              <a:t>Philippians 4:4 (NASB95)  </a:t>
            </a:r>
            <a:r>
              <a:rPr lang="en-US" u="none" strike="noStrike" baseline="30000" dirty="0" smtClean="0">
                <a:effectLst/>
              </a:rPr>
              <a:t>4</a:t>
            </a:r>
            <a:r>
              <a:rPr lang="en-US" u="none" strike="noStrike" dirty="0" smtClean="0">
                <a:effectLst/>
              </a:rPr>
              <a:t> </a:t>
            </a:r>
            <a:r>
              <a:rPr lang="en-US" sz="1200" dirty="0" smtClean="0">
                <a:effectLst/>
              </a:rPr>
              <a:t>Rejoice in the Lord always; again I will say, rejoice!</a:t>
            </a:r>
            <a:r>
              <a:rPr lang="en-US" dirty="0" smtClean="0"/>
              <a:t> </a:t>
            </a:r>
          </a:p>
          <a:p>
            <a:r>
              <a:rPr lang="en-US" dirty="0" smtClean="0"/>
              <a:t>Ephesians 6:18 (NASB95)  </a:t>
            </a:r>
            <a:r>
              <a:rPr lang="en-US" u="none" strike="noStrike" baseline="30000" dirty="0" smtClean="0">
                <a:effectLst/>
              </a:rPr>
              <a:t>18</a:t>
            </a:r>
            <a:r>
              <a:rPr lang="en-US" u="none" strike="noStrike" dirty="0" smtClean="0">
                <a:effectLst/>
              </a:rPr>
              <a:t> </a:t>
            </a:r>
            <a:r>
              <a:rPr lang="en-US" sz="1200" dirty="0" smtClean="0">
                <a:effectLst/>
              </a:rPr>
              <a:t>With all prayer and petition pray at all times in the Spirit, and with this in view, be on the alert with all perseverance and petition for all the saints,</a:t>
            </a:r>
            <a:r>
              <a:rPr lang="en-US" dirty="0" smtClean="0"/>
              <a:t> </a:t>
            </a:r>
          </a:p>
          <a:p>
            <a:r>
              <a:rPr lang="en-US" dirty="0" smtClean="0"/>
              <a:t>Romans 1:21 (NASB95)  </a:t>
            </a:r>
            <a:r>
              <a:rPr lang="en-US" u="none" strike="noStrike" baseline="30000" dirty="0" smtClean="0">
                <a:effectLst/>
              </a:rPr>
              <a:t>21</a:t>
            </a:r>
            <a:r>
              <a:rPr lang="en-US" u="none" strike="noStrike" dirty="0" smtClean="0">
                <a:effectLst/>
              </a:rPr>
              <a:t> </a:t>
            </a:r>
            <a:r>
              <a:rPr lang="en-US" sz="1200" dirty="0" smtClean="0">
                <a:effectLst/>
              </a:rPr>
              <a:t>For even though they knew God, they did not honor Him as God or give thanks, but they became futile in their speculations, and their foolish heart was darkened.</a:t>
            </a:r>
            <a:r>
              <a:rPr lang="en-US" dirty="0" smtClean="0"/>
              <a:t> </a:t>
            </a:r>
          </a:p>
          <a:p>
            <a:r>
              <a:rPr lang="en-US" dirty="0" smtClean="0"/>
              <a:t>Ephesians 5:20 (NASB95)  </a:t>
            </a:r>
            <a:r>
              <a:rPr lang="en-US" u="none" strike="noStrike" baseline="30000" dirty="0" smtClean="0">
                <a:effectLst/>
              </a:rPr>
              <a:t>20</a:t>
            </a:r>
            <a:r>
              <a:rPr lang="en-US" u="none" strike="noStrike" dirty="0" smtClean="0">
                <a:effectLst/>
              </a:rPr>
              <a:t> </a:t>
            </a:r>
            <a:r>
              <a:rPr lang="en-US" sz="1200" dirty="0" smtClean="0">
                <a:effectLst/>
              </a:rPr>
              <a:t>always giving thanks for all things in the name of our Lord Jesus Christ to God, even the Father;</a:t>
            </a:r>
            <a:r>
              <a:rPr lang="en-US" dirty="0" smtClean="0"/>
              <a:t> </a:t>
            </a:r>
          </a:p>
          <a:p>
            <a:endParaRPr lang="en-US" dirty="0" smtClean="0"/>
          </a:p>
          <a:p>
            <a:endParaRPr lang="en-US" dirty="0" smtClean="0"/>
          </a:p>
          <a:p>
            <a:endParaRPr lang="en-US" altLang="en-US" dirty="0"/>
          </a:p>
        </p:txBody>
      </p:sp>
    </p:spTree>
    <p:extLst>
      <p:ext uri="{BB962C8B-B14F-4D97-AF65-F5344CB8AC3E}">
        <p14:creationId xmlns:p14="http://schemas.microsoft.com/office/powerpoint/2010/main" val="602381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22E3C4-1AF3-4108-8602-F1A27D0AC06E}" type="slidenum">
              <a:rPr lang="en-US" altLang="en-US"/>
              <a:pPr/>
              <a:t>18</a:t>
            </a:fld>
            <a:endParaRPr lang="en-US" alt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881041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solidFill>
                  <a:srgbClr val="000000"/>
                </a:solidFill>
              </a:rPr>
              <a:pPr/>
              <a:t>19</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Immediate Context: </a:t>
            </a:r>
            <a:r>
              <a:rPr lang="en-US" sz="1200" b="0" i="1" u="none" strike="noStrike" baseline="0" dirty="0" smtClean="0"/>
              <a:t>Rejoice in the Lord always; again I will say, rejoice! 5 Let your forbearing [spirit] be known to all men. The Lord is near. </a:t>
            </a:r>
            <a:r>
              <a:rPr lang="en-US" sz="1200" b="1" i="1" u="none" strike="noStrike" baseline="0" dirty="0" smtClean="0"/>
              <a:t>6 Be anxious for nothing, but in everything by prayer and supplication with thanksgiving let your requests be made known to God. 7 And the peace of God, which surpasses all comprehension, shall guard your hearts and your minds in Christ Jesus.</a:t>
            </a:r>
          </a:p>
          <a:p>
            <a:pPr eaLnBrk="1" hangingPunct="1"/>
            <a:endParaRPr lang="en-US" sz="1200" b="1" i="1" u="none" strike="noStrike" baseline="0" dirty="0" smtClean="0"/>
          </a:p>
          <a:p>
            <a:r>
              <a:rPr lang="en-US" sz="1200" b="0" i="0" u="none" strike="noStrike" baseline="0" dirty="0" smtClean="0"/>
              <a:t>Extended Context: Chapter 4</a:t>
            </a:r>
          </a:p>
          <a:p>
            <a:r>
              <a:rPr lang="en-US" sz="1200" b="0" i="0" u="none" strike="noStrike" baseline="0" dirty="0" smtClean="0"/>
              <a:t>     Joy in working in harmony with one another </a:t>
            </a:r>
          </a:p>
          <a:p>
            <a:r>
              <a:rPr lang="en-US" sz="1200" b="0" i="0" u="none" strike="noStrike" baseline="0" dirty="0" smtClean="0"/>
              <a:t>     Joy always because we can pray to God </a:t>
            </a:r>
          </a:p>
          <a:p>
            <a:r>
              <a:rPr lang="en-US" sz="1200" b="0" i="0" u="none" strike="noStrike" baseline="0" dirty="0" smtClean="0"/>
              <a:t>     Joy in having our minds dwelling on proper things </a:t>
            </a:r>
          </a:p>
          <a:p>
            <a:r>
              <a:rPr lang="en-US" sz="1200" b="0" i="0" u="none" strike="noStrike" baseline="0" dirty="0" smtClean="0"/>
              <a:t>     Joy in being content with the Lord's provision</a:t>
            </a:r>
            <a:endParaRPr lang="en-US" altLang="en-US" dirty="0" smtClean="0"/>
          </a:p>
        </p:txBody>
      </p:sp>
    </p:spTree>
    <p:extLst>
      <p:ext uri="{BB962C8B-B14F-4D97-AF65-F5344CB8AC3E}">
        <p14:creationId xmlns:p14="http://schemas.microsoft.com/office/powerpoint/2010/main" val="228551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C39DAF-00D4-4898-AAFE-8231D69C1688}" type="slidenum">
              <a:rPr lang="en-US" altLang="en-US"/>
              <a:pPr/>
              <a:t>2</a:t>
            </a:fld>
            <a:endParaRPr lang="en-US" alt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45831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solidFill>
                  <a:srgbClr val="000000"/>
                </a:solidFill>
              </a:rPr>
              <a:pPr/>
              <a:t>20</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i="0" u="none" strike="noStrike" baseline="0" dirty="0" smtClean="0"/>
              <a:t>Theme of book</a:t>
            </a:r>
            <a:r>
              <a:rPr lang="en-US" sz="1200" b="0" i="0" u="none" strike="noStrike" baseline="0" dirty="0" smtClean="0"/>
              <a:t>: Joy &amp; Unity: Paul expresses joy in ail circumstances, thankfulness, &amp; encouragement to be unified in spirit, mind, purpose and love</a:t>
            </a:r>
          </a:p>
          <a:p>
            <a:r>
              <a:rPr lang="en-US" sz="1200" b="0" i="0" u="none" strike="noStrike" baseline="0" dirty="0" smtClean="0"/>
              <a:t>The Apostle Paul is writing to Christians in the city of Philippi in Macedonia. He is currently in prison in Rome and expects that he may be executed there. His personal trials (which were many) have not caused him to lose proper focus on God and so he is joyful. He wants those in Philippi to be able to do the same.</a:t>
            </a:r>
            <a:endParaRPr lang="en-US" altLang="en-US" dirty="0" smtClean="0"/>
          </a:p>
        </p:txBody>
      </p:sp>
    </p:spTree>
    <p:extLst>
      <p:ext uri="{BB962C8B-B14F-4D97-AF65-F5344CB8AC3E}">
        <p14:creationId xmlns:p14="http://schemas.microsoft.com/office/powerpoint/2010/main" val="12785681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21</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*Who? Paul is writing to the Christians in Philippi about prayer to God</a:t>
            </a:r>
          </a:p>
          <a:p>
            <a:r>
              <a:rPr lang="en-US" sz="1200" b="0" i="0" u="none" strike="noStrike" baseline="0" dirty="0" smtClean="0"/>
              <a:t>What genre? A teaching section of Paul’s letter. He is giving instructions</a:t>
            </a:r>
          </a:p>
          <a:p>
            <a:r>
              <a:rPr lang="en-US" sz="1200" b="0" i="0" u="none" strike="noStrike" baseline="0" dirty="0" smtClean="0"/>
              <a:t>What atmosphere? Paul is rejoicing and instructing them how not to be anxious</a:t>
            </a:r>
          </a:p>
          <a:p>
            <a:r>
              <a:rPr lang="en-US" sz="1200" b="0" i="0" u="none" strike="noStrike" baseline="0" dirty="0" smtClean="0"/>
              <a:t>What happens? Paul instructs them how not to be anxious and have peace from God</a:t>
            </a:r>
          </a:p>
          <a:p>
            <a:r>
              <a:rPr lang="en-US" sz="1200" b="0" i="0" u="none" strike="noStrike" baseline="0" dirty="0" smtClean="0"/>
              <a:t>*Verses begin with a command to </a:t>
            </a:r>
            <a:r>
              <a:rPr lang="en-US" sz="1200" b="0" i="1" u="none" strike="noStrike" baseline="0" dirty="0" smtClean="0"/>
              <a:t>“Be anxious for nothing”</a:t>
            </a:r>
            <a:endParaRPr lang="en-US" sz="1200" b="0" i="0" u="none" strike="noStrike" baseline="0" dirty="0" smtClean="0"/>
          </a:p>
          <a:p>
            <a:r>
              <a:rPr lang="en-US" sz="1200" b="0" i="0" u="none" strike="noStrike" baseline="0" dirty="0" smtClean="0"/>
              <a:t>* Verses end with a promise of God's peace which will guard our hearts and minds in Jesus</a:t>
            </a:r>
          </a:p>
          <a:p>
            <a:r>
              <a:rPr lang="en-US" sz="1200" b="0" i="0" u="none" strike="noStrike" baseline="0" dirty="0" smtClean="0"/>
              <a:t>*The </a:t>
            </a:r>
            <a:r>
              <a:rPr lang="en-US" sz="1200" b="0" i="1" u="none" strike="noStrike" baseline="0" dirty="0" smtClean="0"/>
              <a:t>“peace of God” is something that “passes all comprehension.”</a:t>
            </a:r>
            <a:r>
              <a:rPr lang="en-US" sz="1200" b="0" i="0" u="none" strike="noStrike" baseline="0" dirty="0" smtClean="0"/>
              <a:t> This must be a peace that exists when it does not seem normal to be at peace and/or in circumstances that would be a logical basis for worry and anxiety. </a:t>
            </a:r>
          </a:p>
          <a:p>
            <a:r>
              <a:rPr lang="en-US" sz="1200" b="0" i="0" u="none" strike="noStrike" baseline="0" dirty="0" smtClean="0"/>
              <a:t>*The Christian is not to be in an “anxious” state, but one of peace in Christ Jesus . These verses should help me overcome my worries when they arise.</a:t>
            </a:r>
          </a:p>
          <a:p>
            <a:r>
              <a:rPr lang="en-US" sz="1200" b="0" i="0" u="none" strike="noStrike" baseline="0" dirty="0" smtClean="0"/>
              <a:t>God will respond to prayer</a:t>
            </a:r>
          </a:p>
          <a:p>
            <a:r>
              <a:rPr lang="en-US" sz="1200" b="0" i="0" u="none" strike="noStrike" baseline="0" dirty="0" smtClean="0"/>
              <a:t>Pray and you lose anxiety and gain peace. Don’t pray, and keep anxiety and be distant from God.  </a:t>
            </a:r>
          </a:p>
          <a:p>
            <a:r>
              <a:rPr lang="en-US" sz="1200" b="0" i="0" u="none" strike="noStrike" baseline="0" dirty="0" smtClean="0"/>
              <a:t> </a:t>
            </a:r>
          </a:p>
          <a:p>
            <a:r>
              <a:rPr lang="en-US" sz="1200" b="0" i="0" u="none" strike="noStrike" baseline="0" dirty="0" smtClean="0"/>
              <a:t>	</a:t>
            </a:r>
          </a:p>
        </p:txBody>
      </p:sp>
    </p:spTree>
    <p:extLst>
      <p:ext uri="{BB962C8B-B14F-4D97-AF65-F5344CB8AC3E}">
        <p14:creationId xmlns:p14="http://schemas.microsoft.com/office/powerpoint/2010/main" val="21728538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22</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*WHEN: During Pau’s first Roman imprisonment ~ A.D. 61</a:t>
            </a:r>
          </a:p>
          <a:p>
            <a:r>
              <a:rPr lang="en-US" sz="1200" b="0" i="0" u="none" strike="noStrike" baseline="0" dirty="0" smtClean="0"/>
              <a:t>     You can pray at anytime</a:t>
            </a:r>
          </a:p>
          <a:p>
            <a:r>
              <a:rPr lang="en-US" sz="1200" b="0" i="0" u="none" strike="noStrike" baseline="0" dirty="0" smtClean="0"/>
              <a:t>*WHERE: Paul is in prison in Rome </a:t>
            </a:r>
          </a:p>
          <a:p>
            <a:r>
              <a:rPr lang="en-US" sz="1200" b="0" i="0" u="none" strike="noStrike" baseline="0" dirty="0" smtClean="0"/>
              <a:t>     You can pray anywhere</a:t>
            </a:r>
          </a:p>
          <a:p>
            <a:r>
              <a:rPr lang="en-US" sz="1200" b="0" i="0" u="none" strike="noStrike" baseline="0" dirty="0" smtClean="0"/>
              <a:t>*WHY: Why did Paul use this particular words: See Key words below</a:t>
            </a:r>
          </a:p>
          <a:p>
            <a:r>
              <a:rPr lang="en-US" sz="1200" b="0" i="0" u="none" strike="noStrike" baseline="0" dirty="0" smtClean="0"/>
              <a:t>     Other why questions: (see Questions below)</a:t>
            </a:r>
          </a:p>
          <a:p>
            <a:r>
              <a:rPr lang="en-US" sz="1200" b="0" i="0" u="none" strike="noStrike" baseline="0" dirty="0" smtClean="0"/>
              <a:t>*HOW: How does this passage relate to other parts of Scripture? See cross-references below  </a:t>
            </a:r>
          </a:p>
          <a:p>
            <a:r>
              <a:rPr lang="en-US" sz="1200" b="0" i="0" u="none" strike="noStrike" baseline="0" dirty="0" smtClean="0"/>
              <a:t>     Other how questions? (See Questions below)</a:t>
            </a:r>
          </a:p>
          <a:p>
            <a:r>
              <a:rPr lang="en-US" sz="1200" b="0" i="0" u="sng" strike="noStrike" baseline="0" dirty="0" smtClean="0"/>
              <a:t>Observation note</a:t>
            </a:r>
            <a:r>
              <a:rPr lang="en-US" sz="1200" b="0" i="0" u="none" strike="noStrike" baseline="0" dirty="0" smtClean="0"/>
              <a:t>: The prayer requests are to be </a:t>
            </a:r>
            <a:r>
              <a:rPr lang="en-US" sz="1200" b="0" i="1" u="none" strike="noStrike" baseline="0" dirty="0" smtClean="0"/>
              <a:t>“made known to God.”</a:t>
            </a:r>
            <a:r>
              <a:rPr lang="en-US" sz="1200" b="0" i="0" u="none" strike="noStrike" baseline="0" dirty="0" smtClean="0"/>
              <a:t> God already knows all things, so these requests will not be new revelation to Him. Rather it must be referring to our own efforts at communicating to Him in our own thoughts, words and desires. The stating of our requests helps us to know what we desire from God.</a:t>
            </a:r>
          </a:p>
        </p:txBody>
      </p:sp>
    </p:spTree>
    <p:extLst>
      <p:ext uri="{BB962C8B-B14F-4D97-AF65-F5344CB8AC3E}">
        <p14:creationId xmlns:p14="http://schemas.microsoft.com/office/powerpoint/2010/main" val="1657954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23</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*Anxiety: </a:t>
            </a:r>
            <a:r>
              <a:rPr lang="en-US" sz="1200" b="1" i="0" u="none" strike="noStrike" kern="1200" baseline="0" dirty="0" err="1" smtClean="0">
                <a:solidFill>
                  <a:schemeClr val="tx1"/>
                </a:solidFill>
                <a:latin typeface="Arial" panose="020B0604020202020204" pitchFamily="34" charset="0"/>
                <a:ea typeface="+mn-ea"/>
                <a:cs typeface="Arial" panose="020B0604020202020204" pitchFamily="34" charset="0"/>
              </a:rPr>
              <a:t>merpimnaō</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to have an anxious concern, based on apprehension about possible danger or misfortune—‘to be worried about, to be anxious about.</a:t>
            </a:r>
          </a:p>
          <a:p>
            <a:r>
              <a:rPr lang="en-US" sz="1200" b="0" i="0" u="none" strike="noStrike" baseline="0" dirty="0" smtClean="0"/>
              <a:t>*Peace: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none" strike="noStrike" kern="1200" baseline="0" dirty="0" err="1" smtClean="0">
                <a:solidFill>
                  <a:schemeClr val="tx1"/>
                </a:solidFill>
                <a:latin typeface="Arial" panose="020B0604020202020204" pitchFamily="34" charset="0"/>
                <a:ea typeface="+mn-ea"/>
                <a:cs typeface="Arial" panose="020B0604020202020204" pitchFamily="34" charset="0"/>
              </a:rPr>
              <a:t>eirānā</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 a state of peace &amp; tranquility</a:t>
            </a:r>
            <a:endParaRPr lang="en-US" sz="1200" b="0" i="0" u="none" strike="noStrike" baseline="0" dirty="0" smtClean="0"/>
          </a:p>
          <a:p>
            <a:r>
              <a:rPr lang="en-US" sz="1200" b="0" i="0" u="none" strike="noStrike" baseline="0" dirty="0" smtClean="0"/>
              <a:t>*Pray: </a:t>
            </a:r>
            <a:r>
              <a:rPr kumimoji="0" lang="en-US" sz="4000" b="1" i="0" u="none" strike="noStrike" kern="0" cap="none" spc="0" normalizeH="0" baseline="0" noProof="0" dirty="0" err="1" smtClean="0">
                <a:ln>
                  <a:noFill/>
                </a:ln>
                <a:solidFill>
                  <a:srgbClr val="FFFFFF"/>
                </a:solidFill>
                <a:effectLst/>
                <a:uLnTx/>
                <a:uFillTx/>
                <a:latin typeface="TekniaGreek" panose="02000503060000020004" pitchFamily="2" charset="0"/>
                <a:ea typeface="+mn-ea"/>
                <a:cs typeface="Arial"/>
              </a:rPr>
              <a:t>proseuche</a:t>
            </a:r>
            <a:r>
              <a:rPr lang="en-US" sz="1200" b="0" i="0" u="none" strike="noStrike" baseline="0" dirty="0" smtClean="0"/>
              <a:t> </a:t>
            </a:r>
            <a:r>
              <a:rPr lang="en-US" sz="1200" dirty="0" smtClean="0"/>
              <a:t>to speak to or to make requests of God—‘to pray, to speak to God, to ask God for, prayer</a:t>
            </a:r>
          </a:p>
          <a:p>
            <a:r>
              <a:rPr lang="en-US" sz="1200" dirty="0" smtClean="0"/>
              <a:t>*Supplication:</a:t>
            </a:r>
            <a:r>
              <a:rPr lang="en-US" sz="1200" baseline="0" dirty="0" smtClean="0"/>
              <a:t> </a:t>
            </a:r>
            <a:r>
              <a:rPr lang="en-US" sz="4000" b="1" dirty="0" err="1" smtClean="0"/>
              <a:t>deêsis</a:t>
            </a:r>
            <a:r>
              <a:rPr lang="en-US" sz="4000" b="1" dirty="0" smtClean="0"/>
              <a:t> / </a:t>
            </a:r>
            <a:r>
              <a:rPr kumimoji="0" lang="en-US" sz="4000" b="1" i="0" u="none" strike="noStrike" kern="0" cap="none" spc="0" normalizeH="0" baseline="0" noProof="0" dirty="0" err="1" smtClean="0">
                <a:ln>
                  <a:noFill/>
                </a:ln>
                <a:solidFill>
                  <a:srgbClr val="FFFFFF"/>
                </a:solidFill>
                <a:effectLst/>
                <a:uLnTx/>
                <a:uFillTx/>
                <a:latin typeface="Arial"/>
                <a:ea typeface="+mn-ea"/>
                <a:cs typeface="Arial"/>
              </a:rPr>
              <a:t>deomai</a:t>
            </a:r>
            <a:r>
              <a:rPr kumimoji="0" lang="en-US" sz="4000" b="1" i="0" u="none" strike="noStrike" kern="0" cap="none" spc="0" normalizeH="0" baseline="0" noProof="0" dirty="0" smtClean="0">
                <a:ln>
                  <a:noFill/>
                </a:ln>
                <a:solidFill>
                  <a:srgbClr val="FFFFFF"/>
                </a:solidFill>
                <a:effectLst/>
                <a:uLnTx/>
                <a:uFillTx/>
                <a:latin typeface="Arial"/>
                <a:ea typeface="+mn-ea"/>
                <a:cs typeface="Arial"/>
              </a:rPr>
              <a:t> </a:t>
            </a:r>
            <a:r>
              <a:rPr lang="en-US" sz="1200" dirty="0" smtClean="0"/>
              <a:t>‘to plead, to beg,’ 33.170) that which is asked with urgency based on presumed need—‘request, plea, prayer</a:t>
            </a:r>
          </a:p>
          <a:p>
            <a:r>
              <a:rPr lang="en-US" altLang="en-US" sz="1200" dirty="0" smtClean="0"/>
              <a:t>*Thanksgiving:</a:t>
            </a:r>
            <a:r>
              <a:rPr lang="en-US" altLang="en-US" sz="1200" baseline="0" dirty="0" smtClean="0"/>
              <a:t> </a:t>
            </a:r>
            <a:r>
              <a:rPr lang="en-US" altLang="en-US" b="1" dirty="0" err="1" smtClean="0">
                <a:solidFill>
                  <a:srgbClr val="FFFFFF"/>
                </a:solidFill>
                <a:latin typeface="Arial Narrow" panose="020B0606020202030204" pitchFamily="34" charset="0"/>
              </a:rPr>
              <a:t>eucharistia</a:t>
            </a:r>
            <a:r>
              <a:rPr lang="en-US" altLang="en-US" b="1" dirty="0" smtClean="0">
                <a:solidFill>
                  <a:srgbClr val="FFFFFF"/>
                </a:solidFill>
                <a:latin typeface="Arial Narrow" panose="020B0606020202030204" pitchFamily="34" charset="0"/>
              </a:rPr>
              <a:t> </a:t>
            </a:r>
            <a:r>
              <a:rPr lang="en-US" sz="1200" dirty="0" smtClean="0"/>
              <a:t>: to express gratitude for benefits or blessings—‘to thank, thanksgiving, thankfulness (</a:t>
            </a:r>
            <a:r>
              <a:rPr lang="en-US" sz="1200" dirty="0" err="1" smtClean="0"/>
              <a:t>charis</a:t>
            </a:r>
            <a:r>
              <a:rPr lang="en-US" sz="1200" baseline="0" dirty="0" smtClean="0"/>
              <a:t> = grace)</a:t>
            </a:r>
          </a:p>
          <a:p>
            <a:r>
              <a:rPr lang="en-US" altLang="en-US" b="1" dirty="0" smtClean="0">
                <a:solidFill>
                  <a:srgbClr val="FFFFFF"/>
                </a:solidFill>
                <a:latin typeface="Arial Narrow" panose="020B0606020202030204" pitchFamily="34" charset="0"/>
              </a:rPr>
              <a:t>*</a:t>
            </a:r>
            <a:r>
              <a:rPr lang="en-US" altLang="en-US" b="0" dirty="0" smtClean="0">
                <a:solidFill>
                  <a:srgbClr val="FFFFFF"/>
                </a:solidFill>
                <a:latin typeface="Arial Narrow" panose="020B0606020202030204" pitchFamily="34" charset="0"/>
              </a:rPr>
              <a:t>Request:</a:t>
            </a:r>
            <a:r>
              <a:rPr lang="en-US" altLang="en-US" b="0" baseline="0" dirty="0" smtClean="0">
                <a:solidFill>
                  <a:srgbClr val="FFFFFF"/>
                </a:solidFill>
                <a:latin typeface="Arial Narrow" panose="020B0606020202030204" pitchFamily="34" charset="0"/>
              </a:rPr>
              <a:t>  </a:t>
            </a:r>
            <a:r>
              <a:rPr lang="en-US" b="1" dirty="0" err="1" smtClean="0"/>
              <a:t>aitêma</a:t>
            </a:r>
            <a:r>
              <a:rPr lang="en-US" b="1" dirty="0" smtClean="0"/>
              <a:t>  / </a:t>
            </a:r>
            <a:r>
              <a:rPr lang="en-US" b="1" dirty="0" err="1" smtClean="0"/>
              <a:t>aiteo</a:t>
            </a:r>
            <a:r>
              <a:rPr lang="en-US" b="1" dirty="0" smtClean="0"/>
              <a:t>  </a:t>
            </a:r>
            <a:r>
              <a:rPr lang="en-US" altLang="en-US" b="0" baseline="0" dirty="0" smtClean="0">
                <a:solidFill>
                  <a:srgbClr val="FFFFFF"/>
                </a:solidFill>
                <a:latin typeface="Arial Narrow" panose="020B0606020202030204" pitchFamily="34" charset="0"/>
              </a:rPr>
              <a:t>ask with urgency /</a:t>
            </a:r>
            <a:r>
              <a:rPr lang="en-US" altLang="en-US" b="1" dirty="0" smtClean="0">
                <a:solidFill>
                  <a:srgbClr val="FFFFFF"/>
                </a:solidFill>
                <a:latin typeface="Arial Narrow" panose="020B0606020202030204" pitchFamily="34" charset="0"/>
              </a:rPr>
              <a:t> </a:t>
            </a:r>
            <a:r>
              <a:rPr lang="en-US" sz="1200" dirty="0" smtClean="0"/>
              <a:t>that which is being asked for—‘request, demand, what was being asked for.’</a:t>
            </a:r>
            <a:endParaRPr lang="en-US" altLang="en-US" dirty="0" smtClean="0"/>
          </a:p>
        </p:txBody>
      </p:sp>
    </p:spTree>
    <p:extLst>
      <p:ext uri="{BB962C8B-B14F-4D97-AF65-F5344CB8AC3E}">
        <p14:creationId xmlns:p14="http://schemas.microsoft.com/office/powerpoint/2010/main" val="36166480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24</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Grammatical insights</a:t>
            </a:r>
          </a:p>
          <a:p>
            <a:r>
              <a:rPr lang="en-US" sz="1200" b="0" i="0" u="none" strike="noStrike" baseline="0" dirty="0" smtClean="0"/>
              <a:t>     The command to </a:t>
            </a:r>
            <a:r>
              <a:rPr lang="en-US" sz="1200" b="0" i="1" u="none" strike="noStrike" baseline="0" dirty="0" smtClean="0"/>
              <a:t>not be anxious </a:t>
            </a:r>
            <a:r>
              <a:rPr lang="en-US" sz="1200" b="0" i="0" u="none" strike="noStrike" baseline="0" dirty="0" smtClean="0"/>
              <a:t>is in the present active tense. Continued action</a:t>
            </a:r>
          </a:p>
          <a:p>
            <a:r>
              <a:rPr lang="en-US" sz="1200" b="0" i="0" u="none" strike="noStrike" baseline="0" dirty="0" smtClean="0"/>
              <a:t>     The result of peace that  “</a:t>
            </a:r>
            <a:r>
              <a:rPr lang="en-US" sz="1200" b="0" i="1" u="none" strike="noStrike" baseline="0" dirty="0" smtClean="0"/>
              <a:t>will guard</a:t>
            </a:r>
            <a:r>
              <a:rPr lang="en-US" sz="1200" b="0" i="0" u="none" strike="noStrike" baseline="0" dirty="0" smtClean="0"/>
              <a:t>” is future active tense.  Continued action</a:t>
            </a:r>
          </a:p>
          <a:p>
            <a:r>
              <a:rPr lang="en-US" sz="1200" b="0" i="0" u="none" strike="noStrike" baseline="0" dirty="0" smtClean="0"/>
              <a:t>Cause and Effect: Proper prayer will result in God’s peace</a:t>
            </a:r>
          </a:p>
          <a:p>
            <a:r>
              <a:rPr lang="en-US" sz="1200" b="0" i="0" u="none" strike="noStrike" baseline="0" dirty="0" smtClean="0"/>
              <a:t>Linking words: </a:t>
            </a:r>
          </a:p>
          <a:p>
            <a:r>
              <a:rPr lang="en-US" sz="1200" b="0" i="0" u="none" strike="noStrike" baseline="0" dirty="0" smtClean="0"/>
              <a:t>     “But” :   </a:t>
            </a:r>
            <a:r>
              <a:rPr lang="en-US" sz="1200" b="0" i="0" u="none" strike="noStrike" kern="1200" baseline="0" dirty="0" err="1" smtClean="0">
                <a:solidFill>
                  <a:schemeClr val="tx1"/>
                </a:solidFill>
                <a:latin typeface="Arial" panose="020B0604020202020204" pitchFamily="34" charset="0"/>
                <a:ea typeface="+mn-ea"/>
                <a:cs typeface="Arial" panose="020B0604020202020204" pitchFamily="34" charset="0"/>
              </a:rPr>
              <a:t>alla</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 vs. 6.  Strong contrast. Don’t do this, do this</a:t>
            </a:r>
          </a:p>
          <a:p>
            <a:r>
              <a:rPr lang="en-US" sz="1200" b="0" i="0" u="none" strike="noStrike" baseline="0" dirty="0" smtClean="0"/>
              <a:t>     “And” :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kai - vs 7. Gives result of doing vs. 6. </a:t>
            </a:r>
            <a:endParaRPr lang="en-US" altLang="en-US" dirty="0" smtClean="0"/>
          </a:p>
        </p:txBody>
      </p:sp>
    </p:spTree>
    <p:extLst>
      <p:ext uri="{BB962C8B-B14F-4D97-AF65-F5344CB8AC3E}">
        <p14:creationId xmlns:p14="http://schemas.microsoft.com/office/powerpoint/2010/main" val="36613480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25</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Why is anxiety a problem for people in general? </a:t>
            </a:r>
          </a:p>
          <a:p>
            <a:r>
              <a:rPr lang="en-US" sz="1200" b="0" i="0" u="none" strike="noStrike" baseline="0" dirty="0" smtClean="0"/>
              <a:t>Why do Christians get anxious? Why do I get anxious? What are the things I worry about? </a:t>
            </a:r>
          </a:p>
          <a:p>
            <a:r>
              <a:rPr lang="en-US" sz="1200" b="0" i="0" u="none" strike="noStrike" baseline="0" dirty="0" smtClean="0"/>
              <a:t>Why can Christians be at peace in even terrible situations?</a:t>
            </a:r>
          </a:p>
          <a:p>
            <a:r>
              <a:rPr lang="en-US" sz="1200" b="0" i="0" u="none" strike="noStrike" baseline="0" dirty="0" smtClean="0"/>
              <a:t>Why does Paul add in the phrase “in Christ Jesus” instead of just leaving it as the peace of God that shall guard our hearts and minds?</a:t>
            </a:r>
          </a:p>
          <a:p>
            <a:r>
              <a:rPr lang="en-US" sz="1200" b="0" i="0" u="none" strike="noStrike" baseline="0" dirty="0" smtClean="0"/>
              <a:t>How does prayer eliminate anxiety and bring God’s peace?</a:t>
            </a:r>
          </a:p>
          <a:p>
            <a:r>
              <a:rPr lang="en-US" sz="1200" b="0" i="0" u="none" strike="noStrike" baseline="0" dirty="0" smtClean="0"/>
              <a:t>How can I make this a normal practice of my life? </a:t>
            </a:r>
          </a:p>
          <a:p>
            <a:r>
              <a:rPr lang="en-US" sz="1200" b="0" i="0" u="none" strike="noStrike" baseline="0" dirty="0" smtClean="0"/>
              <a:t>How do I know God is willing and able to do this? Do I believe Him enough to trust Him and leave the reasons for my anxiety in His hands? </a:t>
            </a:r>
            <a:endParaRPr lang="en-US" altLang="en-US" dirty="0" smtClean="0"/>
          </a:p>
        </p:txBody>
      </p:sp>
    </p:spTree>
    <p:extLst>
      <p:ext uri="{BB962C8B-B14F-4D97-AF65-F5344CB8AC3E}">
        <p14:creationId xmlns:p14="http://schemas.microsoft.com/office/powerpoint/2010/main" val="30973057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26</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i="0" u="none" strike="noStrike" baseline="0" dirty="0" smtClean="0"/>
              <a:t>Matthew 6:25-33</a:t>
            </a:r>
            <a:r>
              <a:rPr lang="en-US" sz="1200" b="0" i="0" u="none" strike="noStrike" baseline="0" dirty="0" smtClean="0"/>
              <a:t>: Jesus' command to not be anxious about food, shelter, clothing)</a:t>
            </a:r>
          </a:p>
          <a:p>
            <a:r>
              <a:rPr lang="en-US" sz="1200" b="1" i="0" u="none" strike="noStrike" baseline="0" dirty="0" smtClean="0"/>
              <a:t>Matt 10:19 </a:t>
            </a:r>
            <a:r>
              <a:rPr lang="en-US" sz="1200" b="0" i="1" u="none" strike="noStrike" baseline="0" dirty="0" smtClean="0"/>
              <a:t>“But when they deliver you up, </a:t>
            </a:r>
            <a:r>
              <a:rPr lang="en-US" sz="1200" b="0" i="1" u="sng" strike="noStrike" baseline="0" dirty="0" smtClean="0"/>
              <a:t>do not become anxious</a:t>
            </a:r>
            <a:r>
              <a:rPr lang="en-US" sz="1200" b="0" i="1" u="none" strike="noStrike" baseline="0" dirty="0" smtClean="0"/>
              <a:t> about how or what you will speak; for it shall be given you in that hour what you are to speak.”</a:t>
            </a:r>
            <a:endParaRPr lang="en-US" sz="1200" b="0" i="0" u="none" strike="noStrike" baseline="0" dirty="0" smtClean="0"/>
          </a:p>
          <a:p>
            <a:r>
              <a:rPr lang="en-US" sz="1200" b="1" i="0" u="none" strike="noStrike" baseline="0" dirty="0" smtClean="0"/>
              <a:t>Matt 13:22  </a:t>
            </a:r>
            <a:r>
              <a:rPr lang="en-US" sz="1200" b="0" i="1" u="none" strike="noStrike" baseline="0" dirty="0" smtClean="0"/>
              <a:t>And the one on whom seed was sown among the thorns, this is the man who hears the word, and the </a:t>
            </a:r>
            <a:r>
              <a:rPr lang="en-US" sz="1200" b="0" i="1" u="sng" strike="noStrike" baseline="0" dirty="0" smtClean="0"/>
              <a:t>worry of the world,</a:t>
            </a:r>
            <a:r>
              <a:rPr lang="en-US" sz="1200" b="0" i="1" u="none" strike="noStrike" baseline="0" dirty="0" smtClean="0"/>
              <a:t> and the deceitfulness of riches choke the word, and it becomes unfruitful.</a:t>
            </a:r>
            <a:endParaRPr lang="en-US" sz="1200" b="0" i="0" u="none" strike="noStrike" baseline="0" dirty="0" smtClean="0"/>
          </a:p>
          <a:p>
            <a:r>
              <a:rPr lang="en-US" sz="1200" b="1" i="0" u="none" strike="noStrike" baseline="0" dirty="0" smtClean="0"/>
              <a:t>Luke 10:41-42 </a:t>
            </a:r>
            <a:r>
              <a:rPr lang="en-US" sz="1200" b="0" i="1" u="none" strike="noStrike" baseline="0" dirty="0" smtClean="0"/>
              <a:t>But the Lord answered and said to her, “Martha, Martha, </a:t>
            </a:r>
            <a:r>
              <a:rPr lang="en-US" sz="1200" b="0" i="1" u="sng" strike="noStrike" baseline="0" dirty="0" smtClean="0"/>
              <a:t>you are worried</a:t>
            </a:r>
            <a:r>
              <a:rPr lang="en-US" sz="1200" b="0" i="1" u="none" strike="noStrike" baseline="0" dirty="0" smtClean="0"/>
              <a:t> and bothered about so many things; but </a:t>
            </a:r>
            <a:r>
              <a:rPr lang="en-US" sz="1200" b="0" i="1" u="sng" strike="noStrike" baseline="0" dirty="0" smtClean="0"/>
              <a:t>[only] a few things are necessary, really [only] one,</a:t>
            </a:r>
            <a:r>
              <a:rPr lang="en-US" sz="1200" b="0" i="1" u="none" strike="noStrike" baseline="0" dirty="0" smtClean="0"/>
              <a:t> for Mary has chosen the good part, which shall not be taken away from her.”</a:t>
            </a:r>
            <a:endParaRPr lang="en-US" sz="1200" b="0" i="0" u="none" strike="noStrike" baseline="0" dirty="0" smtClean="0"/>
          </a:p>
          <a:p>
            <a:r>
              <a:rPr lang="en-US" sz="1200" b="1" i="0" u="none" strike="noStrike" baseline="0" dirty="0" smtClean="0"/>
              <a:t>1 </a:t>
            </a:r>
            <a:r>
              <a:rPr lang="en-US" sz="1200" b="1" i="0" u="none" strike="noStrike" baseline="0" dirty="0" err="1" smtClean="0"/>
              <a:t>Cor</a:t>
            </a:r>
            <a:r>
              <a:rPr lang="en-US" sz="1200" b="1" i="0" u="none" strike="noStrike" baseline="0" dirty="0" smtClean="0"/>
              <a:t> 7:21 </a:t>
            </a:r>
            <a:r>
              <a:rPr lang="en-US" sz="1200" b="0" i="1" u="none" strike="noStrike" baseline="0" dirty="0" smtClean="0"/>
              <a:t>Were you called while a slave? Do not worry about it: but if you are able also to become free, rather do that.</a:t>
            </a:r>
          </a:p>
          <a:p>
            <a:r>
              <a:rPr lang="en-US" sz="1200" b="1" i="0" u="none" strike="noStrike" baseline="0" dirty="0" smtClean="0"/>
              <a:t>1 Peter 5:6, </a:t>
            </a:r>
            <a:r>
              <a:rPr lang="en-US" sz="1200" b="0" i="1" u="none" strike="noStrike" baseline="0" dirty="0" smtClean="0"/>
              <a:t>Humble yourselves, therefore, under the mighty hand of God, that He may exalt you at the proper time, casting all your anxiety upon Him, because He cares for you.</a:t>
            </a:r>
            <a:endParaRPr lang="en-US" sz="1200" b="0" i="0" u="none" strike="noStrike" baseline="0" dirty="0" smtClean="0"/>
          </a:p>
          <a:p>
            <a:r>
              <a:rPr lang="en-US" sz="1200" b="1" i="0" u="none" strike="noStrike" baseline="0" dirty="0" smtClean="0"/>
              <a:t>1 Thessalonians 5:17-18 </a:t>
            </a:r>
            <a:r>
              <a:rPr lang="en-US" sz="1200" b="0" i="1" u="none" strike="noStrike" baseline="0" dirty="0" smtClean="0"/>
              <a:t>pray without ceasing; in everything give thanks; for this is God's will for you in Christ Jesus.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0" i="0" u="none" strike="noStrike" baseline="0" dirty="0" smtClean="0"/>
              <a:t>Colossians 4:2 </a:t>
            </a:r>
            <a:r>
              <a:rPr lang="en-US" sz="1200" b="0" i="1" u="none" strike="noStrike" baseline="0" dirty="0" smtClean="0"/>
              <a:t>Devote yourselves to prayer, keeping alert in it with [an attitude of] thanksgiving;</a:t>
            </a:r>
            <a:endParaRPr lang="en-US" sz="1200" b="0" i="0" u="none" strike="noStrike" baseline="0" dirty="0" smtClean="0"/>
          </a:p>
          <a:p>
            <a:endParaRPr lang="en-US" sz="1200" b="0" i="0" u="none" strike="noStrike" baseline="0" dirty="0" smtClean="0"/>
          </a:p>
          <a:p>
            <a:pPr eaLnBrk="1" hangingPunct="1"/>
            <a:endParaRPr lang="en-US" altLang="en-US" dirty="0" smtClean="0"/>
          </a:p>
        </p:txBody>
      </p:sp>
    </p:spTree>
    <p:extLst>
      <p:ext uri="{BB962C8B-B14F-4D97-AF65-F5344CB8AC3E}">
        <p14:creationId xmlns:p14="http://schemas.microsoft.com/office/powerpoint/2010/main" val="476913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27</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Matt 7:7-8 </a:t>
            </a:r>
            <a:r>
              <a:rPr lang="en-US" sz="1200" b="0" i="1" u="none" strike="noStrike" baseline="0" dirty="0" smtClean="0"/>
              <a:t> Ask, and it shall be given to you; seek, and you shall find; knock, and it shall be opened to you. “For everyone who asks receives, and he who seeks finds, and to him who knocks it shall be opened</a:t>
            </a:r>
            <a:endParaRPr lang="en-US" sz="1200" b="0" i="0" u="none" strike="noStrike" baseline="0" dirty="0" smtClean="0"/>
          </a:p>
          <a:p>
            <a:r>
              <a:rPr lang="en-US" sz="1200" b="0" i="0" u="none" strike="noStrike" baseline="0" dirty="0" smtClean="0"/>
              <a:t>Matthew 6:9-13 - The “Disciples Prayer”</a:t>
            </a:r>
          </a:p>
          <a:p>
            <a:r>
              <a:rPr lang="en-US" sz="1200" b="0" i="0" u="none" strike="noStrike" baseline="0" dirty="0" smtClean="0"/>
              <a:t>Colossians 3:15-17 </a:t>
            </a:r>
            <a:r>
              <a:rPr lang="en-US" sz="1200" b="0" i="1" u="none" strike="noStrike" baseline="0" dirty="0" smtClean="0"/>
              <a:t>And let the peace of Christ rule in your hearts, to which indeed you were called in one body; and be thankful. Let the word of Christ richly dwell within you, with all wisdom teaching and admonishing one another with psalms [and] hymns [and] spiritual songs, singing with thankfulness in your hearts to God. And whatever you do in word or deed, [do] all in the name of the Lord Jesus, giving thanks through Him to God the Father.</a:t>
            </a:r>
            <a:endParaRPr lang="en-US" sz="1200" b="0" i="0" u="none" strike="noStrike" baseline="0" dirty="0" smtClean="0"/>
          </a:p>
          <a:p>
            <a:r>
              <a:rPr lang="en-US" sz="1200" b="0" i="0" u="none" strike="noStrike" baseline="0" dirty="0" smtClean="0"/>
              <a:t>John 14:27 </a:t>
            </a:r>
            <a:r>
              <a:rPr lang="en-US" sz="1200" b="0" i="1" u="none" strike="noStrike" baseline="0" dirty="0" smtClean="0"/>
              <a:t> Peace I leave with you; My peace I give to you; not as the world gives, do I give to you. Let not your heart be troubled, nor let it be fearful.</a:t>
            </a:r>
            <a:endParaRPr lang="en-US" sz="1200" b="0" i="0" u="none" strike="noStrike" baseline="0" dirty="0" smtClean="0"/>
          </a:p>
          <a:p>
            <a:r>
              <a:rPr lang="en-US" sz="1200" b="0" i="0" u="none" strike="noStrike" baseline="0" dirty="0" smtClean="0"/>
              <a:t>John 16:33 </a:t>
            </a:r>
            <a:r>
              <a:rPr lang="en-US" sz="1200" b="0" i="1" u="none" strike="noStrike" baseline="0" dirty="0" smtClean="0"/>
              <a:t>“These things I have spoken to you, that in Me you may have peace. In the world you have tribulation, but take courage; I have overcome the world.”</a:t>
            </a:r>
            <a:endParaRPr lang="en-US" sz="1200" b="0" i="0" u="none" strike="noStrike" baseline="0" dirty="0" smtClean="0"/>
          </a:p>
          <a:p>
            <a:r>
              <a:rPr lang="en-US" sz="1200" b="0" i="0" u="none" strike="noStrike" baseline="0" dirty="0" smtClean="0"/>
              <a:t>Romans 5:1 </a:t>
            </a:r>
            <a:r>
              <a:rPr lang="en-US" sz="1200" b="0" i="1" u="none" strike="noStrike" baseline="0" dirty="0" smtClean="0"/>
              <a:t>Therefore having been justified by faith, we have peace with God through our Lord Jesus Christ,</a:t>
            </a:r>
            <a:endParaRPr lang="en-US" sz="1200" b="0" i="0" u="none" strike="noStrike" baseline="0" dirty="0" smtClean="0"/>
          </a:p>
          <a:p>
            <a:r>
              <a:rPr lang="en-US" sz="1200" b="0" i="0" u="none" strike="noStrike" baseline="0" dirty="0" smtClean="0"/>
              <a:t>Romans 8:6 </a:t>
            </a:r>
            <a:r>
              <a:rPr lang="en-US" sz="1200" b="0" i="1" u="none" strike="noStrike" baseline="0" dirty="0" smtClean="0"/>
              <a:t>For the mind set on the flesh is death, but the mind set on the Spirit is life and peace</a:t>
            </a:r>
            <a:endParaRPr lang="en-US" sz="1200" b="0" i="0" u="none" strike="noStrike" baseline="0" dirty="0" smtClean="0"/>
          </a:p>
          <a:p>
            <a:r>
              <a:rPr lang="en-US" sz="1200" b="0" i="0" u="none" strike="noStrike" baseline="0" dirty="0" smtClean="0"/>
              <a:t>Gala 5:22,23 </a:t>
            </a:r>
            <a:r>
              <a:rPr lang="en-US" sz="1200" b="0" i="1" u="none" strike="noStrike" baseline="0" dirty="0" smtClean="0"/>
              <a:t>But the fruit of the Spirit is love, joy, peace, patience, kindness, goodness, faithfulness, gentleness, self-control; against such things there is no law</a:t>
            </a:r>
            <a:endParaRPr lang="en-US" altLang="en-US" dirty="0" smtClean="0"/>
          </a:p>
        </p:txBody>
      </p:sp>
    </p:spTree>
    <p:extLst>
      <p:ext uri="{BB962C8B-B14F-4D97-AF65-F5344CB8AC3E}">
        <p14:creationId xmlns:p14="http://schemas.microsoft.com/office/powerpoint/2010/main" val="15450869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28</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200" b="1" dirty="0" smtClean="0">
                <a:solidFill>
                  <a:srgbClr val="FFFFFF"/>
                </a:solidFill>
                <a:latin typeface="Arial Narrow" panose="020B0606020202030204" pitchFamily="34" charset="0"/>
              </a:rPr>
              <a:t>Vs. 6 - Don't worry - pray properly to God </a:t>
            </a:r>
          </a:p>
          <a:p>
            <a:pPr eaLnBrk="1" hangingPunct="1"/>
            <a:r>
              <a:rPr lang="en-US" altLang="en-US" sz="1200" b="1" dirty="0" smtClean="0">
                <a:solidFill>
                  <a:srgbClr val="FFFFFF"/>
                </a:solidFill>
                <a:latin typeface="Arial Narrow" panose="020B0606020202030204" pitchFamily="34" charset="0"/>
              </a:rPr>
              <a:t>Vs. 7 - God gives peace in Christ Jesus</a:t>
            </a:r>
          </a:p>
          <a:p>
            <a:pPr eaLnBrk="1" hangingPunct="1"/>
            <a:r>
              <a:rPr lang="en-US" altLang="en-US" sz="1200" b="0" u="sng" dirty="0" smtClean="0">
                <a:solidFill>
                  <a:srgbClr val="FFFFFF"/>
                </a:solidFill>
                <a:latin typeface="Arial Narrow" panose="020B0606020202030204" pitchFamily="34" charset="0"/>
              </a:rPr>
              <a:t>Interpretive Paraphrase</a:t>
            </a:r>
          </a:p>
          <a:p>
            <a:pPr eaLnBrk="1" hangingPunct="1"/>
            <a:r>
              <a:rPr lang="en-US" altLang="en-US" sz="1200" b="0" u="none" dirty="0" smtClean="0">
                <a:solidFill>
                  <a:srgbClr val="FFFFFF"/>
                </a:solidFill>
                <a:latin typeface="Arial Narrow" panose="020B0606020202030204" pitchFamily="34" charset="0"/>
              </a:rPr>
              <a:t>Don't worry about things, but go talk to God about the things troubling your heart, be thankful for all that He has done, then present before God that you would like Him to do. Then you will have a peace that does not seem possible because God keeps your heart and mind in Jesus Christ who saved you.</a:t>
            </a:r>
          </a:p>
        </p:txBody>
      </p:sp>
    </p:spTree>
    <p:extLst>
      <p:ext uri="{BB962C8B-B14F-4D97-AF65-F5344CB8AC3E}">
        <p14:creationId xmlns:p14="http://schemas.microsoft.com/office/powerpoint/2010/main" val="38566117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29</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37719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25520C-9F50-459E-A7E7-493D35B73764}" type="slidenum">
              <a:rPr lang="en-US" altLang="en-US"/>
              <a:pPr/>
              <a:t>3</a:t>
            </a:fld>
            <a:endParaRPr lang="en-US" alt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463427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30</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Command: Yes – don’t be anxious, pray properly</a:t>
            </a:r>
          </a:p>
          <a:p>
            <a:pPr eaLnBrk="1" hangingPunct="1"/>
            <a:r>
              <a:rPr lang="en-US" sz="1200" b="0" i="0" u="none" strike="noStrike" baseline="0" dirty="0" smtClean="0"/>
              <a:t>Sin to avoid:  Continuing to worry</a:t>
            </a:r>
          </a:p>
          <a:p>
            <a:pPr eaLnBrk="1" hangingPunct="1"/>
            <a:r>
              <a:rPr lang="en-US" sz="1200" b="0" i="0" u="none" strike="noStrike" baseline="0" dirty="0" smtClean="0"/>
              <a:t>Promise: Yes, God grants peace to those who pray properly</a:t>
            </a:r>
          </a:p>
          <a:p>
            <a:pPr eaLnBrk="1" hangingPunct="1"/>
            <a:r>
              <a:rPr lang="en-US" sz="1200" b="0" i="0" u="none" strike="noStrike" baseline="0" dirty="0" smtClean="0"/>
              <a:t>Example: Yes – Paul</a:t>
            </a:r>
          </a:p>
          <a:p>
            <a:pPr eaLnBrk="1" hangingPunct="1"/>
            <a:r>
              <a:rPr lang="en-US" sz="1200" b="0" i="0" u="none" strike="noStrike" baseline="0" dirty="0" smtClean="0"/>
              <a:t>Problem:  Applying the truth to life</a:t>
            </a:r>
          </a:p>
          <a:p>
            <a:pPr eaLnBrk="1" hangingPunct="1"/>
            <a:r>
              <a:rPr lang="en-US" sz="1200" b="0" i="0" u="none" strike="noStrike" baseline="0" dirty="0" smtClean="0"/>
              <a:t>How to obey:  When I start feeling anxious about something and begin to worry, I need to stop and bring that before God while remembering all of who He is and all that He has done and His wonderful love for me, and then present before Him my troubles and then leave the matter in His hands.</a:t>
            </a:r>
            <a:endParaRPr lang="en-US" altLang="en-US" dirty="0" smtClean="0"/>
          </a:p>
        </p:txBody>
      </p:sp>
    </p:spTree>
    <p:extLst>
      <p:ext uri="{BB962C8B-B14F-4D97-AF65-F5344CB8AC3E}">
        <p14:creationId xmlns:p14="http://schemas.microsoft.com/office/powerpoint/2010/main" val="2516416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634922-4ABD-4E35-A1A5-BEFD929284C1}" type="slidenum">
              <a:rPr lang="en-US" altLang="en-US"/>
              <a:pPr/>
              <a:t>31</a:t>
            </a:fld>
            <a:endParaRPr lang="en-US" alt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2704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7B162-337D-4B12-A446-AD69680BCE86}" type="slidenum">
              <a:rPr lang="en-US" altLang="en-US"/>
              <a:pPr/>
              <a:t>4</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02813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7B162-337D-4B12-A446-AD69680BCE86}" type="slidenum">
              <a:rPr lang="en-US" altLang="en-US">
                <a:solidFill>
                  <a:srgbClr val="000000"/>
                </a:solidFill>
              </a:rPr>
              <a:pPr/>
              <a:t>5</a:t>
            </a:fld>
            <a:endParaRPr lang="en-US" altLang="en-US">
              <a:solidFill>
                <a:srgbClr val="000000"/>
              </a:solidFill>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74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7B162-337D-4B12-A446-AD69680BCE86}" type="slidenum">
              <a:rPr lang="en-US" altLang="en-US">
                <a:solidFill>
                  <a:srgbClr val="000000"/>
                </a:solidFill>
              </a:rPr>
              <a:pPr/>
              <a:t>6</a:t>
            </a:fld>
            <a:endParaRPr lang="en-US" altLang="en-US">
              <a:solidFill>
                <a:srgbClr val="000000"/>
              </a:solidFill>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77182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7B162-337D-4B12-A446-AD69680BCE86}" type="slidenum">
              <a:rPr lang="en-US" altLang="en-US">
                <a:solidFill>
                  <a:srgbClr val="000000"/>
                </a:solidFill>
              </a:rPr>
              <a:pPr/>
              <a:t>7</a:t>
            </a:fld>
            <a:endParaRPr lang="en-US" altLang="en-US">
              <a:solidFill>
                <a:srgbClr val="000000"/>
              </a:solidFill>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5621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7B162-337D-4B12-A446-AD69680BCE86}" type="slidenum">
              <a:rPr lang="en-US" altLang="en-US">
                <a:solidFill>
                  <a:srgbClr val="000000"/>
                </a:solidFill>
              </a:rPr>
              <a:pPr/>
              <a:t>8</a:t>
            </a:fld>
            <a:endParaRPr lang="en-US" altLang="en-US">
              <a:solidFill>
                <a:srgbClr val="000000"/>
              </a:solidFill>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35027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7B162-337D-4B12-A446-AD69680BCE86}" type="slidenum">
              <a:rPr lang="en-US" altLang="en-US">
                <a:solidFill>
                  <a:srgbClr val="000000"/>
                </a:solidFill>
              </a:rPr>
              <a:pPr/>
              <a:t>9</a:t>
            </a:fld>
            <a:endParaRPr lang="en-US" altLang="en-US">
              <a:solidFill>
                <a:srgbClr val="000000"/>
              </a:solidFill>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13674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90953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5302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84075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68446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14201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801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712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0077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92227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9865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1589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082858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049242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22065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3656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353359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2267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2228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72244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5676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737127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10045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8131" name="Rectangle 3"/>
          <p:cNvSpPr>
            <a:spLocks noGrp="1" noChangeArrowheads="1"/>
          </p:cNvSpPr>
          <p:nvPr>
            <p:ph type="body" idx="1"/>
          </p:nvPr>
        </p:nvSpPr>
        <p:spPr bwMode="auto">
          <a:xfrm>
            <a:off x="0" y="1219200"/>
            <a:ext cx="9144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i="1" kern="1200">
          <a:solidFill>
            <a:schemeClr val="bg1"/>
          </a:solidFill>
          <a:latin typeface="+mj-lt"/>
          <a:ea typeface="+mj-ea"/>
          <a:cs typeface="+mj-cs"/>
        </a:defRPr>
      </a:lvl1pPr>
      <a:lvl2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2pPr>
      <a:lvl3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3pPr>
      <a:lvl4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4pPr>
      <a:lvl5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9pPr>
    </p:titleStyle>
    <p:bodyStyle>
      <a:lvl1pPr marL="176213" indent="-176213" algn="l" rtl="0" fontAlgn="base">
        <a:spcBef>
          <a:spcPct val="20000"/>
        </a:spcBef>
        <a:spcAft>
          <a:spcPct val="0"/>
        </a:spcAft>
        <a:buChar char="•"/>
        <a:defRPr sz="4000" kern="1200">
          <a:solidFill>
            <a:schemeClr val="bg1"/>
          </a:solidFill>
          <a:latin typeface="+mn-lt"/>
          <a:ea typeface="+mn-ea"/>
          <a:cs typeface="+mn-cs"/>
        </a:defRPr>
      </a:lvl1pPr>
      <a:lvl2pPr marL="457200" indent="-166688" algn="l" rtl="0" fontAlgn="base">
        <a:spcBef>
          <a:spcPct val="20000"/>
        </a:spcBef>
        <a:spcAft>
          <a:spcPct val="0"/>
        </a:spcAft>
        <a:buSzPct val="85000"/>
        <a:buFont typeface="Wingdings" panose="05000000000000000000" pitchFamily="2" charset="2"/>
        <a:buChar char="Ø"/>
        <a:defRPr sz="4000" kern="1200">
          <a:solidFill>
            <a:schemeClr val="bg1"/>
          </a:solidFill>
          <a:latin typeface="+mn-lt"/>
          <a:ea typeface="+mn-ea"/>
          <a:cs typeface="+mn-cs"/>
        </a:defRPr>
      </a:lvl2pPr>
      <a:lvl3pPr marL="735013" indent="-163513" algn="l" rtl="0" fontAlgn="base">
        <a:spcBef>
          <a:spcPct val="20000"/>
        </a:spcBef>
        <a:spcAft>
          <a:spcPct val="0"/>
        </a:spcAft>
        <a:buChar char="•"/>
        <a:defRPr sz="3600" kern="1200">
          <a:solidFill>
            <a:schemeClr val="bg1"/>
          </a:solidFill>
          <a:latin typeface="+mn-lt"/>
          <a:ea typeface="+mn-ea"/>
          <a:cs typeface="+mn-cs"/>
        </a:defRPr>
      </a:lvl3pPr>
      <a:lvl4pPr marL="1025525" indent="-176213" algn="l" rtl="0" fontAlgn="base">
        <a:spcBef>
          <a:spcPct val="20000"/>
        </a:spcBef>
        <a:spcAft>
          <a:spcPct val="0"/>
        </a:spcAft>
        <a:buSzPct val="80000"/>
        <a:buFont typeface="Wingdings" panose="05000000000000000000" pitchFamily="2" charset="2"/>
        <a:buChar char="ü"/>
        <a:defRPr sz="3600" kern="1200">
          <a:solidFill>
            <a:schemeClr val="bg1"/>
          </a:solidFill>
          <a:latin typeface="+mn-lt"/>
          <a:ea typeface="+mn-ea"/>
          <a:cs typeface="+mn-cs"/>
        </a:defRPr>
      </a:lvl4pPr>
      <a:lvl5pPr marL="1254125" indent="-114300" algn="l" rtl="0" fontAlgn="base">
        <a:spcBef>
          <a:spcPct val="20000"/>
        </a:spcBef>
        <a:spcAft>
          <a:spcPct val="0"/>
        </a:spcAft>
        <a:buSzPct val="65000"/>
        <a:buFont typeface="Wingdings" panose="05000000000000000000" pitchFamily="2" charset="2"/>
        <a:buChar char="v"/>
        <a:defRPr sz="3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400946652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a:solidFill>
                  <a:srgbClr val="FFFFFF"/>
                </a:solidFill>
              </a:rPr>
              <a:t>Download notes at:</a:t>
            </a:r>
          </a:p>
          <a:p>
            <a:pPr algn="ctr"/>
            <a:r>
              <a:rPr lang="en-US" altLang="en-US" sz="4400" b="1">
                <a:solidFill>
                  <a:srgbClr val="FFFFFF"/>
                </a:solidFill>
              </a:rPr>
              <a:t>GraceBibleNY.org/hermeneutics</a:t>
            </a:r>
          </a:p>
        </p:txBody>
      </p:sp>
    </p:spTree>
    <p:extLst>
      <p:ext uri="{BB962C8B-B14F-4D97-AF65-F5344CB8AC3E}">
        <p14:creationId xmlns:p14="http://schemas.microsoft.com/office/powerpoint/2010/main" val="33582037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Example: 1 Thessalonians 5:17</a:t>
            </a:r>
            <a:r>
              <a:rPr lang="en-US" altLang="en-US" b="1" i="0" u="sng">
                <a:solidFill>
                  <a:srgbClr val="A0D0FF"/>
                </a:solidFill>
                <a:latin typeface="Arial Narrow" panose="020B0606020202030204" pitchFamily="34" charset="0"/>
              </a:rPr>
              <a:t/>
            </a:r>
            <a:br>
              <a:rPr lang="en-US" altLang="en-US"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Observation - Step Two</a:t>
            </a:r>
          </a:p>
        </p:txBody>
      </p:sp>
      <p:sp>
        <p:nvSpPr>
          <p:cNvPr id="52227" name="Rectangle 3"/>
          <p:cNvSpPr>
            <a:spLocks noGrp="1" noChangeArrowheads="1"/>
          </p:cNvSpPr>
          <p:nvPr>
            <p:ph type="body" idx="4294967295"/>
          </p:nvPr>
        </p:nvSpPr>
        <p:spPr>
          <a:xfrm>
            <a:off x="0" y="1143000"/>
            <a:ext cx="9144000" cy="5715000"/>
          </a:xfrm>
          <a:noFill/>
          <a:ln/>
        </p:spPr>
        <p:txBody>
          <a:bodyPr/>
          <a:lstStyle/>
          <a:p>
            <a:r>
              <a:rPr lang="en-US" altLang="en-US" sz="3600" b="1" dirty="0">
                <a:solidFill>
                  <a:srgbClr val="FFFFFF"/>
                </a:solidFill>
                <a:latin typeface="Arial Narrow" panose="020B0606020202030204" pitchFamily="34" charset="0"/>
              </a:rPr>
              <a:t>Why? </a:t>
            </a:r>
            <a:endParaRPr lang="en-US" altLang="en-US" sz="3600" b="1" dirty="0" smtClean="0">
              <a:solidFill>
                <a:srgbClr val="FFFFFF"/>
              </a:solidFill>
              <a:latin typeface="Arial Narrow" panose="020B0606020202030204" pitchFamily="34" charset="0"/>
            </a:endParaRPr>
          </a:p>
          <a:p>
            <a:pPr marL="685800" lvl="1" indent="-395288"/>
            <a:r>
              <a:rPr lang="en-US" altLang="en-US" sz="3600" b="1" dirty="0" smtClean="0">
                <a:solidFill>
                  <a:srgbClr val="FFFFFF"/>
                </a:solidFill>
                <a:latin typeface="Arial Narrow" panose="020B0606020202030204" pitchFamily="34" charset="0"/>
              </a:rPr>
              <a:t>Why </a:t>
            </a:r>
            <a:r>
              <a:rPr lang="en-US" altLang="en-US" sz="3600" b="1" dirty="0">
                <a:solidFill>
                  <a:srgbClr val="FFFFFF"/>
                </a:solidFill>
                <a:latin typeface="Arial Narrow" panose="020B0606020202030204" pitchFamily="34" charset="0"/>
              </a:rPr>
              <a:t>did the speaker / writer use these particular words? (Lexical/syntactical)</a:t>
            </a:r>
          </a:p>
          <a:p>
            <a:pPr lvl="2"/>
            <a:r>
              <a:rPr lang="en-US" altLang="en-US" sz="3200" b="1" dirty="0" smtClean="0">
                <a:solidFill>
                  <a:srgbClr val="FFFFFF"/>
                </a:solidFill>
                <a:latin typeface="Arial Narrow" panose="020B0606020202030204" pitchFamily="34" charset="0"/>
              </a:rPr>
              <a:t>Look </a:t>
            </a:r>
            <a:r>
              <a:rPr lang="en-US" altLang="en-US" sz="3200" b="1" dirty="0">
                <a:solidFill>
                  <a:srgbClr val="FFFFFF"/>
                </a:solidFill>
                <a:latin typeface="Arial Narrow" panose="020B0606020202030204" pitchFamily="34" charset="0"/>
              </a:rPr>
              <a:t>for Key Words, linking words, metaphors, cause &amp; effect statements, Commands, etc. Note grammar - </a:t>
            </a:r>
          </a:p>
          <a:p>
            <a:pPr lvl="1"/>
            <a:r>
              <a:rPr lang="en-US" altLang="en-US" sz="3600" b="1" dirty="0" smtClean="0">
                <a:solidFill>
                  <a:srgbClr val="FFFFFF"/>
                </a:solidFill>
                <a:latin typeface="Arial Narrow" panose="020B0606020202030204" pitchFamily="34" charset="0"/>
              </a:rPr>
              <a:t>Why </a:t>
            </a:r>
            <a:r>
              <a:rPr lang="en-US" altLang="en-US" sz="3600" b="1" dirty="0">
                <a:solidFill>
                  <a:srgbClr val="FFFFFF"/>
                </a:solidFill>
                <a:latin typeface="Arial Narrow" panose="020B0606020202030204" pitchFamily="34" charset="0"/>
              </a:rPr>
              <a:t>did God allow this to happen?</a:t>
            </a:r>
          </a:p>
          <a:p>
            <a:pPr lvl="1"/>
            <a:r>
              <a:rPr lang="en-US" altLang="en-US" sz="3600" b="1" dirty="0" smtClean="0">
                <a:solidFill>
                  <a:srgbClr val="FFFFFF"/>
                </a:solidFill>
                <a:latin typeface="Arial Narrow" panose="020B0606020202030204" pitchFamily="34" charset="0"/>
              </a:rPr>
              <a:t>Why </a:t>
            </a:r>
            <a:r>
              <a:rPr lang="en-US" altLang="en-US" sz="3600" b="1" dirty="0">
                <a:solidFill>
                  <a:srgbClr val="FFFFFF"/>
                </a:solidFill>
                <a:latin typeface="Arial Narrow" panose="020B0606020202030204" pitchFamily="34" charset="0"/>
              </a:rPr>
              <a:t>did the people respond as they </a:t>
            </a:r>
            <a:r>
              <a:rPr lang="en-US" altLang="en-US" sz="3600" b="1" dirty="0" smtClean="0">
                <a:solidFill>
                  <a:srgbClr val="FFFFFF"/>
                </a:solidFill>
                <a:latin typeface="Arial Narrow" panose="020B0606020202030204" pitchFamily="34" charset="0"/>
              </a:rPr>
              <a:t>did?</a:t>
            </a:r>
          </a:p>
        </p:txBody>
      </p:sp>
    </p:spTree>
    <p:extLst>
      <p:ext uri="{BB962C8B-B14F-4D97-AF65-F5344CB8AC3E}">
        <p14:creationId xmlns:p14="http://schemas.microsoft.com/office/powerpoint/2010/main" val="415171867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par>
                          <p:cTn id="11" fill="hold">
                            <p:stCondLst>
                              <p:cond delay="500"/>
                            </p:stCondLst>
                            <p:childTnLst>
                              <p:par>
                                <p:cTn id="12" presetID="3" presetClass="entr" presetSubtype="5" fill="hold" grpId="0" nodeType="afterEffect">
                                  <p:stCondLst>
                                    <p:cond delay="0"/>
                                  </p:stCondLst>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blinds(vertical)">
                                      <p:cBhvr>
                                        <p:cTn id="14" dur="500"/>
                                        <p:tgtEl>
                                          <p:spTgt spid="52227">
                                            <p:txEl>
                                              <p:pRg st="1" end="1"/>
                                            </p:txEl>
                                          </p:spTgt>
                                        </p:tgtEl>
                                      </p:cBhvr>
                                    </p:animEffect>
                                  </p:childTnLst>
                                </p:cTn>
                              </p:par>
                            </p:childTnLst>
                          </p:cTn>
                        </p:par>
                        <p:par>
                          <p:cTn id="15" fill="hold">
                            <p:stCondLst>
                              <p:cond delay="1000"/>
                            </p:stCondLst>
                            <p:childTnLst>
                              <p:par>
                                <p:cTn id="16" presetID="3" presetClass="entr" presetSubtype="5" fill="hold" grpId="0" nodeType="afterEffect">
                                  <p:stCondLst>
                                    <p:cond delay="1500"/>
                                  </p:stCondLst>
                                  <p:childTnLst>
                                    <p:set>
                                      <p:cBhvr>
                                        <p:cTn id="17" dur="1" fill="hold">
                                          <p:stCondLst>
                                            <p:cond delay="0"/>
                                          </p:stCondLst>
                                        </p:cTn>
                                        <p:tgtEl>
                                          <p:spTgt spid="52227">
                                            <p:txEl>
                                              <p:pRg st="2" end="2"/>
                                            </p:txEl>
                                          </p:spTgt>
                                        </p:tgtEl>
                                        <p:attrNameLst>
                                          <p:attrName>style.visibility</p:attrName>
                                        </p:attrNameLst>
                                      </p:cBhvr>
                                      <p:to>
                                        <p:strVal val="visible"/>
                                      </p:to>
                                    </p:set>
                                    <p:animEffect transition="in" filter="blinds(vertical)">
                                      <p:cBhvr>
                                        <p:cTn id="18"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19" fill="hold">
                      <p:stCondLst>
                        <p:cond delay="indefinite"/>
                      </p:stCondLst>
                      <p:childTnLst>
                        <p:par>
                          <p:cTn id="20" fill="hold">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52227">
                                            <p:txEl>
                                              <p:pRg st="3" end="3"/>
                                            </p:txEl>
                                          </p:spTgt>
                                        </p:tgtEl>
                                        <p:attrNameLst>
                                          <p:attrName>style.visibility</p:attrName>
                                        </p:attrNameLst>
                                      </p:cBhvr>
                                      <p:to>
                                        <p:strVal val="visible"/>
                                      </p:to>
                                    </p:set>
                                    <p:animEffect transition="in" filter="blinds(vertical)">
                                      <p:cBhvr>
                                        <p:cTn id="23" dur="500"/>
                                        <p:tgtEl>
                                          <p:spTgt spid="52227">
                                            <p:txEl>
                                              <p:pRg st="3" end="3"/>
                                            </p:txEl>
                                          </p:spTgt>
                                        </p:tgtEl>
                                      </p:cBhvr>
                                    </p:animEffect>
                                  </p:childTnLst>
                                  <p:subTnLst>
                                    <p:animClr clrSpc="rgb" dir="cw">
                                      <p:cBhvr override="childStyle">
                                        <p:cTn dur="1" fill="hold" display="0" masterRel="nextClick" afterEffect="1"/>
                                        <p:tgtEl>
                                          <p:spTgt spid="52227">
                                            <p:txEl>
                                              <p:pRg st="3" end="3"/>
                                            </p:txEl>
                                          </p:spTgt>
                                        </p:tgtEl>
                                        <p:attrNameLst>
                                          <p:attrName>ppt_c</p:attrName>
                                        </p:attrNameLst>
                                      </p:cBhvr>
                                      <p:to>
                                        <a:srgbClr val="C0C0C0"/>
                                      </p:to>
                                    </p:animClr>
                                  </p:subTnLst>
                                </p:cTn>
                              </p:par>
                            </p:childTnLst>
                          </p:cTn>
                        </p:par>
                      </p:childTnLst>
                    </p:cTn>
                  </p:par>
                  <p:par>
                    <p:cTn id="24" fill="hold">
                      <p:stCondLst>
                        <p:cond delay="indefinite"/>
                      </p:stCondLst>
                      <p:childTnLst>
                        <p:par>
                          <p:cTn id="25" fill="hold">
                            <p:stCondLst>
                              <p:cond delay="0"/>
                            </p:stCondLst>
                            <p:childTnLst>
                              <p:par>
                                <p:cTn id="26" presetID="3" presetClass="entr" presetSubtype="5" fill="hold" grpId="0" nodeType="clickEffect">
                                  <p:stCondLst>
                                    <p:cond delay="0"/>
                                  </p:stCondLst>
                                  <p:childTnLst>
                                    <p:set>
                                      <p:cBhvr>
                                        <p:cTn id="27" dur="1" fill="hold">
                                          <p:stCondLst>
                                            <p:cond delay="0"/>
                                          </p:stCondLst>
                                        </p:cTn>
                                        <p:tgtEl>
                                          <p:spTgt spid="52227">
                                            <p:txEl>
                                              <p:pRg st="4" end="4"/>
                                            </p:txEl>
                                          </p:spTgt>
                                        </p:tgtEl>
                                        <p:attrNameLst>
                                          <p:attrName>style.visibility</p:attrName>
                                        </p:attrNameLst>
                                      </p:cBhvr>
                                      <p:to>
                                        <p:strVal val="visible"/>
                                      </p:to>
                                    </p:set>
                                    <p:animEffect transition="in" filter="blinds(vertical)">
                                      <p:cBhvr>
                                        <p:cTn id="28" dur="5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Example: 1 Thessalonians 5:17</a:t>
            </a:r>
            <a:r>
              <a:rPr lang="en-US" altLang="en-US" b="1" i="0" u="sng">
                <a:solidFill>
                  <a:srgbClr val="A0D0FF"/>
                </a:solidFill>
                <a:latin typeface="Arial Narrow" panose="020B0606020202030204" pitchFamily="34" charset="0"/>
              </a:rPr>
              <a:t/>
            </a:r>
            <a:br>
              <a:rPr lang="en-US" altLang="en-US"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Observation - Step Two</a:t>
            </a:r>
          </a:p>
        </p:txBody>
      </p:sp>
      <p:sp>
        <p:nvSpPr>
          <p:cNvPr id="52227" name="Rectangle 3"/>
          <p:cNvSpPr>
            <a:spLocks noGrp="1" noChangeArrowheads="1"/>
          </p:cNvSpPr>
          <p:nvPr>
            <p:ph type="body" idx="4294967295"/>
          </p:nvPr>
        </p:nvSpPr>
        <p:spPr>
          <a:xfrm>
            <a:off x="0" y="1143000"/>
            <a:ext cx="9144000" cy="5715000"/>
          </a:xfrm>
          <a:noFill/>
          <a:ln/>
        </p:spPr>
        <p:txBody>
          <a:bodyPr/>
          <a:lstStyle/>
          <a:p>
            <a:r>
              <a:rPr lang="en-US" altLang="en-US" sz="3600" b="1" dirty="0" smtClean="0">
                <a:solidFill>
                  <a:srgbClr val="FFFFFF"/>
                </a:solidFill>
                <a:latin typeface="Arial Narrow" panose="020B0606020202030204" pitchFamily="34" charset="0"/>
              </a:rPr>
              <a:t>How?</a:t>
            </a:r>
          </a:p>
          <a:p>
            <a:pPr marL="746125" lvl="1" indent="-455613"/>
            <a:r>
              <a:rPr lang="en-US" altLang="en-US" sz="3600" b="1" dirty="0">
                <a:solidFill>
                  <a:srgbClr val="FFFFFF"/>
                </a:solidFill>
                <a:latin typeface="Arial Narrow" panose="020B0606020202030204" pitchFamily="34" charset="0"/>
              </a:rPr>
              <a:t>How did God work in someone's life in this passage?</a:t>
            </a:r>
          </a:p>
          <a:p>
            <a:pPr marL="746125" lvl="1" indent="-455613"/>
            <a:r>
              <a:rPr lang="en-US" altLang="en-US" sz="3600" b="1" dirty="0" smtClean="0">
                <a:solidFill>
                  <a:srgbClr val="FFFFFF"/>
                </a:solidFill>
                <a:latin typeface="Arial Narrow" panose="020B0606020202030204" pitchFamily="34" charset="0"/>
              </a:rPr>
              <a:t>How </a:t>
            </a:r>
            <a:r>
              <a:rPr lang="en-US" altLang="en-US" sz="3600" b="1" dirty="0">
                <a:solidFill>
                  <a:srgbClr val="FFFFFF"/>
                </a:solidFill>
                <a:latin typeface="Arial Narrow" panose="020B0606020202030204" pitchFamily="34" charset="0"/>
              </a:rPr>
              <a:t>does this passage relate to other parts of Scripture</a:t>
            </a:r>
            <a:r>
              <a:rPr lang="en-US" altLang="en-US" sz="3600" b="1" dirty="0" smtClean="0">
                <a:solidFill>
                  <a:srgbClr val="FFFFFF"/>
                </a:solidFill>
                <a:latin typeface="Arial Narrow" panose="020B0606020202030204" pitchFamily="34" charset="0"/>
              </a:rPr>
              <a:t>?</a:t>
            </a:r>
          </a:p>
          <a:p>
            <a:pPr marL="746125" lvl="1" indent="-455613"/>
            <a:r>
              <a:rPr lang="en-US" altLang="en-US" sz="3600" b="1" dirty="0" smtClean="0">
                <a:solidFill>
                  <a:srgbClr val="FFFFFF"/>
                </a:solidFill>
                <a:latin typeface="Arial Narrow" panose="020B0606020202030204" pitchFamily="34" charset="0"/>
              </a:rPr>
              <a:t>How can I apply the principles &amp; precepts of this passage to my own life?</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04059333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par>
                          <p:cTn id="11" fill="hold">
                            <p:stCondLst>
                              <p:cond delay="500"/>
                            </p:stCondLst>
                            <p:childTnLst>
                              <p:par>
                                <p:cTn id="12" presetID="3" presetClass="entr" presetSubtype="5" fill="hold" grpId="0" nodeType="afterEffect">
                                  <p:stCondLst>
                                    <p:cond delay="0"/>
                                  </p:stCondLst>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blinds(vertical)">
                                      <p:cBhvr>
                                        <p:cTn id="14"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3" presetClass="entr" presetSubtype="5" fill="hold" grpId="0" nodeType="clickEffect">
                                  <p:stCondLst>
                                    <p:cond delay="0"/>
                                  </p:stCondLst>
                                  <p:childTnLst>
                                    <p:set>
                                      <p:cBhvr>
                                        <p:cTn id="18" dur="1" fill="hold">
                                          <p:stCondLst>
                                            <p:cond delay="0"/>
                                          </p:stCondLst>
                                        </p:cTn>
                                        <p:tgtEl>
                                          <p:spTgt spid="52227">
                                            <p:txEl>
                                              <p:pRg st="2" end="2"/>
                                            </p:txEl>
                                          </p:spTgt>
                                        </p:tgtEl>
                                        <p:attrNameLst>
                                          <p:attrName>style.visibility</p:attrName>
                                        </p:attrNameLst>
                                      </p:cBhvr>
                                      <p:to>
                                        <p:strVal val="visible"/>
                                      </p:to>
                                    </p:set>
                                    <p:animEffect transition="in" filter="blinds(vertical)">
                                      <p:cBhvr>
                                        <p:cTn id="19"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3" presetClass="entr" presetSubtype="5" fill="hold" grpId="0" nodeType="clickEffect">
                                  <p:stCondLst>
                                    <p:cond delay="0"/>
                                  </p:stCondLst>
                                  <p:childTnLst>
                                    <p:set>
                                      <p:cBhvr>
                                        <p:cTn id="23" dur="1" fill="hold">
                                          <p:stCondLst>
                                            <p:cond delay="0"/>
                                          </p:stCondLst>
                                        </p:cTn>
                                        <p:tgtEl>
                                          <p:spTgt spid="52227">
                                            <p:txEl>
                                              <p:pRg st="3" end="3"/>
                                            </p:txEl>
                                          </p:spTgt>
                                        </p:tgtEl>
                                        <p:attrNameLst>
                                          <p:attrName>style.visibility</p:attrName>
                                        </p:attrNameLst>
                                      </p:cBhvr>
                                      <p:to>
                                        <p:strVal val="visible"/>
                                      </p:to>
                                    </p:set>
                                    <p:animEffect transition="in" filter="blinds(vertical)">
                                      <p:cBhvr>
                                        <p:cTn id="24"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ctrTitle" idx="4294967295"/>
          </p:nvPr>
        </p:nvSpPr>
        <p:spPr>
          <a:xfrm>
            <a:off x="0" y="0"/>
            <a:ext cx="9144000" cy="2197100"/>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1 Thessalonians 5:16–18 (NASB95)</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baseline="40000" dirty="0">
                <a:solidFill>
                  <a:srgbClr val="FFFF99"/>
                </a:solidFill>
                <a:latin typeface="Arial Narrow" panose="020B0606020202030204" pitchFamily="34" charset="0"/>
              </a:rPr>
              <a:t>16</a:t>
            </a:r>
            <a:r>
              <a:rPr lang="en-US" altLang="en-US" sz="3600" b="1" dirty="0">
                <a:solidFill>
                  <a:srgbClr val="FFFF99"/>
                </a:solidFill>
                <a:latin typeface="Arial Narrow" panose="020B0606020202030204" pitchFamily="34" charset="0"/>
              </a:rPr>
              <a:t>Rejoice always; </a:t>
            </a:r>
            <a:r>
              <a:rPr lang="en-US" altLang="en-US" sz="3600" b="1" baseline="40000" dirty="0">
                <a:solidFill>
                  <a:srgbClr val="FFFF99"/>
                </a:solidFill>
                <a:latin typeface="Arial Narrow" panose="020B0606020202030204" pitchFamily="34" charset="0"/>
              </a:rPr>
              <a:t>17</a:t>
            </a:r>
            <a:r>
              <a:rPr lang="en-US" altLang="en-US" sz="3600" b="1" dirty="0">
                <a:solidFill>
                  <a:srgbClr val="FFFF99"/>
                </a:solidFill>
                <a:latin typeface="Arial Narrow" panose="020B0606020202030204" pitchFamily="34" charset="0"/>
              </a:rPr>
              <a:t>pray without ceasing; </a:t>
            </a:r>
            <a:r>
              <a:rPr lang="en-US" altLang="en-US" sz="3600" b="1" baseline="40000" dirty="0">
                <a:solidFill>
                  <a:srgbClr val="FFFF99"/>
                </a:solidFill>
                <a:latin typeface="Arial Narrow" panose="020B0606020202030204" pitchFamily="34" charset="0"/>
              </a:rPr>
              <a:t>18</a:t>
            </a:r>
            <a:r>
              <a:rPr lang="en-US" altLang="en-US" sz="3600" b="1" dirty="0">
                <a:solidFill>
                  <a:srgbClr val="FFFF99"/>
                </a:solidFill>
                <a:latin typeface="Arial Narrow" panose="020B0606020202030204" pitchFamily="34" charset="0"/>
              </a:rPr>
              <a:t>in everything give thanks; for this is God’s will for you in Christ Jesus.</a:t>
            </a:r>
          </a:p>
        </p:txBody>
      </p:sp>
      <p:sp>
        <p:nvSpPr>
          <p:cNvPr id="110595" name="Rectangle 3"/>
          <p:cNvSpPr>
            <a:spLocks noGrp="1" noChangeArrowheads="1"/>
          </p:cNvSpPr>
          <p:nvPr>
            <p:ph type="body" idx="4294967295"/>
          </p:nvPr>
        </p:nvSpPr>
        <p:spPr>
          <a:xfrm>
            <a:off x="0" y="2209800"/>
            <a:ext cx="9144000" cy="4648200"/>
          </a:xfrm>
          <a:noFill/>
          <a:ln/>
        </p:spPr>
        <p:txBody>
          <a:bodyPr/>
          <a:lstStyle/>
          <a:p>
            <a:pPr marL="0" indent="0" algn="ctr">
              <a:lnSpc>
                <a:spcPct val="80000"/>
              </a:lnSpc>
              <a:buNone/>
            </a:pPr>
            <a:r>
              <a:rPr lang="en-US" altLang="en-US" sz="3600" b="1" u="sng" dirty="0">
                <a:solidFill>
                  <a:srgbClr val="FFFFFF"/>
                </a:solidFill>
                <a:latin typeface="Arial Narrow" panose="020B0606020202030204" pitchFamily="34" charset="0"/>
              </a:rPr>
              <a:t>Observations: </a:t>
            </a:r>
            <a:r>
              <a:rPr lang="en-US" altLang="en-US" sz="3200" b="1" dirty="0">
                <a:solidFill>
                  <a:srgbClr val="FFFFFF"/>
                </a:solidFill>
                <a:latin typeface="Arial Narrow" panose="020B0606020202030204" pitchFamily="34" charset="0"/>
              </a:rPr>
              <a:t>(Page 19)</a:t>
            </a:r>
          </a:p>
          <a:p>
            <a:pPr>
              <a:lnSpc>
                <a:spcPct val="80000"/>
              </a:lnSpc>
            </a:pPr>
            <a:r>
              <a:rPr lang="en-US" altLang="en-US" sz="3600" b="1" dirty="0">
                <a:solidFill>
                  <a:srgbClr val="FFFFFF"/>
                </a:solidFill>
                <a:latin typeface="Arial Narrow" panose="020B0606020202030204" pitchFamily="34" charset="0"/>
              </a:rPr>
              <a:t>Context: Immediate - 1 Thess. 5:12-22</a:t>
            </a:r>
          </a:p>
          <a:p>
            <a:pPr>
              <a:lnSpc>
                <a:spcPct val="80000"/>
              </a:lnSpc>
            </a:pPr>
            <a:r>
              <a:rPr lang="en-US" altLang="en-US" sz="3600" b="1" dirty="0">
                <a:solidFill>
                  <a:srgbClr val="FFFFFF"/>
                </a:solidFill>
                <a:latin typeface="Arial Narrow" panose="020B0606020202030204" pitchFamily="34" charset="0"/>
              </a:rPr>
              <a:t>Context: Chapters 4-5</a:t>
            </a:r>
          </a:p>
          <a:p>
            <a:pPr>
              <a:lnSpc>
                <a:spcPct val="80000"/>
              </a:lnSpc>
            </a:pPr>
            <a:r>
              <a:rPr lang="en-US" altLang="en-US" sz="3600" b="1" dirty="0">
                <a:solidFill>
                  <a:srgbClr val="FFFFFF"/>
                </a:solidFill>
                <a:latin typeface="Arial Narrow" panose="020B0606020202030204" pitchFamily="34" charset="0"/>
              </a:rPr>
              <a:t>Context: Book of 1 Thessalonians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0594"/>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110595">
                                            <p:txEl>
                                              <p:pRg st="0" end="0"/>
                                            </p:txEl>
                                          </p:spTgt>
                                        </p:tgtEl>
                                        <p:attrNameLst>
                                          <p:attrName>style.visibility</p:attrName>
                                        </p:attrNameLst>
                                      </p:cBhvr>
                                      <p:to>
                                        <p:strVal val="visible"/>
                                      </p:to>
                                    </p:set>
                                    <p:animEffect transition="in" filter="wipe(left)">
                                      <p:cBhvr>
                                        <p:cTn id="10" dur="500"/>
                                        <p:tgtEl>
                                          <p:spTgt spid="110595">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0595">
                                            <p:txEl>
                                              <p:pRg st="1" end="1"/>
                                            </p:txEl>
                                          </p:spTgt>
                                        </p:tgtEl>
                                        <p:attrNameLst>
                                          <p:attrName>style.visibility</p:attrName>
                                        </p:attrNameLst>
                                      </p:cBhvr>
                                      <p:to>
                                        <p:strVal val="visible"/>
                                      </p:to>
                                    </p:set>
                                    <p:animEffect transition="in" filter="wipe(left)">
                                      <p:cBhvr>
                                        <p:cTn id="15" dur="500"/>
                                        <p:tgtEl>
                                          <p:spTgt spid="110595">
                                            <p:txEl>
                                              <p:pRg st="1" end="1"/>
                                            </p:txEl>
                                          </p:spTgt>
                                        </p:tgtEl>
                                      </p:cBhvr>
                                    </p:animEffect>
                                  </p:childTnLst>
                                  <p:subTnLst>
                                    <p:animClr clrSpc="rgb" dir="cw">
                                      <p:cBhvr override="childStyle">
                                        <p:cTn dur="1" fill="hold" display="0" masterRel="nextClick" afterEffect="1"/>
                                        <p:tgtEl>
                                          <p:spTgt spid="110595">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0595">
                                            <p:txEl>
                                              <p:pRg st="2" end="2"/>
                                            </p:txEl>
                                          </p:spTgt>
                                        </p:tgtEl>
                                        <p:attrNameLst>
                                          <p:attrName>style.visibility</p:attrName>
                                        </p:attrNameLst>
                                      </p:cBhvr>
                                      <p:to>
                                        <p:strVal val="visible"/>
                                      </p:to>
                                    </p:set>
                                    <p:animEffect transition="in" filter="wipe(left)">
                                      <p:cBhvr>
                                        <p:cTn id="20" dur="500"/>
                                        <p:tgtEl>
                                          <p:spTgt spid="110595">
                                            <p:txEl>
                                              <p:pRg st="2" end="2"/>
                                            </p:txEl>
                                          </p:spTgt>
                                        </p:tgtEl>
                                      </p:cBhvr>
                                    </p:animEffect>
                                  </p:childTnLst>
                                  <p:subTnLst>
                                    <p:animClr clrSpc="rgb" dir="cw">
                                      <p:cBhvr override="childStyle">
                                        <p:cTn dur="1" fill="hold" display="0" masterRel="nextClick" afterEffect="1"/>
                                        <p:tgtEl>
                                          <p:spTgt spid="110595">
                                            <p:txEl>
                                              <p:pRg st="2" end="2"/>
                                            </p:txEl>
                                          </p:spTgt>
                                        </p:tgtEl>
                                        <p:attrNameLst>
                                          <p:attrName>ppt_c</p:attrName>
                                        </p:attrNameLst>
                                      </p:cBhvr>
                                      <p:to>
                                        <a:srgbClr val="C0C0C0"/>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0595">
                                            <p:txEl>
                                              <p:pRg st="3" end="3"/>
                                            </p:txEl>
                                          </p:spTgt>
                                        </p:tgtEl>
                                        <p:attrNameLst>
                                          <p:attrName>style.visibility</p:attrName>
                                        </p:attrNameLst>
                                      </p:cBhvr>
                                      <p:to>
                                        <p:strVal val="visible"/>
                                      </p:to>
                                    </p:set>
                                    <p:animEffect transition="in" filter="wipe(left)">
                                      <p:cBhvr>
                                        <p:cTn id="25" dur="500"/>
                                        <p:tgtEl>
                                          <p:spTgt spid="1105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P spid="11059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idx="4294967295"/>
          </p:nvPr>
        </p:nvSpPr>
        <p:spPr>
          <a:xfrm>
            <a:off x="0" y="0"/>
            <a:ext cx="9144000" cy="1538883"/>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1 Thessalonians 5:16–18 (NASB95)</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200" b="1" baseline="40000" dirty="0">
                <a:solidFill>
                  <a:srgbClr val="FFFF99"/>
                </a:solidFill>
                <a:latin typeface="Arial Narrow" panose="020B0606020202030204" pitchFamily="34" charset="0"/>
              </a:rPr>
              <a:t>16</a:t>
            </a:r>
            <a:r>
              <a:rPr lang="en-US" altLang="en-US" sz="3200" b="1" dirty="0">
                <a:solidFill>
                  <a:srgbClr val="FFFF99"/>
                </a:solidFill>
                <a:latin typeface="Arial Narrow" panose="020B0606020202030204" pitchFamily="34" charset="0"/>
              </a:rPr>
              <a:t>Rejoice always; </a:t>
            </a:r>
            <a:r>
              <a:rPr lang="en-US" altLang="en-US" sz="3200" b="1" baseline="40000" dirty="0">
                <a:solidFill>
                  <a:srgbClr val="FFFF99"/>
                </a:solidFill>
                <a:latin typeface="Arial Narrow" panose="020B0606020202030204" pitchFamily="34" charset="0"/>
              </a:rPr>
              <a:t>17</a:t>
            </a:r>
            <a:r>
              <a:rPr lang="en-US" altLang="en-US" sz="3200" b="1" dirty="0">
                <a:solidFill>
                  <a:srgbClr val="FFFF99"/>
                </a:solidFill>
                <a:latin typeface="Arial Narrow" panose="020B0606020202030204" pitchFamily="34" charset="0"/>
              </a:rPr>
              <a:t>pray without ceasing; </a:t>
            </a:r>
            <a:r>
              <a:rPr lang="en-US" altLang="en-US" sz="3200" b="1" baseline="40000" dirty="0">
                <a:solidFill>
                  <a:srgbClr val="FFFF99"/>
                </a:solidFill>
                <a:latin typeface="Arial Narrow" panose="020B0606020202030204" pitchFamily="34" charset="0"/>
              </a:rPr>
              <a:t>18</a:t>
            </a:r>
            <a:r>
              <a:rPr lang="en-US" altLang="en-US" sz="3200" b="1" dirty="0">
                <a:solidFill>
                  <a:srgbClr val="FFFF99"/>
                </a:solidFill>
                <a:latin typeface="Arial Narrow" panose="020B0606020202030204" pitchFamily="34" charset="0"/>
              </a:rPr>
              <a:t>in everything give thanks; for this is God’s will for you in Christ Jesus.</a:t>
            </a:r>
          </a:p>
        </p:txBody>
      </p:sp>
      <p:sp>
        <p:nvSpPr>
          <p:cNvPr id="112643" name="Rectangle 3"/>
          <p:cNvSpPr>
            <a:spLocks noGrp="1" noChangeArrowheads="1"/>
          </p:cNvSpPr>
          <p:nvPr>
            <p:ph type="body" idx="4294967295"/>
          </p:nvPr>
        </p:nvSpPr>
        <p:spPr>
          <a:xfrm>
            <a:off x="0" y="1676400"/>
            <a:ext cx="9144000" cy="5181600"/>
          </a:xfrm>
          <a:noFill/>
          <a:ln/>
        </p:spPr>
        <p:txBody>
          <a:bodyPr/>
          <a:lstStyle/>
          <a:p>
            <a:pPr marL="0" indent="0" algn="ctr">
              <a:lnSpc>
                <a:spcPct val="80000"/>
              </a:lnSpc>
              <a:buNone/>
            </a:pPr>
            <a:r>
              <a:rPr lang="en-US" altLang="en-US" sz="3600" b="1" dirty="0">
                <a:solidFill>
                  <a:srgbClr val="FFFFFF"/>
                </a:solidFill>
                <a:latin typeface="Arial Narrow" panose="020B0606020202030204" pitchFamily="34" charset="0"/>
              </a:rPr>
              <a:t>Observations: </a:t>
            </a:r>
            <a:r>
              <a:rPr lang="en-US" altLang="en-US" sz="3200" b="1" dirty="0">
                <a:solidFill>
                  <a:srgbClr val="FFFFFF"/>
                </a:solidFill>
                <a:latin typeface="Arial Narrow" panose="020B0606020202030204" pitchFamily="34" charset="0"/>
              </a:rPr>
              <a:t>(Page 19)</a:t>
            </a:r>
          </a:p>
          <a:p>
            <a:pPr>
              <a:lnSpc>
                <a:spcPct val="80000"/>
              </a:lnSpc>
            </a:pPr>
            <a:r>
              <a:rPr lang="en-US" altLang="en-US" sz="3600" b="1" dirty="0" smtClean="0">
                <a:solidFill>
                  <a:srgbClr val="FFFFFF"/>
                </a:solidFill>
                <a:latin typeface="Arial Narrow" panose="020B0606020202030204" pitchFamily="34" charset="0"/>
              </a:rPr>
              <a:t>3 Commands </a:t>
            </a:r>
            <a:r>
              <a:rPr lang="en-US" altLang="en-US" sz="3600" b="1" dirty="0">
                <a:solidFill>
                  <a:srgbClr val="FFFFFF"/>
                </a:solidFill>
                <a:latin typeface="Arial Narrow" panose="020B0606020202030204" pitchFamily="34" charset="0"/>
              </a:rPr>
              <a:t>- </a:t>
            </a:r>
            <a:r>
              <a:rPr lang="en-US" altLang="en-US" sz="3600" b="1" i="1" dirty="0">
                <a:solidFill>
                  <a:srgbClr val="FFFFFF"/>
                </a:solidFill>
                <a:latin typeface="Arial Narrow" panose="020B0606020202030204" pitchFamily="34" charset="0"/>
              </a:rPr>
              <a:t>rejoice, pray, give thanks</a:t>
            </a:r>
          </a:p>
          <a:p>
            <a:pPr>
              <a:lnSpc>
                <a:spcPct val="80000"/>
              </a:lnSpc>
            </a:pPr>
            <a:r>
              <a:rPr lang="en-US" altLang="en-US" sz="3600" b="1" dirty="0">
                <a:solidFill>
                  <a:srgbClr val="FFFFFF"/>
                </a:solidFill>
                <a:latin typeface="Arial Narrow" panose="020B0606020202030204" pitchFamily="34" charset="0"/>
              </a:rPr>
              <a:t>These commands have modifiers - </a:t>
            </a:r>
            <a:r>
              <a:rPr lang="en-US" altLang="en-US" sz="3600" b="1" i="1" dirty="0">
                <a:solidFill>
                  <a:srgbClr val="FFFFFF"/>
                </a:solidFill>
                <a:latin typeface="Arial Narrow" panose="020B0606020202030204" pitchFamily="34" charset="0"/>
              </a:rPr>
              <a:t>always, without ceasing, in everything</a:t>
            </a:r>
          </a:p>
          <a:p>
            <a:pPr>
              <a:lnSpc>
                <a:spcPct val="80000"/>
              </a:lnSpc>
            </a:pPr>
            <a:r>
              <a:rPr lang="en-US" altLang="en-US" sz="3600" b="1" dirty="0">
                <a:solidFill>
                  <a:srgbClr val="FFFFFF"/>
                </a:solidFill>
                <a:latin typeface="Arial Narrow" panose="020B0606020202030204" pitchFamily="34" charset="0"/>
              </a:rPr>
              <a:t>The clause, </a:t>
            </a:r>
            <a:r>
              <a:rPr lang="en-US" altLang="en-US" sz="3600" b="1" i="1" dirty="0">
                <a:solidFill>
                  <a:srgbClr val="FFFFFF"/>
                </a:solidFill>
                <a:latin typeface="Arial Narrow" panose="020B0606020202030204" pitchFamily="34" charset="0"/>
              </a:rPr>
              <a:t>This is the will of God in Christ Jesus concerning you</a:t>
            </a:r>
            <a:r>
              <a:rPr lang="en-US" altLang="en-US" sz="3600" b="1" dirty="0">
                <a:solidFill>
                  <a:srgbClr val="FFFFFF"/>
                </a:solidFill>
                <a:latin typeface="Arial Narrow" panose="020B0606020202030204" pitchFamily="34" charset="0"/>
              </a:rPr>
              <a:t>, appears to apply to all three verses. </a:t>
            </a:r>
          </a:p>
          <a:p>
            <a:pPr>
              <a:lnSpc>
                <a:spcPct val="80000"/>
              </a:lnSpc>
            </a:pPr>
            <a:r>
              <a:rPr lang="en-US" altLang="en-US" sz="3600" b="1" dirty="0">
                <a:solidFill>
                  <a:srgbClr val="FFFFFF"/>
                </a:solidFill>
                <a:latin typeface="Arial Narrow" panose="020B0606020202030204" pitchFamily="34" charset="0"/>
              </a:rPr>
              <a:t>The modifiers could be exchanged with each other without a significant change in the meaning of the verses.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2642"/>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112643">
                                            <p:txEl>
                                              <p:pRg st="0" end="0"/>
                                            </p:txEl>
                                          </p:spTgt>
                                        </p:tgtEl>
                                        <p:attrNameLst>
                                          <p:attrName>style.visibility</p:attrName>
                                        </p:attrNameLst>
                                      </p:cBhvr>
                                      <p:to>
                                        <p:strVal val="visible"/>
                                      </p:to>
                                    </p:set>
                                    <p:animEffect transition="in" filter="wipe(left)">
                                      <p:cBhvr>
                                        <p:cTn id="10" dur="500"/>
                                        <p:tgtEl>
                                          <p:spTgt spid="11264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2643">
                                            <p:txEl>
                                              <p:pRg st="1" end="1"/>
                                            </p:txEl>
                                          </p:spTgt>
                                        </p:tgtEl>
                                        <p:attrNameLst>
                                          <p:attrName>style.visibility</p:attrName>
                                        </p:attrNameLst>
                                      </p:cBhvr>
                                      <p:to>
                                        <p:strVal val="visible"/>
                                      </p:to>
                                    </p:set>
                                    <p:animEffect transition="in" filter="wipe(left)">
                                      <p:cBhvr>
                                        <p:cTn id="15" dur="500"/>
                                        <p:tgtEl>
                                          <p:spTgt spid="112643">
                                            <p:txEl>
                                              <p:pRg st="1" end="1"/>
                                            </p:txEl>
                                          </p:spTgt>
                                        </p:tgtEl>
                                      </p:cBhvr>
                                    </p:animEffect>
                                  </p:childTnLst>
                                  <p:subTnLst>
                                    <p:animClr clrSpc="rgb" dir="cw">
                                      <p:cBhvr override="childStyle">
                                        <p:cTn dur="1" fill="hold" display="0" masterRel="nextClick" afterEffect="1"/>
                                        <p:tgtEl>
                                          <p:spTgt spid="112643">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2643">
                                            <p:txEl>
                                              <p:pRg st="2" end="2"/>
                                            </p:txEl>
                                          </p:spTgt>
                                        </p:tgtEl>
                                        <p:attrNameLst>
                                          <p:attrName>style.visibility</p:attrName>
                                        </p:attrNameLst>
                                      </p:cBhvr>
                                      <p:to>
                                        <p:strVal val="visible"/>
                                      </p:to>
                                    </p:set>
                                    <p:animEffect transition="in" filter="wipe(left)">
                                      <p:cBhvr>
                                        <p:cTn id="20" dur="500"/>
                                        <p:tgtEl>
                                          <p:spTgt spid="112643">
                                            <p:txEl>
                                              <p:pRg st="2" end="2"/>
                                            </p:txEl>
                                          </p:spTgt>
                                        </p:tgtEl>
                                      </p:cBhvr>
                                    </p:animEffect>
                                  </p:childTnLst>
                                  <p:subTnLst>
                                    <p:animClr clrSpc="rgb" dir="cw">
                                      <p:cBhvr override="childStyle">
                                        <p:cTn dur="1" fill="hold" display="0" masterRel="nextClick" afterEffect="1"/>
                                        <p:tgtEl>
                                          <p:spTgt spid="112643">
                                            <p:txEl>
                                              <p:pRg st="2" end="2"/>
                                            </p:txEl>
                                          </p:spTgt>
                                        </p:tgtEl>
                                        <p:attrNameLst>
                                          <p:attrName>ppt_c</p:attrName>
                                        </p:attrNameLst>
                                      </p:cBhvr>
                                      <p:to>
                                        <a:srgbClr val="C0C0C0"/>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2643">
                                            <p:txEl>
                                              <p:pRg st="3" end="3"/>
                                            </p:txEl>
                                          </p:spTgt>
                                        </p:tgtEl>
                                        <p:attrNameLst>
                                          <p:attrName>style.visibility</p:attrName>
                                        </p:attrNameLst>
                                      </p:cBhvr>
                                      <p:to>
                                        <p:strVal val="visible"/>
                                      </p:to>
                                    </p:set>
                                    <p:animEffect transition="in" filter="wipe(left)">
                                      <p:cBhvr>
                                        <p:cTn id="25" dur="500"/>
                                        <p:tgtEl>
                                          <p:spTgt spid="112643">
                                            <p:txEl>
                                              <p:pRg st="3" end="3"/>
                                            </p:txEl>
                                          </p:spTgt>
                                        </p:tgtEl>
                                      </p:cBhvr>
                                    </p:animEffect>
                                  </p:childTnLst>
                                  <p:subTnLst>
                                    <p:animClr clrSpc="rgb" dir="cw">
                                      <p:cBhvr override="childStyle">
                                        <p:cTn dur="1" fill="hold" display="0" masterRel="nextClick" afterEffect="1"/>
                                        <p:tgtEl>
                                          <p:spTgt spid="112643">
                                            <p:txEl>
                                              <p:pRg st="3" end="3"/>
                                            </p:txEl>
                                          </p:spTgt>
                                        </p:tgtEl>
                                        <p:attrNameLst>
                                          <p:attrName>ppt_c</p:attrName>
                                        </p:attrNameLst>
                                      </p:cBhvr>
                                      <p:to>
                                        <a:srgbClr val="C0C0C0"/>
                                      </p:to>
                                    </p:animClr>
                                  </p:sub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12643">
                                            <p:txEl>
                                              <p:pRg st="4" end="4"/>
                                            </p:txEl>
                                          </p:spTgt>
                                        </p:tgtEl>
                                        <p:attrNameLst>
                                          <p:attrName>style.visibility</p:attrName>
                                        </p:attrNameLst>
                                      </p:cBhvr>
                                      <p:to>
                                        <p:strVal val="visible"/>
                                      </p:to>
                                    </p:set>
                                    <p:animEffect transition="in" filter="wipe(left)">
                                      <p:cBhvr>
                                        <p:cTn id="30" dur="500"/>
                                        <p:tgtEl>
                                          <p:spTgt spid="1126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P spid="11264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538883"/>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1 Thessalonians 5:16–18 (NASB95)</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200" b="1" baseline="40000" dirty="0">
                <a:solidFill>
                  <a:srgbClr val="FFFF99"/>
                </a:solidFill>
                <a:latin typeface="Arial Narrow" panose="020B0606020202030204" pitchFamily="34" charset="0"/>
              </a:rPr>
              <a:t>16</a:t>
            </a:r>
            <a:r>
              <a:rPr lang="en-US" altLang="en-US" sz="3200" b="1" dirty="0">
                <a:solidFill>
                  <a:srgbClr val="FFFF99"/>
                </a:solidFill>
                <a:latin typeface="Arial Narrow" panose="020B0606020202030204" pitchFamily="34" charset="0"/>
              </a:rPr>
              <a:t>Rejoice always; </a:t>
            </a:r>
            <a:r>
              <a:rPr lang="en-US" altLang="en-US" sz="3200" b="1" baseline="40000" dirty="0">
                <a:solidFill>
                  <a:srgbClr val="FFFF99"/>
                </a:solidFill>
                <a:latin typeface="Arial Narrow" panose="020B0606020202030204" pitchFamily="34" charset="0"/>
              </a:rPr>
              <a:t>17</a:t>
            </a:r>
            <a:r>
              <a:rPr lang="en-US" altLang="en-US" sz="3200" b="1" dirty="0">
                <a:solidFill>
                  <a:srgbClr val="FFFF99"/>
                </a:solidFill>
                <a:latin typeface="Arial Narrow" panose="020B0606020202030204" pitchFamily="34" charset="0"/>
              </a:rPr>
              <a:t>pray without ceasing; </a:t>
            </a:r>
            <a:r>
              <a:rPr lang="en-US" altLang="en-US" sz="3200" b="1" baseline="40000" dirty="0">
                <a:solidFill>
                  <a:srgbClr val="FFFF99"/>
                </a:solidFill>
                <a:latin typeface="Arial Narrow" panose="020B0606020202030204" pitchFamily="34" charset="0"/>
              </a:rPr>
              <a:t>18</a:t>
            </a:r>
            <a:r>
              <a:rPr lang="en-US" altLang="en-US" sz="3200" b="1" dirty="0">
                <a:solidFill>
                  <a:srgbClr val="FFFF99"/>
                </a:solidFill>
                <a:latin typeface="Arial Narrow" panose="020B0606020202030204" pitchFamily="34" charset="0"/>
              </a:rPr>
              <a:t>in everything give thanks; for this is God’s will for you in Christ Jesus.</a:t>
            </a:r>
          </a:p>
        </p:txBody>
      </p:sp>
      <p:sp>
        <p:nvSpPr>
          <p:cNvPr id="54275" name="Rectangle 3"/>
          <p:cNvSpPr>
            <a:spLocks noGrp="1" noChangeArrowheads="1"/>
          </p:cNvSpPr>
          <p:nvPr>
            <p:ph type="body" idx="4294967295"/>
          </p:nvPr>
        </p:nvSpPr>
        <p:spPr>
          <a:xfrm>
            <a:off x="0" y="1538883"/>
            <a:ext cx="9144000" cy="5319117"/>
          </a:xfrm>
          <a:noFill/>
          <a:ln/>
        </p:spPr>
        <p:txBody>
          <a:bodyPr/>
          <a:lstStyle/>
          <a:p>
            <a:pPr marL="0" indent="0" algn="ctr">
              <a:lnSpc>
                <a:spcPct val="80000"/>
              </a:lnSpc>
              <a:buNone/>
            </a:pPr>
            <a:r>
              <a:rPr lang="en-US" altLang="en-US" sz="3600" b="1" dirty="0">
                <a:solidFill>
                  <a:srgbClr val="FFFFFF"/>
                </a:solidFill>
                <a:latin typeface="Arial Narrow" panose="020B0606020202030204" pitchFamily="34" charset="0"/>
              </a:rPr>
              <a:t>Interpretation - </a:t>
            </a:r>
            <a:r>
              <a:rPr lang="en-US" altLang="en-US" sz="3200" b="1" dirty="0">
                <a:solidFill>
                  <a:srgbClr val="FFFFFF"/>
                </a:solidFill>
                <a:latin typeface="Arial Narrow" panose="020B0606020202030204" pitchFamily="34" charset="0"/>
              </a:rPr>
              <a:t>Page 19 (I)</a:t>
            </a:r>
          </a:p>
          <a:p>
            <a:pPr>
              <a:lnSpc>
                <a:spcPct val="80000"/>
              </a:lnSpc>
            </a:pPr>
            <a:r>
              <a:rPr lang="en-US" altLang="en-US" sz="3600" b="1" dirty="0">
                <a:solidFill>
                  <a:srgbClr val="FFFFFF"/>
                </a:solidFill>
                <a:latin typeface="Arial Narrow" panose="020B0606020202030204" pitchFamily="34" charset="0"/>
              </a:rPr>
              <a:t>The modifiers all have the idea of being perpetual, that is, there is never a time when they should not be done</a:t>
            </a:r>
          </a:p>
          <a:p>
            <a:pPr>
              <a:lnSpc>
                <a:spcPct val="80000"/>
              </a:lnSpc>
            </a:pPr>
            <a:r>
              <a:rPr lang="en-US" altLang="en-US" sz="3600" b="1" dirty="0">
                <a:solidFill>
                  <a:srgbClr val="FFFFFF"/>
                </a:solidFill>
                <a:latin typeface="Arial Narrow" panose="020B0606020202030204" pitchFamily="34" charset="0"/>
              </a:rPr>
              <a:t>Can verse 17 be taken literally? Is it possible to pray unceasingly? Or is Paul simply talking about an attitude here?  (Note how the author states the observation as questions - showing he will need to do more research to come to a conclusion about a proper interpretation). </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16042"/>
            <a:ext cx="9144000" cy="1538883"/>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1 Thessalonians 5:16–18 (NASB95)</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200" b="1" baseline="40000" dirty="0">
                <a:solidFill>
                  <a:srgbClr val="FFFF99"/>
                </a:solidFill>
                <a:latin typeface="Arial Narrow" panose="020B0606020202030204" pitchFamily="34" charset="0"/>
              </a:rPr>
              <a:t>16</a:t>
            </a:r>
            <a:r>
              <a:rPr lang="en-US" altLang="en-US" sz="3200" b="1" dirty="0">
                <a:solidFill>
                  <a:srgbClr val="FFFF99"/>
                </a:solidFill>
                <a:latin typeface="Arial Narrow" panose="020B0606020202030204" pitchFamily="34" charset="0"/>
              </a:rPr>
              <a:t>Rejoice always; </a:t>
            </a:r>
            <a:r>
              <a:rPr lang="en-US" altLang="en-US" sz="3200" b="1" baseline="40000" dirty="0">
                <a:solidFill>
                  <a:srgbClr val="FFFF99"/>
                </a:solidFill>
                <a:latin typeface="Arial Narrow" panose="020B0606020202030204" pitchFamily="34" charset="0"/>
              </a:rPr>
              <a:t>17</a:t>
            </a:r>
            <a:r>
              <a:rPr lang="en-US" altLang="en-US" sz="3200" b="1" dirty="0">
                <a:solidFill>
                  <a:srgbClr val="FFFF99"/>
                </a:solidFill>
                <a:latin typeface="Arial Narrow" panose="020B0606020202030204" pitchFamily="34" charset="0"/>
              </a:rPr>
              <a:t>pray without ceasing; </a:t>
            </a:r>
            <a:r>
              <a:rPr lang="en-US" altLang="en-US" sz="3200" b="1" baseline="40000" dirty="0">
                <a:solidFill>
                  <a:srgbClr val="FFFF99"/>
                </a:solidFill>
                <a:latin typeface="Arial Narrow" panose="020B0606020202030204" pitchFamily="34" charset="0"/>
              </a:rPr>
              <a:t>18</a:t>
            </a:r>
            <a:r>
              <a:rPr lang="en-US" altLang="en-US" sz="3200" b="1" dirty="0">
                <a:solidFill>
                  <a:srgbClr val="FFFF99"/>
                </a:solidFill>
                <a:latin typeface="Arial Narrow" panose="020B0606020202030204" pitchFamily="34" charset="0"/>
              </a:rPr>
              <a:t>in everything give thanks; for this is God’s will for you in Christ Jesus.</a:t>
            </a:r>
          </a:p>
        </p:txBody>
      </p:sp>
      <p:sp>
        <p:nvSpPr>
          <p:cNvPr id="55299" name="Rectangle 3"/>
          <p:cNvSpPr>
            <a:spLocks noGrp="1" noChangeArrowheads="1"/>
          </p:cNvSpPr>
          <p:nvPr>
            <p:ph type="body" idx="4294967295"/>
          </p:nvPr>
        </p:nvSpPr>
        <p:spPr>
          <a:xfrm>
            <a:off x="0" y="1554925"/>
            <a:ext cx="9144000" cy="5303075"/>
          </a:xfrm>
          <a:noFill/>
          <a:ln/>
        </p:spPr>
        <p:txBody>
          <a:bodyPr/>
          <a:lstStyle/>
          <a:p>
            <a:pPr algn="ctr">
              <a:lnSpc>
                <a:spcPct val="80000"/>
              </a:lnSpc>
            </a:pPr>
            <a:r>
              <a:rPr lang="en-US" altLang="en-US" sz="3600" b="1" dirty="0">
                <a:solidFill>
                  <a:srgbClr val="FFFFFF"/>
                </a:solidFill>
                <a:latin typeface="Arial Narrow" panose="020B0606020202030204" pitchFamily="34" charset="0"/>
              </a:rPr>
              <a:t>Application </a:t>
            </a:r>
            <a:r>
              <a:rPr lang="en-US" altLang="en-US" sz="3200" b="1" dirty="0">
                <a:solidFill>
                  <a:srgbClr val="FFFFFF"/>
                </a:solidFill>
                <a:latin typeface="Arial Narrow" panose="020B0606020202030204" pitchFamily="34" charset="0"/>
              </a:rPr>
              <a:t>- Page 19 (A)</a:t>
            </a:r>
          </a:p>
          <a:p>
            <a:pPr>
              <a:lnSpc>
                <a:spcPct val="80000"/>
              </a:lnSpc>
            </a:pPr>
            <a:r>
              <a:rPr lang="en-US" altLang="en-US" sz="3600" b="1" dirty="0">
                <a:solidFill>
                  <a:srgbClr val="FFFFFF"/>
                </a:solidFill>
                <a:latin typeface="Arial Narrow" panose="020B0606020202030204" pitchFamily="34" charset="0"/>
              </a:rPr>
              <a:t>Giving thanks (verse 18) is not one of my strong points. I tend to grumble about everything</a:t>
            </a:r>
          </a:p>
          <a:p>
            <a:pPr>
              <a:lnSpc>
                <a:spcPct val="80000"/>
              </a:lnSpc>
            </a:pPr>
            <a:r>
              <a:rPr lang="en-US" altLang="en-US" sz="3600" b="1" dirty="0">
                <a:solidFill>
                  <a:srgbClr val="FFFFFF"/>
                </a:solidFill>
                <a:latin typeface="Arial Narrow" panose="020B0606020202030204" pitchFamily="34" charset="0"/>
              </a:rPr>
              <a:t>I rejoice (sometimes), but not “always”</a:t>
            </a:r>
          </a:p>
          <a:p>
            <a:pPr>
              <a:lnSpc>
                <a:spcPct val="80000"/>
              </a:lnSpc>
            </a:pPr>
            <a:r>
              <a:rPr lang="en-US" altLang="en-US" sz="3600" b="1" dirty="0">
                <a:solidFill>
                  <a:srgbClr val="FFFFFF"/>
                </a:solidFill>
                <a:latin typeface="Arial Narrow" panose="020B0606020202030204" pitchFamily="34" charset="0"/>
              </a:rPr>
              <a:t>(note the author is honest about himself - you cannot make proper application unless you are)</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after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5"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122238"/>
            <a:ext cx="9144000" cy="974725"/>
          </a:xfrm>
          <a:noFill/>
          <a:ln/>
        </p:spPr>
        <p:txBody>
          <a:bodyPr lIns="0" tIns="0" rIns="0" bIns="0">
            <a:spAutoFit/>
          </a:bodyPr>
          <a:lstStyle/>
          <a:p>
            <a:pPr defTabSz="381000"/>
            <a:r>
              <a:rPr lang="en-US" altLang="en-US" sz="3200" b="1" u="sng">
                <a:solidFill>
                  <a:srgbClr val="A0D0FF"/>
                </a:solidFill>
                <a:latin typeface="Arial Narrow" panose="020B0606020202030204" pitchFamily="34" charset="0"/>
              </a:rPr>
              <a:t>(I) Step Three</a:t>
            </a:r>
            <a:r>
              <a:rPr lang="en-US" altLang="en-US" sz="3200" b="1" i="0" u="sng">
                <a:solidFill>
                  <a:srgbClr val="A0D0FF"/>
                </a:solidFill>
                <a:latin typeface="Arial Narrow" panose="020B0606020202030204" pitchFamily="34" charset="0"/>
              </a:rPr>
              <a:t/>
            </a:r>
            <a:br>
              <a:rPr lang="en-US" altLang="en-US" sz="3200" b="1" i="0" u="sng">
                <a:solidFill>
                  <a:srgbClr val="A0D0FF"/>
                </a:solidFill>
                <a:latin typeface="Arial Narrow" panose="020B0606020202030204" pitchFamily="34" charset="0"/>
              </a:rPr>
            </a:br>
            <a:r>
              <a:rPr lang="en-US" altLang="en-US" sz="3200" b="1">
                <a:solidFill>
                  <a:srgbClr val="FFFF99"/>
                </a:solidFill>
                <a:latin typeface="Arial Narrow" panose="020B0606020202030204" pitchFamily="34" charset="0"/>
              </a:rPr>
              <a:t>Page 19</a:t>
            </a:r>
          </a:p>
        </p:txBody>
      </p:sp>
      <p:sp>
        <p:nvSpPr>
          <p:cNvPr id="56323" name="Rectangle 3"/>
          <p:cNvSpPr>
            <a:spLocks noGrp="1" noChangeArrowheads="1"/>
          </p:cNvSpPr>
          <p:nvPr>
            <p:ph type="body" idx="4294967295"/>
          </p:nvPr>
        </p:nvSpPr>
        <p:spPr>
          <a:xfrm>
            <a:off x="0" y="1143000"/>
            <a:ext cx="9144000" cy="5715000"/>
          </a:xfrm>
          <a:noFill/>
          <a:ln/>
        </p:spPr>
        <p:txBody>
          <a:bodyPr/>
          <a:lstStyle/>
          <a:p>
            <a:r>
              <a:rPr lang="en-US" altLang="en-US" sz="3600" b="1" dirty="0">
                <a:solidFill>
                  <a:srgbClr val="FFFFFF"/>
                </a:solidFill>
                <a:latin typeface="Arial Narrow" panose="020B0606020202030204" pitchFamily="34" charset="0"/>
              </a:rPr>
              <a:t>Briefly rewrite the verses in your own words - this is a good exercise because it requires you to state your current understanding of what the passage is communicating</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669925"/>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(C) Step Four</a:t>
            </a:r>
            <a:endParaRPr lang="en-US" altLang="en-US" sz="3600" b="1">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838200"/>
            <a:ext cx="9144000" cy="6019800"/>
          </a:xfrm>
          <a:noFill/>
          <a:ln/>
        </p:spPr>
        <p:txBody>
          <a:bodyPr/>
          <a:lstStyle/>
          <a:p>
            <a:r>
              <a:rPr lang="en-US" altLang="en-US" sz="3600" b="1" dirty="0">
                <a:solidFill>
                  <a:srgbClr val="FFFFFF"/>
                </a:solidFill>
                <a:latin typeface="Arial Narrow" panose="020B0606020202030204" pitchFamily="34" charset="0"/>
              </a:rPr>
              <a:t>Cross reference each verse with passages that are on the same subject (Aides include TSK, a topical Bible, a concordance to find the same word, its synonyms or cognates). </a:t>
            </a:r>
          </a:p>
          <a:p>
            <a:r>
              <a:rPr lang="en-US" altLang="en-US" sz="3600" b="1" dirty="0">
                <a:solidFill>
                  <a:srgbClr val="FFFFFF"/>
                </a:solidFill>
                <a:latin typeface="Arial Narrow" panose="020B0606020202030204" pitchFamily="34" charset="0"/>
              </a:rPr>
              <a:t>Verse 16 - Philippians 4:4 </a:t>
            </a:r>
          </a:p>
          <a:p>
            <a:r>
              <a:rPr lang="en-US" altLang="en-US" sz="3600" b="1" dirty="0">
                <a:solidFill>
                  <a:srgbClr val="FFFFFF"/>
                </a:solidFill>
                <a:latin typeface="Arial Narrow" panose="020B0606020202030204" pitchFamily="34" charset="0"/>
              </a:rPr>
              <a:t>Verse 17 - Ephesians 6:18</a:t>
            </a:r>
          </a:p>
          <a:p>
            <a:r>
              <a:rPr lang="en-US" altLang="en-US" sz="3600" b="1" dirty="0">
                <a:solidFill>
                  <a:srgbClr val="FFFFFF"/>
                </a:solidFill>
                <a:latin typeface="Arial Narrow" panose="020B0606020202030204" pitchFamily="34" charset="0"/>
              </a:rPr>
              <a:t>Verse 18 - Romans 1:21; Ephesians 5:20</a:t>
            </a: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C0C0C0"/>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6"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60325"/>
            <a:ext cx="9144000" cy="1098550"/>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(A) Step Five</a:t>
            </a:r>
            <a:r>
              <a:rPr lang="en-US" altLang="en-US" sz="3600" b="1" i="0" u="sng">
                <a:solidFill>
                  <a:srgbClr val="A0D0FF"/>
                </a:solidFill>
                <a:latin typeface="Arial Narrow" panose="020B0606020202030204" pitchFamily="34" charset="0"/>
              </a:rPr>
              <a:t/>
            </a:r>
            <a:br>
              <a:rPr lang="en-US" altLang="en-US" sz="3600"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Page 20</a:t>
            </a:r>
          </a:p>
        </p:txBody>
      </p:sp>
      <p:sp>
        <p:nvSpPr>
          <p:cNvPr id="59395" name="Rectangle 3"/>
          <p:cNvSpPr>
            <a:spLocks noGrp="1" noChangeArrowheads="1"/>
          </p:cNvSpPr>
          <p:nvPr>
            <p:ph type="body" idx="4294967295"/>
          </p:nvPr>
        </p:nvSpPr>
        <p:spPr>
          <a:xfrm>
            <a:off x="0" y="1143000"/>
            <a:ext cx="9144000" cy="5715000"/>
          </a:xfrm>
          <a:noFill/>
          <a:ln/>
        </p:spPr>
        <p:txBody>
          <a:bodyPr/>
          <a:lstStyle/>
          <a:p>
            <a:r>
              <a:rPr lang="en-US" altLang="en-US" sz="3600" b="1">
                <a:solidFill>
                  <a:srgbClr val="FFFFFF"/>
                </a:solidFill>
                <a:latin typeface="Arial Narrow" panose="020B0606020202030204" pitchFamily="34" charset="0"/>
              </a:rPr>
              <a:t>Choose from the possible applications the one God would have you work on. State the problem, an example of the problem, the solution and the specific things God would have you do to apply the solution </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1" dur="500"/>
                                        <p:tgtEl>
                                          <p:spTgt spid="593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altLang="en-US" sz="4000" b="1" u="sng" dirty="0">
                <a:solidFill>
                  <a:srgbClr val="A0D0FF"/>
                </a:solidFill>
                <a:latin typeface="Arial Narrow" panose="020B0606020202030204" pitchFamily="34" charset="0"/>
              </a:rPr>
              <a:t>Verse Analysis of Philippians </a:t>
            </a:r>
            <a:r>
              <a:rPr lang="en-US" altLang="en-US" sz="4000" b="1" u="sng" dirty="0" smtClean="0">
                <a:solidFill>
                  <a:srgbClr val="A0D0FF"/>
                </a:solidFill>
                <a:latin typeface="Arial Narrow" panose="020B0606020202030204" pitchFamily="34" charset="0"/>
              </a:rPr>
              <a:t>4:6-7</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Observations - Step One: Context</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3600" b="1" dirty="0">
                <a:solidFill>
                  <a:srgbClr val="FFFFFF"/>
                </a:solidFill>
                <a:latin typeface="Arial Narrow" panose="020B0606020202030204" pitchFamily="34" charset="0"/>
              </a:rPr>
              <a:t>Immediate Context: Verses 4-7 </a:t>
            </a:r>
          </a:p>
          <a:p>
            <a:pPr eaLnBrk="1" hangingPunct="1"/>
            <a:r>
              <a:rPr lang="en-US" altLang="en-US" sz="3600" b="1" dirty="0" smtClean="0">
                <a:solidFill>
                  <a:srgbClr val="FFFFFF"/>
                </a:solidFill>
                <a:latin typeface="Arial Narrow" panose="020B0606020202030204" pitchFamily="34" charset="0"/>
              </a:rPr>
              <a:t>Extended </a:t>
            </a:r>
            <a:r>
              <a:rPr lang="en-US" altLang="en-US" sz="3600" b="1" dirty="0">
                <a:solidFill>
                  <a:srgbClr val="FFFFFF"/>
                </a:solidFill>
                <a:latin typeface="Arial Narrow" panose="020B0606020202030204" pitchFamily="34" charset="0"/>
              </a:rPr>
              <a:t>Context: Chapter </a:t>
            </a:r>
            <a:r>
              <a:rPr lang="en-US" altLang="en-US" sz="3600" b="1" dirty="0" smtClean="0">
                <a:solidFill>
                  <a:srgbClr val="FFFFFF"/>
                </a:solidFill>
                <a:latin typeface="Arial Narrow" panose="020B0606020202030204" pitchFamily="34" charset="0"/>
              </a:rPr>
              <a:t>4</a:t>
            </a:r>
          </a:p>
        </p:txBody>
      </p:sp>
    </p:spTree>
    <p:extLst>
      <p:ext uri="{BB962C8B-B14F-4D97-AF65-F5344CB8AC3E}">
        <p14:creationId xmlns:p14="http://schemas.microsoft.com/office/powerpoint/2010/main" val="908656290"/>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60325"/>
            <a:ext cx="9144000" cy="1098550"/>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Verse Analysis</a:t>
            </a:r>
            <a:r>
              <a:rPr lang="en-US" altLang="en-US" sz="3600" b="1" i="0" u="sng">
                <a:solidFill>
                  <a:srgbClr val="A0D0FF"/>
                </a:solidFill>
                <a:latin typeface="Arial Narrow" panose="020B0606020202030204" pitchFamily="34" charset="0"/>
              </a:rPr>
              <a:t/>
            </a:r>
            <a:br>
              <a:rPr lang="en-US" altLang="en-US" sz="3600"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Four basic parts of Bible Study</a:t>
            </a:r>
          </a:p>
        </p:txBody>
      </p:sp>
      <p:sp>
        <p:nvSpPr>
          <p:cNvPr id="6150" name="Rectangle 6"/>
          <p:cNvSpPr>
            <a:spLocks noGrp="1" noChangeArrowheads="1"/>
          </p:cNvSpPr>
          <p:nvPr>
            <p:ph type="body" idx="4294967295"/>
          </p:nvPr>
        </p:nvSpPr>
        <p:spPr>
          <a:xfrm>
            <a:off x="0" y="1143000"/>
            <a:ext cx="9144000" cy="5562600"/>
          </a:xfrm>
          <a:noFill/>
          <a:ln/>
        </p:spPr>
        <p:txBody>
          <a:bodyPr/>
          <a:lstStyle/>
          <a:p>
            <a:pPr>
              <a:lnSpc>
                <a:spcPct val="90000"/>
              </a:lnSpc>
            </a:pPr>
            <a:r>
              <a:rPr lang="en-US" altLang="en-US" sz="3600" b="1" u="sng" dirty="0">
                <a:solidFill>
                  <a:srgbClr val="FFFFFF"/>
                </a:solidFill>
                <a:latin typeface="Arial Narrow" panose="020B0606020202030204" pitchFamily="34" charset="0"/>
              </a:rPr>
              <a:t>Observation </a:t>
            </a:r>
            <a:r>
              <a:rPr lang="en-US" altLang="en-US" sz="3600" b="1" dirty="0">
                <a:solidFill>
                  <a:srgbClr val="FFFFFF"/>
                </a:solidFill>
                <a:latin typeface="Arial Narrow" panose="020B0606020202030204" pitchFamily="34" charset="0"/>
              </a:rPr>
              <a:t> - What is in the passage?</a:t>
            </a:r>
          </a:p>
          <a:p>
            <a:pPr>
              <a:lnSpc>
                <a:spcPct val="90000"/>
              </a:lnSpc>
            </a:pPr>
            <a:r>
              <a:rPr lang="en-US" altLang="en-US" sz="3600" b="1" u="sng" dirty="0">
                <a:solidFill>
                  <a:srgbClr val="FFFFFF"/>
                </a:solidFill>
                <a:latin typeface="Arial Narrow" panose="020B0606020202030204" pitchFamily="34" charset="0"/>
              </a:rPr>
              <a:t>Interpretation</a:t>
            </a:r>
            <a:r>
              <a:rPr lang="en-US" altLang="en-US" sz="3600" b="1" dirty="0">
                <a:solidFill>
                  <a:srgbClr val="FFFFFF"/>
                </a:solidFill>
                <a:latin typeface="Arial Narrow" panose="020B0606020202030204" pitchFamily="34" charset="0"/>
              </a:rPr>
              <a:t> - What did the passage mean to those to whom it was written?</a:t>
            </a:r>
          </a:p>
          <a:p>
            <a:pPr>
              <a:lnSpc>
                <a:spcPct val="90000"/>
              </a:lnSpc>
            </a:pPr>
            <a:r>
              <a:rPr lang="en-US" altLang="en-US" sz="3600" b="1" u="sng" dirty="0">
                <a:solidFill>
                  <a:srgbClr val="FFFFFF"/>
                </a:solidFill>
                <a:latin typeface="Arial Narrow" panose="020B0606020202030204" pitchFamily="34" charset="0"/>
              </a:rPr>
              <a:t>Correlation</a:t>
            </a:r>
            <a:r>
              <a:rPr lang="en-US" altLang="en-US" sz="3600" b="1" dirty="0">
                <a:solidFill>
                  <a:srgbClr val="FFFFFF"/>
                </a:solidFill>
                <a:latin typeface="Arial Narrow" panose="020B0606020202030204" pitchFamily="34" charset="0"/>
              </a:rPr>
              <a:t> - What insights do other Scriptures give to this passage and its meaning?</a:t>
            </a:r>
          </a:p>
          <a:p>
            <a:pPr>
              <a:lnSpc>
                <a:spcPct val="90000"/>
              </a:lnSpc>
            </a:pPr>
            <a:r>
              <a:rPr lang="en-US" altLang="en-US" sz="3600" b="1" u="sng" dirty="0">
                <a:solidFill>
                  <a:srgbClr val="FFFFFF"/>
                </a:solidFill>
                <a:latin typeface="Arial Narrow" panose="020B0606020202030204" pitchFamily="34" charset="0"/>
              </a:rPr>
              <a:t>Application</a:t>
            </a:r>
            <a:r>
              <a:rPr lang="en-US" altLang="en-US" sz="3600" b="1" dirty="0">
                <a:solidFill>
                  <a:srgbClr val="FFFFFF"/>
                </a:solidFill>
                <a:latin typeface="Arial Narrow" panose="020B0606020202030204" pitchFamily="34" charset="0"/>
              </a:rPr>
              <a:t>  - How does God want me to apply the principles in the passage to my own life?</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150">
                                            <p:txEl>
                                              <p:pRg st="2" end="2"/>
                                            </p:txEl>
                                          </p:spTgt>
                                        </p:tgtEl>
                                        <p:attrNameLst>
                                          <p:attrName>style.visibility</p:attrName>
                                        </p:attrNameLst>
                                      </p:cBhvr>
                                      <p:to>
                                        <p:strVal val="visible"/>
                                      </p:to>
                                    </p:set>
                                    <p:anim calcmode="lin" valueType="num">
                                      <p:cBhvr additive="base">
                                        <p:cTn id="23"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15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2" end="2"/>
                                            </p:txEl>
                                          </p:spTgt>
                                        </p:tgtEl>
                                        <p:attrNameLst>
                                          <p:attrName>ppt_c</p:attrName>
                                        </p:attrNameLst>
                                      </p:cBhvr>
                                      <p:to>
                                        <a:srgbClr val="C0C0C0"/>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150">
                                            <p:txEl>
                                              <p:pRg st="3" end="3"/>
                                            </p:txEl>
                                          </p:spTgt>
                                        </p:tgtEl>
                                        <p:attrNameLst>
                                          <p:attrName>style.visibility</p:attrName>
                                        </p:attrNameLst>
                                      </p:cBhvr>
                                      <p:to>
                                        <p:strVal val="visible"/>
                                      </p:to>
                                    </p:set>
                                    <p:anim calcmode="lin" valueType="num">
                                      <p:cBhvr additive="base">
                                        <p:cTn id="29"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15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altLang="en-US" sz="4000" b="1" u="sng" dirty="0">
                <a:solidFill>
                  <a:srgbClr val="A0D0FF"/>
                </a:solidFill>
                <a:latin typeface="Arial Narrow" panose="020B0606020202030204" pitchFamily="34" charset="0"/>
              </a:rPr>
              <a:t>Verse Analysis of Philippians </a:t>
            </a:r>
            <a:r>
              <a:rPr lang="en-US" altLang="en-US" sz="4000" b="1" u="sng" dirty="0" smtClean="0">
                <a:solidFill>
                  <a:srgbClr val="A0D0FF"/>
                </a:solidFill>
                <a:latin typeface="Arial Narrow" panose="020B0606020202030204" pitchFamily="34" charset="0"/>
              </a:rPr>
              <a:t>4:6-7</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Observations - Step </a:t>
            </a:r>
            <a:r>
              <a:rPr lang="en-US" altLang="en-US" sz="3600" b="1" dirty="0" smtClean="0">
                <a:solidFill>
                  <a:srgbClr val="FFFF99"/>
                </a:solidFill>
                <a:latin typeface="Arial Narrow" panose="020B0606020202030204" pitchFamily="34" charset="0"/>
              </a:rPr>
              <a:t>One: Context</a:t>
            </a: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3600" b="1" dirty="0">
                <a:solidFill>
                  <a:srgbClr val="FFFFFF"/>
                </a:solidFill>
                <a:latin typeface="Arial Narrow" panose="020B0606020202030204" pitchFamily="34" charset="0"/>
              </a:rPr>
              <a:t>Immediate Context: Verses 4-7 </a:t>
            </a:r>
          </a:p>
          <a:p>
            <a:pPr eaLnBrk="1" hangingPunct="1"/>
            <a:r>
              <a:rPr lang="en-US" altLang="en-US" sz="3600" b="1" dirty="0" smtClean="0">
                <a:solidFill>
                  <a:srgbClr val="FFFFFF"/>
                </a:solidFill>
                <a:latin typeface="Arial Narrow" panose="020B0606020202030204" pitchFamily="34" charset="0"/>
              </a:rPr>
              <a:t>Extended </a:t>
            </a:r>
            <a:r>
              <a:rPr lang="en-US" altLang="en-US" sz="3600" b="1" dirty="0">
                <a:solidFill>
                  <a:srgbClr val="FFFFFF"/>
                </a:solidFill>
                <a:latin typeface="Arial Narrow" panose="020B0606020202030204" pitchFamily="34" charset="0"/>
              </a:rPr>
              <a:t>Context: Chapter </a:t>
            </a:r>
            <a:r>
              <a:rPr lang="en-US" altLang="en-US" sz="3600" b="1" dirty="0" smtClean="0">
                <a:solidFill>
                  <a:srgbClr val="FFFFFF"/>
                </a:solidFill>
                <a:latin typeface="Arial Narrow" panose="020B0606020202030204" pitchFamily="34" charset="0"/>
              </a:rPr>
              <a:t>4</a:t>
            </a:r>
          </a:p>
          <a:p>
            <a:pPr eaLnBrk="1" hangingPunct="1"/>
            <a:r>
              <a:rPr lang="en-US" altLang="en-US" sz="3600" b="1" dirty="0" smtClean="0">
                <a:solidFill>
                  <a:srgbClr val="FFFFFF"/>
                </a:solidFill>
                <a:latin typeface="Arial Narrow" panose="020B0606020202030204" pitchFamily="34" charset="0"/>
              </a:rPr>
              <a:t>Theme of Book: </a:t>
            </a:r>
          </a:p>
        </p:txBody>
      </p:sp>
    </p:spTree>
    <p:extLst>
      <p:ext uri="{BB962C8B-B14F-4D97-AF65-F5344CB8AC3E}">
        <p14:creationId xmlns:p14="http://schemas.microsoft.com/office/powerpoint/2010/main" val="184531718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2" end="2"/>
                                            </p:txEl>
                                          </p:spTgt>
                                        </p:tgtEl>
                                        <p:attrNameLst>
                                          <p:attrName>style.visibility</p:attrName>
                                        </p:attrNameLst>
                                      </p:cBhvr>
                                      <p:to>
                                        <p:strVal val="visible"/>
                                      </p:to>
                                    </p:set>
                                    <p:anim calcmode="lin" valueType="num">
                                      <p:cBhvr additive="base">
                                        <p:cTn id="10"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32084"/>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Observations </a:t>
            </a:r>
            <a:r>
              <a:rPr lang="en-US" altLang="en-US" sz="3600" b="1" dirty="0">
                <a:solidFill>
                  <a:srgbClr val="FFFF99"/>
                </a:solidFill>
                <a:latin typeface="Arial Narrow" panose="020B0606020202030204" pitchFamily="34" charset="0"/>
              </a:rPr>
              <a:t>- Step </a:t>
            </a:r>
            <a:r>
              <a:rPr lang="en-US" altLang="en-US" sz="3600" b="1" dirty="0" smtClean="0">
                <a:solidFill>
                  <a:srgbClr val="FFFF99"/>
                </a:solidFill>
                <a:latin typeface="Arial Narrow" panose="020B0606020202030204" pitchFamily="34" charset="0"/>
              </a:rPr>
              <a:t>Two: 5 W’s &amp; H</a:t>
            </a:r>
          </a:p>
        </p:txBody>
      </p:sp>
      <p:sp>
        <p:nvSpPr>
          <p:cNvPr id="51203" name="Rectangle 3"/>
          <p:cNvSpPr>
            <a:spLocks noGrp="1" noChangeArrowheads="1"/>
          </p:cNvSpPr>
          <p:nvPr>
            <p:ph type="body" idx="4294967295"/>
          </p:nvPr>
        </p:nvSpPr>
        <p:spPr>
          <a:xfrm>
            <a:off x="0" y="685800"/>
            <a:ext cx="9144000" cy="6172200"/>
          </a:xfrm>
          <a:noFill/>
        </p:spPr>
        <p:txBody>
          <a:bodyPr/>
          <a:lstStyle/>
          <a:p>
            <a:pPr eaLnBrk="1" hangingPunct="1"/>
            <a:r>
              <a:rPr lang="en-US" altLang="en-US" sz="3600" b="1" dirty="0" smtClean="0">
                <a:solidFill>
                  <a:srgbClr val="FFFFFF"/>
                </a:solidFill>
                <a:latin typeface="Arial Narrow" panose="020B0606020202030204" pitchFamily="34" charset="0"/>
              </a:rPr>
              <a:t>Who?</a:t>
            </a:r>
          </a:p>
          <a:p>
            <a:pPr eaLnBrk="1" hangingPunct="1"/>
            <a:r>
              <a:rPr lang="en-US" altLang="en-US" sz="3600" b="1" dirty="0" smtClean="0">
                <a:solidFill>
                  <a:srgbClr val="FFFFFF"/>
                </a:solidFill>
                <a:latin typeface="Arial Narrow" panose="020B0606020202030204" pitchFamily="34" charset="0"/>
              </a:rPr>
              <a:t>What?</a:t>
            </a:r>
          </a:p>
          <a:p>
            <a:pPr lvl="1" eaLnBrk="1" hangingPunct="1"/>
            <a:r>
              <a:rPr lang="en-US" altLang="en-US" sz="3200" b="1" dirty="0" smtClean="0">
                <a:solidFill>
                  <a:srgbClr val="FFFFFF"/>
                </a:solidFill>
                <a:latin typeface="Arial Narrow" panose="020B0606020202030204" pitchFamily="34" charset="0"/>
              </a:rPr>
              <a:t>Genre </a:t>
            </a:r>
            <a:endParaRPr lang="en-US" altLang="en-US" sz="3200" b="1" dirty="0">
              <a:solidFill>
                <a:srgbClr val="FFFFFF"/>
              </a:solidFill>
              <a:latin typeface="Arial Narrow" panose="020B0606020202030204" pitchFamily="34" charset="0"/>
            </a:endParaRPr>
          </a:p>
          <a:p>
            <a:pPr lvl="1" eaLnBrk="1" hangingPunct="1"/>
            <a:r>
              <a:rPr lang="en-US" altLang="en-US" sz="3200" b="1" dirty="0" smtClean="0">
                <a:solidFill>
                  <a:srgbClr val="FFFFFF"/>
                </a:solidFill>
                <a:latin typeface="Arial Narrow" panose="020B0606020202030204" pitchFamily="34" charset="0"/>
              </a:rPr>
              <a:t>Atmosphere</a:t>
            </a:r>
          </a:p>
          <a:p>
            <a:pPr lvl="1" eaLnBrk="1" hangingPunct="1"/>
            <a:r>
              <a:rPr lang="en-US" altLang="en-US" sz="3200" b="1" dirty="0" smtClean="0">
                <a:solidFill>
                  <a:srgbClr val="FFFFFF"/>
                </a:solidFill>
                <a:latin typeface="Arial Narrow" panose="020B0606020202030204" pitchFamily="34" charset="0"/>
              </a:rPr>
              <a:t>What happens</a:t>
            </a:r>
          </a:p>
          <a:p>
            <a:pPr lvl="1" eaLnBrk="1" hangingPunct="1"/>
            <a:r>
              <a:rPr lang="en-US" altLang="en-US" sz="3200" b="1" dirty="0" smtClean="0">
                <a:solidFill>
                  <a:srgbClr val="FFFFFF"/>
                </a:solidFill>
                <a:latin typeface="Arial Narrow" panose="020B0606020202030204" pitchFamily="34" charset="0"/>
              </a:rPr>
              <a:t>Precede / Follows: See Context</a:t>
            </a:r>
          </a:p>
          <a:p>
            <a:pPr lvl="1" eaLnBrk="1" hangingPunct="1"/>
            <a:r>
              <a:rPr lang="en-US" altLang="en-US" sz="3200" b="1" dirty="0" smtClean="0">
                <a:solidFill>
                  <a:srgbClr val="FFFFFF"/>
                </a:solidFill>
                <a:latin typeface="Arial Narrow" panose="020B0606020202030204" pitchFamily="34" charset="0"/>
              </a:rPr>
              <a:t>What do I learn?</a:t>
            </a:r>
          </a:p>
          <a:p>
            <a:pPr lvl="1" eaLnBrk="1" hangingPunct="1"/>
            <a:r>
              <a:rPr lang="en-US" altLang="en-US" sz="3200" b="1" dirty="0" smtClean="0">
                <a:solidFill>
                  <a:srgbClr val="FFFFFF"/>
                </a:solidFill>
                <a:latin typeface="Arial Narrow" panose="020B0606020202030204" pitchFamily="34" charset="0"/>
              </a:rPr>
              <a:t>What is God doing? </a:t>
            </a:r>
          </a:p>
          <a:p>
            <a:pPr lvl="1" eaLnBrk="1" hangingPunct="1"/>
            <a:r>
              <a:rPr lang="en-US" altLang="en-US" sz="3200" b="1" dirty="0" smtClean="0">
                <a:solidFill>
                  <a:srgbClr val="FFFFFF"/>
                </a:solidFill>
                <a:latin typeface="Arial Narrow" panose="020B0606020202030204" pitchFamily="34" charset="0"/>
              </a:rPr>
              <a:t>Difficult words: See Key Words</a:t>
            </a:r>
          </a:p>
          <a:p>
            <a:pPr lvl="1" eaLnBrk="1" hangingPunct="1"/>
            <a:r>
              <a:rPr lang="en-US" altLang="en-US" sz="3200" b="1" dirty="0" smtClean="0">
                <a:solidFill>
                  <a:srgbClr val="FFFFFF"/>
                </a:solidFill>
                <a:latin typeface="Arial Narrow" panose="020B0606020202030204" pitchFamily="34" charset="0"/>
              </a:rPr>
              <a:t>What will happen if I do? If I ignore</a:t>
            </a:r>
          </a:p>
        </p:txBody>
      </p:sp>
    </p:spTree>
    <p:extLst>
      <p:ext uri="{BB962C8B-B14F-4D97-AF65-F5344CB8AC3E}">
        <p14:creationId xmlns:p14="http://schemas.microsoft.com/office/powerpoint/2010/main" val="433081428"/>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 calcmode="lin" valueType="num">
                                      <p:cBhvr additive="base">
                                        <p:cTn id="11" dur="500" fill="hold"/>
                                        <p:tgtEl>
                                          <p:spTgt spid="5120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1203">
                                            <p:txEl>
                                              <p:pRg st="1" end="1"/>
                                            </p:txEl>
                                          </p:spTgt>
                                        </p:tgtEl>
                                        <p:attrNameLst>
                                          <p:attrName>style.visibility</p:attrName>
                                        </p:attrNameLst>
                                      </p:cBhvr>
                                      <p:to>
                                        <p:strVal val="visible"/>
                                      </p:to>
                                    </p:set>
                                    <p:anim calcmode="lin" valueType="num">
                                      <p:cBhvr additive="base">
                                        <p:cTn id="17"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51203">
                                            <p:txEl>
                                              <p:pRg st="2" end="2"/>
                                            </p:txEl>
                                          </p:spTgt>
                                        </p:tgtEl>
                                        <p:attrNameLst>
                                          <p:attrName>style.visibility</p:attrName>
                                        </p:attrNameLst>
                                      </p:cBhvr>
                                      <p:to>
                                        <p:strVal val="visible"/>
                                      </p:to>
                                    </p:set>
                                    <p:anim calcmode="lin" valueType="num">
                                      <p:cBhvr additive="base">
                                        <p:cTn id="23"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51203">
                                            <p:txEl>
                                              <p:pRg st="3" end="3"/>
                                            </p:txEl>
                                          </p:spTgt>
                                        </p:tgtEl>
                                        <p:attrNameLst>
                                          <p:attrName>style.visibility</p:attrName>
                                        </p:attrNameLst>
                                      </p:cBhvr>
                                      <p:to>
                                        <p:strVal val="visible"/>
                                      </p:to>
                                    </p:set>
                                    <p:anim calcmode="lin" valueType="num">
                                      <p:cBhvr additive="base">
                                        <p:cTn id="29" dur="500" fill="hold"/>
                                        <p:tgtEl>
                                          <p:spTgt spid="51203">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12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51203">
                                            <p:txEl>
                                              <p:pRg st="4" end="4"/>
                                            </p:txEl>
                                          </p:spTgt>
                                        </p:tgtEl>
                                        <p:attrNameLst>
                                          <p:attrName>style.visibility</p:attrName>
                                        </p:attrNameLst>
                                      </p:cBhvr>
                                      <p:to>
                                        <p:strVal val="visible"/>
                                      </p:to>
                                    </p:set>
                                    <p:anim calcmode="lin" valueType="num">
                                      <p:cBhvr additive="base">
                                        <p:cTn id="35" dur="500" fill="hold"/>
                                        <p:tgtEl>
                                          <p:spTgt spid="51203">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512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51203">
                                            <p:txEl>
                                              <p:pRg st="5" end="5"/>
                                            </p:txEl>
                                          </p:spTgt>
                                        </p:tgtEl>
                                        <p:attrNameLst>
                                          <p:attrName>style.visibility</p:attrName>
                                        </p:attrNameLst>
                                      </p:cBhvr>
                                      <p:to>
                                        <p:strVal val="visible"/>
                                      </p:to>
                                    </p:set>
                                    <p:anim calcmode="lin" valueType="num">
                                      <p:cBhvr additive="base">
                                        <p:cTn id="41" dur="500" fill="hold"/>
                                        <p:tgtEl>
                                          <p:spTgt spid="51203">
                                            <p:txEl>
                                              <p:pRg st="5" end="5"/>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512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51203">
                                            <p:txEl>
                                              <p:pRg st="6" end="6"/>
                                            </p:txEl>
                                          </p:spTgt>
                                        </p:tgtEl>
                                        <p:attrNameLst>
                                          <p:attrName>style.visibility</p:attrName>
                                        </p:attrNameLst>
                                      </p:cBhvr>
                                      <p:to>
                                        <p:strVal val="visible"/>
                                      </p:to>
                                    </p:set>
                                    <p:anim calcmode="lin" valueType="num">
                                      <p:cBhvr additive="base">
                                        <p:cTn id="47" dur="500" fill="hold"/>
                                        <p:tgtEl>
                                          <p:spTgt spid="51203">
                                            <p:txEl>
                                              <p:pRg st="6" end="6"/>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5120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nodeType="clickEffect">
                                  <p:stCondLst>
                                    <p:cond delay="0"/>
                                  </p:stCondLst>
                                  <p:childTnLst>
                                    <p:set>
                                      <p:cBhvr>
                                        <p:cTn id="52" dur="1" fill="hold">
                                          <p:stCondLst>
                                            <p:cond delay="0"/>
                                          </p:stCondLst>
                                        </p:cTn>
                                        <p:tgtEl>
                                          <p:spTgt spid="51203">
                                            <p:txEl>
                                              <p:pRg st="7" end="7"/>
                                            </p:txEl>
                                          </p:spTgt>
                                        </p:tgtEl>
                                        <p:attrNameLst>
                                          <p:attrName>style.visibility</p:attrName>
                                        </p:attrNameLst>
                                      </p:cBhvr>
                                      <p:to>
                                        <p:strVal val="visible"/>
                                      </p:to>
                                    </p:set>
                                    <p:anim calcmode="lin" valueType="num">
                                      <p:cBhvr additive="base">
                                        <p:cTn id="53" dur="500" fill="hold"/>
                                        <p:tgtEl>
                                          <p:spTgt spid="51203">
                                            <p:txEl>
                                              <p:pRg st="7" end="7"/>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5120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nodeType="clickEffect">
                                  <p:stCondLst>
                                    <p:cond delay="0"/>
                                  </p:stCondLst>
                                  <p:childTnLst>
                                    <p:set>
                                      <p:cBhvr>
                                        <p:cTn id="58" dur="1" fill="hold">
                                          <p:stCondLst>
                                            <p:cond delay="0"/>
                                          </p:stCondLst>
                                        </p:cTn>
                                        <p:tgtEl>
                                          <p:spTgt spid="51203">
                                            <p:txEl>
                                              <p:pRg st="8" end="8"/>
                                            </p:txEl>
                                          </p:spTgt>
                                        </p:tgtEl>
                                        <p:attrNameLst>
                                          <p:attrName>style.visibility</p:attrName>
                                        </p:attrNameLst>
                                      </p:cBhvr>
                                      <p:to>
                                        <p:strVal val="visible"/>
                                      </p:to>
                                    </p:set>
                                    <p:anim calcmode="lin" valueType="num">
                                      <p:cBhvr additive="base">
                                        <p:cTn id="59" dur="500" fill="hold"/>
                                        <p:tgtEl>
                                          <p:spTgt spid="51203">
                                            <p:txEl>
                                              <p:pRg st="8" end="8"/>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5120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nodeType="clickEffect">
                                  <p:stCondLst>
                                    <p:cond delay="0"/>
                                  </p:stCondLst>
                                  <p:childTnLst>
                                    <p:set>
                                      <p:cBhvr>
                                        <p:cTn id="64" dur="1" fill="hold">
                                          <p:stCondLst>
                                            <p:cond delay="0"/>
                                          </p:stCondLst>
                                        </p:cTn>
                                        <p:tgtEl>
                                          <p:spTgt spid="51203">
                                            <p:txEl>
                                              <p:pRg st="9" end="9"/>
                                            </p:txEl>
                                          </p:spTgt>
                                        </p:tgtEl>
                                        <p:attrNameLst>
                                          <p:attrName>style.visibility</p:attrName>
                                        </p:attrNameLst>
                                      </p:cBhvr>
                                      <p:to>
                                        <p:strVal val="visible"/>
                                      </p:to>
                                    </p:set>
                                    <p:anim calcmode="lin" valueType="num">
                                      <p:cBhvr additive="base">
                                        <p:cTn id="65" dur="500" fill="hold"/>
                                        <p:tgtEl>
                                          <p:spTgt spid="51203">
                                            <p:txEl>
                                              <p:pRg st="9" end="9"/>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5120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32084"/>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Observations </a:t>
            </a:r>
            <a:r>
              <a:rPr lang="en-US" altLang="en-US" sz="3600" b="1" dirty="0">
                <a:solidFill>
                  <a:srgbClr val="FFFF99"/>
                </a:solidFill>
                <a:latin typeface="Arial Narrow" panose="020B0606020202030204" pitchFamily="34" charset="0"/>
              </a:rPr>
              <a:t>- Step </a:t>
            </a:r>
            <a:r>
              <a:rPr lang="en-US" altLang="en-US" sz="3600" b="1" dirty="0" smtClean="0">
                <a:solidFill>
                  <a:srgbClr val="FFFF99"/>
                </a:solidFill>
                <a:latin typeface="Arial Narrow" panose="020B0606020202030204" pitchFamily="34" charset="0"/>
              </a:rPr>
              <a:t>Two: 5 W’s &amp; H</a:t>
            </a:r>
          </a:p>
        </p:txBody>
      </p:sp>
      <p:sp>
        <p:nvSpPr>
          <p:cNvPr id="51203" name="Rectangle 3"/>
          <p:cNvSpPr>
            <a:spLocks noGrp="1" noChangeArrowheads="1"/>
          </p:cNvSpPr>
          <p:nvPr>
            <p:ph type="body" idx="4294967295"/>
          </p:nvPr>
        </p:nvSpPr>
        <p:spPr>
          <a:xfrm>
            <a:off x="0" y="685800"/>
            <a:ext cx="9144000" cy="6172200"/>
          </a:xfrm>
          <a:noFill/>
        </p:spPr>
        <p:txBody>
          <a:bodyPr/>
          <a:lstStyle/>
          <a:p>
            <a:pPr eaLnBrk="1" hangingPunct="1"/>
            <a:r>
              <a:rPr lang="en-US" altLang="en-US" sz="3600" b="1" dirty="0" smtClean="0">
                <a:solidFill>
                  <a:srgbClr val="FFFFFF"/>
                </a:solidFill>
                <a:latin typeface="Arial Narrow" panose="020B0606020202030204" pitchFamily="34" charset="0"/>
              </a:rPr>
              <a:t>When  </a:t>
            </a:r>
          </a:p>
          <a:p>
            <a:pPr eaLnBrk="1" hangingPunct="1"/>
            <a:r>
              <a:rPr lang="en-US" altLang="en-US" sz="3600" b="1" dirty="0" smtClean="0">
                <a:solidFill>
                  <a:srgbClr val="FFFFFF"/>
                </a:solidFill>
                <a:latin typeface="Arial Narrow" panose="020B0606020202030204" pitchFamily="34" charset="0"/>
              </a:rPr>
              <a:t>Where</a:t>
            </a:r>
          </a:p>
          <a:p>
            <a:pPr eaLnBrk="1" hangingPunct="1"/>
            <a:r>
              <a:rPr lang="en-US" altLang="en-US" sz="3600" b="1" dirty="0" smtClean="0">
                <a:solidFill>
                  <a:srgbClr val="FFFFFF"/>
                </a:solidFill>
                <a:latin typeface="Arial Narrow" panose="020B0606020202030204" pitchFamily="34" charset="0"/>
              </a:rPr>
              <a:t>Why</a:t>
            </a:r>
          </a:p>
          <a:p>
            <a:pPr eaLnBrk="1" hangingPunct="1"/>
            <a:r>
              <a:rPr lang="en-US" altLang="en-US" sz="3600" b="1" dirty="0" smtClean="0">
                <a:solidFill>
                  <a:srgbClr val="FFFFFF"/>
                </a:solidFill>
                <a:latin typeface="Arial Narrow" panose="020B0606020202030204" pitchFamily="34" charset="0"/>
              </a:rPr>
              <a:t>How</a:t>
            </a:r>
          </a:p>
          <a:p>
            <a:pPr eaLnBrk="1" hangingPunct="1"/>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04336534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 fill="hold"/>
                                        <p:tgtEl>
                                          <p:spTgt spid="512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1203">
                                            <p:txEl>
                                              <p:pRg st="1" end="1"/>
                                            </p:txEl>
                                          </p:spTgt>
                                        </p:tgtEl>
                                        <p:attrNameLst>
                                          <p:attrName>style.visibility</p:attrName>
                                        </p:attrNameLst>
                                      </p:cBhvr>
                                      <p:to>
                                        <p:strVal val="visible"/>
                                      </p:to>
                                    </p:set>
                                    <p:anim calcmode="lin" valueType="num">
                                      <p:cBhvr additive="base">
                                        <p:cTn id="13"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 calcmode="lin" valueType="num">
                                      <p:cBhvr additive="base">
                                        <p:cTn id="19"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 calcmode="lin" valueType="num">
                                      <p:cBhvr additive="base">
                                        <p:cTn id="25" dur="500" fill="hold"/>
                                        <p:tgtEl>
                                          <p:spTgt spid="512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32084"/>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Observations – Key Words</a:t>
            </a:r>
          </a:p>
        </p:txBody>
      </p:sp>
      <p:sp>
        <p:nvSpPr>
          <p:cNvPr id="51203" name="Rectangle 3"/>
          <p:cNvSpPr>
            <a:spLocks noGrp="1" noChangeArrowheads="1"/>
          </p:cNvSpPr>
          <p:nvPr>
            <p:ph type="body" idx="4294967295"/>
          </p:nvPr>
        </p:nvSpPr>
        <p:spPr>
          <a:xfrm>
            <a:off x="0" y="685800"/>
            <a:ext cx="9144000" cy="6172200"/>
          </a:xfrm>
          <a:noFill/>
        </p:spPr>
        <p:txBody>
          <a:bodyPr/>
          <a:lstStyle/>
          <a:p>
            <a:pPr eaLnBrk="1" hangingPunct="1"/>
            <a:r>
              <a:rPr lang="en-US" altLang="en-US" sz="3600" b="1" dirty="0">
                <a:solidFill>
                  <a:srgbClr val="FFFFFF"/>
                </a:solidFill>
                <a:latin typeface="Arial Narrow" panose="020B0606020202030204" pitchFamily="34" charset="0"/>
              </a:rPr>
              <a:t>Anxiety - </a:t>
            </a:r>
            <a:r>
              <a:rPr lang="en-US" altLang="en-US" sz="3600" b="1" dirty="0" err="1">
                <a:solidFill>
                  <a:srgbClr val="FFFFFF"/>
                </a:solidFill>
                <a:latin typeface="TekniaGreek" panose="02000503060000020004" pitchFamily="2" charset="0"/>
              </a:rPr>
              <a:t>merpimnavw</a:t>
            </a:r>
            <a:r>
              <a:rPr lang="en-US" altLang="en-US" sz="3600" b="1" dirty="0">
                <a:solidFill>
                  <a:srgbClr val="FFFFFF"/>
                </a:solidFill>
                <a:latin typeface="Arial Narrow" panose="020B0606020202030204" pitchFamily="34" charset="0"/>
              </a:rPr>
              <a:t>, </a:t>
            </a:r>
            <a:r>
              <a:rPr lang="en-US" altLang="en-US" sz="3600" b="1" dirty="0" err="1" smtClean="0">
                <a:solidFill>
                  <a:srgbClr val="FFFFFF"/>
                </a:solidFill>
                <a:latin typeface="Arial Narrow" panose="020B0606020202030204" pitchFamily="34" charset="0"/>
              </a:rPr>
              <a:t>merpimnaō</a:t>
            </a:r>
            <a:endParaRPr lang="en-US" altLang="en-US" sz="3600" b="1" dirty="0" smtClean="0">
              <a:solidFill>
                <a:srgbClr val="FFFFFF"/>
              </a:solidFill>
              <a:latin typeface="Arial Narrow" panose="020B0606020202030204" pitchFamily="34" charset="0"/>
            </a:endParaRPr>
          </a:p>
          <a:p>
            <a:pPr eaLnBrk="1" hangingPunct="1"/>
            <a:r>
              <a:rPr lang="en-US" altLang="en-US" sz="3600" b="1" dirty="0">
                <a:solidFill>
                  <a:srgbClr val="FFFFFF"/>
                </a:solidFill>
                <a:latin typeface="Arial Narrow" panose="020B0606020202030204" pitchFamily="34" charset="0"/>
              </a:rPr>
              <a:t>Peace - </a:t>
            </a:r>
            <a:r>
              <a:rPr lang="en-US" altLang="en-US" sz="3600" b="1" dirty="0" err="1">
                <a:solidFill>
                  <a:srgbClr val="FFFFFF"/>
                </a:solidFill>
                <a:latin typeface="TekniaGreek" panose="02000503060000020004" pitchFamily="2" charset="0"/>
              </a:rPr>
              <a:t>eijrhvnh</a:t>
            </a:r>
            <a:r>
              <a:rPr lang="en-US" altLang="en-US" sz="3600" b="1" dirty="0">
                <a:solidFill>
                  <a:srgbClr val="FFFFFF"/>
                </a:solidFill>
                <a:latin typeface="Arial Narrow" panose="020B0606020202030204" pitchFamily="34" charset="0"/>
              </a:rPr>
              <a:t>, </a:t>
            </a:r>
            <a:r>
              <a:rPr lang="en-US" altLang="en-US" sz="3600" b="1" dirty="0" err="1">
                <a:solidFill>
                  <a:srgbClr val="FFFFFF"/>
                </a:solidFill>
                <a:latin typeface="Arial Narrow" panose="020B0606020202030204" pitchFamily="34" charset="0"/>
              </a:rPr>
              <a:t>eirānā</a:t>
            </a:r>
            <a:r>
              <a:rPr lang="en-US" altLang="en-US" sz="3600" b="1" dirty="0">
                <a:solidFill>
                  <a:srgbClr val="FFFFFF"/>
                </a:solidFill>
                <a:latin typeface="Arial Narrow" panose="020B0606020202030204" pitchFamily="34" charset="0"/>
              </a:rPr>
              <a:t>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Prayer </a:t>
            </a:r>
            <a:r>
              <a:rPr lang="en-US" altLang="en-US" sz="3600" b="1" dirty="0">
                <a:solidFill>
                  <a:srgbClr val="FFFFFF"/>
                </a:solidFill>
                <a:latin typeface="Arial Narrow" panose="020B0606020202030204" pitchFamily="34" charset="0"/>
              </a:rPr>
              <a:t>– </a:t>
            </a:r>
            <a:r>
              <a:rPr lang="en-US" altLang="en-US" sz="3600" b="1" dirty="0" err="1" smtClean="0">
                <a:solidFill>
                  <a:srgbClr val="FFFFFF"/>
                </a:solidFill>
                <a:latin typeface="TekniaGreek" panose="02000503060000020004" pitchFamily="2" charset="0"/>
              </a:rPr>
              <a:t>proseuchv</a:t>
            </a:r>
            <a:r>
              <a:rPr lang="en-US" altLang="en-US" sz="3600" b="1" dirty="0" smtClean="0">
                <a:solidFill>
                  <a:srgbClr val="FFFFFF"/>
                </a:solidFill>
                <a:latin typeface="Arial Narrow" panose="020B0606020202030204" pitchFamily="34" charset="0"/>
              </a:rPr>
              <a:t>, </a:t>
            </a:r>
            <a:r>
              <a:rPr lang="en-US" altLang="en-US" sz="3600" b="1" dirty="0" err="1">
                <a:solidFill>
                  <a:srgbClr val="FFFFFF"/>
                </a:solidFill>
                <a:latin typeface="Arial Narrow" panose="020B0606020202030204" pitchFamily="34" charset="0"/>
              </a:rPr>
              <a:t>proseuche</a:t>
            </a:r>
            <a:endParaRPr lang="en-US" altLang="en-US" sz="3600" b="1" dirty="0" smtClean="0">
              <a:solidFill>
                <a:srgbClr val="FFFFFF"/>
              </a:solidFill>
              <a:latin typeface="Arial Narrow" panose="020B0606020202030204" pitchFamily="34" charset="0"/>
            </a:endParaRPr>
          </a:p>
          <a:p>
            <a:pPr eaLnBrk="1" hangingPunct="1"/>
            <a:r>
              <a:rPr lang="en-US" altLang="en-US" sz="3600" b="1" dirty="0">
                <a:solidFill>
                  <a:srgbClr val="FFFFFF"/>
                </a:solidFill>
                <a:latin typeface="Arial Narrow" panose="020B0606020202030204" pitchFamily="34" charset="0"/>
              </a:rPr>
              <a:t>Supplication –</a:t>
            </a:r>
            <a:r>
              <a:rPr lang="en-US" altLang="en-US" sz="3600" b="1" dirty="0" err="1" smtClean="0">
                <a:solidFill>
                  <a:srgbClr val="FFFFFF"/>
                </a:solidFill>
                <a:latin typeface="TekniaGreek" panose="02000503060000020004" pitchFamily="2" charset="0"/>
              </a:rPr>
              <a:t>devhsiV</a:t>
            </a:r>
            <a:r>
              <a:rPr lang="en-US" altLang="en-US" sz="3600" b="1" dirty="0" smtClean="0">
                <a:solidFill>
                  <a:srgbClr val="FFFFFF"/>
                </a:solidFill>
                <a:latin typeface="Arial Narrow" panose="020B0606020202030204" pitchFamily="34" charset="0"/>
              </a:rPr>
              <a:t>,  </a:t>
            </a:r>
            <a:r>
              <a:rPr lang="en-US" altLang="en-US" sz="3600" b="1" dirty="0" err="1" smtClean="0">
                <a:solidFill>
                  <a:srgbClr val="FFFFFF"/>
                </a:solidFill>
                <a:latin typeface="Arial Narrow" panose="020B0606020202030204" pitchFamily="34" charset="0"/>
              </a:rPr>
              <a:t>deêsis</a:t>
            </a:r>
            <a:r>
              <a:rPr lang="en-US" altLang="en-US" sz="3600" b="1" dirty="0" smtClean="0">
                <a:solidFill>
                  <a:srgbClr val="FFFFFF"/>
                </a:solidFill>
                <a:latin typeface="Arial Narrow" panose="020B0606020202030204" pitchFamily="34" charset="0"/>
              </a:rPr>
              <a:t> </a:t>
            </a:r>
            <a:r>
              <a:rPr lang="en-US" altLang="en-US" sz="3600" b="1" dirty="0">
                <a:solidFill>
                  <a:srgbClr val="FFFFFF"/>
                </a:solidFill>
                <a:latin typeface="Arial Narrow" panose="020B0606020202030204" pitchFamily="34" charset="0"/>
              </a:rPr>
              <a:t>/ </a:t>
            </a:r>
            <a:r>
              <a:rPr lang="en-US" altLang="en-US" sz="3600" b="1" dirty="0" err="1" smtClean="0">
                <a:solidFill>
                  <a:srgbClr val="FFFFFF"/>
                </a:solidFill>
                <a:latin typeface="TekniaGreek" panose="02000503060000020004" pitchFamily="2" charset="0"/>
              </a:rPr>
              <a:t>devomai</a:t>
            </a:r>
            <a:r>
              <a:rPr lang="en-US" altLang="en-US" sz="3600" b="1" dirty="0" smtClean="0">
                <a:solidFill>
                  <a:srgbClr val="FFFFFF"/>
                </a:solidFill>
                <a:latin typeface="Arial Narrow" panose="020B0606020202030204" pitchFamily="34" charset="0"/>
              </a:rPr>
              <a:t> / </a:t>
            </a:r>
            <a:r>
              <a:rPr lang="en-US" altLang="en-US" sz="3600" b="1" dirty="0" err="1" smtClean="0">
                <a:solidFill>
                  <a:srgbClr val="FFFFFF"/>
                </a:solidFill>
                <a:latin typeface="Arial Narrow" panose="020B0606020202030204" pitchFamily="34" charset="0"/>
              </a:rPr>
              <a:t>deomai</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Thanksgiving </a:t>
            </a:r>
            <a:r>
              <a:rPr lang="en-US" altLang="en-US" sz="3600" b="1" dirty="0">
                <a:solidFill>
                  <a:srgbClr val="FFFFFF"/>
                </a:solidFill>
                <a:latin typeface="Arial Narrow" panose="020B0606020202030204" pitchFamily="34" charset="0"/>
              </a:rPr>
              <a:t>– </a:t>
            </a:r>
            <a:r>
              <a:rPr lang="en-US" altLang="en-US" sz="3600" b="1" dirty="0" err="1">
                <a:solidFill>
                  <a:srgbClr val="FFFFFF"/>
                </a:solidFill>
                <a:latin typeface="TekniaGreek" panose="02000503060000020004" pitchFamily="2" charset="0"/>
              </a:rPr>
              <a:t>ejucaristia</a:t>
            </a:r>
            <a:r>
              <a:rPr lang="en-US" altLang="en-US" sz="3600" b="1" dirty="0">
                <a:solidFill>
                  <a:srgbClr val="FFFFFF"/>
                </a:solidFill>
                <a:latin typeface="Arial Narrow" panose="020B0606020202030204" pitchFamily="34" charset="0"/>
              </a:rPr>
              <a:t>,  </a:t>
            </a:r>
            <a:r>
              <a:rPr lang="en-US" altLang="en-US" sz="3600" b="1" dirty="0" err="1">
                <a:solidFill>
                  <a:srgbClr val="FFFFFF"/>
                </a:solidFill>
                <a:latin typeface="Arial Narrow" panose="020B0606020202030204" pitchFamily="34" charset="0"/>
              </a:rPr>
              <a:t>eucharistia</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Requests – </a:t>
            </a:r>
            <a:r>
              <a:rPr lang="en-US" altLang="en-US" sz="3600" b="1" dirty="0" err="1" smtClean="0">
                <a:solidFill>
                  <a:srgbClr val="FFFFFF"/>
                </a:solidFill>
                <a:latin typeface="TekniaGreek" panose="02000503060000020004" pitchFamily="2" charset="0"/>
              </a:rPr>
              <a:t>ai</a:t>
            </a:r>
            <a:r>
              <a:rPr lang="en-US" altLang="en-US" sz="3600" b="1" dirty="0" smtClean="0">
                <a:solidFill>
                  <a:srgbClr val="FFFFFF"/>
                </a:solidFill>
                <a:latin typeface="TekniaGreek" panose="02000503060000020004" pitchFamily="2" charset="0"/>
              </a:rPr>
              <a:t>[</a:t>
            </a:r>
            <a:r>
              <a:rPr lang="en-US" altLang="en-US" sz="3600" b="1" dirty="0" err="1" smtClean="0">
                <a:solidFill>
                  <a:srgbClr val="FFFFFF"/>
                </a:solidFill>
                <a:latin typeface="TekniaGreek" panose="02000503060000020004" pitchFamily="2" charset="0"/>
              </a:rPr>
              <a:t>thma</a:t>
            </a:r>
            <a:r>
              <a:rPr lang="en-US" altLang="en-US" sz="3600" b="1" dirty="0" smtClean="0">
                <a:solidFill>
                  <a:srgbClr val="FFFFFF"/>
                </a:solidFill>
                <a:latin typeface="Arial Narrow" panose="020B0606020202030204" pitchFamily="34" charset="0"/>
              </a:rPr>
              <a:t>,  </a:t>
            </a:r>
            <a:r>
              <a:rPr lang="en-US" altLang="en-US" sz="3600" b="1" dirty="0" err="1" smtClean="0">
                <a:solidFill>
                  <a:srgbClr val="FFFFFF"/>
                </a:solidFill>
                <a:latin typeface="Arial Narrow" panose="020B0606020202030204" pitchFamily="34" charset="0"/>
              </a:rPr>
              <a:t>aitêma</a:t>
            </a:r>
            <a:r>
              <a:rPr lang="en-US" altLang="en-US" sz="3600" b="1" dirty="0" smtClean="0">
                <a:solidFill>
                  <a:srgbClr val="FFFFFF"/>
                </a:solidFill>
                <a:latin typeface="Arial Narrow" panose="020B0606020202030204" pitchFamily="34" charset="0"/>
              </a:rPr>
              <a:t> </a:t>
            </a:r>
            <a:r>
              <a:rPr lang="en-US" altLang="en-US" sz="3600" b="1" dirty="0">
                <a:solidFill>
                  <a:srgbClr val="FFFFFF"/>
                </a:solidFill>
                <a:latin typeface="Arial Narrow" panose="020B0606020202030204" pitchFamily="34" charset="0"/>
              </a:rPr>
              <a:t>/ </a:t>
            </a:r>
            <a:r>
              <a:rPr lang="en-US" altLang="en-US" sz="3600" b="1" dirty="0" err="1" smtClean="0">
                <a:solidFill>
                  <a:srgbClr val="FFFFFF"/>
                </a:solidFill>
                <a:latin typeface="TekniaGreek" panose="02000503060000020004" pitchFamily="2" charset="0"/>
              </a:rPr>
              <a:t>ajitevw</a:t>
            </a:r>
            <a:r>
              <a:rPr lang="en-US" altLang="en-US" sz="3600" b="1" dirty="0" smtClean="0">
                <a:solidFill>
                  <a:srgbClr val="FFFFFF"/>
                </a:solidFill>
                <a:latin typeface="Arial Narrow" panose="020B0606020202030204" pitchFamily="34" charset="0"/>
              </a:rPr>
              <a:t> / </a:t>
            </a:r>
            <a:r>
              <a:rPr lang="en-US" altLang="en-US" sz="3600" b="1" dirty="0" err="1" smtClean="0">
                <a:solidFill>
                  <a:srgbClr val="FFFFFF"/>
                </a:solidFill>
                <a:latin typeface="Arial Narrow" panose="020B0606020202030204" pitchFamily="34" charset="0"/>
              </a:rPr>
              <a:t>aiteo</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208717650"/>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1203">
                                            <p:txEl>
                                              <p:pRg st="1" end="1"/>
                                            </p:txEl>
                                          </p:spTgt>
                                        </p:tgtEl>
                                        <p:attrNameLst>
                                          <p:attrName>style.visibility</p:attrName>
                                        </p:attrNameLst>
                                      </p:cBhvr>
                                      <p:to>
                                        <p:strVal val="visible"/>
                                      </p:to>
                                    </p:set>
                                    <p:animEffect transition="in" filter="dissolve">
                                      <p:cBhvr>
                                        <p:cTn id="16" dur="500"/>
                                        <p:tgtEl>
                                          <p:spTgt spid="5120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1203">
                                            <p:txEl>
                                              <p:pRg st="2" end="2"/>
                                            </p:txEl>
                                          </p:spTgt>
                                        </p:tgtEl>
                                        <p:attrNameLst>
                                          <p:attrName>style.visibility</p:attrName>
                                        </p:attrNameLst>
                                      </p:cBhvr>
                                      <p:to>
                                        <p:strVal val="visible"/>
                                      </p:to>
                                    </p:set>
                                    <p:animEffect transition="in" filter="dissolve">
                                      <p:cBhvr>
                                        <p:cTn id="21" dur="500"/>
                                        <p:tgtEl>
                                          <p:spTgt spid="5120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51203">
                                            <p:txEl>
                                              <p:pRg st="3" end="3"/>
                                            </p:txEl>
                                          </p:spTgt>
                                        </p:tgtEl>
                                        <p:attrNameLst>
                                          <p:attrName>style.visibility</p:attrName>
                                        </p:attrNameLst>
                                      </p:cBhvr>
                                      <p:to>
                                        <p:strVal val="visible"/>
                                      </p:to>
                                    </p:set>
                                    <p:animEffect transition="in" filter="dissolve">
                                      <p:cBhvr>
                                        <p:cTn id="26" dur="500"/>
                                        <p:tgtEl>
                                          <p:spTgt spid="5120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51203">
                                            <p:txEl>
                                              <p:pRg st="4" end="4"/>
                                            </p:txEl>
                                          </p:spTgt>
                                        </p:tgtEl>
                                        <p:attrNameLst>
                                          <p:attrName>style.visibility</p:attrName>
                                        </p:attrNameLst>
                                      </p:cBhvr>
                                      <p:to>
                                        <p:strVal val="visible"/>
                                      </p:to>
                                    </p:set>
                                    <p:animEffect transition="in" filter="dissolve">
                                      <p:cBhvr>
                                        <p:cTn id="31" dur="500"/>
                                        <p:tgtEl>
                                          <p:spTgt spid="5120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51203">
                                            <p:txEl>
                                              <p:pRg st="5" end="5"/>
                                            </p:txEl>
                                          </p:spTgt>
                                        </p:tgtEl>
                                        <p:attrNameLst>
                                          <p:attrName>style.visibility</p:attrName>
                                        </p:attrNameLst>
                                      </p:cBhvr>
                                      <p:to>
                                        <p:strVal val="visible"/>
                                      </p:to>
                                    </p:set>
                                    <p:animEffect transition="in" filter="dissolve">
                                      <p:cBhvr>
                                        <p:cTn id="36" dur="500"/>
                                        <p:tgtEl>
                                          <p:spTgt spid="512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Additional Observations</a:t>
            </a:r>
          </a:p>
        </p:txBody>
      </p:sp>
      <p:sp>
        <p:nvSpPr>
          <p:cNvPr id="52227" name="Rectangle 3"/>
          <p:cNvSpPr>
            <a:spLocks noGrp="1" noChangeArrowheads="1"/>
          </p:cNvSpPr>
          <p:nvPr>
            <p:ph type="body" idx="4294967295"/>
          </p:nvPr>
        </p:nvSpPr>
        <p:spPr>
          <a:xfrm>
            <a:off x="0" y="553998"/>
            <a:ext cx="9144000" cy="6304002"/>
          </a:xfrm>
          <a:noFill/>
        </p:spPr>
        <p:txBody>
          <a:bodyPr/>
          <a:lstStyle/>
          <a:p>
            <a:pPr eaLnBrk="1" hangingPunct="1"/>
            <a:r>
              <a:rPr lang="en-US" altLang="en-US" sz="3600" b="1" dirty="0" smtClean="0">
                <a:solidFill>
                  <a:srgbClr val="FFFFFF"/>
                </a:solidFill>
                <a:latin typeface="Arial Narrow" panose="020B0606020202030204" pitchFamily="34" charset="0"/>
              </a:rPr>
              <a:t>Grammatical Insights</a:t>
            </a:r>
          </a:p>
          <a:p>
            <a:pPr eaLnBrk="1" hangingPunct="1"/>
            <a:r>
              <a:rPr lang="en-US" altLang="en-US" sz="3600" b="1" dirty="0" smtClean="0">
                <a:solidFill>
                  <a:srgbClr val="FFFFFF"/>
                </a:solidFill>
                <a:latin typeface="Arial Narrow" panose="020B0606020202030204" pitchFamily="34" charset="0"/>
              </a:rPr>
              <a:t>Cause &amp; Effect statements</a:t>
            </a:r>
          </a:p>
          <a:p>
            <a:pPr eaLnBrk="1" hangingPunct="1"/>
            <a:r>
              <a:rPr lang="en-US" altLang="en-US" sz="3600" b="1" dirty="0" smtClean="0">
                <a:solidFill>
                  <a:srgbClr val="FFFFFF"/>
                </a:solidFill>
                <a:latin typeface="Arial Narrow" panose="020B0606020202030204" pitchFamily="34" charset="0"/>
              </a:rPr>
              <a:t>Linking words</a:t>
            </a:r>
          </a:p>
        </p:txBody>
      </p:sp>
    </p:spTree>
    <p:extLst>
      <p:ext uri="{BB962C8B-B14F-4D97-AF65-F5344CB8AC3E}">
        <p14:creationId xmlns:p14="http://schemas.microsoft.com/office/powerpoint/2010/main" val="189025311"/>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52227">
                                            <p:txEl>
                                              <p:pRg st="2" end="2"/>
                                            </p:txEl>
                                          </p:spTgt>
                                        </p:tgtEl>
                                        <p:attrNameLst>
                                          <p:attrName>style.visibility</p:attrName>
                                        </p:attrNameLst>
                                      </p:cBhvr>
                                      <p:to>
                                        <p:strVal val="visible"/>
                                      </p:to>
                                    </p:set>
                                    <p:animEffect transition="in" filter="blinds(vertical)">
                                      <p:cBhvr>
                                        <p:cTn id="20" dur="5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Additional Observations</a:t>
            </a:r>
          </a:p>
        </p:txBody>
      </p:sp>
      <p:sp>
        <p:nvSpPr>
          <p:cNvPr id="52227" name="Rectangle 3"/>
          <p:cNvSpPr>
            <a:spLocks noGrp="1" noChangeArrowheads="1"/>
          </p:cNvSpPr>
          <p:nvPr>
            <p:ph type="body" idx="4294967295"/>
          </p:nvPr>
        </p:nvSpPr>
        <p:spPr>
          <a:xfrm>
            <a:off x="0" y="553998"/>
            <a:ext cx="9144000" cy="6304002"/>
          </a:xfrm>
          <a:noFill/>
        </p:spPr>
        <p:txBody>
          <a:bodyPr/>
          <a:lstStyle/>
          <a:p>
            <a:pPr eaLnBrk="1" hangingPunct="1"/>
            <a:r>
              <a:rPr lang="en-US" altLang="en-US" sz="3600" b="1" dirty="0" smtClean="0">
                <a:solidFill>
                  <a:srgbClr val="FFFFFF"/>
                </a:solidFill>
                <a:latin typeface="Arial Narrow" panose="020B0606020202030204" pitchFamily="34" charset="0"/>
              </a:rPr>
              <a:t>Grammatical Insights</a:t>
            </a:r>
          </a:p>
          <a:p>
            <a:pPr eaLnBrk="1" hangingPunct="1"/>
            <a:r>
              <a:rPr lang="en-US" altLang="en-US" sz="3600" b="1" dirty="0" smtClean="0">
                <a:solidFill>
                  <a:srgbClr val="FFFFFF"/>
                </a:solidFill>
                <a:latin typeface="Arial Narrow" panose="020B0606020202030204" pitchFamily="34" charset="0"/>
              </a:rPr>
              <a:t>Cause &amp; Effect statements</a:t>
            </a:r>
          </a:p>
          <a:p>
            <a:pPr eaLnBrk="1" hangingPunct="1"/>
            <a:r>
              <a:rPr lang="en-US" altLang="en-US" sz="3600" b="1" dirty="0" smtClean="0">
                <a:solidFill>
                  <a:srgbClr val="FFFFFF"/>
                </a:solidFill>
                <a:latin typeface="Arial Narrow" panose="020B0606020202030204" pitchFamily="34" charset="0"/>
              </a:rPr>
              <a:t>Linking words</a:t>
            </a:r>
          </a:p>
          <a:p>
            <a:pPr eaLnBrk="1" hangingPunct="1"/>
            <a:r>
              <a:rPr lang="en-US" altLang="en-US" sz="3600" b="1" dirty="0" smtClean="0">
                <a:solidFill>
                  <a:srgbClr val="FFFFFF"/>
                </a:solidFill>
                <a:latin typeface="Arial Narrow" panose="020B0606020202030204" pitchFamily="34" charset="0"/>
              </a:rPr>
              <a:t>Questions</a:t>
            </a:r>
          </a:p>
        </p:txBody>
      </p:sp>
    </p:spTree>
    <p:extLst>
      <p:ext uri="{BB962C8B-B14F-4D97-AF65-F5344CB8AC3E}">
        <p14:creationId xmlns:p14="http://schemas.microsoft.com/office/powerpoint/2010/main" val="28617898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3" end="3"/>
                                            </p:txEl>
                                          </p:spTgt>
                                        </p:tgtEl>
                                        <p:attrNameLst>
                                          <p:attrName>style.visibility</p:attrName>
                                        </p:attrNameLst>
                                      </p:cBhvr>
                                      <p:to>
                                        <p:strVal val="visible"/>
                                      </p:to>
                                    </p:set>
                                    <p:animEffect transition="in" filter="blinds(vertical)">
                                      <p:cBhvr>
                                        <p:cTn id="10"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8021"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Cross </a:t>
            </a:r>
            <a:r>
              <a:rPr lang="en-US" altLang="en-US" sz="3600" b="1" dirty="0">
                <a:solidFill>
                  <a:srgbClr val="FFFF99"/>
                </a:solidFill>
                <a:latin typeface="Arial Narrow" panose="020B0606020202030204" pitchFamily="34" charset="0"/>
              </a:rPr>
              <a:t>R</a:t>
            </a:r>
            <a:r>
              <a:rPr lang="en-US" altLang="en-US" sz="3600" b="1" dirty="0" smtClean="0">
                <a:solidFill>
                  <a:srgbClr val="FFFF99"/>
                </a:solidFill>
                <a:latin typeface="Arial Narrow" panose="020B0606020202030204" pitchFamily="34" charset="0"/>
              </a:rPr>
              <a:t>eferences</a:t>
            </a:r>
          </a:p>
        </p:txBody>
      </p:sp>
      <p:sp>
        <p:nvSpPr>
          <p:cNvPr id="54275" name="Rectangle 3"/>
          <p:cNvSpPr>
            <a:spLocks noGrp="1" noChangeArrowheads="1"/>
          </p:cNvSpPr>
          <p:nvPr>
            <p:ph type="body" idx="4294967295"/>
          </p:nvPr>
        </p:nvSpPr>
        <p:spPr>
          <a:xfrm>
            <a:off x="0" y="553998"/>
            <a:ext cx="9144000" cy="6304002"/>
          </a:xfrm>
          <a:noFill/>
        </p:spPr>
        <p:txBody>
          <a:bodyPr/>
          <a:lstStyle/>
          <a:p>
            <a:pPr eaLnBrk="1" hangingPunct="1"/>
            <a:r>
              <a:rPr lang="en-US" altLang="en-US" sz="3600" b="1" dirty="0">
                <a:solidFill>
                  <a:srgbClr val="FFFFFF"/>
                </a:solidFill>
                <a:latin typeface="Arial Narrow" panose="020B0606020202030204" pitchFamily="34" charset="0"/>
              </a:rPr>
              <a:t>Matthew </a:t>
            </a:r>
            <a:r>
              <a:rPr lang="en-US" altLang="en-US" sz="3600" b="1" dirty="0" smtClean="0">
                <a:solidFill>
                  <a:srgbClr val="FFFFFF"/>
                </a:solidFill>
                <a:latin typeface="Arial Narrow" panose="020B0606020202030204" pitchFamily="34" charset="0"/>
              </a:rPr>
              <a:t>6:25-33</a:t>
            </a:r>
          </a:p>
          <a:p>
            <a:pPr eaLnBrk="1" hangingPunct="1"/>
            <a:r>
              <a:rPr lang="en-US" altLang="en-US" sz="3600" b="1" dirty="0" smtClean="0">
                <a:solidFill>
                  <a:srgbClr val="FFFFFF"/>
                </a:solidFill>
                <a:latin typeface="Arial Narrow" panose="020B0606020202030204" pitchFamily="34" charset="0"/>
              </a:rPr>
              <a:t>Matthew </a:t>
            </a:r>
            <a:r>
              <a:rPr lang="en-US" altLang="en-US" sz="3600" b="1" dirty="0">
                <a:solidFill>
                  <a:srgbClr val="FFFFFF"/>
                </a:solidFill>
                <a:latin typeface="Arial Narrow" panose="020B0606020202030204" pitchFamily="34" charset="0"/>
              </a:rPr>
              <a:t>10:19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Matthew </a:t>
            </a:r>
            <a:r>
              <a:rPr lang="en-US" altLang="en-US" sz="3600" b="1" dirty="0">
                <a:solidFill>
                  <a:srgbClr val="FFFFFF"/>
                </a:solidFill>
                <a:latin typeface="Arial Narrow" panose="020B0606020202030204" pitchFamily="34" charset="0"/>
              </a:rPr>
              <a:t>13:22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Luke </a:t>
            </a:r>
            <a:r>
              <a:rPr lang="en-US" altLang="en-US" sz="3600" b="1" dirty="0">
                <a:solidFill>
                  <a:srgbClr val="FFFFFF"/>
                </a:solidFill>
                <a:latin typeface="Arial Narrow" panose="020B0606020202030204" pitchFamily="34" charset="0"/>
              </a:rPr>
              <a:t>10:41-42 </a:t>
            </a:r>
          </a:p>
          <a:p>
            <a:pPr eaLnBrk="1" hangingPunct="1"/>
            <a:r>
              <a:rPr lang="en-US" altLang="en-US" sz="3600" b="1" dirty="0" smtClean="0">
                <a:solidFill>
                  <a:srgbClr val="FFFFFF"/>
                </a:solidFill>
                <a:latin typeface="Arial Narrow" panose="020B0606020202030204" pitchFamily="34" charset="0"/>
              </a:rPr>
              <a:t>1 Corinthians 7:21</a:t>
            </a:r>
          </a:p>
          <a:p>
            <a:pPr eaLnBrk="1" hangingPunct="1"/>
            <a:r>
              <a:rPr lang="en-US" altLang="en-US" sz="3600" b="1" dirty="0">
                <a:solidFill>
                  <a:srgbClr val="FFFFFF"/>
                </a:solidFill>
                <a:latin typeface="Arial Narrow" panose="020B0606020202030204" pitchFamily="34" charset="0"/>
              </a:rPr>
              <a:t>1 </a:t>
            </a:r>
            <a:r>
              <a:rPr lang="en-US" altLang="en-US" sz="3600" b="1" dirty="0" smtClean="0">
                <a:solidFill>
                  <a:srgbClr val="FFFFFF"/>
                </a:solidFill>
                <a:latin typeface="Arial Narrow" panose="020B0606020202030204" pitchFamily="34" charset="0"/>
              </a:rPr>
              <a:t>Peter 5:6</a:t>
            </a:r>
          </a:p>
          <a:p>
            <a:pPr eaLnBrk="1" hangingPunct="1"/>
            <a:r>
              <a:rPr lang="en-US" altLang="en-US" sz="3600" b="1" dirty="0">
                <a:solidFill>
                  <a:srgbClr val="FFFFFF"/>
                </a:solidFill>
                <a:latin typeface="Arial Narrow" panose="020B0606020202030204" pitchFamily="34" charset="0"/>
              </a:rPr>
              <a:t>1 Thessalonians </a:t>
            </a:r>
            <a:r>
              <a:rPr lang="en-US" altLang="en-US" sz="3600" b="1" dirty="0" smtClean="0">
                <a:solidFill>
                  <a:srgbClr val="FFFFFF"/>
                </a:solidFill>
                <a:latin typeface="Arial Narrow" panose="020B0606020202030204" pitchFamily="34" charset="0"/>
              </a:rPr>
              <a:t>5:17-18</a:t>
            </a:r>
          </a:p>
          <a:p>
            <a:pPr eaLnBrk="1" hangingPunct="1"/>
            <a:r>
              <a:rPr lang="en-US" altLang="en-US" sz="3600" b="1" dirty="0">
                <a:solidFill>
                  <a:srgbClr val="FFFFFF"/>
                </a:solidFill>
                <a:latin typeface="Arial Narrow" panose="020B0606020202030204" pitchFamily="34" charset="0"/>
              </a:rPr>
              <a:t>Colossians 4:2</a:t>
            </a:r>
          </a:p>
        </p:txBody>
      </p:sp>
    </p:spTree>
    <p:extLst>
      <p:ext uri="{BB962C8B-B14F-4D97-AF65-F5344CB8AC3E}">
        <p14:creationId xmlns:p14="http://schemas.microsoft.com/office/powerpoint/2010/main" val="753492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fade">
                                      <p:cBhvr>
                                        <p:cTn id="16"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4275">
                                            <p:txEl>
                                              <p:pRg st="2" end="2"/>
                                            </p:txEl>
                                          </p:spTgt>
                                        </p:tgtEl>
                                        <p:attrNameLst>
                                          <p:attrName>style.visibility</p:attrName>
                                        </p:attrNameLst>
                                      </p:cBhvr>
                                      <p:to>
                                        <p:strVal val="visible"/>
                                      </p:to>
                                    </p:set>
                                    <p:animEffect transition="in" filter="fade">
                                      <p:cBhvr>
                                        <p:cTn id="21"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4275">
                                            <p:txEl>
                                              <p:pRg st="3" end="3"/>
                                            </p:txEl>
                                          </p:spTgt>
                                        </p:tgtEl>
                                        <p:attrNameLst>
                                          <p:attrName>style.visibility</p:attrName>
                                        </p:attrNameLst>
                                      </p:cBhvr>
                                      <p:to>
                                        <p:strVal val="visible"/>
                                      </p:to>
                                    </p:set>
                                    <p:animEffect transition="in" filter="fade">
                                      <p:cBhvr>
                                        <p:cTn id="26" dur="1000"/>
                                        <p:tgtEl>
                                          <p:spTgt spid="54275">
                                            <p:txEl>
                                              <p:pRg st="3" end="3"/>
                                            </p:txEl>
                                          </p:spTgt>
                                        </p:tgtEl>
                                      </p:cBhvr>
                                    </p:animEffect>
                                  </p:childTnLst>
                                  <p:subTnLst>
                                    <p:animClr clrSpc="rgb" dir="cw">
                                      <p:cBhvr override="childStyle">
                                        <p:cTn dur="1" fill="hold" display="0" masterRel="nextClick" afterEffect="1"/>
                                        <p:tgtEl>
                                          <p:spTgt spid="54275">
                                            <p:txEl>
                                              <p:pRg st="3" end="3"/>
                                            </p:txEl>
                                          </p:spTgt>
                                        </p:tgtEl>
                                        <p:attrNameLst>
                                          <p:attrName>ppt_c</p:attrName>
                                        </p:attrNameLst>
                                      </p:cBhvr>
                                      <p:to>
                                        <a:srgbClr val="C0C0C0"/>
                                      </p:to>
                                    </p:animClr>
                                  </p:sub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4275">
                                            <p:txEl>
                                              <p:pRg st="4" end="4"/>
                                            </p:txEl>
                                          </p:spTgt>
                                        </p:tgtEl>
                                        <p:attrNameLst>
                                          <p:attrName>style.visibility</p:attrName>
                                        </p:attrNameLst>
                                      </p:cBhvr>
                                      <p:to>
                                        <p:strVal val="visible"/>
                                      </p:to>
                                    </p:set>
                                    <p:animEffect transition="in" filter="fade">
                                      <p:cBhvr>
                                        <p:cTn id="31" dur="1000"/>
                                        <p:tgtEl>
                                          <p:spTgt spid="54275">
                                            <p:txEl>
                                              <p:pRg st="4" end="4"/>
                                            </p:txEl>
                                          </p:spTgt>
                                        </p:tgtEl>
                                      </p:cBhvr>
                                    </p:animEffect>
                                  </p:childTnLst>
                                  <p:subTnLst>
                                    <p:animClr clrSpc="rgb" dir="cw">
                                      <p:cBhvr override="childStyle">
                                        <p:cTn dur="1" fill="hold" display="0" masterRel="nextClick" afterEffect="1"/>
                                        <p:tgtEl>
                                          <p:spTgt spid="54275">
                                            <p:txEl>
                                              <p:pRg st="4" end="4"/>
                                            </p:txEl>
                                          </p:spTgt>
                                        </p:tgtEl>
                                        <p:attrNameLst>
                                          <p:attrName>ppt_c</p:attrName>
                                        </p:attrNameLst>
                                      </p:cBhvr>
                                      <p:to>
                                        <a:srgbClr val="C0C0C0"/>
                                      </p:to>
                                    </p:animClr>
                                  </p:sub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4275">
                                            <p:txEl>
                                              <p:pRg st="5" end="5"/>
                                            </p:txEl>
                                          </p:spTgt>
                                        </p:tgtEl>
                                        <p:attrNameLst>
                                          <p:attrName>style.visibility</p:attrName>
                                        </p:attrNameLst>
                                      </p:cBhvr>
                                      <p:to>
                                        <p:strVal val="visible"/>
                                      </p:to>
                                    </p:set>
                                    <p:animEffect transition="in" filter="fade">
                                      <p:cBhvr>
                                        <p:cTn id="36" dur="1000"/>
                                        <p:tgtEl>
                                          <p:spTgt spid="54275">
                                            <p:txEl>
                                              <p:pRg st="5" end="5"/>
                                            </p:txEl>
                                          </p:spTgt>
                                        </p:tgtEl>
                                      </p:cBhvr>
                                    </p:animEffect>
                                  </p:childTnLst>
                                  <p:subTnLst>
                                    <p:animClr clrSpc="rgb" dir="cw">
                                      <p:cBhvr override="childStyle">
                                        <p:cTn dur="1" fill="hold" display="0" masterRel="nextClick" afterEffect="1"/>
                                        <p:tgtEl>
                                          <p:spTgt spid="54275">
                                            <p:txEl>
                                              <p:pRg st="5" end="5"/>
                                            </p:txEl>
                                          </p:spTgt>
                                        </p:tgtEl>
                                        <p:attrNameLst>
                                          <p:attrName>ppt_c</p:attrName>
                                        </p:attrNameLst>
                                      </p:cBhvr>
                                      <p:to>
                                        <a:srgbClr val="C0C0C0"/>
                                      </p:to>
                                    </p:animClr>
                                  </p:sub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4275">
                                            <p:txEl>
                                              <p:pRg st="6" end="6"/>
                                            </p:txEl>
                                          </p:spTgt>
                                        </p:tgtEl>
                                        <p:attrNameLst>
                                          <p:attrName>style.visibility</p:attrName>
                                        </p:attrNameLst>
                                      </p:cBhvr>
                                      <p:to>
                                        <p:strVal val="visible"/>
                                      </p:to>
                                    </p:set>
                                    <p:animEffect transition="in" filter="fade">
                                      <p:cBhvr>
                                        <p:cTn id="41" dur="1000"/>
                                        <p:tgtEl>
                                          <p:spTgt spid="54275">
                                            <p:txEl>
                                              <p:pRg st="6" end="6"/>
                                            </p:txEl>
                                          </p:spTgt>
                                        </p:tgtEl>
                                      </p:cBhvr>
                                    </p:animEffect>
                                  </p:childTnLst>
                                  <p:subTnLst>
                                    <p:animClr clrSpc="rgb" dir="cw">
                                      <p:cBhvr override="childStyle">
                                        <p:cTn dur="1" fill="hold" display="0" masterRel="nextClick" afterEffect="1"/>
                                        <p:tgtEl>
                                          <p:spTgt spid="54275">
                                            <p:txEl>
                                              <p:pRg st="6" end="6"/>
                                            </p:txEl>
                                          </p:spTgt>
                                        </p:tgtEl>
                                        <p:attrNameLst>
                                          <p:attrName>ppt_c</p:attrName>
                                        </p:attrNameLst>
                                      </p:cBhvr>
                                      <p:to>
                                        <a:srgbClr val="C0C0C0"/>
                                      </p:to>
                                    </p:animClr>
                                  </p:sub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54275">
                                            <p:txEl>
                                              <p:pRg st="7" end="7"/>
                                            </p:txEl>
                                          </p:spTgt>
                                        </p:tgtEl>
                                        <p:attrNameLst>
                                          <p:attrName>style.visibility</p:attrName>
                                        </p:attrNameLst>
                                      </p:cBhvr>
                                      <p:to>
                                        <p:strVal val="visible"/>
                                      </p:to>
                                    </p:set>
                                    <p:animEffect transition="in" filter="fade">
                                      <p:cBhvr>
                                        <p:cTn id="46" dur="1000"/>
                                        <p:tgtEl>
                                          <p:spTgt spid="542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8021"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Cross </a:t>
            </a:r>
            <a:r>
              <a:rPr lang="en-US" altLang="en-US" sz="3600" b="1" dirty="0">
                <a:solidFill>
                  <a:srgbClr val="FFFF99"/>
                </a:solidFill>
                <a:latin typeface="Arial Narrow" panose="020B0606020202030204" pitchFamily="34" charset="0"/>
              </a:rPr>
              <a:t>R</a:t>
            </a:r>
            <a:r>
              <a:rPr lang="en-US" altLang="en-US" sz="3600" b="1" dirty="0" smtClean="0">
                <a:solidFill>
                  <a:srgbClr val="FFFF99"/>
                </a:solidFill>
                <a:latin typeface="Arial Narrow" panose="020B0606020202030204" pitchFamily="34" charset="0"/>
              </a:rPr>
              <a:t>eferences</a:t>
            </a:r>
          </a:p>
        </p:txBody>
      </p:sp>
      <p:sp>
        <p:nvSpPr>
          <p:cNvPr id="54275" name="Rectangle 3"/>
          <p:cNvSpPr>
            <a:spLocks noGrp="1" noChangeArrowheads="1"/>
          </p:cNvSpPr>
          <p:nvPr>
            <p:ph type="body" idx="4294967295"/>
          </p:nvPr>
        </p:nvSpPr>
        <p:spPr>
          <a:xfrm>
            <a:off x="0" y="553998"/>
            <a:ext cx="9144000" cy="6304002"/>
          </a:xfrm>
          <a:noFill/>
        </p:spPr>
        <p:txBody>
          <a:bodyPr/>
          <a:lstStyle/>
          <a:p>
            <a:pPr eaLnBrk="1" hangingPunct="1"/>
            <a:r>
              <a:rPr lang="en-US" altLang="en-US" sz="3600" b="1" dirty="0" smtClean="0">
                <a:solidFill>
                  <a:srgbClr val="FFFFFF"/>
                </a:solidFill>
                <a:latin typeface="Arial Narrow" panose="020B0606020202030204" pitchFamily="34" charset="0"/>
              </a:rPr>
              <a:t>Matthew </a:t>
            </a:r>
            <a:r>
              <a:rPr lang="en-US" altLang="en-US" sz="3600" b="1" dirty="0">
                <a:solidFill>
                  <a:srgbClr val="FFFFFF"/>
                </a:solidFill>
                <a:latin typeface="Arial Narrow" panose="020B0606020202030204" pitchFamily="34" charset="0"/>
              </a:rPr>
              <a:t>7:7-8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Matthew </a:t>
            </a:r>
            <a:r>
              <a:rPr lang="en-US" altLang="en-US" sz="3600" b="1" dirty="0">
                <a:solidFill>
                  <a:srgbClr val="FFFFFF"/>
                </a:solidFill>
                <a:latin typeface="Arial Narrow" panose="020B0606020202030204" pitchFamily="34" charset="0"/>
              </a:rPr>
              <a:t>6:9-13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Colossians </a:t>
            </a:r>
            <a:r>
              <a:rPr lang="en-US" altLang="en-US" sz="3600" b="1" dirty="0">
                <a:solidFill>
                  <a:srgbClr val="FFFFFF"/>
                </a:solidFill>
                <a:latin typeface="Arial Narrow" panose="020B0606020202030204" pitchFamily="34" charset="0"/>
              </a:rPr>
              <a:t>3:15-17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John </a:t>
            </a:r>
            <a:r>
              <a:rPr lang="en-US" altLang="en-US" sz="3600" b="1" dirty="0">
                <a:solidFill>
                  <a:srgbClr val="FFFFFF"/>
                </a:solidFill>
                <a:latin typeface="Arial Narrow" panose="020B0606020202030204" pitchFamily="34" charset="0"/>
              </a:rPr>
              <a:t>14:27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John </a:t>
            </a:r>
            <a:r>
              <a:rPr lang="en-US" altLang="en-US" sz="3600" b="1" dirty="0">
                <a:solidFill>
                  <a:srgbClr val="FFFFFF"/>
                </a:solidFill>
                <a:latin typeface="Arial Narrow" panose="020B0606020202030204" pitchFamily="34" charset="0"/>
              </a:rPr>
              <a:t>16:33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Romans </a:t>
            </a:r>
            <a:r>
              <a:rPr lang="en-US" altLang="en-US" sz="3600" b="1" dirty="0">
                <a:solidFill>
                  <a:srgbClr val="FFFFFF"/>
                </a:solidFill>
                <a:latin typeface="Arial Narrow" panose="020B0606020202030204" pitchFamily="34" charset="0"/>
              </a:rPr>
              <a:t>5:1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Romans </a:t>
            </a:r>
            <a:r>
              <a:rPr lang="en-US" altLang="en-US" sz="3600" b="1" dirty="0">
                <a:solidFill>
                  <a:srgbClr val="FFFFFF"/>
                </a:solidFill>
                <a:latin typeface="Arial Narrow" panose="020B0606020202030204" pitchFamily="34" charset="0"/>
              </a:rPr>
              <a:t>8:6 		</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Gala 5:22-23</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75914829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4275">
                                            <p:txEl>
                                              <p:pRg st="3" end="3"/>
                                            </p:txEl>
                                          </p:spTgt>
                                        </p:tgtEl>
                                        <p:attrNameLst>
                                          <p:attrName>style.visibility</p:attrName>
                                        </p:attrNameLst>
                                      </p:cBhvr>
                                      <p:to>
                                        <p:strVal val="visible"/>
                                      </p:to>
                                    </p:set>
                                    <p:animEffect transition="in" filter="fade">
                                      <p:cBhvr>
                                        <p:cTn id="25" dur="1000"/>
                                        <p:tgtEl>
                                          <p:spTgt spid="54275">
                                            <p:txEl>
                                              <p:pRg st="3" end="3"/>
                                            </p:txEl>
                                          </p:spTgt>
                                        </p:tgtEl>
                                      </p:cBhvr>
                                    </p:animEffect>
                                  </p:childTnLst>
                                  <p:subTnLst>
                                    <p:animClr clrSpc="rgb" dir="cw">
                                      <p:cBhvr override="childStyle">
                                        <p:cTn dur="1" fill="hold" display="0" masterRel="nextClick" afterEffect="1"/>
                                        <p:tgtEl>
                                          <p:spTgt spid="54275">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4275">
                                            <p:txEl>
                                              <p:pRg st="4" end="4"/>
                                            </p:txEl>
                                          </p:spTgt>
                                        </p:tgtEl>
                                        <p:attrNameLst>
                                          <p:attrName>style.visibility</p:attrName>
                                        </p:attrNameLst>
                                      </p:cBhvr>
                                      <p:to>
                                        <p:strVal val="visible"/>
                                      </p:to>
                                    </p:set>
                                    <p:animEffect transition="in" filter="fade">
                                      <p:cBhvr>
                                        <p:cTn id="30" dur="1000"/>
                                        <p:tgtEl>
                                          <p:spTgt spid="54275">
                                            <p:txEl>
                                              <p:pRg st="4" end="4"/>
                                            </p:txEl>
                                          </p:spTgt>
                                        </p:tgtEl>
                                      </p:cBhvr>
                                    </p:animEffect>
                                  </p:childTnLst>
                                  <p:subTnLst>
                                    <p:animClr clrSpc="rgb" dir="cw">
                                      <p:cBhvr override="childStyle">
                                        <p:cTn dur="1" fill="hold" display="0" masterRel="nextClick" afterEffect="1"/>
                                        <p:tgtEl>
                                          <p:spTgt spid="54275">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4275">
                                            <p:txEl>
                                              <p:pRg st="5" end="5"/>
                                            </p:txEl>
                                          </p:spTgt>
                                        </p:tgtEl>
                                        <p:attrNameLst>
                                          <p:attrName>style.visibility</p:attrName>
                                        </p:attrNameLst>
                                      </p:cBhvr>
                                      <p:to>
                                        <p:strVal val="visible"/>
                                      </p:to>
                                    </p:set>
                                    <p:animEffect transition="in" filter="fade">
                                      <p:cBhvr>
                                        <p:cTn id="35" dur="1000"/>
                                        <p:tgtEl>
                                          <p:spTgt spid="54275">
                                            <p:txEl>
                                              <p:pRg st="5" end="5"/>
                                            </p:txEl>
                                          </p:spTgt>
                                        </p:tgtEl>
                                      </p:cBhvr>
                                    </p:animEffect>
                                  </p:childTnLst>
                                  <p:subTnLst>
                                    <p:animClr clrSpc="rgb" dir="cw">
                                      <p:cBhvr override="childStyle">
                                        <p:cTn dur="1" fill="hold" display="0" masterRel="nextClick" afterEffect="1"/>
                                        <p:tgtEl>
                                          <p:spTgt spid="54275">
                                            <p:txEl>
                                              <p:pRg st="5" end="5"/>
                                            </p:txEl>
                                          </p:spTgt>
                                        </p:tgtEl>
                                        <p:attrNameLst>
                                          <p:attrName>ppt_c</p:attrName>
                                        </p:attrNameLst>
                                      </p:cBhvr>
                                      <p:to>
                                        <a:srgbClr val="C0C0C0"/>
                                      </p:to>
                                    </p:animClr>
                                  </p:sub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4275">
                                            <p:txEl>
                                              <p:pRg st="6" end="6"/>
                                            </p:txEl>
                                          </p:spTgt>
                                        </p:tgtEl>
                                        <p:attrNameLst>
                                          <p:attrName>style.visibility</p:attrName>
                                        </p:attrNameLst>
                                      </p:cBhvr>
                                      <p:to>
                                        <p:strVal val="visible"/>
                                      </p:to>
                                    </p:set>
                                    <p:animEffect transition="in" filter="fade">
                                      <p:cBhvr>
                                        <p:cTn id="40" dur="1000"/>
                                        <p:tgtEl>
                                          <p:spTgt spid="54275">
                                            <p:txEl>
                                              <p:pRg st="6" end="6"/>
                                            </p:txEl>
                                          </p:spTgt>
                                        </p:tgtEl>
                                      </p:cBhvr>
                                    </p:animEffect>
                                  </p:childTnLst>
                                  <p:subTnLst>
                                    <p:animClr clrSpc="rgb" dir="cw">
                                      <p:cBhvr override="childStyle">
                                        <p:cTn dur="1" fill="hold" display="0" masterRel="nextClick" afterEffect="1"/>
                                        <p:tgtEl>
                                          <p:spTgt spid="54275">
                                            <p:txEl>
                                              <p:pRg st="6" end="6"/>
                                            </p:txEl>
                                          </p:spTgt>
                                        </p:tgtEl>
                                        <p:attrNameLst>
                                          <p:attrName>ppt_c</p:attrName>
                                        </p:attrNameLst>
                                      </p:cBhvr>
                                      <p:to>
                                        <a:srgbClr val="C0C0C0"/>
                                      </p:to>
                                    </p:animClr>
                                  </p:sub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4275">
                                            <p:txEl>
                                              <p:pRg st="7" end="7"/>
                                            </p:txEl>
                                          </p:spTgt>
                                        </p:tgtEl>
                                        <p:attrNameLst>
                                          <p:attrName>style.visibility</p:attrName>
                                        </p:attrNameLst>
                                      </p:cBhvr>
                                      <p:to>
                                        <p:strVal val="visible"/>
                                      </p:to>
                                    </p:set>
                                    <p:animEffect transition="in" filter="fade">
                                      <p:cBhvr>
                                        <p:cTn id="45" dur="1000"/>
                                        <p:tgtEl>
                                          <p:spTgt spid="542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Key Thoughts </a:t>
            </a:r>
            <a:r>
              <a:rPr lang="en-US" altLang="en-US" sz="3600" b="1" dirty="0" smtClean="0">
                <a:solidFill>
                  <a:srgbClr val="FFFF99"/>
                </a:solidFill>
                <a:latin typeface="Arial Narrow" panose="020B0606020202030204" pitchFamily="34" charset="0"/>
              </a:rPr>
              <a:t> &amp; Interpretive Paraphrase</a:t>
            </a: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600" b="1" dirty="0" smtClean="0">
                <a:solidFill>
                  <a:srgbClr val="FFFFFF"/>
                </a:solidFill>
                <a:latin typeface="Arial Narrow" panose="020B0606020202030204" pitchFamily="34" charset="0"/>
              </a:rPr>
              <a:t>Vs</a:t>
            </a:r>
            <a:r>
              <a:rPr lang="en-US" altLang="en-US" sz="3600" b="1" dirty="0">
                <a:solidFill>
                  <a:srgbClr val="FFFFFF"/>
                </a:solidFill>
                <a:latin typeface="Arial Narrow" panose="020B0606020202030204" pitchFamily="34" charset="0"/>
              </a:rPr>
              <a:t>. 6 - </a:t>
            </a:r>
            <a:r>
              <a:rPr lang="en-US" altLang="en-US" sz="3600" b="1" dirty="0" smtClean="0">
                <a:solidFill>
                  <a:srgbClr val="FFFFFF"/>
                </a:solidFill>
                <a:latin typeface="Arial Narrow" panose="020B0606020202030204" pitchFamily="34" charset="0"/>
              </a:rPr>
              <a:t> </a:t>
            </a:r>
            <a:endParaRPr lang="en-US" altLang="en-US" sz="3600" b="1" dirty="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Vs</a:t>
            </a:r>
            <a:r>
              <a:rPr lang="en-US" altLang="en-US" sz="3600" b="1" dirty="0">
                <a:solidFill>
                  <a:srgbClr val="FFFFFF"/>
                </a:solidFill>
                <a:latin typeface="Arial Narrow" panose="020B0606020202030204" pitchFamily="34" charset="0"/>
              </a:rPr>
              <a:t>. 7 - </a:t>
            </a:r>
            <a:r>
              <a:rPr lang="en-US" altLang="en-US" sz="3600" b="1" dirty="0" smtClean="0">
                <a:solidFill>
                  <a:srgbClr val="FFFFFF"/>
                </a:solidFill>
                <a:latin typeface="Arial Narrow" panose="020B0606020202030204" pitchFamily="34" charset="0"/>
              </a:rPr>
              <a:t> </a:t>
            </a:r>
          </a:p>
          <a:p>
            <a:pPr eaLnBrk="1" hangingPunct="1"/>
            <a:r>
              <a:rPr lang="en-US" altLang="en-US" sz="3600" b="1" dirty="0">
                <a:solidFill>
                  <a:srgbClr val="FFFFFF"/>
                </a:solidFill>
                <a:latin typeface="Arial Narrow" panose="020B0606020202030204" pitchFamily="34" charset="0"/>
              </a:rPr>
              <a:t>Interpretive Paraphrase</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3914398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35004"/>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Interpretation</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Interpretive Paraphrase</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600" b="1" dirty="0" smtClean="0">
                <a:solidFill>
                  <a:srgbClr val="FFFFFF"/>
                </a:solidFill>
                <a:latin typeface="Arial Narrow" panose="020B0606020202030204" pitchFamily="34" charset="0"/>
              </a:rPr>
              <a:t>Vs</a:t>
            </a:r>
            <a:r>
              <a:rPr lang="en-US" altLang="en-US" sz="3600" b="1" dirty="0">
                <a:solidFill>
                  <a:srgbClr val="FFFFFF"/>
                </a:solidFill>
                <a:latin typeface="Arial Narrow" panose="020B0606020202030204" pitchFamily="34" charset="0"/>
              </a:rPr>
              <a:t>. 6 - Don't worry - pray properly to God </a:t>
            </a:r>
          </a:p>
          <a:p>
            <a:pPr eaLnBrk="1" hangingPunct="1"/>
            <a:r>
              <a:rPr lang="en-US" altLang="en-US" sz="3600" b="1" dirty="0" smtClean="0">
                <a:solidFill>
                  <a:srgbClr val="FFFFFF"/>
                </a:solidFill>
                <a:latin typeface="Arial Narrow" panose="020B0606020202030204" pitchFamily="34" charset="0"/>
              </a:rPr>
              <a:t>Vs</a:t>
            </a:r>
            <a:r>
              <a:rPr lang="en-US" altLang="en-US" sz="3600" b="1" dirty="0">
                <a:solidFill>
                  <a:srgbClr val="FFFFFF"/>
                </a:solidFill>
                <a:latin typeface="Arial Narrow" panose="020B0606020202030204" pitchFamily="34" charset="0"/>
              </a:rPr>
              <a:t>. 7 - God gives peace in Christ Jesus</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32581617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Example: 1 Thessalonians 5:17</a:t>
            </a:r>
            <a:r>
              <a:rPr lang="en-US" altLang="en-US" b="1" i="0" u="sng">
                <a:solidFill>
                  <a:srgbClr val="A0D0FF"/>
                </a:solidFill>
                <a:latin typeface="Arial Narrow" panose="020B0606020202030204" pitchFamily="34" charset="0"/>
              </a:rPr>
              <a:t/>
            </a:r>
            <a:br>
              <a:rPr lang="en-US" altLang="en-US"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Observation - Step One</a:t>
            </a:r>
          </a:p>
        </p:txBody>
      </p:sp>
      <p:sp>
        <p:nvSpPr>
          <p:cNvPr id="51203" name="Rectangle 3"/>
          <p:cNvSpPr>
            <a:spLocks noGrp="1" noChangeArrowheads="1"/>
          </p:cNvSpPr>
          <p:nvPr>
            <p:ph type="body" idx="4294967295"/>
          </p:nvPr>
        </p:nvSpPr>
        <p:spPr>
          <a:xfrm>
            <a:off x="0" y="1143000"/>
            <a:ext cx="9144000" cy="5715000"/>
          </a:xfrm>
          <a:noFill/>
          <a:ln/>
        </p:spPr>
        <p:txBody>
          <a:bodyPr/>
          <a:lstStyle/>
          <a:p>
            <a:r>
              <a:rPr lang="en-US" altLang="en-US" sz="3200" b="1">
                <a:solidFill>
                  <a:srgbClr val="FFFFFF"/>
                </a:solidFill>
                <a:latin typeface="Arial Narrow" panose="020B0606020202030204" pitchFamily="34" charset="0"/>
              </a:rPr>
              <a:t>What is the context of the verse? How does this verse fit in with the paragraph, chapter and book in which it is contained?</a:t>
            </a:r>
          </a:p>
          <a:p>
            <a:r>
              <a:rPr lang="en-US" altLang="en-US" sz="3200" b="1">
                <a:solidFill>
                  <a:srgbClr val="FFFFFF"/>
                </a:solidFill>
                <a:latin typeface="Arial Narrow" panose="020B0606020202030204" pitchFamily="34" charset="0"/>
              </a:rPr>
              <a:t>Note: Chapter and verse divisions are not inspired and can be very misplaced. Some Bibles are formatted in a paragraphs. Many Bibles divided by Chapter and Verse indicate paragraphs by making the type bold in the first word in the sentence or the verse number. Many Bible translations add Summary headings to indicate passage sections. These are helpful, but they are not inspired</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cTn>
                              </p:par>
                            </p:childTnLst>
                          </p:cTn>
                        </p:par>
                        <p:par>
                          <p:cTn id="12" fill="hold" nodeType="withGroup">
                            <p:stCondLst>
                              <p:cond delay="500"/>
                            </p:stCondLst>
                            <p:childTnLst>
                              <p:par>
                                <p:cTn id="13" presetID="9" presetClass="entr" presetSubtype="0" fill="hold" grpId="0" nodeType="afterEffect">
                                  <p:stCondLst>
                                    <p:cond delay="150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24063"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Possible Applications</a:t>
            </a:r>
          </a:p>
        </p:txBody>
      </p:sp>
      <p:sp>
        <p:nvSpPr>
          <p:cNvPr id="55299" name="Rectangle 3"/>
          <p:cNvSpPr>
            <a:spLocks noGrp="1" noChangeArrowheads="1"/>
          </p:cNvSpPr>
          <p:nvPr>
            <p:ph type="body" idx="4294967295"/>
          </p:nvPr>
        </p:nvSpPr>
        <p:spPr>
          <a:xfrm>
            <a:off x="0" y="553998"/>
            <a:ext cx="9144000" cy="6304002"/>
          </a:xfrm>
          <a:noFill/>
        </p:spPr>
        <p:txBody>
          <a:bodyPr/>
          <a:lstStyle/>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Command to fulfill?</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Sin to avoid?</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Promise to Claim?</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Example to follow?</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Problem to solve?</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What will I do to obey what God is teaching in this passage?</a:t>
            </a:r>
          </a:p>
        </p:txBody>
      </p:sp>
    </p:spTree>
    <p:extLst>
      <p:ext uri="{BB962C8B-B14F-4D97-AF65-F5344CB8AC3E}">
        <p14:creationId xmlns:p14="http://schemas.microsoft.com/office/powerpoint/2010/main" val="1326069297"/>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6" dur="500"/>
                                        <p:tgtEl>
                                          <p:spTgt spid="552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1" dur="500"/>
                                        <p:tgtEl>
                                          <p:spTgt spid="5529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6" dur="500"/>
                                        <p:tgtEl>
                                          <p:spTgt spid="5529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31" dur="500"/>
                                        <p:tgtEl>
                                          <p:spTgt spid="5529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36"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ctrTitle" idx="4294967295"/>
          </p:nvPr>
        </p:nvSpPr>
        <p:spPr>
          <a:xfrm>
            <a:off x="433388" y="1838325"/>
            <a:ext cx="8240712" cy="2468563"/>
          </a:xfrm>
          <a:noFill/>
          <a:ln/>
        </p:spPr>
        <p:txBody>
          <a:bodyPr lIns="0" tIns="0" rIns="0" bIns="0">
            <a:spAutoFit/>
          </a:bodyPr>
          <a:lstStyle/>
          <a:p>
            <a:pPr defTabSz="381000"/>
            <a:r>
              <a:rPr lang="en-US" altLang="en-US" sz="7200" b="1">
                <a:solidFill>
                  <a:srgbClr val="A0D0FF"/>
                </a:solidFill>
                <a:latin typeface="Times New Roman" panose="02020603050405020304" pitchFamily="18" charset="0"/>
                <a:cs typeface="Times New Roman" panose="02020603050405020304" pitchFamily="18" charset="0"/>
              </a:rPr>
              <a:t>Grace Bible Church</a:t>
            </a:r>
            <a:r>
              <a:rPr lang="en-US" altLang="en-US" sz="7200" b="1" i="0">
                <a:solidFill>
                  <a:srgbClr val="A0D0FF"/>
                </a:solidFill>
                <a:latin typeface="Times New Roman" panose="02020603050405020304" pitchFamily="18" charset="0"/>
                <a:cs typeface="Times New Roman" panose="02020603050405020304" pitchFamily="18" charset="0"/>
              </a:rPr>
              <a:t/>
            </a:r>
            <a:br>
              <a:rPr lang="en-US" altLang="en-US" sz="7200" b="1" i="0">
                <a:solidFill>
                  <a:srgbClr val="A0D0FF"/>
                </a:solidFill>
                <a:latin typeface="Times New Roman" panose="02020603050405020304" pitchFamily="18" charset="0"/>
                <a:cs typeface="Times New Roman" panose="02020603050405020304" pitchFamily="18" charset="0"/>
              </a:rPr>
            </a:br>
            <a:r>
              <a:rPr lang="en-US" altLang="en-US" sz="5400" b="1" i="0">
                <a:solidFill>
                  <a:srgbClr val="A0D0FF"/>
                </a:solidFill>
                <a:latin typeface="Times New Roman" panose="02020603050405020304" pitchFamily="18" charset="0"/>
                <a:cs typeface="Times New Roman" panose="02020603050405020304" pitchFamily="18" charset="0"/>
              </a:rPr>
              <a:t> </a:t>
            </a:r>
            <a:r>
              <a:rPr lang="en-US" altLang="en-US" sz="3600" b="1">
                <a:solidFill>
                  <a:srgbClr val="FFFF90"/>
                </a:solidFill>
                <a:latin typeface="Times New Roman" panose="02020603050405020304" pitchFamily="18" charset="0"/>
                <a:cs typeface="Times New Roman" panose="02020603050405020304" pitchFamily="18" charset="0"/>
              </a:rPr>
              <a:t>Glorifying God </a:t>
            </a:r>
            <a:br>
              <a:rPr lang="en-US" altLang="en-US" sz="3600" b="1">
                <a:solidFill>
                  <a:srgbClr val="FFFF90"/>
                </a:solidFill>
                <a:latin typeface="Times New Roman" panose="02020603050405020304" pitchFamily="18" charset="0"/>
                <a:cs typeface="Times New Roman" panose="02020603050405020304" pitchFamily="18" charset="0"/>
              </a:rPr>
            </a:br>
            <a:r>
              <a:rPr lang="en-US" altLang="en-US" sz="3600" b="1">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fade">
                                      <p:cBhvr>
                                        <p:cTn id="7" dur="2000"/>
                                        <p:tgtEl>
                                          <p:spTgt spid="1085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Example: 1 Thessalonians 5:17</a:t>
            </a:r>
            <a:r>
              <a:rPr lang="en-US" altLang="en-US" b="1" i="0" u="sng">
                <a:solidFill>
                  <a:srgbClr val="A0D0FF"/>
                </a:solidFill>
                <a:latin typeface="Arial Narrow" panose="020B0606020202030204" pitchFamily="34" charset="0"/>
              </a:rPr>
              <a:t/>
            </a:r>
            <a:br>
              <a:rPr lang="en-US" altLang="en-US"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Observation - Step Two</a:t>
            </a:r>
          </a:p>
        </p:txBody>
      </p:sp>
      <p:sp>
        <p:nvSpPr>
          <p:cNvPr id="52227" name="Rectangle 3"/>
          <p:cNvSpPr>
            <a:spLocks noGrp="1" noChangeArrowheads="1"/>
          </p:cNvSpPr>
          <p:nvPr>
            <p:ph type="body" idx="4294967295"/>
          </p:nvPr>
        </p:nvSpPr>
        <p:spPr>
          <a:xfrm>
            <a:off x="0" y="1143000"/>
            <a:ext cx="9144000" cy="5715000"/>
          </a:xfrm>
          <a:noFill/>
          <a:ln/>
        </p:spPr>
        <p:txBody>
          <a:bodyPr/>
          <a:lstStyle/>
          <a:p>
            <a:r>
              <a:rPr lang="en-US" altLang="en-US" sz="3600" b="1" dirty="0">
                <a:solidFill>
                  <a:srgbClr val="FFFFFF"/>
                </a:solidFill>
                <a:latin typeface="Arial Narrow" panose="020B0606020202030204" pitchFamily="34" charset="0"/>
              </a:rPr>
              <a:t>Try to answer: </a:t>
            </a:r>
            <a:endParaRPr lang="en-US" altLang="en-US" sz="3600" b="1" dirty="0" smtClean="0">
              <a:solidFill>
                <a:srgbClr val="FFFFFF"/>
              </a:solidFill>
              <a:latin typeface="Arial Narrow" panose="020B0606020202030204" pitchFamily="34" charset="0"/>
            </a:endParaRPr>
          </a:p>
          <a:p>
            <a:pPr lvl="1"/>
            <a:r>
              <a:rPr lang="en-US" altLang="en-US" sz="3600" b="1" dirty="0" smtClean="0">
                <a:solidFill>
                  <a:srgbClr val="FFFFFF"/>
                </a:solidFill>
                <a:latin typeface="Arial Narrow" panose="020B0606020202030204" pitchFamily="34" charset="0"/>
              </a:rPr>
              <a:t>Who</a:t>
            </a:r>
            <a:r>
              <a:rPr lang="en-US" altLang="en-US" sz="3600" b="1" dirty="0">
                <a:solidFill>
                  <a:srgbClr val="FFFFFF"/>
                </a:solidFill>
                <a:latin typeface="Arial Narrow" panose="020B0606020202030204" pitchFamily="34" charset="0"/>
              </a:rPr>
              <a:t>?</a:t>
            </a:r>
          </a:p>
          <a:p>
            <a:pPr lvl="1"/>
            <a:r>
              <a:rPr lang="en-US" altLang="en-US" sz="3600" b="1" dirty="0">
                <a:solidFill>
                  <a:srgbClr val="FFFFFF"/>
                </a:solidFill>
                <a:latin typeface="Arial Narrow" panose="020B0606020202030204" pitchFamily="34" charset="0"/>
              </a:rPr>
              <a:t>What?</a:t>
            </a:r>
          </a:p>
          <a:p>
            <a:pPr lvl="1"/>
            <a:r>
              <a:rPr lang="en-US" altLang="en-US" sz="3600" b="1" dirty="0">
                <a:solidFill>
                  <a:srgbClr val="FFFFFF"/>
                </a:solidFill>
                <a:latin typeface="Arial Narrow" panose="020B0606020202030204" pitchFamily="34" charset="0"/>
              </a:rPr>
              <a:t>When?</a:t>
            </a:r>
          </a:p>
          <a:p>
            <a:pPr lvl="1"/>
            <a:r>
              <a:rPr lang="en-US" altLang="en-US" sz="3600" b="1" dirty="0" smtClean="0">
                <a:solidFill>
                  <a:srgbClr val="FFFFFF"/>
                </a:solidFill>
                <a:latin typeface="Arial Narrow" panose="020B0606020202030204" pitchFamily="34" charset="0"/>
              </a:rPr>
              <a:t>Where</a:t>
            </a:r>
            <a:r>
              <a:rPr lang="en-US" altLang="en-US" sz="3600" b="1" dirty="0">
                <a:solidFill>
                  <a:srgbClr val="FFFFFF"/>
                </a:solidFill>
                <a:latin typeface="Arial Narrow" panose="020B0606020202030204" pitchFamily="34" charset="0"/>
              </a:rPr>
              <a:t>?</a:t>
            </a:r>
          </a:p>
          <a:p>
            <a:pPr lvl="1"/>
            <a:r>
              <a:rPr lang="en-US" altLang="en-US" sz="3600" b="1" dirty="0">
                <a:solidFill>
                  <a:srgbClr val="FFFFFF"/>
                </a:solidFill>
                <a:latin typeface="Arial Narrow" panose="020B0606020202030204" pitchFamily="34" charset="0"/>
              </a:rPr>
              <a:t>Why?</a:t>
            </a:r>
          </a:p>
          <a:p>
            <a:pPr lvl="1"/>
            <a:r>
              <a:rPr lang="en-US" altLang="en-US" sz="3600" b="1" dirty="0">
                <a:solidFill>
                  <a:srgbClr val="FFFFFF"/>
                </a:solidFill>
                <a:latin typeface="Arial Narrow" panose="020B0606020202030204" pitchFamily="34" charset="0"/>
              </a:rPr>
              <a:t>How?</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cTn>
                              </p:par>
                            </p:childTnLst>
                          </p:cTn>
                        </p:par>
                        <p:par>
                          <p:cTn id="12" fill="hold">
                            <p:stCondLst>
                              <p:cond delay="500"/>
                            </p:stCondLst>
                            <p:childTnLst>
                              <p:par>
                                <p:cTn id="13" presetID="3" presetClass="entr" presetSubtype="5" fill="hold" grpId="0" nodeType="afterEffect">
                                  <p:stCondLst>
                                    <p:cond delay="50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par>
                          <p:cTn id="16" fill="hold">
                            <p:stCondLst>
                              <p:cond delay="1500"/>
                            </p:stCondLst>
                            <p:childTnLst>
                              <p:par>
                                <p:cTn id="17" presetID="3" presetClass="entr" presetSubtype="5" fill="hold" grpId="0" nodeType="afterEffect">
                                  <p:stCondLst>
                                    <p:cond delay="500"/>
                                  </p:stCondLst>
                                  <p:childTnLst>
                                    <p:set>
                                      <p:cBhvr>
                                        <p:cTn id="18" dur="1" fill="hold">
                                          <p:stCondLst>
                                            <p:cond delay="0"/>
                                          </p:stCondLst>
                                        </p:cTn>
                                        <p:tgtEl>
                                          <p:spTgt spid="52227">
                                            <p:txEl>
                                              <p:pRg st="2" end="2"/>
                                            </p:txEl>
                                          </p:spTgt>
                                        </p:tgtEl>
                                        <p:attrNameLst>
                                          <p:attrName>style.visibility</p:attrName>
                                        </p:attrNameLst>
                                      </p:cBhvr>
                                      <p:to>
                                        <p:strVal val="visible"/>
                                      </p:to>
                                    </p:set>
                                    <p:animEffect transition="in" filter="blinds(vertical)">
                                      <p:cBhvr>
                                        <p:cTn id="19"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par>
                          <p:cTn id="20" fill="hold">
                            <p:stCondLst>
                              <p:cond delay="2500"/>
                            </p:stCondLst>
                            <p:childTnLst>
                              <p:par>
                                <p:cTn id="21" presetID="3" presetClass="entr" presetSubtype="5" fill="hold" grpId="0" nodeType="afterEffect">
                                  <p:stCondLst>
                                    <p:cond delay="500"/>
                                  </p:stCondLst>
                                  <p:childTnLst>
                                    <p:set>
                                      <p:cBhvr>
                                        <p:cTn id="22" dur="1" fill="hold">
                                          <p:stCondLst>
                                            <p:cond delay="0"/>
                                          </p:stCondLst>
                                        </p:cTn>
                                        <p:tgtEl>
                                          <p:spTgt spid="52227">
                                            <p:txEl>
                                              <p:pRg st="3" end="3"/>
                                            </p:txEl>
                                          </p:spTgt>
                                        </p:tgtEl>
                                        <p:attrNameLst>
                                          <p:attrName>style.visibility</p:attrName>
                                        </p:attrNameLst>
                                      </p:cBhvr>
                                      <p:to>
                                        <p:strVal val="visible"/>
                                      </p:to>
                                    </p:set>
                                    <p:animEffect transition="in" filter="blinds(vertical)">
                                      <p:cBhvr>
                                        <p:cTn id="23" dur="500"/>
                                        <p:tgtEl>
                                          <p:spTgt spid="52227">
                                            <p:txEl>
                                              <p:pRg st="3" end="3"/>
                                            </p:txEl>
                                          </p:spTgt>
                                        </p:tgtEl>
                                      </p:cBhvr>
                                    </p:animEffect>
                                  </p:childTnLst>
                                  <p:subTnLst>
                                    <p:animClr clrSpc="rgb" dir="cw">
                                      <p:cBhvr override="childStyle">
                                        <p:cTn dur="1" fill="hold" display="0" masterRel="nextClick" afterEffect="1"/>
                                        <p:tgtEl>
                                          <p:spTgt spid="52227">
                                            <p:txEl>
                                              <p:pRg st="3" end="3"/>
                                            </p:txEl>
                                          </p:spTgt>
                                        </p:tgtEl>
                                        <p:attrNameLst>
                                          <p:attrName>ppt_c</p:attrName>
                                        </p:attrNameLst>
                                      </p:cBhvr>
                                      <p:to>
                                        <a:srgbClr val="C0C0C0"/>
                                      </p:to>
                                    </p:animClr>
                                  </p:subTnLst>
                                </p:cTn>
                              </p:par>
                            </p:childTnLst>
                          </p:cTn>
                        </p:par>
                        <p:par>
                          <p:cTn id="24" fill="hold">
                            <p:stCondLst>
                              <p:cond delay="3500"/>
                            </p:stCondLst>
                            <p:childTnLst>
                              <p:par>
                                <p:cTn id="25" presetID="3" presetClass="entr" presetSubtype="5" fill="hold" grpId="0" nodeType="afterEffect">
                                  <p:stCondLst>
                                    <p:cond delay="500"/>
                                  </p:stCondLst>
                                  <p:childTnLst>
                                    <p:set>
                                      <p:cBhvr>
                                        <p:cTn id="26" dur="1" fill="hold">
                                          <p:stCondLst>
                                            <p:cond delay="0"/>
                                          </p:stCondLst>
                                        </p:cTn>
                                        <p:tgtEl>
                                          <p:spTgt spid="52227">
                                            <p:txEl>
                                              <p:pRg st="4" end="4"/>
                                            </p:txEl>
                                          </p:spTgt>
                                        </p:tgtEl>
                                        <p:attrNameLst>
                                          <p:attrName>style.visibility</p:attrName>
                                        </p:attrNameLst>
                                      </p:cBhvr>
                                      <p:to>
                                        <p:strVal val="visible"/>
                                      </p:to>
                                    </p:set>
                                    <p:animEffect transition="in" filter="blinds(vertical)">
                                      <p:cBhvr>
                                        <p:cTn id="27" dur="500"/>
                                        <p:tgtEl>
                                          <p:spTgt spid="52227">
                                            <p:txEl>
                                              <p:pRg st="4" end="4"/>
                                            </p:txEl>
                                          </p:spTgt>
                                        </p:tgtEl>
                                      </p:cBhvr>
                                    </p:animEffect>
                                  </p:childTnLst>
                                  <p:subTnLst>
                                    <p:animClr clrSpc="rgb" dir="cw">
                                      <p:cBhvr override="childStyle">
                                        <p:cTn dur="1" fill="hold" display="0" masterRel="nextClick" afterEffect="1"/>
                                        <p:tgtEl>
                                          <p:spTgt spid="52227">
                                            <p:txEl>
                                              <p:pRg st="4" end="4"/>
                                            </p:txEl>
                                          </p:spTgt>
                                        </p:tgtEl>
                                        <p:attrNameLst>
                                          <p:attrName>ppt_c</p:attrName>
                                        </p:attrNameLst>
                                      </p:cBhvr>
                                      <p:to>
                                        <a:srgbClr val="C0C0C0"/>
                                      </p:to>
                                    </p:animClr>
                                  </p:subTnLst>
                                </p:cTn>
                              </p:par>
                            </p:childTnLst>
                          </p:cTn>
                        </p:par>
                        <p:par>
                          <p:cTn id="28" fill="hold">
                            <p:stCondLst>
                              <p:cond delay="4500"/>
                            </p:stCondLst>
                            <p:childTnLst>
                              <p:par>
                                <p:cTn id="29" presetID="3" presetClass="entr" presetSubtype="5" fill="hold" grpId="0" nodeType="afterEffect">
                                  <p:stCondLst>
                                    <p:cond delay="500"/>
                                  </p:stCondLst>
                                  <p:childTnLst>
                                    <p:set>
                                      <p:cBhvr>
                                        <p:cTn id="30" dur="1" fill="hold">
                                          <p:stCondLst>
                                            <p:cond delay="0"/>
                                          </p:stCondLst>
                                        </p:cTn>
                                        <p:tgtEl>
                                          <p:spTgt spid="52227">
                                            <p:txEl>
                                              <p:pRg st="5" end="5"/>
                                            </p:txEl>
                                          </p:spTgt>
                                        </p:tgtEl>
                                        <p:attrNameLst>
                                          <p:attrName>style.visibility</p:attrName>
                                        </p:attrNameLst>
                                      </p:cBhvr>
                                      <p:to>
                                        <p:strVal val="visible"/>
                                      </p:to>
                                    </p:set>
                                    <p:animEffect transition="in" filter="blinds(vertical)">
                                      <p:cBhvr>
                                        <p:cTn id="31" dur="500"/>
                                        <p:tgtEl>
                                          <p:spTgt spid="52227">
                                            <p:txEl>
                                              <p:pRg st="5" end="5"/>
                                            </p:txEl>
                                          </p:spTgt>
                                        </p:tgtEl>
                                      </p:cBhvr>
                                    </p:animEffect>
                                  </p:childTnLst>
                                  <p:subTnLst>
                                    <p:animClr clrSpc="rgb" dir="cw">
                                      <p:cBhvr override="childStyle">
                                        <p:cTn dur="1" fill="hold" display="0" masterRel="nextClick" afterEffect="1"/>
                                        <p:tgtEl>
                                          <p:spTgt spid="52227">
                                            <p:txEl>
                                              <p:pRg st="5" end="5"/>
                                            </p:txEl>
                                          </p:spTgt>
                                        </p:tgtEl>
                                        <p:attrNameLst>
                                          <p:attrName>ppt_c</p:attrName>
                                        </p:attrNameLst>
                                      </p:cBhvr>
                                      <p:to>
                                        <a:srgbClr val="C0C0C0"/>
                                      </p:to>
                                    </p:animClr>
                                  </p:subTnLst>
                                </p:cTn>
                              </p:par>
                            </p:childTnLst>
                          </p:cTn>
                        </p:par>
                        <p:par>
                          <p:cTn id="32" fill="hold">
                            <p:stCondLst>
                              <p:cond delay="5500"/>
                            </p:stCondLst>
                            <p:childTnLst>
                              <p:par>
                                <p:cTn id="33" presetID="3" presetClass="entr" presetSubtype="5" fill="hold" grpId="0" nodeType="afterEffect">
                                  <p:stCondLst>
                                    <p:cond delay="500"/>
                                  </p:stCondLst>
                                  <p:childTnLst>
                                    <p:set>
                                      <p:cBhvr>
                                        <p:cTn id="34" dur="1" fill="hold">
                                          <p:stCondLst>
                                            <p:cond delay="0"/>
                                          </p:stCondLst>
                                        </p:cTn>
                                        <p:tgtEl>
                                          <p:spTgt spid="52227">
                                            <p:txEl>
                                              <p:pRg st="6" end="6"/>
                                            </p:txEl>
                                          </p:spTgt>
                                        </p:tgtEl>
                                        <p:attrNameLst>
                                          <p:attrName>style.visibility</p:attrName>
                                        </p:attrNameLst>
                                      </p:cBhvr>
                                      <p:to>
                                        <p:strVal val="visible"/>
                                      </p:to>
                                    </p:set>
                                    <p:animEffect transition="in" filter="blinds(vertical)">
                                      <p:cBhvr>
                                        <p:cTn id="35" dur="500"/>
                                        <p:tgtEl>
                                          <p:spTgt spid="522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Example: 1 Thessalonians 5:17</a:t>
            </a:r>
            <a:r>
              <a:rPr lang="en-US" altLang="en-US" b="1" i="0" u="sng">
                <a:solidFill>
                  <a:srgbClr val="A0D0FF"/>
                </a:solidFill>
                <a:latin typeface="Arial Narrow" panose="020B0606020202030204" pitchFamily="34" charset="0"/>
              </a:rPr>
              <a:t/>
            </a:r>
            <a:br>
              <a:rPr lang="en-US" altLang="en-US"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Observation - Step Two</a:t>
            </a:r>
          </a:p>
        </p:txBody>
      </p:sp>
      <p:sp>
        <p:nvSpPr>
          <p:cNvPr id="52227" name="Rectangle 3"/>
          <p:cNvSpPr>
            <a:spLocks noGrp="1" noChangeArrowheads="1"/>
          </p:cNvSpPr>
          <p:nvPr>
            <p:ph type="body" idx="4294967295"/>
          </p:nvPr>
        </p:nvSpPr>
        <p:spPr>
          <a:xfrm>
            <a:off x="0" y="1143000"/>
            <a:ext cx="9144000" cy="5715000"/>
          </a:xfrm>
          <a:noFill/>
          <a:ln/>
        </p:spPr>
        <p:txBody>
          <a:bodyPr/>
          <a:lstStyle/>
          <a:p>
            <a:r>
              <a:rPr lang="en-US" altLang="en-US" sz="3600" b="1" dirty="0" smtClean="0">
                <a:solidFill>
                  <a:srgbClr val="FFFFFF"/>
                </a:solidFill>
                <a:latin typeface="Arial Narrow" panose="020B0606020202030204" pitchFamily="34" charset="0"/>
              </a:rPr>
              <a:t>Who?</a:t>
            </a:r>
          </a:p>
          <a:p>
            <a:pPr lvl="1"/>
            <a:r>
              <a:rPr lang="en-US" altLang="en-US" sz="3600" b="1" dirty="0">
                <a:solidFill>
                  <a:srgbClr val="FFFFFF"/>
                </a:solidFill>
                <a:latin typeface="Arial Narrow" panose="020B0606020202030204" pitchFamily="34" charset="0"/>
              </a:rPr>
              <a:t>Who is speaking? </a:t>
            </a:r>
            <a:endParaRPr lang="en-US" altLang="en-US" sz="3600" b="1" dirty="0" smtClean="0">
              <a:solidFill>
                <a:srgbClr val="FFFFFF"/>
              </a:solidFill>
              <a:latin typeface="Arial Narrow" panose="020B0606020202030204" pitchFamily="34" charset="0"/>
            </a:endParaRPr>
          </a:p>
          <a:p>
            <a:pPr lvl="1"/>
            <a:r>
              <a:rPr lang="en-US" altLang="en-US" sz="3600" b="1" dirty="0" smtClean="0">
                <a:solidFill>
                  <a:srgbClr val="FFFFFF"/>
                </a:solidFill>
                <a:latin typeface="Arial Narrow" panose="020B0606020202030204" pitchFamily="34" charset="0"/>
              </a:rPr>
              <a:t>Who </a:t>
            </a:r>
            <a:r>
              <a:rPr lang="en-US" altLang="en-US" sz="3600" b="1" dirty="0">
                <a:solidFill>
                  <a:srgbClr val="FFFFFF"/>
                </a:solidFill>
                <a:latin typeface="Arial Narrow" panose="020B0606020202030204" pitchFamily="34" charset="0"/>
              </a:rPr>
              <a:t>is being addressed? </a:t>
            </a:r>
            <a:endParaRPr lang="en-US" altLang="en-US" sz="3600" b="1" dirty="0" smtClean="0">
              <a:solidFill>
                <a:srgbClr val="FFFFFF"/>
              </a:solidFill>
              <a:latin typeface="Arial Narrow" panose="020B0606020202030204" pitchFamily="34" charset="0"/>
            </a:endParaRPr>
          </a:p>
          <a:p>
            <a:pPr lvl="1"/>
            <a:r>
              <a:rPr lang="en-US" altLang="en-US" sz="3600" b="1" dirty="0" smtClean="0">
                <a:solidFill>
                  <a:srgbClr val="FFFFFF"/>
                </a:solidFill>
                <a:latin typeface="Arial Narrow" panose="020B0606020202030204" pitchFamily="34" charset="0"/>
              </a:rPr>
              <a:t>Who </a:t>
            </a:r>
            <a:r>
              <a:rPr lang="en-US" altLang="en-US" sz="3600" b="1" dirty="0">
                <a:solidFill>
                  <a:srgbClr val="FFFFFF"/>
                </a:solidFill>
                <a:latin typeface="Arial Narrow" panose="020B0606020202030204" pitchFamily="34" charset="0"/>
              </a:rPr>
              <a:t>is the passage talking about?</a:t>
            </a:r>
          </a:p>
        </p:txBody>
      </p:sp>
    </p:spTree>
    <p:extLst>
      <p:ext uri="{BB962C8B-B14F-4D97-AF65-F5344CB8AC3E}">
        <p14:creationId xmlns:p14="http://schemas.microsoft.com/office/powerpoint/2010/main" val="14447480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par>
                          <p:cTn id="11" fill="hold">
                            <p:stCondLst>
                              <p:cond delay="500"/>
                            </p:stCondLst>
                            <p:childTnLst>
                              <p:par>
                                <p:cTn id="12" presetID="3" presetClass="entr" presetSubtype="5" fill="hold" grpId="0" nodeType="afterEffect">
                                  <p:stCondLst>
                                    <p:cond delay="0"/>
                                  </p:stCondLst>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blinds(vertical)">
                                      <p:cBhvr>
                                        <p:cTn id="14" dur="500"/>
                                        <p:tgtEl>
                                          <p:spTgt spid="52227">
                                            <p:txEl>
                                              <p:pRg st="1" end="1"/>
                                            </p:txEl>
                                          </p:spTgt>
                                        </p:tgtEl>
                                      </p:cBhvr>
                                    </p:animEffect>
                                  </p:childTnLst>
                                </p:cTn>
                              </p:par>
                            </p:childTnLst>
                          </p:cTn>
                        </p:par>
                        <p:par>
                          <p:cTn id="15" fill="hold">
                            <p:stCondLst>
                              <p:cond delay="1000"/>
                            </p:stCondLst>
                            <p:childTnLst>
                              <p:par>
                                <p:cTn id="16" presetID="3" presetClass="entr" presetSubtype="5" fill="hold" grpId="0" nodeType="afterEffect">
                                  <p:stCondLst>
                                    <p:cond delay="1000"/>
                                  </p:stCondLst>
                                  <p:childTnLst>
                                    <p:set>
                                      <p:cBhvr>
                                        <p:cTn id="17" dur="1" fill="hold">
                                          <p:stCondLst>
                                            <p:cond delay="0"/>
                                          </p:stCondLst>
                                        </p:cTn>
                                        <p:tgtEl>
                                          <p:spTgt spid="52227">
                                            <p:txEl>
                                              <p:pRg st="2" end="2"/>
                                            </p:txEl>
                                          </p:spTgt>
                                        </p:tgtEl>
                                        <p:attrNameLst>
                                          <p:attrName>style.visibility</p:attrName>
                                        </p:attrNameLst>
                                      </p:cBhvr>
                                      <p:to>
                                        <p:strVal val="visible"/>
                                      </p:to>
                                    </p:set>
                                    <p:animEffect transition="in" filter="blinds(vertical)">
                                      <p:cBhvr>
                                        <p:cTn id="18" dur="500"/>
                                        <p:tgtEl>
                                          <p:spTgt spid="52227">
                                            <p:txEl>
                                              <p:pRg st="2" end="2"/>
                                            </p:txEl>
                                          </p:spTgt>
                                        </p:tgtEl>
                                      </p:cBhvr>
                                    </p:animEffect>
                                  </p:childTnLst>
                                </p:cTn>
                              </p:par>
                            </p:childTnLst>
                          </p:cTn>
                        </p:par>
                        <p:par>
                          <p:cTn id="19" fill="hold">
                            <p:stCondLst>
                              <p:cond delay="2500"/>
                            </p:stCondLst>
                            <p:childTnLst>
                              <p:par>
                                <p:cTn id="20" presetID="3" presetClass="entr" presetSubtype="5" fill="hold" grpId="0" nodeType="afterEffect">
                                  <p:stCondLst>
                                    <p:cond delay="100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blinds(vertical)">
                                      <p:cBhvr>
                                        <p:cTn id="22"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Example: 1 Thessalonians 5:17</a:t>
            </a:r>
            <a:r>
              <a:rPr lang="en-US" altLang="en-US" b="1" i="0" u="sng">
                <a:solidFill>
                  <a:srgbClr val="A0D0FF"/>
                </a:solidFill>
                <a:latin typeface="Arial Narrow" panose="020B0606020202030204" pitchFamily="34" charset="0"/>
              </a:rPr>
              <a:t/>
            </a:r>
            <a:br>
              <a:rPr lang="en-US" altLang="en-US"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Observation - Step Two</a:t>
            </a:r>
          </a:p>
        </p:txBody>
      </p:sp>
      <p:sp>
        <p:nvSpPr>
          <p:cNvPr id="52227" name="Rectangle 3"/>
          <p:cNvSpPr>
            <a:spLocks noGrp="1" noChangeArrowheads="1"/>
          </p:cNvSpPr>
          <p:nvPr>
            <p:ph type="body" idx="4294967295"/>
          </p:nvPr>
        </p:nvSpPr>
        <p:spPr>
          <a:xfrm>
            <a:off x="0" y="1143000"/>
            <a:ext cx="9144000" cy="5715000"/>
          </a:xfrm>
          <a:noFill/>
          <a:ln/>
        </p:spPr>
        <p:txBody>
          <a:bodyPr/>
          <a:lstStyle/>
          <a:p>
            <a:r>
              <a:rPr lang="en-US" altLang="en-US" sz="3600" b="1" dirty="0" smtClean="0">
                <a:solidFill>
                  <a:srgbClr val="FFFFFF"/>
                </a:solidFill>
                <a:latin typeface="Arial Narrow" panose="020B0606020202030204" pitchFamily="34" charset="0"/>
              </a:rPr>
              <a:t>What?</a:t>
            </a:r>
          </a:p>
          <a:p>
            <a:pPr marL="685800" lvl="1" indent="-457200"/>
            <a:r>
              <a:rPr lang="en-US" altLang="en-US" sz="3600" b="1" dirty="0">
                <a:solidFill>
                  <a:srgbClr val="FFFFFF"/>
                </a:solidFill>
                <a:latin typeface="Arial Narrow" panose="020B0606020202030204" pitchFamily="34" charset="0"/>
              </a:rPr>
              <a:t>What kind of passage is this? Poetry? Narrative? Direct teaching? Prophetic?</a:t>
            </a:r>
          </a:p>
          <a:p>
            <a:pPr marL="685800" lvl="1" indent="-457200"/>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is the atmosphere of this passage - Calm? Intense? Fearful? Rejoicing?</a:t>
            </a:r>
          </a:p>
          <a:p>
            <a:pPr marL="685800" lvl="1" indent="-457200"/>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happens in this passage?  </a:t>
            </a:r>
          </a:p>
          <a:p>
            <a:pPr marL="685800" lvl="1" indent="-457200"/>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precedes this passage, and what follows it</a:t>
            </a:r>
            <a:r>
              <a:rPr lang="en-US" altLang="en-US" sz="3600" b="1" dirty="0" smtClean="0">
                <a:solidFill>
                  <a:srgbClr val="FFFFFF"/>
                </a:solidFill>
                <a:latin typeface="Arial Narrow" panose="020B0606020202030204" pitchFamily="34" charset="0"/>
              </a:rPr>
              <a:t>?</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373126113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par>
                          <p:cTn id="11" fill="hold">
                            <p:stCondLst>
                              <p:cond delay="500"/>
                            </p:stCondLst>
                            <p:childTnLst>
                              <p:par>
                                <p:cTn id="12" presetID="3" presetClass="entr" presetSubtype="5" fill="hold" grpId="0" nodeType="afterEffect">
                                  <p:stCondLst>
                                    <p:cond delay="0"/>
                                  </p:stCondLst>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blinds(vertical)">
                                      <p:cBhvr>
                                        <p:cTn id="14"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3" presetClass="entr" presetSubtype="5" fill="hold" grpId="0" nodeType="clickEffect">
                                  <p:stCondLst>
                                    <p:cond delay="0"/>
                                  </p:stCondLst>
                                  <p:childTnLst>
                                    <p:set>
                                      <p:cBhvr>
                                        <p:cTn id="18" dur="1" fill="hold">
                                          <p:stCondLst>
                                            <p:cond delay="0"/>
                                          </p:stCondLst>
                                        </p:cTn>
                                        <p:tgtEl>
                                          <p:spTgt spid="52227">
                                            <p:txEl>
                                              <p:pRg st="2" end="2"/>
                                            </p:txEl>
                                          </p:spTgt>
                                        </p:tgtEl>
                                        <p:attrNameLst>
                                          <p:attrName>style.visibility</p:attrName>
                                        </p:attrNameLst>
                                      </p:cBhvr>
                                      <p:to>
                                        <p:strVal val="visible"/>
                                      </p:to>
                                    </p:set>
                                    <p:animEffect transition="in" filter="blinds(vertical)">
                                      <p:cBhvr>
                                        <p:cTn id="19"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3" presetClass="entr" presetSubtype="5" fill="hold" grpId="0" nodeType="clickEffect">
                                  <p:stCondLst>
                                    <p:cond delay="0"/>
                                  </p:stCondLst>
                                  <p:childTnLst>
                                    <p:set>
                                      <p:cBhvr>
                                        <p:cTn id="23" dur="1" fill="hold">
                                          <p:stCondLst>
                                            <p:cond delay="0"/>
                                          </p:stCondLst>
                                        </p:cTn>
                                        <p:tgtEl>
                                          <p:spTgt spid="52227">
                                            <p:txEl>
                                              <p:pRg st="3" end="3"/>
                                            </p:txEl>
                                          </p:spTgt>
                                        </p:tgtEl>
                                        <p:attrNameLst>
                                          <p:attrName>style.visibility</p:attrName>
                                        </p:attrNameLst>
                                      </p:cBhvr>
                                      <p:to>
                                        <p:strVal val="visible"/>
                                      </p:to>
                                    </p:set>
                                    <p:animEffect transition="in" filter="blinds(vertical)">
                                      <p:cBhvr>
                                        <p:cTn id="24" dur="500"/>
                                        <p:tgtEl>
                                          <p:spTgt spid="52227">
                                            <p:txEl>
                                              <p:pRg st="3" end="3"/>
                                            </p:txEl>
                                          </p:spTgt>
                                        </p:tgtEl>
                                      </p:cBhvr>
                                    </p:animEffect>
                                  </p:childTnLst>
                                  <p:subTnLst>
                                    <p:animClr clrSpc="rgb" dir="cw">
                                      <p:cBhvr override="childStyle">
                                        <p:cTn dur="1" fill="hold" display="0" masterRel="nextClick" afterEffect="1"/>
                                        <p:tgtEl>
                                          <p:spTgt spid="52227">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3" presetClass="entr" presetSubtype="5" fill="hold" grpId="0" nodeType="clickEffect">
                                  <p:stCondLst>
                                    <p:cond delay="0"/>
                                  </p:stCondLst>
                                  <p:childTnLst>
                                    <p:set>
                                      <p:cBhvr>
                                        <p:cTn id="28" dur="1" fill="hold">
                                          <p:stCondLst>
                                            <p:cond delay="0"/>
                                          </p:stCondLst>
                                        </p:cTn>
                                        <p:tgtEl>
                                          <p:spTgt spid="52227">
                                            <p:txEl>
                                              <p:pRg st="4" end="4"/>
                                            </p:txEl>
                                          </p:spTgt>
                                        </p:tgtEl>
                                        <p:attrNameLst>
                                          <p:attrName>style.visibility</p:attrName>
                                        </p:attrNameLst>
                                      </p:cBhvr>
                                      <p:to>
                                        <p:strVal val="visible"/>
                                      </p:to>
                                    </p:set>
                                    <p:animEffect transition="in" filter="blinds(vertical)">
                                      <p:cBhvr>
                                        <p:cTn id="29" dur="5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Example: 1 Thessalonians 5:17</a:t>
            </a:r>
            <a:r>
              <a:rPr lang="en-US" altLang="en-US" b="1" i="0" u="sng">
                <a:solidFill>
                  <a:srgbClr val="A0D0FF"/>
                </a:solidFill>
                <a:latin typeface="Arial Narrow" panose="020B0606020202030204" pitchFamily="34" charset="0"/>
              </a:rPr>
              <a:t/>
            </a:r>
            <a:br>
              <a:rPr lang="en-US" altLang="en-US"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Observation - Step Two</a:t>
            </a:r>
          </a:p>
        </p:txBody>
      </p:sp>
      <p:sp>
        <p:nvSpPr>
          <p:cNvPr id="52227" name="Rectangle 3"/>
          <p:cNvSpPr>
            <a:spLocks noGrp="1" noChangeArrowheads="1"/>
          </p:cNvSpPr>
          <p:nvPr>
            <p:ph type="body" idx="4294967295"/>
          </p:nvPr>
        </p:nvSpPr>
        <p:spPr>
          <a:xfrm>
            <a:off x="0" y="1143000"/>
            <a:ext cx="9144000" cy="5715000"/>
          </a:xfrm>
          <a:noFill/>
          <a:ln/>
        </p:spPr>
        <p:txBody>
          <a:bodyPr/>
          <a:lstStyle/>
          <a:p>
            <a:r>
              <a:rPr lang="en-US" altLang="en-US" sz="3600" b="1" dirty="0" smtClean="0">
                <a:solidFill>
                  <a:srgbClr val="FFFFFF"/>
                </a:solidFill>
                <a:latin typeface="Arial Narrow" panose="020B0606020202030204" pitchFamily="34" charset="0"/>
              </a:rPr>
              <a:t>What?</a:t>
            </a:r>
          </a:p>
          <a:p>
            <a:pPr marL="685800" lvl="1" indent="-457200"/>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do I learn about God, Jesus Christ, or the Holy Spirit in this passage?</a:t>
            </a:r>
          </a:p>
          <a:p>
            <a:pPr marL="685800" lvl="1" indent="-457200"/>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is God doing in this passage?  </a:t>
            </a:r>
          </a:p>
          <a:p>
            <a:pPr marL="685800" lvl="1" indent="-457200"/>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difficult words are here, and what do they mean?  Define words. </a:t>
            </a:r>
          </a:p>
        </p:txBody>
      </p:sp>
    </p:spTree>
    <p:extLst>
      <p:ext uri="{BB962C8B-B14F-4D97-AF65-F5344CB8AC3E}">
        <p14:creationId xmlns:p14="http://schemas.microsoft.com/office/powerpoint/2010/main" val="82437637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par>
                          <p:cTn id="11" fill="hold">
                            <p:stCondLst>
                              <p:cond delay="500"/>
                            </p:stCondLst>
                            <p:childTnLst>
                              <p:par>
                                <p:cTn id="12" presetID="3" presetClass="entr" presetSubtype="5" fill="hold" grpId="0" nodeType="afterEffect">
                                  <p:stCondLst>
                                    <p:cond delay="0"/>
                                  </p:stCondLst>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blinds(vertical)">
                                      <p:cBhvr>
                                        <p:cTn id="14"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3" presetClass="entr" presetSubtype="5" fill="hold" grpId="0" nodeType="clickEffect">
                                  <p:stCondLst>
                                    <p:cond delay="0"/>
                                  </p:stCondLst>
                                  <p:childTnLst>
                                    <p:set>
                                      <p:cBhvr>
                                        <p:cTn id="18" dur="1" fill="hold">
                                          <p:stCondLst>
                                            <p:cond delay="0"/>
                                          </p:stCondLst>
                                        </p:cTn>
                                        <p:tgtEl>
                                          <p:spTgt spid="52227">
                                            <p:txEl>
                                              <p:pRg st="2" end="2"/>
                                            </p:txEl>
                                          </p:spTgt>
                                        </p:tgtEl>
                                        <p:attrNameLst>
                                          <p:attrName>style.visibility</p:attrName>
                                        </p:attrNameLst>
                                      </p:cBhvr>
                                      <p:to>
                                        <p:strVal val="visible"/>
                                      </p:to>
                                    </p:set>
                                    <p:animEffect transition="in" filter="blinds(vertical)">
                                      <p:cBhvr>
                                        <p:cTn id="19"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3" presetClass="entr" presetSubtype="5" fill="hold" grpId="0" nodeType="clickEffect">
                                  <p:stCondLst>
                                    <p:cond delay="0"/>
                                  </p:stCondLst>
                                  <p:childTnLst>
                                    <p:set>
                                      <p:cBhvr>
                                        <p:cTn id="23" dur="1" fill="hold">
                                          <p:stCondLst>
                                            <p:cond delay="0"/>
                                          </p:stCondLst>
                                        </p:cTn>
                                        <p:tgtEl>
                                          <p:spTgt spid="52227">
                                            <p:txEl>
                                              <p:pRg st="3" end="3"/>
                                            </p:txEl>
                                          </p:spTgt>
                                        </p:tgtEl>
                                        <p:attrNameLst>
                                          <p:attrName>style.visibility</p:attrName>
                                        </p:attrNameLst>
                                      </p:cBhvr>
                                      <p:to>
                                        <p:strVal val="visible"/>
                                      </p:to>
                                    </p:set>
                                    <p:animEffect transition="in" filter="blinds(vertical)">
                                      <p:cBhvr>
                                        <p:cTn id="24"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Example: 1 Thessalonians 5:17</a:t>
            </a:r>
            <a:r>
              <a:rPr lang="en-US" altLang="en-US" b="1" i="0" u="sng">
                <a:solidFill>
                  <a:srgbClr val="A0D0FF"/>
                </a:solidFill>
                <a:latin typeface="Arial Narrow" panose="020B0606020202030204" pitchFamily="34" charset="0"/>
              </a:rPr>
              <a:t/>
            </a:r>
            <a:br>
              <a:rPr lang="en-US" altLang="en-US"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Observation - Step Two</a:t>
            </a:r>
          </a:p>
        </p:txBody>
      </p:sp>
      <p:sp>
        <p:nvSpPr>
          <p:cNvPr id="52227" name="Rectangle 3"/>
          <p:cNvSpPr>
            <a:spLocks noGrp="1" noChangeArrowheads="1"/>
          </p:cNvSpPr>
          <p:nvPr>
            <p:ph type="body" idx="4294967295"/>
          </p:nvPr>
        </p:nvSpPr>
        <p:spPr>
          <a:xfrm>
            <a:off x="0" y="1143000"/>
            <a:ext cx="9144000" cy="5715000"/>
          </a:xfrm>
          <a:noFill/>
          <a:ln/>
        </p:spPr>
        <p:txBody>
          <a:bodyPr/>
          <a:lstStyle/>
          <a:p>
            <a:r>
              <a:rPr lang="en-US" altLang="en-US" sz="3600" b="1" dirty="0" smtClean="0">
                <a:solidFill>
                  <a:srgbClr val="FFFFFF"/>
                </a:solidFill>
                <a:latin typeface="Arial Narrow" panose="020B0606020202030204" pitchFamily="34" charset="0"/>
              </a:rPr>
              <a:t>What?</a:t>
            </a:r>
          </a:p>
          <a:p>
            <a:pPr marL="685800" lvl="1" indent="-396875"/>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will happen if I follow this person's example?  </a:t>
            </a:r>
          </a:p>
          <a:p>
            <a:pPr marL="685800" lvl="1" indent="-396875"/>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will happen if I obey the command God gives here?</a:t>
            </a:r>
          </a:p>
          <a:p>
            <a:pPr marL="685800" lvl="1" indent="-396875"/>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will happen if I later ignore what I'm learning in this passage?</a:t>
            </a:r>
          </a:p>
        </p:txBody>
      </p:sp>
    </p:spTree>
    <p:extLst>
      <p:ext uri="{BB962C8B-B14F-4D97-AF65-F5344CB8AC3E}">
        <p14:creationId xmlns:p14="http://schemas.microsoft.com/office/powerpoint/2010/main" val="113716840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52227">
                                            <p:txEl>
                                              <p:pRg st="2" end="2"/>
                                            </p:txEl>
                                          </p:spTgt>
                                        </p:tgtEl>
                                        <p:attrNameLst>
                                          <p:attrName>style.visibility</p:attrName>
                                        </p:attrNameLst>
                                      </p:cBhvr>
                                      <p:to>
                                        <p:strVal val="visible"/>
                                      </p:to>
                                    </p:set>
                                    <p:animEffect transition="in" filter="blinds(vertical)">
                                      <p:cBhvr>
                                        <p:cTn id="20"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3" presetClass="entr" presetSubtype="5" fill="hold" grpId="0" nodeType="clickEffect">
                                  <p:stCondLst>
                                    <p:cond delay="0"/>
                                  </p:stCondLst>
                                  <p:childTnLst>
                                    <p:set>
                                      <p:cBhvr>
                                        <p:cTn id="24" dur="1" fill="hold">
                                          <p:stCondLst>
                                            <p:cond delay="0"/>
                                          </p:stCondLst>
                                        </p:cTn>
                                        <p:tgtEl>
                                          <p:spTgt spid="52227">
                                            <p:txEl>
                                              <p:pRg st="3" end="3"/>
                                            </p:txEl>
                                          </p:spTgt>
                                        </p:tgtEl>
                                        <p:attrNameLst>
                                          <p:attrName>style.visibility</p:attrName>
                                        </p:attrNameLst>
                                      </p:cBhvr>
                                      <p:to>
                                        <p:strVal val="visible"/>
                                      </p:to>
                                    </p:set>
                                    <p:animEffect transition="in" filter="blinds(vertical)">
                                      <p:cBhvr>
                                        <p:cTn id="25"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a:ln/>
        </p:spPr>
        <p:txBody>
          <a:bodyPr lIns="0" tIns="0" rIns="0" bIns="0">
            <a:spAutoFit/>
          </a:bodyPr>
          <a:lstStyle/>
          <a:p>
            <a:pPr defTabSz="381000"/>
            <a:r>
              <a:rPr lang="en-US" altLang="en-US" b="1" u="sng">
                <a:solidFill>
                  <a:srgbClr val="A0D0FF"/>
                </a:solidFill>
                <a:latin typeface="Arial Narrow" panose="020B0606020202030204" pitchFamily="34" charset="0"/>
              </a:rPr>
              <a:t>Example: 1 Thessalonians 5:17</a:t>
            </a:r>
            <a:r>
              <a:rPr lang="en-US" altLang="en-US" b="1" i="0" u="sng">
                <a:solidFill>
                  <a:srgbClr val="A0D0FF"/>
                </a:solidFill>
                <a:latin typeface="Arial Narrow" panose="020B0606020202030204" pitchFamily="34" charset="0"/>
              </a:rPr>
              <a:t/>
            </a:r>
            <a:br>
              <a:rPr lang="en-US" altLang="en-US"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Observation - Step Two</a:t>
            </a:r>
          </a:p>
        </p:txBody>
      </p:sp>
      <p:sp>
        <p:nvSpPr>
          <p:cNvPr id="52227" name="Rectangle 3"/>
          <p:cNvSpPr>
            <a:spLocks noGrp="1" noChangeArrowheads="1"/>
          </p:cNvSpPr>
          <p:nvPr>
            <p:ph type="body" idx="4294967295"/>
          </p:nvPr>
        </p:nvSpPr>
        <p:spPr>
          <a:xfrm>
            <a:off x="0" y="1143000"/>
            <a:ext cx="9144000" cy="5715000"/>
          </a:xfrm>
          <a:noFill/>
          <a:ln/>
        </p:spPr>
        <p:txBody>
          <a:bodyPr/>
          <a:lstStyle/>
          <a:p>
            <a:r>
              <a:rPr lang="en-US" altLang="en-US" sz="3600" b="1" dirty="0" smtClean="0">
                <a:solidFill>
                  <a:srgbClr val="FFFFFF"/>
                </a:solidFill>
                <a:latin typeface="Arial Narrow" panose="020B0606020202030204" pitchFamily="34" charset="0"/>
              </a:rPr>
              <a:t>When</a:t>
            </a:r>
            <a:r>
              <a:rPr lang="en-US" altLang="en-US" sz="3600" b="1" dirty="0">
                <a:solidFill>
                  <a:srgbClr val="FFFFFF"/>
                </a:solidFill>
                <a:latin typeface="Arial Narrow" panose="020B0606020202030204" pitchFamily="34" charset="0"/>
              </a:rPr>
              <a:t>? </a:t>
            </a:r>
            <a:endParaRPr lang="en-US" altLang="en-US" sz="3600" b="1" dirty="0" smtClean="0">
              <a:solidFill>
                <a:srgbClr val="FFFFFF"/>
              </a:solidFill>
              <a:latin typeface="Arial Narrow" panose="020B0606020202030204" pitchFamily="34" charset="0"/>
            </a:endParaRPr>
          </a:p>
          <a:p>
            <a:pPr lvl="1"/>
            <a:r>
              <a:rPr lang="en-US" altLang="en-US" sz="3600" b="1" dirty="0" smtClean="0">
                <a:solidFill>
                  <a:srgbClr val="FFFFFF"/>
                </a:solidFill>
                <a:latin typeface="Arial Narrow" panose="020B0606020202030204" pitchFamily="34" charset="0"/>
              </a:rPr>
              <a:t>When </a:t>
            </a:r>
            <a:r>
              <a:rPr lang="en-US" altLang="en-US" sz="3600" b="1" dirty="0">
                <a:solidFill>
                  <a:srgbClr val="FFFFFF"/>
                </a:solidFill>
                <a:latin typeface="Arial Narrow" panose="020B0606020202030204" pitchFamily="34" charset="0"/>
              </a:rPr>
              <a:t>did </a:t>
            </a:r>
            <a:r>
              <a:rPr lang="en-US" altLang="en-US" sz="3600" b="1" dirty="0" smtClean="0">
                <a:solidFill>
                  <a:srgbClr val="FFFFFF"/>
                </a:solidFill>
                <a:latin typeface="Arial Narrow" panose="020B0606020202030204" pitchFamily="34" charset="0"/>
              </a:rPr>
              <a:t>/ will this </a:t>
            </a:r>
            <a:r>
              <a:rPr lang="en-US" altLang="en-US" sz="3600" b="1" dirty="0">
                <a:solidFill>
                  <a:srgbClr val="FFFFFF"/>
                </a:solidFill>
                <a:latin typeface="Arial Narrow" panose="020B0606020202030204" pitchFamily="34" charset="0"/>
              </a:rPr>
              <a:t>action occur?</a:t>
            </a:r>
          </a:p>
          <a:p>
            <a:r>
              <a:rPr lang="en-US" altLang="en-US" sz="3600" b="1" dirty="0">
                <a:solidFill>
                  <a:srgbClr val="FFFFFF"/>
                </a:solidFill>
                <a:latin typeface="Arial Narrow" panose="020B0606020202030204" pitchFamily="34" charset="0"/>
              </a:rPr>
              <a:t>Where? </a:t>
            </a:r>
            <a:endParaRPr lang="en-US" altLang="en-US" sz="3600" b="1" dirty="0" smtClean="0">
              <a:solidFill>
                <a:srgbClr val="FFFFFF"/>
              </a:solidFill>
              <a:latin typeface="Arial Narrow" panose="020B0606020202030204" pitchFamily="34" charset="0"/>
            </a:endParaRPr>
          </a:p>
          <a:p>
            <a:pPr marL="625475" lvl="1" indent="-457200"/>
            <a:r>
              <a:rPr lang="en-US" altLang="en-US" sz="3600" b="1" dirty="0" smtClean="0">
                <a:solidFill>
                  <a:srgbClr val="FFFFFF"/>
                </a:solidFill>
                <a:latin typeface="Arial Narrow" panose="020B0606020202030204" pitchFamily="34" charset="0"/>
              </a:rPr>
              <a:t>Where </a:t>
            </a:r>
            <a:r>
              <a:rPr lang="en-US" altLang="en-US" sz="3600" b="1" dirty="0">
                <a:solidFill>
                  <a:srgbClr val="FFFFFF"/>
                </a:solidFill>
                <a:latin typeface="Arial Narrow" panose="020B0606020202030204" pitchFamily="34" charset="0"/>
              </a:rPr>
              <a:t>does the action in this passage take place</a:t>
            </a:r>
            <a:r>
              <a:rPr lang="en-US" altLang="en-US" sz="3600" b="1" dirty="0" smtClean="0">
                <a:solidFill>
                  <a:srgbClr val="FFFFFF"/>
                </a:solidFill>
                <a:latin typeface="Arial Narrow" panose="020B0606020202030204" pitchFamily="34" charset="0"/>
              </a:rPr>
              <a:t>?</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238967568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par>
                          <p:cTn id="11" fill="hold">
                            <p:stCondLst>
                              <p:cond delay="500"/>
                            </p:stCondLst>
                            <p:childTnLst>
                              <p:par>
                                <p:cTn id="12" presetID="3" presetClass="entr" presetSubtype="5" fill="hold" grpId="0" nodeType="afterEffect">
                                  <p:stCondLst>
                                    <p:cond delay="0"/>
                                  </p:stCondLst>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blinds(vertical)">
                                      <p:cBhvr>
                                        <p:cTn id="14"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5" fill="hold" grpId="0" nodeType="clickEffect">
                                  <p:stCondLst>
                                    <p:cond delay="0"/>
                                  </p:stCondLst>
                                  <p:childTnLst>
                                    <p:set>
                                      <p:cBhvr>
                                        <p:cTn id="18" dur="1" fill="hold">
                                          <p:stCondLst>
                                            <p:cond delay="0"/>
                                          </p:stCondLst>
                                        </p:cTn>
                                        <p:tgtEl>
                                          <p:spTgt spid="52227">
                                            <p:txEl>
                                              <p:pRg st="2" end="2"/>
                                            </p:txEl>
                                          </p:spTgt>
                                        </p:tgtEl>
                                        <p:attrNameLst>
                                          <p:attrName>style.visibility</p:attrName>
                                        </p:attrNameLst>
                                      </p:cBhvr>
                                      <p:to>
                                        <p:strVal val="visible"/>
                                      </p:to>
                                    </p:set>
                                    <p:animEffect transition="in" filter="blinds(vertical)">
                                      <p:cBhvr>
                                        <p:cTn id="19" dur="500"/>
                                        <p:tgtEl>
                                          <p:spTgt spid="52227">
                                            <p:txEl>
                                              <p:pRg st="2" end="2"/>
                                            </p:txEl>
                                          </p:spTgt>
                                        </p:tgtEl>
                                      </p:cBhvr>
                                    </p:animEffect>
                                  </p:childTnLst>
                                </p:cTn>
                              </p:par>
                            </p:childTnLst>
                          </p:cTn>
                        </p:par>
                        <p:par>
                          <p:cTn id="20" fill="hold">
                            <p:stCondLst>
                              <p:cond delay="500"/>
                            </p:stCondLst>
                            <p:childTnLst>
                              <p:par>
                                <p:cTn id="21" presetID="3" presetClass="entr" presetSubtype="5" fill="hold" grpId="0" nodeType="afterEffect">
                                  <p:stCondLst>
                                    <p:cond delay="0"/>
                                  </p:stCondLst>
                                  <p:childTnLst>
                                    <p:set>
                                      <p:cBhvr>
                                        <p:cTn id="22" dur="1" fill="hold">
                                          <p:stCondLst>
                                            <p:cond delay="0"/>
                                          </p:stCondLst>
                                        </p:cTn>
                                        <p:tgtEl>
                                          <p:spTgt spid="52227">
                                            <p:txEl>
                                              <p:pRg st="3" end="3"/>
                                            </p:txEl>
                                          </p:spTgt>
                                        </p:tgtEl>
                                        <p:attrNameLst>
                                          <p:attrName>style.visibility</p:attrName>
                                        </p:attrNameLst>
                                      </p:cBhvr>
                                      <p:to>
                                        <p:strVal val="visible"/>
                                      </p:to>
                                    </p:set>
                                    <p:animEffect transition="in" filter="blinds(vertical)">
                                      <p:cBhvr>
                                        <p:cTn id="23"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Sermon 1</Template>
  <TotalTime>1234</TotalTime>
  <Words>3153</Words>
  <Application>Microsoft Office PowerPoint</Application>
  <PresentationFormat>On-screen Show (4:3)</PresentationFormat>
  <Paragraphs>273</Paragraphs>
  <Slides>31</Slides>
  <Notes>31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31</vt:i4>
      </vt:variant>
    </vt:vector>
  </HeadingPairs>
  <TitlesOfParts>
    <vt:vector size="38" baseType="lpstr">
      <vt:lpstr>Arial</vt:lpstr>
      <vt:lpstr>Arial Narrow</vt:lpstr>
      <vt:lpstr>TekniaGreek</vt:lpstr>
      <vt:lpstr>Times New Roman</vt:lpstr>
      <vt:lpstr>Wingdings</vt:lpstr>
      <vt:lpstr>Custom Design</vt:lpstr>
      <vt:lpstr>1_Custom Design</vt:lpstr>
      <vt:lpstr>Grace Bible Church  Glorifying God  by Making Disciples of Jesus Christ</vt:lpstr>
      <vt:lpstr>Verse Analysis Four basic parts of Bible Study</vt:lpstr>
      <vt:lpstr>Example: 1 Thessalonians 5:17 Observation - Step One</vt:lpstr>
      <vt:lpstr>Example: 1 Thessalonians 5:17 Observation - Step Two</vt:lpstr>
      <vt:lpstr>Example: 1 Thessalonians 5:17 Observation - Step Two</vt:lpstr>
      <vt:lpstr>Example: 1 Thessalonians 5:17 Observation - Step Two</vt:lpstr>
      <vt:lpstr>Example: 1 Thessalonians 5:17 Observation - Step Two</vt:lpstr>
      <vt:lpstr>Example: 1 Thessalonians 5:17 Observation - Step Two</vt:lpstr>
      <vt:lpstr>Example: 1 Thessalonians 5:17 Observation - Step Two</vt:lpstr>
      <vt:lpstr>Example: 1 Thessalonians 5:17 Observation - Step Two</vt:lpstr>
      <vt:lpstr>Example: 1 Thessalonians 5:17 Observation - Step Two</vt:lpstr>
      <vt:lpstr>1 Thessalonians 5:16–18 (NASB95) 16Rejoice always; 17pray without ceasing; 18in everything give thanks; for this is God’s will for you in Christ Jesus.</vt:lpstr>
      <vt:lpstr>1 Thessalonians 5:16–18 (NASB95) 16Rejoice always; 17pray without ceasing; 18in everything give thanks; for this is God’s will for you in Christ Jesus.</vt:lpstr>
      <vt:lpstr>1 Thessalonians 5:16–18 (NASB95) 16Rejoice always; 17pray without ceasing; 18in everything give thanks; for this is God’s will for you in Christ Jesus.</vt:lpstr>
      <vt:lpstr>1 Thessalonians 5:16–18 (NASB95) 16Rejoice always; 17pray without ceasing; 18in everything give thanks; for this is God’s will for you in Christ Jesus.</vt:lpstr>
      <vt:lpstr>(I) Step Three Page 19</vt:lpstr>
      <vt:lpstr>(C) Step Four</vt:lpstr>
      <vt:lpstr>(A) Step Five Page 20</vt:lpstr>
      <vt:lpstr>Verse Analysis of Philippians 4:6-7 Observations - Step One: Context</vt:lpstr>
      <vt:lpstr>Verse Analysis of Philippians 4:6-7 Observations - Step One: Context</vt:lpstr>
      <vt:lpstr>Observations - Step Two: 5 W’s &amp; H</vt:lpstr>
      <vt:lpstr>Observations - Step Two: 5 W’s &amp; H</vt:lpstr>
      <vt:lpstr>Observations – Key Words</vt:lpstr>
      <vt:lpstr>Additional Observations</vt:lpstr>
      <vt:lpstr>Additional Observations</vt:lpstr>
      <vt:lpstr>Cross References</vt:lpstr>
      <vt:lpstr>Cross References</vt:lpstr>
      <vt:lpstr>Interpretation Key Thoughts  &amp; Interpretive Paraphrase</vt:lpstr>
      <vt:lpstr>Interpretation Interpretive Paraphrase</vt:lpstr>
      <vt:lpstr>Possible Applications</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 Harris</dc:creator>
  <cp:lastModifiedBy>Scott Harris</cp:lastModifiedBy>
  <cp:revision>62</cp:revision>
  <dcterms:modified xsi:type="dcterms:W3CDTF">2021-03-19T02:17:19Z</dcterms:modified>
</cp:coreProperties>
</file>