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 id="2147483661" r:id="rId2"/>
  </p:sldMasterIdLst>
  <p:notesMasterIdLst>
    <p:notesMasterId r:id="rId25"/>
  </p:notesMasterIdLst>
  <p:sldIdLst>
    <p:sldId id="304" r:id="rId3"/>
    <p:sldId id="260" r:id="rId4"/>
    <p:sldId id="306" r:id="rId5"/>
    <p:sldId id="278" r:id="rId6"/>
    <p:sldId id="305" r:id="rId7"/>
    <p:sldId id="309" r:id="rId8"/>
    <p:sldId id="308" r:id="rId9"/>
    <p:sldId id="310" r:id="rId10"/>
    <p:sldId id="311" r:id="rId11"/>
    <p:sldId id="279" r:id="rId12"/>
    <p:sldId id="300" r:id="rId13"/>
    <p:sldId id="301" r:id="rId14"/>
    <p:sldId id="312" r:id="rId15"/>
    <p:sldId id="315" r:id="rId16"/>
    <p:sldId id="313" r:id="rId17"/>
    <p:sldId id="314" r:id="rId18"/>
    <p:sldId id="280" r:id="rId19"/>
    <p:sldId id="316" r:id="rId20"/>
    <p:sldId id="302" r:id="rId21"/>
    <p:sldId id="303" r:id="rId22"/>
    <p:sldId id="317" r:id="rId23"/>
    <p:sldId id="298" r:id="rId2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C0C0"/>
    <a:srgbClr val="000066"/>
    <a:srgbClr val="FFFF99"/>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84229" autoAdjust="0"/>
  </p:normalViewPr>
  <p:slideViewPr>
    <p:cSldViewPr>
      <p:cViewPr varScale="1">
        <p:scale>
          <a:sx n="72" d="100"/>
          <a:sy n="72" d="100"/>
        </p:scale>
        <p:origin x="1133"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ltLang="en-US"/>
          </a:p>
        </p:txBody>
      </p:sp>
      <p:sp>
        <p:nvSpPr>
          <p:cNvPr id="4198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a:lvl1pPr>
          </a:lstStyle>
          <a:p>
            <a:endParaRPr lang="en-US" altLang="en-US"/>
          </a:p>
        </p:txBody>
      </p:sp>
      <p:sp>
        <p:nvSpPr>
          <p:cNvPr id="4198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98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0"/>
            <a:r>
              <a:rPr lang="en-US" altLang="en-US" smtClean="0"/>
              <a:t>Second level</a:t>
            </a:r>
          </a:p>
          <a:p>
            <a:pPr lvl="0"/>
            <a:r>
              <a:rPr lang="en-US" altLang="en-US" smtClean="0"/>
              <a:t>Third level</a:t>
            </a:r>
          </a:p>
          <a:p>
            <a:pPr lvl="0"/>
            <a:r>
              <a:rPr lang="en-US" altLang="en-US" smtClean="0"/>
              <a:t>Fourth level</a:t>
            </a:r>
          </a:p>
          <a:p>
            <a:pPr lvl="0"/>
            <a:r>
              <a:rPr lang="en-US" altLang="en-US" smtClean="0"/>
              <a:t>Fifth level</a:t>
            </a:r>
          </a:p>
        </p:txBody>
      </p:sp>
      <p:sp>
        <p:nvSpPr>
          <p:cNvPr id="4199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ltLang="en-US"/>
          </a:p>
        </p:txBody>
      </p:sp>
      <p:sp>
        <p:nvSpPr>
          <p:cNvPr id="4199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a:lvl1pPr>
          </a:lstStyle>
          <a:p>
            <a:fld id="{BF728565-9330-4BE2-8962-71EDA15C3757}" type="slidenum">
              <a:rPr lang="en-US" altLang="en-US"/>
              <a:pPr/>
              <a:t>‹#›</a:t>
            </a:fld>
            <a:endParaRPr lang="en-US" altLang="en-US"/>
          </a:p>
        </p:txBody>
      </p:sp>
    </p:spTree>
    <p:extLst>
      <p:ext uri="{BB962C8B-B14F-4D97-AF65-F5344CB8AC3E}">
        <p14:creationId xmlns:p14="http://schemas.microsoft.com/office/powerpoint/2010/main" val="218885824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CAB3AB13-0B41-4A27-AEC6-490A47A037FF}" type="slidenum">
              <a:rPr lang="en-US" altLang="en-US">
                <a:solidFill>
                  <a:srgbClr val="000000"/>
                </a:solidFill>
              </a:rPr>
              <a:pPr>
                <a:spcBef>
                  <a:spcPct val="0"/>
                </a:spcBef>
              </a:pPr>
              <a:t>1</a:t>
            </a:fld>
            <a:endParaRPr lang="en-US" altLang="en-US">
              <a:solidFill>
                <a:srgbClr val="000000"/>
              </a:solidFill>
            </a:endParaRPr>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5527448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51C137F-6A8C-447B-B8AC-6341DA6EFC2A}" type="slidenum">
              <a:rPr lang="en-US" altLang="en-US"/>
              <a:pPr/>
              <a:t>10</a:t>
            </a:fld>
            <a:endParaRPr lang="en-US" altLang="en-US"/>
          </a:p>
        </p:txBody>
      </p:sp>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2408236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F5EC14A-A40C-4C9A-A8B4-3641C15133A9}" type="slidenum">
              <a:rPr lang="en-US" altLang="en-US"/>
              <a:pPr/>
              <a:t>11</a:t>
            </a:fld>
            <a:endParaRPr lang="en-US" altLang="en-US"/>
          </a:p>
        </p:txBody>
      </p:sp>
      <p:sp>
        <p:nvSpPr>
          <p:cNvPr id="113666" name="Rectangle 2"/>
          <p:cNvSpPr>
            <a:spLocks noGrp="1" noRot="1" noChangeAspect="1" noChangeArrowheads="1" noTextEdit="1"/>
          </p:cNvSpPr>
          <p:nvPr>
            <p:ph type="sldImg"/>
          </p:nvPr>
        </p:nvSpPr>
        <p:spPr>
          <a:ln/>
        </p:spPr>
      </p:sp>
      <p:sp>
        <p:nvSpPr>
          <p:cNvPr id="113667" name="Rectangle 3"/>
          <p:cNvSpPr>
            <a:spLocks noGrp="1" noChangeArrowheads="1"/>
          </p:cNvSpPr>
          <p:nvPr>
            <p:ph type="body" idx="1"/>
          </p:nvPr>
        </p:nvSpPr>
        <p:spPr/>
        <p:txBody>
          <a:bodyPr/>
          <a:lstStyle/>
          <a:p>
            <a:r>
              <a:rPr lang="en-US" dirty="0" smtClean="0"/>
              <a:t>James 4:17 </a:t>
            </a:r>
            <a:r>
              <a:rPr lang="en-US" u="none" strike="noStrike" dirty="0" smtClean="0">
                <a:effectLst/>
              </a:rPr>
              <a:t> </a:t>
            </a:r>
            <a:r>
              <a:rPr lang="en-US" sz="1200" dirty="0" smtClean="0">
                <a:effectLst/>
              </a:rPr>
              <a:t>Therefore, to one who knows </a:t>
            </a:r>
            <a:r>
              <a:rPr lang="en-US" sz="1200" i="1" dirty="0" smtClean="0">
                <a:effectLst/>
              </a:rPr>
              <a:t>the</a:t>
            </a:r>
            <a:r>
              <a:rPr lang="en-US" sz="1200" dirty="0" smtClean="0">
                <a:effectLst/>
              </a:rPr>
              <a:t> right thing to do and does not do it, to him it is sin.</a:t>
            </a:r>
            <a:r>
              <a:rPr lang="en-US" dirty="0" smtClean="0"/>
              <a:t> </a:t>
            </a:r>
          </a:p>
          <a:p>
            <a:r>
              <a:rPr lang="en-US" dirty="0" smtClean="0"/>
              <a:t>Deuteronomy 6:16 </a:t>
            </a:r>
            <a:r>
              <a:rPr lang="en-US" sz="1200" dirty="0" smtClean="0">
                <a:effectLst/>
              </a:rPr>
              <a:t>“You shall not put the </a:t>
            </a:r>
            <a:r>
              <a:rPr lang="en-US" sz="1200" cap="small" dirty="0" smtClean="0">
                <a:effectLst/>
              </a:rPr>
              <a:t>Lord</a:t>
            </a:r>
            <a:r>
              <a:rPr lang="en-US" sz="1200" dirty="0" smtClean="0">
                <a:effectLst/>
              </a:rPr>
              <a:t> your God to the test, as you tested </a:t>
            </a:r>
            <a:r>
              <a:rPr lang="en-US" sz="1200" i="1" dirty="0" smtClean="0">
                <a:effectLst/>
              </a:rPr>
              <a:t>Him</a:t>
            </a:r>
            <a:r>
              <a:rPr lang="en-US" sz="1200" dirty="0" smtClean="0">
                <a:effectLst/>
              </a:rPr>
              <a:t> at </a:t>
            </a:r>
            <a:r>
              <a:rPr lang="en-US" sz="1200" dirty="0" err="1" smtClean="0">
                <a:effectLst/>
              </a:rPr>
              <a:t>Massah</a:t>
            </a:r>
            <a:r>
              <a:rPr lang="en-US" sz="1200" dirty="0" smtClean="0">
                <a:effectLst/>
              </a:rPr>
              <a:t>.</a:t>
            </a:r>
            <a:r>
              <a:rPr lang="en-US" dirty="0" smtClean="0"/>
              <a:t>  Exodus 17 – grumbled because of lack of water and wanted to return to Egypt</a:t>
            </a:r>
          </a:p>
          <a:p>
            <a:r>
              <a:rPr lang="en-US" dirty="0" smtClean="0"/>
              <a:t>Matthew 4:7  </a:t>
            </a:r>
            <a:r>
              <a:rPr lang="en-US" sz="1200" dirty="0" smtClean="0">
                <a:effectLst/>
              </a:rPr>
              <a:t>Jesus said to him, “On the other hand, it is written, ‘</a:t>
            </a:r>
            <a:r>
              <a:rPr lang="en-US" sz="1200" cap="small" dirty="0" smtClean="0">
                <a:effectLst/>
              </a:rPr>
              <a:t>You shall not put the Lord your God to the test</a:t>
            </a:r>
            <a:r>
              <a:rPr lang="en-US" sz="1200" dirty="0" smtClean="0">
                <a:effectLst/>
              </a:rPr>
              <a:t>.’ ”</a:t>
            </a:r>
            <a:r>
              <a:rPr lang="en-US" dirty="0" smtClean="0"/>
              <a:t> </a:t>
            </a:r>
          </a:p>
          <a:p>
            <a:endParaRPr lang="en-US" dirty="0" smtClean="0"/>
          </a:p>
          <a:p>
            <a:endParaRPr lang="en-US" dirty="0" smtClean="0"/>
          </a:p>
          <a:p>
            <a:endParaRPr lang="en-US" dirty="0" smtClean="0"/>
          </a:p>
          <a:p>
            <a:endParaRPr lang="en-US" altLang="en-US" dirty="0"/>
          </a:p>
        </p:txBody>
      </p:sp>
    </p:spTree>
    <p:extLst>
      <p:ext uri="{BB962C8B-B14F-4D97-AF65-F5344CB8AC3E}">
        <p14:creationId xmlns:p14="http://schemas.microsoft.com/office/powerpoint/2010/main" val="37793240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425F098-EA22-417F-BC48-21441CE22551}" type="slidenum">
              <a:rPr lang="en-US" altLang="en-US"/>
              <a:pPr/>
              <a:t>12</a:t>
            </a:fld>
            <a:endParaRPr lang="en-US" altLang="en-US"/>
          </a:p>
        </p:txBody>
      </p:sp>
      <p:sp>
        <p:nvSpPr>
          <p:cNvPr id="115714" name="Rectangle 2"/>
          <p:cNvSpPr>
            <a:spLocks noGrp="1" noRot="1" noChangeAspect="1" noChangeArrowheads="1" noTextEdit="1"/>
          </p:cNvSpPr>
          <p:nvPr>
            <p:ph type="sldImg"/>
          </p:nvPr>
        </p:nvSpPr>
        <p:spPr>
          <a:ln/>
        </p:spPr>
      </p:sp>
      <p:sp>
        <p:nvSpPr>
          <p:cNvPr id="11571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2941546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425F098-EA22-417F-BC48-21441CE22551}" type="slidenum">
              <a:rPr lang="en-US" altLang="en-US">
                <a:solidFill>
                  <a:srgbClr val="000000"/>
                </a:solidFill>
              </a:rPr>
              <a:pPr/>
              <a:t>13</a:t>
            </a:fld>
            <a:endParaRPr lang="en-US" altLang="en-US">
              <a:solidFill>
                <a:srgbClr val="000000"/>
              </a:solidFill>
            </a:endParaRPr>
          </a:p>
        </p:txBody>
      </p:sp>
      <p:sp>
        <p:nvSpPr>
          <p:cNvPr id="115714" name="Rectangle 2"/>
          <p:cNvSpPr>
            <a:spLocks noGrp="1" noRot="1" noChangeAspect="1" noChangeArrowheads="1" noTextEdit="1"/>
          </p:cNvSpPr>
          <p:nvPr>
            <p:ph type="sldImg"/>
          </p:nvPr>
        </p:nvSpPr>
        <p:spPr>
          <a:ln/>
        </p:spPr>
      </p:sp>
      <p:sp>
        <p:nvSpPr>
          <p:cNvPr id="115715" name="Rectangle 3"/>
          <p:cNvSpPr>
            <a:spLocks noGrp="1" noChangeArrowheads="1"/>
          </p:cNvSpPr>
          <p:nvPr>
            <p:ph type="body" idx="1"/>
          </p:nvPr>
        </p:nvSpPr>
        <p:spPr/>
        <p:txBody>
          <a:bodyPr/>
          <a:lstStyle/>
          <a:p>
            <a:r>
              <a:rPr lang="en-US" altLang="en-US" dirty="0" smtClean="0"/>
              <a:t>The primary purpose is the help the person understand God and His will and live accordingly so that Christ will be glorified.  That usually involves: *identifying sin and its roots in wrong belief about God and His will. *Correcting wrong beliefs through the truth of God’s word. *Finding ways to step forward to trust and obey God. *Helping in practical ways so that obedience will take place.</a:t>
            </a:r>
            <a:endParaRPr lang="en-US" altLang="en-US" u="sng" dirty="0"/>
          </a:p>
        </p:txBody>
      </p:sp>
    </p:spTree>
    <p:extLst>
      <p:ext uri="{BB962C8B-B14F-4D97-AF65-F5344CB8AC3E}">
        <p14:creationId xmlns:p14="http://schemas.microsoft.com/office/powerpoint/2010/main" val="15551269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425F098-EA22-417F-BC48-21441CE22551}" type="slidenum">
              <a:rPr lang="en-US" altLang="en-US">
                <a:solidFill>
                  <a:srgbClr val="000000"/>
                </a:solidFill>
              </a:rPr>
              <a:pPr/>
              <a:t>14</a:t>
            </a:fld>
            <a:endParaRPr lang="en-US" altLang="en-US">
              <a:solidFill>
                <a:srgbClr val="000000"/>
              </a:solidFill>
            </a:endParaRPr>
          </a:p>
        </p:txBody>
      </p:sp>
      <p:sp>
        <p:nvSpPr>
          <p:cNvPr id="115714" name="Rectangle 2"/>
          <p:cNvSpPr>
            <a:spLocks noGrp="1" noRot="1" noChangeAspect="1" noChangeArrowheads="1" noTextEdit="1"/>
          </p:cNvSpPr>
          <p:nvPr>
            <p:ph type="sldImg"/>
          </p:nvPr>
        </p:nvSpPr>
        <p:spPr>
          <a:ln/>
        </p:spPr>
      </p:sp>
      <p:sp>
        <p:nvSpPr>
          <p:cNvPr id="115715" name="Rectangle 3"/>
          <p:cNvSpPr>
            <a:spLocks noGrp="1" noChangeArrowheads="1"/>
          </p:cNvSpPr>
          <p:nvPr>
            <p:ph type="body" idx="1"/>
          </p:nvPr>
        </p:nvSpPr>
        <p:spPr/>
        <p:txBody>
          <a:bodyPr/>
          <a:lstStyle/>
          <a:p>
            <a:r>
              <a:rPr lang="en-US" altLang="en-US" u="sng" dirty="0" smtClean="0"/>
              <a:t>The primary danger of ungodly counsel is that it will instill into you ungodliness in actions and belief. What begins as listening to ungodly counsel can quickly move to believing ungodly counsel and then espousing / teaching that ungodly counsel – See</a:t>
            </a:r>
            <a:r>
              <a:rPr lang="en-US" altLang="en-US" u="sng" baseline="0" dirty="0" smtClean="0"/>
              <a:t> Psalm 1</a:t>
            </a:r>
            <a:endParaRPr lang="en-US" altLang="en-US" u="sng" dirty="0"/>
          </a:p>
        </p:txBody>
      </p:sp>
    </p:spTree>
    <p:extLst>
      <p:ext uri="{BB962C8B-B14F-4D97-AF65-F5344CB8AC3E}">
        <p14:creationId xmlns:p14="http://schemas.microsoft.com/office/powerpoint/2010/main" val="133966772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425F098-EA22-417F-BC48-21441CE22551}" type="slidenum">
              <a:rPr lang="en-US" altLang="en-US">
                <a:solidFill>
                  <a:srgbClr val="000000"/>
                </a:solidFill>
              </a:rPr>
              <a:pPr/>
              <a:t>15</a:t>
            </a:fld>
            <a:endParaRPr lang="en-US" altLang="en-US">
              <a:solidFill>
                <a:srgbClr val="000000"/>
              </a:solidFill>
            </a:endParaRPr>
          </a:p>
        </p:txBody>
      </p:sp>
      <p:sp>
        <p:nvSpPr>
          <p:cNvPr id="115714" name="Rectangle 2"/>
          <p:cNvSpPr>
            <a:spLocks noGrp="1" noRot="1" noChangeAspect="1" noChangeArrowheads="1" noTextEdit="1"/>
          </p:cNvSpPr>
          <p:nvPr>
            <p:ph type="sldImg"/>
          </p:nvPr>
        </p:nvSpPr>
        <p:spPr>
          <a:ln/>
        </p:spPr>
      </p:sp>
      <p:sp>
        <p:nvSpPr>
          <p:cNvPr id="115715" name="Rectangle 3"/>
          <p:cNvSpPr>
            <a:spLocks noGrp="1" noChangeArrowheads="1"/>
          </p:cNvSpPr>
          <p:nvPr>
            <p:ph type="body" idx="1"/>
          </p:nvPr>
        </p:nvSpPr>
        <p:spPr/>
        <p:txBody>
          <a:bodyPr/>
          <a:lstStyle/>
          <a:p>
            <a:r>
              <a:rPr lang="en-US" altLang="en-US" u="none" dirty="0" smtClean="0"/>
              <a:t>Godly counsel will center on the character, nature and revelation of God in the Scriptures. Ungodly counsel will center on the person seeking counsel. Godly counsel seeks to move the counselee to a greater understanding and walk with God. Ungodly counsel seeks to comfort and satisfy the emotions and desires of the counselee  - strategies for gaining what is desired.</a:t>
            </a:r>
            <a:endParaRPr lang="en-US" altLang="en-US" u="none" dirty="0"/>
          </a:p>
        </p:txBody>
      </p:sp>
    </p:spTree>
    <p:extLst>
      <p:ext uri="{BB962C8B-B14F-4D97-AF65-F5344CB8AC3E}">
        <p14:creationId xmlns:p14="http://schemas.microsoft.com/office/powerpoint/2010/main" val="6414150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425F098-EA22-417F-BC48-21441CE22551}" type="slidenum">
              <a:rPr lang="en-US" altLang="en-US">
                <a:solidFill>
                  <a:srgbClr val="000000"/>
                </a:solidFill>
              </a:rPr>
              <a:pPr/>
              <a:t>16</a:t>
            </a:fld>
            <a:endParaRPr lang="en-US" altLang="en-US">
              <a:solidFill>
                <a:srgbClr val="000000"/>
              </a:solidFill>
            </a:endParaRPr>
          </a:p>
        </p:txBody>
      </p:sp>
      <p:sp>
        <p:nvSpPr>
          <p:cNvPr id="115714" name="Rectangle 2"/>
          <p:cNvSpPr>
            <a:spLocks noGrp="1" noRot="1" noChangeAspect="1" noChangeArrowheads="1" noTextEdit="1"/>
          </p:cNvSpPr>
          <p:nvPr>
            <p:ph type="sldImg"/>
          </p:nvPr>
        </p:nvSpPr>
        <p:spPr>
          <a:ln/>
        </p:spPr>
      </p:sp>
      <p:sp>
        <p:nvSpPr>
          <p:cNvPr id="115715" name="Rectangle 3"/>
          <p:cNvSpPr>
            <a:spLocks noGrp="1" noChangeArrowheads="1"/>
          </p:cNvSpPr>
          <p:nvPr>
            <p:ph type="body" idx="1"/>
          </p:nvPr>
        </p:nvSpPr>
        <p:spPr/>
        <p:txBody>
          <a:bodyPr/>
          <a:lstStyle/>
          <a:p>
            <a:r>
              <a:rPr lang="en-US" altLang="en-US" u="none" dirty="0" smtClean="0"/>
              <a:t>First, it may be “putting God to the test” which is prohibited by Scripture - Deut. 6:16; Matthew 4:7. Second, it may be a form of disobedience if it is being done to determine whether you should obey a command of the Lord or not. Third, it may be a form of disobedience / attempted manipulation to gain what is selfishly desired / avoid what is not desired. Fourth, it can easily feed a mysticism that becomes a substitute for faith in God Himself. </a:t>
            </a:r>
            <a:endParaRPr lang="en-US" altLang="en-US" u="none" dirty="0"/>
          </a:p>
        </p:txBody>
      </p:sp>
    </p:spTree>
    <p:extLst>
      <p:ext uri="{BB962C8B-B14F-4D97-AF65-F5344CB8AC3E}">
        <p14:creationId xmlns:p14="http://schemas.microsoft.com/office/powerpoint/2010/main" val="39694651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8E47C49-C422-4816-AD43-4AE173248E6C}" type="slidenum">
              <a:rPr lang="en-US" altLang="en-US"/>
              <a:pPr/>
              <a:t>17</a:t>
            </a:fld>
            <a:endParaRPr lang="en-US" altLang="en-US"/>
          </a:p>
        </p:txBody>
      </p:sp>
      <p:sp>
        <p:nvSpPr>
          <p:cNvPr id="65538" name="Rectangle 2"/>
          <p:cNvSpPr>
            <a:spLocks noGrp="1" noRot="1" noChangeAspect="1" noChangeArrowheads="1" noTextEdit="1"/>
          </p:cNvSpPr>
          <p:nvPr>
            <p:ph type="sldImg"/>
          </p:nvPr>
        </p:nvSpPr>
        <p:spPr>
          <a:ln/>
        </p:spPr>
      </p:sp>
      <p:sp>
        <p:nvSpPr>
          <p:cNvPr id="65539" name="Rectangle 3"/>
          <p:cNvSpPr>
            <a:spLocks noGrp="1" noChangeArrowheads="1"/>
          </p:cNvSpPr>
          <p:nvPr>
            <p:ph type="body" idx="1"/>
          </p:nvPr>
        </p:nvSpPr>
        <p:spPr/>
        <p:txBody>
          <a:bodyPr/>
          <a:lstStyle/>
          <a:p>
            <a:r>
              <a:rPr lang="en-US" b="1" dirty="0" smtClean="0"/>
              <a:t>1 Samuel 17:47 </a:t>
            </a:r>
            <a:r>
              <a:rPr lang="en-US" sz="1200" dirty="0" smtClean="0">
                <a:effectLst/>
              </a:rPr>
              <a:t>and that all this assembly may know that the </a:t>
            </a:r>
            <a:r>
              <a:rPr lang="en-US" sz="1200" cap="small" dirty="0" smtClean="0">
                <a:effectLst/>
              </a:rPr>
              <a:t>Lord</a:t>
            </a:r>
            <a:r>
              <a:rPr lang="en-US" sz="1200" dirty="0" smtClean="0">
                <a:effectLst/>
              </a:rPr>
              <a:t> does not deliver by sword or by spear; for the battle is the </a:t>
            </a:r>
            <a:r>
              <a:rPr lang="en-US" sz="1200" cap="small" dirty="0" smtClean="0">
                <a:effectLst/>
              </a:rPr>
              <a:t>Lord’s</a:t>
            </a:r>
            <a:r>
              <a:rPr lang="en-US" sz="1200" dirty="0" smtClean="0">
                <a:effectLst/>
              </a:rPr>
              <a:t> and He will give you into our hands.”</a:t>
            </a:r>
            <a:r>
              <a:rPr lang="en-US" dirty="0" smtClean="0"/>
              <a:t> </a:t>
            </a:r>
          </a:p>
          <a:p>
            <a:r>
              <a:rPr lang="en-US" b="1" dirty="0" smtClean="0"/>
              <a:t>1 Samuel 17:37 </a:t>
            </a:r>
            <a:r>
              <a:rPr lang="en-US" b="1" baseline="0" dirty="0" smtClean="0"/>
              <a:t> </a:t>
            </a:r>
            <a:r>
              <a:rPr lang="en-US" sz="1200" dirty="0" smtClean="0">
                <a:effectLst/>
              </a:rPr>
              <a:t>And David said, “The </a:t>
            </a:r>
            <a:r>
              <a:rPr lang="en-US" sz="1200" cap="small" dirty="0" smtClean="0">
                <a:effectLst/>
              </a:rPr>
              <a:t>Lord</a:t>
            </a:r>
            <a:r>
              <a:rPr lang="en-US" sz="1200" dirty="0" smtClean="0">
                <a:effectLst/>
              </a:rPr>
              <a:t> who delivered me from the paw of the lion and from the paw of the bear, He will deliver me from the hand of this Philistine.” And Saul said to David, “Go, and may the </a:t>
            </a:r>
            <a:r>
              <a:rPr lang="en-US" sz="1200" cap="small" dirty="0" smtClean="0">
                <a:effectLst/>
              </a:rPr>
              <a:t>Lord</a:t>
            </a:r>
            <a:r>
              <a:rPr lang="en-US" sz="1200" dirty="0" smtClean="0">
                <a:effectLst/>
              </a:rPr>
              <a:t> be with you.”</a:t>
            </a:r>
            <a:r>
              <a:rPr lang="en-US" dirty="0" smtClean="0"/>
              <a:t> </a:t>
            </a:r>
          </a:p>
          <a:p>
            <a:r>
              <a:rPr lang="en-US" b="1" dirty="0" smtClean="0"/>
              <a:t>1 Samuel 30:6 </a:t>
            </a:r>
            <a:r>
              <a:rPr lang="en-US" b="1" u="none" strike="noStrike" dirty="0" smtClean="0">
                <a:effectLst/>
              </a:rPr>
              <a:t> </a:t>
            </a:r>
            <a:r>
              <a:rPr lang="en-US" sz="1200" dirty="0" smtClean="0">
                <a:effectLst/>
              </a:rPr>
              <a:t>Moreover David was greatly distressed because the people spoke of stoning him, for all the people were embittered, each one because of his sons and his daughters. But David strengthened himself in the </a:t>
            </a:r>
            <a:r>
              <a:rPr lang="en-US" sz="1200" cap="small" dirty="0" smtClean="0">
                <a:effectLst/>
              </a:rPr>
              <a:t>Lord</a:t>
            </a:r>
            <a:r>
              <a:rPr lang="en-US" sz="1200" dirty="0" smtClean="0">
                <a:effectLst/>
              </a:rPr>
              <a:t> his God.</a:t>
            </a:r>
            <a:r>
              <a:rPr lang="en-US" dirty="0" smtClean="0"/>
              <a:t> </a:t>
            </a:r>
          </a:p>
          <a:p>
            <a:endParaRPr lang="en-US" dirty="0"/>
          </a:p>
        </p:txBody>
      </p:sp>
    </p:spTree>
    <p:extLst>
      <p:ext uri="{BB962C8B-B14F-4D97-AF65-F5344CB8AC3E}">
        <p14:creationId xmlns:p14="http://schemas.microsoft.com/office/powerpoint/2010/main" val="26974166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8E47C49-C422-4816-AD43-4AE173248E6C}" type="slidenum">
              <a:rPr lang="en-US" altLang="en-US">
                <a:solidFill>
                  <a:srgbClr val="000000"/>
                </a:solidFill>
              </a:rPr>
              <a:pPr/>
              <a:t>18</a:t>
            </a:fld>
            <a:endParaRPr lang="en-US" altLang="en-US">
              <a:solidFill>
                <a:srgbClr val="000000"/>
              </a:solidFill>
            </a:endParaRPr>
          </a:p>
        </p:txBody>
      </p:sp>
      <p:sp>
        <p:nvSpPr>
          <p:cNvPr id="65538" name="Rectangle 2"/>
          <p:cNvSpPr>
            <a:spLocks noGrp="1" noRot="1" noChangeAspect="1" noChangeArrowheads="1" noTextEdit="1"/>
          </p:cNvSpPr>
          <p:nvPr>
            <p:ph type="sldImg"/>
          </p:nvPr>
        </p:nvSpPr>
        <p:spPr>
          <a:ln/>
        </p:spPr>
      </p:sp>
      <p:sp>
        <p:nvSpPr>
          <p:cNvPr id="65539" name="Rectangle 3"/>
          <p:cNvSpPr>
            <a:spLocks noGrp="1" noChangeArrowheads="1"/>
          </p:cNvSpPr>
          <p:nvPr>
            <p:ph type="body" idx="1"/>
          </p:nvPr>
        </p:nvSpPr>
        <p:spPr/>
        <p:txBody>
          <a:bodyPr/>
          <a:lstStyle/>
          <a:p>
            <a:r>
              <a:rPr lang="en-US" b="1" dirty="0" smtClean="0"/>
              <a:t>1 Samuel 16:7 </a:t>
            </a:r>
            <a:r>
              <a:rPr lang="en-US" b="1" u="none" strike="noStrike" dirty="0" smtClean="0">
                <a:effectLst/>
              </a:rPr>
              <a:t> </a:t>
            </a:r>
            <a:r>
              <a:rPr lang="en-US" sz="1200" dirty="0" smtClean="0">
                <a:effectLst/>
              </a:rPr>
              <a:t>But the </a:t>
            </a:r>
            <a:r>
              <a:rPr lang="en-US" sz="1200" cap="small" dirty="0" smtClean="0">
                <a:effectLst/>
              </a:rPr>
              <a:t>Lord</a:t>
            </a:r>
            <a:r>
              <a:rPr lang="en-US" sz="1200" dirty="0" smtClean="0">
                <a:effectLst/>
              </a:rPr>
              <a:t> said to Samuel, “Do not look at his appearance or at the height of his stature, because I have rejected him; for God </a:t>
            </a:r>
            <a:r>
              <a:rPr lang="en-US" sz="1200" i="1" dirty="0" smtClean="0">
                <a:effectLst/>
              </a:rPr>
              <a:t>sees</a:t>
            </a:r>
            <a:r>
              <a:rPr lang="en-US" sz="1200" dirty="0" smtClean="0">
                <a:effectLst/>
              </a:rPr>
              <a:t> not as man sees, for man looks at the outward appearance, but the </a:t>
            </a:r>
            <a:r>
              <a:rPr lang="en-US" sz="1200" cap="small" dirty="0" smtClean="0">
                <a:effectLst/>
              </a:rPr>
              <a:t>Lord</a:t>
            </a:r>
            <a:r>
              <a:rPr lang="en-US" sz="1200" dirty="0" smtClean="0">
                <a:effectLst/>
              </a:rPr>
              <a:t> looks at the heart.”</a:t>
            </a:r>
            <a:r>
              <a:rPr lang="en-US" dirty="0" smtClean="0"/>
              <a:t> </a:t>
            </a:r>
          </a:p>
          <a:p>
            <a:r>
              <a:rPr lang="en-US" b="1" dirty="0" smtClean="0"/>
              <a:t>1 Samuel 16:13 </a:t>
            </a:r>
            <a:r>
              <a:rPr lang="en-US" sz="1200" dirty="0" smtClean="0">
                <a:effectLst/>
              </a:rPr>
              <a:t>Then Samuel took the horn of oil and anointed him in the midst of his brothers; and the Spirit of the </a:t>
            </a:r>
            <a:r>
              <a:rPr lang="en-US" sz="1200" cap="small" dirty="0" smtClean="0">
                <a:effectLst/>
              </a:rPr>
              <a:t>Lord</a:t>
            </a:r>
            <a:r>
              <a:rPr lang="en-US" sz="1200" dirty="0" smtClean="0">
                <a:effectLst/>
              </a:rPr>
              <a:t> came mightily upon David from that day forward. And Samuel arose and went to Ramah.</a:t>
            </a:r>
            <a:r>
              <a:rPr lang="en-US" dirty="0" smtClean="0"/>
              <a:t> </a:t>
            </a:r>
          </a:p>
          <a:p>
            <a:r>
              <a:rPr lang="en-US" b="1" dirty="0" smtClean="0"/>
              <a:t>1 Samuel 17:45 </a:t>
            </a:r>
            <a:r>
              <a:rPr lang="en-US" sz="1200" dirty="0" smtClean="0">
                <a:effectLst/>
              </a:rPr>
              <a:t>Then David said to the Philistine, “You come to me with a sword, a spear, and a javelin, but I come to you in the name of the </a:t>
            </a:r>
            <a:r>
              <a:rPr lang="en-US" sz="1200" cap="small" dirty="0" smtClean="0">
                <a:effectLst/>
              </a:rPr>
              <a:t>Lord</a:t>
            </a:r>
            <a:r>
              <a:rPr lang="en-US" sz="1200" dirty="0" smtClean="0">
                <a:effectLst/>
              </a:rPr>
              <a:t> of hosts, the God of the armies of Israel, whom you have taunted.</a:t>
            </a:r>
            <a:r>
              <a:rPr lang="en-US" dirty="0" smtClean="0"/>
              <a:t> </a:t>
            </a:r>
          </a:p>
          <a:p>
            <a:endParaRPr lang="en-US" dirty="0" smtClean="0"/>
          </a:p>
          <a:p>
            <a:endParaRPr lang="en-US" dirty="0" smtClean="0"/>
          </a:p>
          <a:p>
            <a:endParaRPr lang="en-US" altLang="en-US" dirty="0"/>
          </a:p>
        </p:txBody>
      </p:sp>
    </p:spTree>
    <p:extLst>
      <p:ext uri="{BB962C8B-B14F-4D97-AF65-F5344CB8AC3E}">
        <p14:creationId xmlns:p14="http://schemas.microsoft.com/office/powerpoint/2010/main" val="99545011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01CDC5D-A1F0-4D9D-9887-D6CB201EA789}" type="slidenum">
              <a:rPr lang="en-US" altLang="en-US"/>
              <a:pPr/>
              <a:t>19</a:t>
            </a:fld>
            <a:endParaRPr lang="en-US" altLang="en-US"/>
          </a:p>
        </p:txBody>
      </p:sp>
      <p:sp>
        <p:nvSpPr>
          <p:cNvPr id="117762" name="Rectangle 2"/>
          <p:cNvSpPr>
            <a:spLocks noGrp="1" noRot="1" noChangeAspect="1" noChangeArrowheads="1" noTextEdit="1"/>
          </p:cNvSpPr>
          <p:nvPr>
            <p:ph type="sldImg"/>
          </p:nvPr>
        </p:nvSpPr>
        <p:spPr>
          <a:ln/>
        </p:spPr>
      </p:sp>
      <p:sp>
        <p:nvSpPr>
          <p:cNvPr id="117763" name="Rectangle 3"/>
          <p:cNvSpPr>
            <a:spLocks noGrp="1" noChangeArrowheads="1"/>
          </p:cNvSpPr>
          <p:nvPr>
            <p:ph type="body" idx="1"/>
          </p:nvPr>
        </p:nvSpPr>
        <p:spPr/>
        <p:txBody>
          <a:bodyPr/>
          <a:lstStyle/>
          <a:p>
            <a:r>
              <a:rPr lang="en-US" b="1" dirty="0" smtClean="0"/>
              <a:t>1 Samuel 19:18 </a:t>
            </a:r>
            <a:r>
              <a:rPr lang="en-US" b="1" u="none" strike="noStrike" dirty="0" smtClean="0">
                <a:effectLst/>
              </a:rPr>
              <a:t> </a:t>
            </a:r>
            <a:r>
              <a:rPr lang="en-US" sz="1200" dirty="0" smtClean="0">
                <a:effectLst/>
              </a:rPr>
              <a:t>Now David fled and escaped and came to Samuel at Ramah, and told him all that Saul had done to him. And he and Samuel went and stayed in Naioth.</a:t>
            </a:r>
            <a:r>
              <a:rPr lang="en-US" dirty="0" smtClean="0"/>
              <a:t> </a:t>
            </a:r>
          </a:p>
          <a:p>
            <a:r>
              <a:rPr lang="en-US" b="1" dirty="0" smtClean="0"/>
              <a:t>1 Samuel 20:14–42 </a:t>
            </a:r>
            <a:r>
              <a:rPr lang="en-US" dirty="0" smtClean="0"/>
              <a:t>(NASB95) </a:t>
            </a:r>
          </a:p>
          <a:p>
            <a:r>
              <a:rPr lang="en-US" u="none" strike="noStrike" baseline="30000" dirty="0" smtClean="0">
                <a:effectLst/>
              </a:rPr>
              <a:t>14</a:t>
            </a:r>
            <a:r>
              <a:rPr lang="en-US" u="none" strike="noStrike" dirty="0" smtClean="0">
                <a:effectLst/>
              </a:rPr>
              <a:t> </a:t>
            </a:r>
            <a:r>
              <a:rPr lang="en-US" sz="1200" dirty="0" smtClean="0">
                <a:effectLst/>
              </a:rPr>
              <a:t>“If I am still alive, will you not show me the lovingkindness of the </a:t>
            </a:r>
            <a:r>
              <a:rPr lang="en-US" sz="1200" cap="small" dirty="0" smtClean="0">
                <a:effectLst/>
              </a:rPr>
              <a:t>Lord</a:t>
            </a:r>
            <a:r>
              <a:rPr lang="en-US" sz="1200" dirty="0" smtClean="0">
                <a:effectLst/>
              </a:rPr>
              <a:t>, that I may not die?</a:t>
            </a:r>
            <a:r>
              <a:rPr lang="en-US" dirty="0" smtClean="0"/>
              <a:t> </a:t>
            </a:r>
            <a:r>
              <a:rPr lang="en-US" u="none" strike="noStrike" baseline="30000" dirty="0" smtClean="0">
                <a:effectLst/>
              </a:rPr>
              <a:t>15</a:t>
            </a:r>
            <a:r>
              <a:rPr lang="en-US" u="none" strike="noStrike" dirty="0" smtClean="0">
                <a:effectLst/>
              </a:rPr>
              <a:t> </a:t>
            </a:r>
            <a:r>
              <a:rPr lang="en-US" sz="1200" dirty="0" smtClean="0">
                <a:effectLst/>
              </a:rPr>
              <a:t>“You shall not cut off your lovingkindness from my house forever, not even when the </a:t>
            </a:r>
            <a:r>
              <a:rPr lang="en-US" sz="1200" cap="small" dirty="0" smtClean="0">
                <a:effectLst/>
              </a:rPr>
              <a:t>Lord</a:t>
            </a:r>
            <a:r>
              <a:rPr lang="en-US" sz="1200" dirty="0" smtClean="0">
                <a:effectLst/>
              </a:rPr>
              <a:t> cuts off every one of the enemies of David from the face of the earth.”</a:t>
            </a:r>
            <a:r>
              <a:rPr lang="en-US" dirty="0" smtClean="0"/>
              <a:t> </a:t>
            </a:r>
            <a:r>
              <a:rPr lang="en-US" u="none" strike="noStrike" baseline="30000" dirty="0" smtClean="0">
                <a:effectLst/>
              </a:rPr>
              <a:t>16</a:t>
            </a:r>
            <a:r>
              <a:rPr lang="en-US" u="none" strike="noStrike" dirty="0" smtClean="0">
                <a:effectLst/>
              </a:rPr>
              <a:t> </a:t>
            </a:r>
            <a:r>
              <a:rPr lang="en-US" sz="1200" dirty="0" smtClean="0">
                <a:effectLst/>
              </a:rPr>
              <a:t>So Jonathan made a </a:t>
            </a:r>
            <a:r>
              <a:rPr lang="en-US" sz="1200" i="1" dirty="0" smtClean="0">
                <a:effectLst/>
              </a:rPr>
              <a:t>covenant</a:t>
            </a:r>
            <a:r>
              <a:rPr lang="en-US" sz="1200" dirty="0" smtClean="0">
                <a:effectLst/>
              </a:rPr>
              <a:t> with the house of David, </a:t>
            </a:r>
            <a:r>
              <a:rPr lang="en-US" sz="1200" i="1" dirty="0" smtClean="0">
                <a:effectLst/>
              </a:rPr>
              <a:t>saying,</a:t>
            </a:r>
            <a:r>
              <a:rPr lang="en-US" sz="1200" dirty="0" smtClean="0">
                <a:effectLst/>
              </a:rPr>
              <a:t> “May the </a:t>
            </a:r>
            <a:r>
              <a:rPr lang="en-US" sz="1200" cap="small" dirty="0" smtClean="0">
                <a:effectLst/>
              </a:rPr>
              <a:t>Lord</a:t>
            </a:r>
            <a:r>
              <a:rPr lang="en-US" sz="1200" dirty="0" smtClean="0">
                <a:effectLst/>
              </a:rPr>
              <a:t> require </a:t>
            </a:r>
            <a:r>
              <a:rPr lang="en-US" sz="1200" i="1" dirty="0" smtClean="0">
                <a:effectLst/>
              </a:rPr>
              <a:t>it</a:t>
            </a:r>
            <a:r>
              <a:rPr lang="en-US" sz="1200" dirty="0" smtClean="0">
                <a:effectLst/>
              </a:rPr>
              <a:t> at the hands of David’s enemies.”</a:t>
            </a:r>
            <a:r>
              <a:rPr lang="en-US" dirty="0" smtClean="0"/>
              <a:t> </a:t>
            </a:r>
            <a:r>
              <a:rPr lang="en-US" u="none" strike="noStrike" baseline="30000" dirty="0" smtClean="0">
                <a:effectLst/>
              </a:rPr>
              <a:t>17</a:t>
            </a:r>
            <a:r>
              <a:rPr lang="en-US" u="none" strike="noStrike" dirty="0" smtClean="0">
                <a:effectLst/>
              </a:rPr>
              <a:t> </a:t>
            </a:r>
            <a:r>
              <a:rPr lang="en-US" sz="1200" dirty="0" smtClean="0">
                <a:effectLst/>
              </a:rPr>
              <a:t>Jonathan made David vow again because of his love for him, because he loved him as he loved his own life.</a:t>
            </a:r>
            <a:r>
              <a:rPr lang="en-US" dirty="0" smtClean="0"/>
              <a:t> </a:t>
            </a:r>
            <a:r>
              <a:rPr lang="en-US" u="none" strike="noStrike" baseline="30000" dirty="0" smtClean="0">
                <a:effectLst/>
              </a:rPr>
              <a:t>18</a:t>
            </a:r>
            <a:r>
              <a:rPr lang="en-US" u="none" strike="noStrike" dirty="0" smtClean="0">
                <a:effectLst/>
              </a:rPr>
              <a:t> </a:t>
            </a:r>
            <a:r>
              <a:rPr lang="en-US" sz="1200" dirty="0" smtClean="0">
                <a:effectLst/>
              </a:rPr>
              <a:t>Then Jonathan said to him, “Tomorrow is the new moon, and you will be missed because your seat will be empty.</a:t>
            </a:r>
            <a:r>
              <a:rPr lang="en-US" dirty="0" smtClean="0"/>
              <a:t> </a:t>
            </a:r>
            <a:r>
              <a:rPr lang="en-US" u="none" strike="noStrike" baseline="30000" dirty="0" smtClean="0">
                <a:effectLst/>
              </a:rPr>
              <a:t>19</a:t>
            </a:r>
            <a:r>
              <a:rPr lang="en-US" u="none" strike="noStrike" dirty="0" smtClean="0">
                <a:effectLst/>
              </a:rPr>
              <a:t> </a:t>
            </a:r>
            <a:r>
              <a:rPr lang="en-US" sz="1200" dirty="0" smtClean="0">
                <a:effectLst/>
              </a:rPr>
              <a:t>“When you have stayed for three days, you shall go down quickly and come to the place where you hid yourself on that eventful day, and you shall remain by the stone </a:t>
            </a:r>
            <a:r>
              <a:rPr lang="en-US" sz="1200" dirty="0" err="1" smtClean="0">
                <a:effectLst/>
              </a:rPr>
              <a:t>Ezel</a:t>
            </a:r>
            <a:r>
              <a:rPr lang="en-US" sz="1200" dirty="0" smtClean="0">
                <a:effectLst/>
              </a:rPr>
              <a:t>.</a:t>
            </a:r>
            <a:r>
              <a:rPr lang="en-US" dirty="0" smtClean="0"/>
              <a:t> </a:t>
            </a:r>
            <a:r>
              <a:rPr lang="en-US" u="none" strike="noStrike" baseline="30000" dirty="0" smtClean="0">
                <a:effectLst/>
              </a:rPr>
              <a:t>20</a:t>
            </a:r>
            <a:r>
              <a:rPr lang="en-US" u="none" strike="noStrike" dirty="0" smtClean="0">
                <a:effectLst/>
              </a:rPr>
              <a:t> </a:t>
            </a:r>
            <a:r>
              <a:rPr lang="en-US" sz="1200" dirty="0" smtClean="0">
                <a:effectLst/>
              </a:rPr>
              <a:t>“I will shoot three arrows to the side, as though I shot at a target.</a:t>
            </a:r>
            <a:r>
              <a:rPr lang="en-US" dirty="0" smtClean="0"/>
              <a:t> </a:t>
            </a:r>
            <a:r>
              <a:rPr lang="en-US" u="none" strike="noStrike" baseline="30000" dirty="0" smtClean="0">
                <a:effectLst/>
              </a:rPr>
              <a:t>21</a:t>
            </a:r>
            <a:r>
              <a:rPr lang="en-US" u="none" strike="noStrike" dirty="0" smtClean="0">
                <a:effectLst/>
              </a:rPr>
              <a:t> </a:t>
            </a:r>
            <a:r>
              <a:rPr lang="en-US" sz="1200" dirty="0" smtClean="0">
                <a:effectLst/>
              </a:rPr>
              <a:t>“And behold, I will send the lad, </a:t>
            </a:r>
            <a:r>
              <a:rPr lang="en-US" sz="1200" i="1" dirty="0" smtClean="0">
                <a:effectLst/>
              </a:rPr>
              <a:t>saying,</a:t>
            </a:r>
            <a:r>
              <a:rPr lang="en-US" sz="1200" dirty="0" smtClean="0">
                <a:effectLst/>
              </a:rPr>
              <a:t> ‘Go, find the arrows.’ If I specifically say to the lad, ‘Behold, the arrows are on this side of you, get them,’ then come; for there is safety for you and no harm, as the </a:t>
            </a:r>
            <a:r>
              <a:rPr lang="en-US" sz="1200" cap="small" dirty="0" smtClean="0">
                <a:effectLst/>
              </a:rPr>
              <a:t>Lord</a:t>
            </a:r>
            <a:r>
              <a:rPr lang="en-US" sz="1200" dirty="0" smtClean="0">
                <a:effectLst/>
              </a:rPr>
              <a:t> lives.</a:t>
            </a:r>
            <a:r>
              <a:rPr lang="en-US" dirty="0" smtClean="0"/>
              <a:t> </a:t>
            </a:r>
            <a:r>
              <a:rPr lang="en-US" u="none" strike="noStrike" baseline="30000" dirty="0" smtClean="0">
                <a:effectLst/>
              </a:rPr>
              <a:t>22</a:t>
            </a:r>
            <a:r>
              <a:rPr lang="en-US" u="none" strike="noStrike" dirty="0" smtClean="0">
                <a:effectLst/>
              </a:rPr>
              <a:t> </a:t>
            </a:r>
            <a:r>
              <a:rPr lang="en-US" sz="1200" dirty="0" smtClean="0">
                <a:effectLst/>
              </a:rPr>
              <a:t>“But if I say to the youth, ‘Behold, the arrows are beyond you,’ go, for the </a:t>
            </a:r>
            <a:r>
              <a:rPr lang="en-US" sz="1200" cap="small" dirty="0" smtClean="0">
                <a:effectLst/>
              </a:rPr>
              <a:t>Lord</a:t>
            </a:r>
            <a:r>
              <a:rPr lang="en-US" sz="1200" dirty="0" smtClean="0">
                <a:effectLst/>
              </a:rPr>
              <a:t> has sent you away.</a:t>
            </a:r>
            <a:r>
              <a:rPr lang="en-US" dirty="0" smtClean="0"/>
              <a:t> </a:t>
            </a:r>
            <a:r>
              <a:rPr lang="en-US" u="none" strike="noStrike" baseline="30000" dirty="0" smtClean="0">
                <a:effectLst/>
              </a:rPr>
              <a:t>23</a:t>
            </a:r>
            <a:r>
              <a:rPr lang="en-US" u="none" strike="noStrike" dirty="0" smtClean="0">
                <a:effectLst/>
              </a:rPr>
              <a:t> </a:t>
            </a:r>
            <a:r>
              <a:rPr lang="en-US" sz="1200" dirty="0" smtClean="0">
                <a:effectLst/>
              </a:rPr>
              <a:t>“As for the agreement of which you and I have spoken, behold, the </a:t>
            </a:r>
            <a:r>
              <a:rPr lang="en-US" sz="1200" cap="small" dirty="0" smtClean="0">
                <a:effectLst/>
              </a:rPr>
              <a:t>Lord</a:t>
            </a:r>
            <a:r>
              <a:rPr lang="en-US" sz="1200" dirty="0" smtClean="0">
                <a:effectLst/>
              </a:rPr>
              <a:t> is between you and me forever.”</a:t>
            </a:r>
            <a:r>
              <a:rPr lang="en-US" dirty="0" smtClean="0"/>
              <a:t> </a:t>
            </a:r>
            <a:r>
              <a:rPr lang="en-US" u="none" strike="noStrike" baseline="30000" dirty="0" smtClean="0">
                <a:effectLst/>
              </a:rPr>
              <a:t>24</a:t>
            </a:r>
            <a:r>
              <a:rPr lang="en-US" u="none" strike="noStrike" dirty="0" smtClean="0">
                <a:effectLst/>
              </a:rPr>
              <a:t> </a:t>
            </a:r>
            <a:r>
              <a:rPr lang="en-US" sz="1200" dirty="0" smtClean="0">
                <a:effectLst/>
              </a:rPr>
              <a:t>So David hid in the field; and when the new moon came, the king sat down to eat food.</a:t>
            </a:r>
            <a:r>
              <a:rPr lang="en-US" dirty="0" smtClean="0"/>
              <a:t> </a:t>
            </a:r>
            <a:r>
              <a:rPr lang="en-US" u="none" strike="noStrike" baseline="30000" dirty="0" smtClean="0">
                <a:effectLst/>
              </a:rPr>
              <a:t>25</a:t>
            </a:r>
            <a:r>
              <a:rPr lang="en-US" u="none" strike="noStrike" dirty="0" smtClean="0">
                <a:effectLst/>
              </a:rPr>
              <a:t> </a:t>
            </a:r>
            <a:r>
              <a:rPr lang="en-US" sz="1200" dirty="0" smtClean="0">
                <a:effectLst/>
              </a:rPr>
              <a:t>The king sat on his seat as usual, the seat by the wall; then Jonathan rose up and Abner sat down by Saul’s side, but David’s place was empty.</a:t>
            </a:r>
            <a:r>
              <a:rPr lang="en-US" dirty="0" smtClean="0"/>
              <a:t> </a:t>
            </a:r>
            <a:r>
              <a:rPr lang="en-US" u="none" strike="noStrike" baseline="30000" dirty="0" smtClean="0">
                <a:effectLst/>
              </a:rPr>
              <a:t>26</a:t>
            </a:r>
            <a:r>
              <a:rPr lang="en-US" u="none" strike="noStrike" dirty="0" smtClean="0">
                <a:effectLst/>
              </a:rPr>
              <a:t> </a:t>
            </a:r>
            <a:r>
              <a:rPr lang="en-US" sz="1200" dirty="0" smtClean="0">
                <a:effectLst/>
              </a:rPr>
              <a:t>Nevertheless Saul did not speak anything that day, for he thought, “It is an accident, he is not clean, surely </a:t>
            </a:r>
            <a:r>
              <a:rPr lang="en-US" sz="1200" i="1" dirty="0" smtClean="0">
                <a:effectLst/>
              </a:rPr>
              <a:t>he is</a:t>
            </a:r>
            <a:r>
              <a:rPr lang="en-US" sz="1200" dirty="0" smtClean="0">
                <a:effectLst/>
              </a:rPr>
              <a:t> not clean.”</a:t>
            </a:r>
            <a:r>
              <a:rPr lang="en-US" dirty="0" smtClean="0"/>
              <a:t> </a:t>
            </a:r>
            <a:r>
              <a:rPr lang="en-US" u="none" strike="noStrike" baseline="30000" dirty="0" smtClean="0">
                <a:effectLst/>
              </a:rPr>
              <a:t>27</a:t>
            </a:r>
            <a:r>
              <a:rPr lang="en-US" u="none" strike="noStrike" dirty="0" smtClean="0">
                <a:effectLst/>
              </a:rPr>
              <a:t> </a:t>
            </a:r>
            <a:r>
              <a:rPr lang="en-US" sz="1200" dirty="0" smtClean="0">
                <a:effectLst/>
              </a:rPr>
              <a:t>It came about the next day, the second </a:t>
            </a:r>
            <a:r>
              <a:rPr lang="en-US" sz="1200" i="1" dirty="0" smtClean="0">
                <a:effectLst/>
              </a:rPr>
              <a:t>day</a:t>
            </a:r>
            <a:r>
              <a:rPr lang="en-US" sz="1200" dirty="0" smtClean="0">
                <a:effectLst/>
              </a:rPr>
              <a:t> of the new moon, that David’s place was empty; so Saul said to Jonathan his son, “Why has the son of Jesse not come to the meal, either yesterday or today?”</a:t>
            </a:r>
            <a:r>
              <a:rPr lang="en-US" dirty="0" smtClean="0"/>
              <a:t> </a:t>
            </a:r>
            <a:r>
              <a:rPr lang="en-US" u="none" strike="noStrike" baseline="30000" dirty="0" smtClean="0">
                <a:effectLst/>
              </a:rPr>
              <a:t>28</a:t>
            </a:r>
            <a:r>
              <a:rPr lang="en-US" u="none" strike="noStrike" dirty="0" smtClean="0">
                <a:effectLst/>
              </a:rPr>
              <a:t> </a:t>
            </a:r>
            <a:r>
              <a:rPr lang="en-US" sz="1200" dirty="0" smtClean="0">
                <a:effectLst/>
              </a:rPr>
              <a:t>Jonathan then answered Saul, “David earnestly asked leave of me </a:t>
            </a:r>
            <a:r>
              <a:rPr lang="en-US" sz="1200" i="1" dirty="0" smtClean="0">
                <a:effectLst/>
              </a:rPr>
              <a:t>to go</a:t>
            </a:r>
            <a:r>
              <a:rPr lang="en-US" sz="1200" dirty="0" smtClean="0">
                <a:effectLst/>
              </a:rPr>
              <a:t> to Bethlehem,</a:t>
            </a:r>
            <a:r>
              <a:rPr lang="en-US" dirty="0" smtClean="0"/>
              <a:t> </a:t>
            </a:r>
            <a:r>
              <a:rPr lang="en-US" u="none" strike="noStrike" baseline="30000" dirty="0" smtClean="0">
                <a:effectLst/>
              </a:rPr>
              <a:t>29</a:t>
            </a:r>
            <a:r>
              <a:rPr lang="en-US" u="none" strike="noStrike" dirty="0" smtClean="0">
                <a:effectLst/>
              </a:rPr>
              <a:t> </a:t>
            </a:r>
            <a:r>
              <a:rPr lang="en-US" sz="1200" dirty="0" smtClean="0">
                <a:effectLst/>
              </a:rPr>
              <a:t>for he said, ‘Please let me go, since our family has a sacrifice in the city, and my brother has commanded me to attend. And now, if I have found favor in your sight, please let me get away that I may see my brothers.’ For this reason he has not come to the king’s table.”</a:t>
            </a:r>
            <a:r>
              <a:rPr lang="en-US" dirty="0" smtClean="0"/>
              <a:t> </a:t>
            </a:r>
            <a:r>
              <a:rPr lang="en-US" u="none" strike="noStrike" baseline="30000" dirty="0" smtClean="0">
                <a:effectLst/>
              </a:rPr>
              <a:t>30</a:t>
            </a:r>
            <a:r>
              <a:rPr lang="en-US" u="none" strike="noStrike" dirty="0" smtClean="0">
                <a:effectLst/>
              </a:rPr>
              <a:t> </a:t>
            </a:r>
            <a:r>
              <a:rPr lang="en-US" sz="1200" dirty="0" smtClean="0">
                <a:effectLst/>
              </a:rPr>
              <a:t>Then Saul’s anger burned against Jonathan and he said to him, “You son of a perverse, rebellious woman! Do I not know that you are choosing the son of Jesse to your own shame and to the shame of your mother’s nakedness?</a:t>
            </a:r>
            <a:r>
              <a:rPr lang="en-US" dirty="0" smtClean="0"/>
              <a:t> </a:t>
            </a:r>
            <a:r>
              <a:rPr lang="en-US" u="none" strike="noStrike" baseline="30000" dirty="0" smtClean="0">
                <a:effectLst/>
              </a:rPr>
              <a:t>31</a:t>
            </a:r>
            <a:r>
              <a:rPr lang="en-US" u="none" strike="noStrike" dirty="0" smtClean="0">
                <a:effectLst/>
              </a:rPr>
              <a:t> </a:t>
            </a:r>
            <a:r>
              <a:rPr lang="en-US" sz="1200" dirty="0" smtClean="0">
                <a:effectLst/>
              </a:rPr>
              <a:t>“For as long as the son of Jesse lives on the earth, neither you nor your kingdom will be established. Therefore now, send and bring him to me, for he must surely die.”</a:t>
            </a:r>
            <a:r>
              <a:rPr lang="en-US" dirty="0" smtClean="0"/>
              <a:t> </a:t>
            </a:r>
            <a:r>
              <a:rPr lang="en-US" u="none" strike="noStrike" baseline="30000" dirty="0" smtClean="0">
                <a:effectLst/>
              </a:rPr>
              <a:t>32</a:t>
            </a:r>
            <a:r>
              <a:rPr lang="en-US" u="none" strike="noStrike" dirty="0" smtClean="0">
                <a:effectLst/>
              </a:rPr>
              <a:t> </a:t>
            </a:r>
            <a:r>
              <a:rPr lang="en-US" sz="1200" dirty="0" smtClean="0">
                <a:effectLst/>
              </a:rPr>
              <a:t>But Jonathan answered Saul his father and said to him, “Why should he be put to death? What has he done?”</a:t>
            </a:r>
            <a:r>
              <a:rPr lang="en-US" dirty="0" smtClean="0"/>
              <a:t> </a:t>
            </a:r>
            <a:r>
              <a:rPr lang="en-US" u="none" strike="noStrike" baseline="30000" dirty="0" smtClean="0">
                <a:effectLst/>
              </a:rPr>
              <a:t>33</a:t>
            </a:r>
            <a:r>
              <a:rPr lang="en-US" u="none" strike="noStrike" dirty="0" smtClean="0">
                <a:effectLst/>
              </a:rPr>
              <a:t> </a:t>
            </a:r>
            <a:r>
              <a:rPr lang="en-US" sz="1200" dirty="0" smtClean="0">
                <a:effectLst/>
              </a:rPr>
              <a:t>Then Saul hurled his spear at him to strike him down; so Jonathan knew that his father had decided to put David to death.</a:t>
            </a:r>
            <a:r>
              <a:rPr lang="en-US" dirty="0" smtClean="0"/>
              <a:t> </a:t>
            </a:r>
            <a:r>
              <a:rPr lang="en-US" u="none" strike="noStrike" baseline="30000" dirty="0" smtClean="0">
                <a:effectLst/>
              </a:rPr>
              <a:t>34</a:t>
            </a:r>
            <a:r>
              <a:rPr lang="en-US" u="none" strike="noStrike" dirty="0" smtClean="0">
                <a:effectLst/>
              </a:rPr>
              <a:t> </a:t>
            </a:r>
            <a:r>
              <a:rPr lang="en-US" sz="1200" dirty="0" smtClean="0">
                <a:effectLst/>
              </a:rPr>
              <a:t>Then Jonathan arose from the table in fierce anger, and did not eat food on the second day of the new moon, for he was grieved over David because his father had dishonored him.</a:t>
            </a:r>
            <a:r>
              <a:rPr lang="en-US" dirty="0" smtClean="0"/>
              <a:t> </a:t>
            </a:r>
            <a:r>
              <a:rPr lang="en-US" u="none" strike="noStrike" baseline="30000" dirty="0" smtClean="0">
                <a:effectLst/>
              </a:rPr>
              <a:t>35</a:t>
            </a:r>
            <a:r>
              <a:rPr lang="en-US" u="none" strike="noStrike" dirty="0" smtClean="0">
                <a:effectLst/>
              </a:rPr>
              <a:t> </a:t>
            </a:r>
            <a:r>
              <a:rPr lang="en-US" sz="1200" dirty="0" smtClean="0">
                <a:effectLst/>
              </a:rPr>
              <a:t>Now it came about in the morning that Jonathan went out into the field for the appointment with David, and a little lad </a:t>
            </a:r>
            <a:r>
              <a:rPr lang="en-US" sz="1200" i="1" dirty="0" smtClean="0">
                <a:effectLst/>
              </a:rPr>
              <a:t>was</a:t>
            </a:r>
            <a:r>
              <a:rPr lang="en-US" sz="1200" dirty="0" smtClean="0">
                <a:effectLst/>
              </a:rPr>
              <a:t> with him.</a:t>
            </a:r>
            <a:r>
              <a:rPr lang="en-US" dirty="0" smtClean="0"/>
              <a:t> </a:t>
            </a:r>
            <a:r>
              <a:rPr lang="en-US" u="none" strike="noStrike" baseline="30000" dirty="0" smtClean="0">
                <a:effectLst/>
              </a:rPr>
              <a:t>36</a:t>
            </a:r>
            <a:r>
              <a:rPr lang="en-US" u="none" strike="noStrike" dirty="0" smtClean="0">
                <a:effectLst/>
              </a:rPr>
              <a:t> </a:t>
            </a:r>
            <a:r>
              <a:rPr lang="en-US" sz="1200" dirty="0" smtClean="0">
                <a:effectLst/>
              </a:rPr>
              <a:t>He said to his lad, “Run, find now the arrows which I am about to shoot.” As the lad was running, he shot an arrow past him.</a:t>
            </a:r>
            <a:r>
              <a:rPr lang="en-US" dirty="0" smtClean="0"/>
              <a:t> </a:t>
            </a:r>
            <a:r>
              <a:rPr lang="en-US" u="none" strike="noStrike" baseline="30000" dirty="0" smtClean="0">
                <a:effectLst/>
              </a:rPr>
              <a:t>37</a:t>
            </a:r>
            <a:r>
              <a:rPr lang="en-US" u="none" strike="noStrike" dirty="0" smtClean="0">
                <a:effectLst/>
              </a:rPr>
              <a:t> </a:t>
            </a:r>
            <a:r>
              <a:rPr lang="en-US" sz="1200" dirty="0" smtClean="0">
                <a:effectLst/>
              </a:rPr>
              <a:t>When the lad reached the place of the arrow which Jonathan had shot, Jonathan called after the lad and said, “Is not the arrow beyond you?”</a:t>
            </a:r>
            <a:r>
              <a:rPr lang="en-US" dirty="0" smtClean="0"/>
              <a:t> </a:t>
            </a:r>
            <a:r>
              <a:rPr lang="en-US" u="none" strike="noStrike" baseline="30000" dirty="0" smtClean="0">
                <a:effectLst/>
              </a:rPr>
              <a:t>38</a:t>
            </a:r>
            <a:r>
              <a:rPr lang="en-US" u="none" strike="noStrike" dirty="0" smtClean="0">
                <a:effectLst/>
              </a:rPr>
              <a:t> </a:t>
            </a:r>
            <a:r>
              <a:rPr lang="en-US" sz="1200" dirty="0" smtClean="0">
                <a:effectLst/>
              </a:rPr>
              <a:t>And Jonathan called after the lad, “Hurry, be quick, do not stay!” And Jonathan’s lad picked up the arrow and came to his master.</a:t>
            </a:r>
            <a:r>
              <a:rPr lang="en-US" dirty="0" smtClean="0"/>
              <a:t> </a:t>
            </a:r>
            <a:r>
              <a:rPr lang="en-US" u="none" strike="noStrike" baseline="30000" dirty="0" smtClean="0">
                <a:effectLst/>
              </a:rPr>
              <a:t>39</a:t>
            </a:r>
            <a:r>
              <a:rPr lang="en-US" u="none" strike="noStrike" dirty="0" smtClean="0">
                <a:effectLst/>
              </a:rPr>
              <a:t> </a:t>
            </a:r>
            <a:r>
              <a:rPr lang="en-US" sz="1200" dirty="0" smtClean="0">
                <a:effectLst/>
              </a:rPr>
              <a:t>But the lad was not aware of anything; only Jonathan and David knew about the matter.</a:t>
            </a:r>
            <a:r>
              <a:rPr lang="en-US" dirty="0" smtClean="0"/>
              <a:t> </a:t>
            </a:r>
            <a:r>
              <a:rPr lang="en-US" u="none" strike="noStrike" baseline="30000" dirty="0" smtClean="0">
                <a:effectLst/>
              </a:rPr>
              <a:t>40</a:t>
            </a:r>
            <a:r>
              <a:rPr lang="en-US" u="none" strike="noStrike" dirty="0" smtClean="0">
                <a:effectLst/>
              </a:rPr>
              <a:t> </a:t>
            </a:r>
            <a:r>
              <a:rPr lang="en-US" sz="1200" dirty="0" smtClean="0">
                <a:effectLst/>
              </a:rPr>
              <a:t>Then Jonathan gave his weapons to his lad and said to him, “Go, bring </a:t>
            </a:r>
            <a:r>
              <a:rPr lang="en-US" sz="1200" i="1" dirty="0" smtClean="0">
                <a:effectLst/>
              </a:rPr>
              <a:t>them</a:t>
            </a:r>
            <a:r>
              <a:rPr lang="en-US" sz="1200" dirty="0" smtClean="0">
                <a:effectLst/>
              </a:rPr>
              <a:t> to the city.”</a:t>
            </a:r>
            <a:r>
              <a:rPr lang="en-US" dirty="0" smtClean="0"/>
              <a:t> </a:t>
            </a:r>
            <a:r>
              <a:rPr lang="en-US" u="none" strike="noStrike" baseline="30000" dirty="0" smtClean="0">
                <a:effectLst/>
              </a:rPr>
              <a:t>41</a:t>
            </a:r>
            <a:r>
              <a:rPr lang="en-US" u="none" strike="noStrike" dirty="0" smtClean="0">
                <a:effectLst/>
              </a:rPr>
              <a:t> </a:t>
            </a:r>
            <a:r>
              <a:rPr lang="en-US" sz="1200" dirty="0" smtClean="0">
                <a:effectLst/>
              </a:rPr>
              <a:t>When the lad was gone, David rose from the south side and fell on his face to the ground, and bowed three times. And they kissed each other and wept together, but David </a:t>
            </a:r>
            <a:r>
              <a:rPr lang="en-US" sz="1200" i="1" dirty="0" smtClean="0">
                <a:effectLst/>
              </a:rPr>
              <a:t>wept</a:t>
            </a:r>
            <a:r>
              <a:rPr lang="en-US" sz="1200" dirty="0" smtClean="0">
                <a:effectLst/>
              </a:rPr>
              <a:t> the more.</a:t>
            </a:r>
            <a:r>
              <a:rPr lang="en-US" dirty="0" smtClean="0"/>
              <a:t> </a:t>
            </a:r>
            <a:r>
              <a:rPr lang="en-US" u="none" strike="noStrike" baseline="30000" dirty="0" smtClean="0">
                <a:effectLst/>
              </a:rPr>
              <a:t>42</a:t>
            </a:r>
            <a:r>
              <a:rPr lang="en-US" u="none" strike="noStrike" dirty="0" smtClean="0">
                <a:effectLst/>
              </a:rPr>
              <a:t> </a:t>
            </a:r>
            <a:r>
              <a:rPr lang="en-US" sz="1200" dirty="0" smtClean="0">
                <a:effectLst/>
              </a:rPr>
              <a:t>Jonathan said to David, “Go in safety, inasmuch as we have sworn to each other in the name of the </a:t>
            </a:r>
            <a:r>
              <a:rPr lang="en-US" sz="1200" cap="small" dirty="0" smtClean="0">
                <a:effectLst/>
              </a:rPr>
              <a:t>Lord</a:t>
            </a:r>
            <a:r>
              <a:rPr lang="en-US" sz="1200" dirty="0" smtClean="0">
                <a:effectLst/>
              </a:rPr>
              <a:t>, saying, ‘The </a:t>
            </a:r>
            <a:r>
              <a:rPr lang="en-US" sz="1200" cap="small" dirty="0" smtClean="0">
                <a:effectLst/>
              </a:rPr>
              <a:t>Lord</a:t>
            </a:r>
            <a:r>
              <a:rPr lang="en-US" sz="1200" dirty="0" smtClean="0">
                <a:effectLst/>
              </a:rPr>
              <a:t> will be between me and you, and between my descendants and your descendants forever.’ ” Then he rose and departed, while Jonathan went into the city.</a:t>
            </a:r>
            <a:r>
              <a:rPr lang="en-US" dirty="0" smtClean="0"/>
              <a:t> </a:t>
            </a:r>
          </a:p>
          <a:p>
            <a:endParaRPr lang="en-US" dirty="0" smtClean="0"/>
          </a:p>
          <a:p>
            <a:endParaRPr lang="en-US" altLang="en-US" dirty="0"/>
          </a:p>
        </p:txBody>
      </p:sp>
    </p:spTree>
    <p:extLst>
      <p:ext uri="{BB962C8B-B14F-4D97-AF65-F5344CB8AC3E}">
        <p14:creationId xmlns:p14="http://schemas.microsoft.com/office/powerpoint/2010/main" val="36590741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9EB1EE1-7603-4268-95A0-8C62312D53C8}" type="slidenum">
              <a:rPr lang="en-US" altLang="en-US"/>
              <a:pPr/>
              <a:t>2</a:t>
            </a:fld>
            <a:endParaRPr lang="en-US" altLang="en-US"/>
          </a:p>
        </p:txBody>
      </p:sp>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p:txBody>
          <a:bodyPr/>
          <a:lstStyle/>
          <a:p>
            <a:r>
              <a:rPr lang="en-US" dirty="0" smtClean="0"/>
              <a:t>Hebrews 10:24–25 (NASB95) </a:t>
            </a:r>
          </a:p>
          <a:p>
            <a:r>
              <a:rPr lang="en-US" u="none" strike="noStrike" baseline="30000" dirty="0" smtClean="0">
                <a:effectLst/>
              </a:rPr>
              <a:t>24</a:t>
            </a:r>
            <a:r>
              <a:rPr lang="en-US" u="none" strike="noStrike" dirty="0" smtClean="0">
                <a:effectLst/>
              </a:rPr>
              <a:t> </a:t>
            </a:r>
            <a:r>
              <a:rPr lang="en-US" sz="1200" dirty="0" smtClean="0">
                <a:effectLst/>
              </a:rPr>
              <a:t>and let us consider how to stimulate one another to love and good deeds,</a:t>
            </a:r>
            <a:r>
              <a:rPr lang="en-US" dirty="0" smtClean="0"/>
              <a:t> </a:t>
            </a:r>
            <a:r>
              <a:rPr lang="en-US" u="none" strike="noStrike" baseline="30000" dirty="0" smtClean="0">
                <a:effectLst/>
              </a:rPr>
              <a:t>25</a:t>
            </a:r>
            <a:r>
              <a:rPr lang="en-US" u="none" strike="noStrike" dirty="0" smtClean="0">
                <a:effectLst/>
              </a:rPr>
              <a:t> </a:t>
            </a:r>
            <a:r>
              <a:rPr lang="en-US" sz="1200" dirty="0" smtClean="0">
                <a:effectLst/>
              </a:rPr>
              <a:t>not forsaking our own assembling together, as is the habit of some, but encouraging </a:t>
            </a:r>
            <a:r>
              <a:rPr lang="en-US" sz="1200" i="1" dirty="0" smtClean="0">
                <a:effectLst/>
              </a:rPr>
              <a:t>one another;</a:t>
            </a:r>
            <a:r>
              <a:rPr lang="en-US" sz="1200" dirty="0" smtClean="0">
                <a:effectLst/>
              </a:rPr>
              <a:t> and all the more as you see the day drawing near.</a:t>
            </a:r>
            <a:r>
              <a:rPr lang="en-US" dirty="0" smtClean="0"/>
              <a:t> </a:t>
            </a:r>
          </a:p>
          <a:p>
            <a:endParaRPr lang="en-US" altLang="en-US" dirty="0"/>
          </a:p>
        </p:txBody>
      </p:sp>
    </p:spTree>
    <p:extLst>
      <p:ext uri="{BB962C8B-B14F-4D97-AF65-F5344CB8AC3E}">
        <p14:creationId xmlns:p14="http://schemas.microsoft.com/office/powerpoint/2010/main" val="346570887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E584317-8796-459B-91C5-9E00681B429E}" type="slidenum">
              <a:rPr lang="en-US" altLang="en-US"/>
              <a:pPr/>
              <a:t>20</a:t>
            </a:fld>
            <a:endParaRPr lang="en-US" altLang="en-US"/>
          </a:p>
        </p:txBody>
      </p:sp>
      <p:sp>
        <p:nvSpPr>
          <p:cNvPr id="119810" name="Rectangle 2"/>
          <p:cNvSpPr>
            <a:spLocks noGrp="1" noRot="1" noChangeAspect="1" noChangeArrowheads="1" noTextEdit="1"/>
          </p:cNvSpPr>
          <p:nvPr>
            <p:ph type="sldImg"/>
          </p:nvPr>
        </p:nvSpPr>
        <p:spPr>
          <a:ln/>
        </p:spPr>
      </p:sp>
      <p:sp>
        <p:nvSpPr>
          <p:cNvPr id="11981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73199674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01CDC5D-A1F0-4D9D-9887-D6CB201EA789}" type="slidenum">
              <a:rPr lang="en-US" altLang="en-US">
                <a:solidFill>
                  <a:srgbClr val="000000"/>
                </a:solidFill>
              </a:rPr>
              <a:pPr/>
              <a:t>21</a:t>
            </a:fld>
            <a:endParaRPr lang="en-US" altLang="en-US">
              <a:solidFill>
                <a:srgbClr val="000000"/>
              </a:solidFill>
            </a:endParaRPr>
          </a:p>
        </p:txBody>
      </p:sp>
      <p:sp>
        <p:nvSpPr>
          <p:cNvPr id="117762" name="Rectangle 2"/>
          <p:cNvSpPr>
            <a:spLocks noGrp="1" noRot="1" noChangeAspect="1" noChangeArrowheads="1" noTextEdit="1"/>
          </p:cNvSpPr>
          <p:nvPr>
            <p:ph type="sldImg"/>
          </p:nvPr>
        </p:nvSpPr>
        <p:spPr>
          <a:ln/>
        </p:spPr>
      </p:sp>
      <p:sp>
        <p:nvSpPr>
          <p:cNvPr id="117763" name="Rectangle 3"/>
          <p:cNvSpPr>
            <a:spLocks noGrp="1" noChangeArrowheads="1"/>
          </p:cNvSpPr>
          <p:nvPr>
            <p:ph type="body" idx="1"/>
          </p:nvPr>
        </p:nvSpPr>
        <p:spPr/>
        <p:txBody>
          <a:bodyPr/>
          <a:lstStyle/>
          <a:p>
            <a:r>
              <a:rPr lang="en-US" altLang="en-US" dirty="0" smtClean="0"/>
              <a:t>The life of David continues to be a inspiration to me no matter how many times I have examined it - both in the positive example so often seen in his trust of God - but also in the danger I face, because if a man like David could stumble and fall, then the same is true of me and I must be vigilant to be on guard and have men around me that will help me stand firm and not waver</a:t>
            </a:r>
            <a:endParaRPr lang="en-US" altLang="en-US" dirty="0"/>
          </a:p>
        </p:txBody>
      </p:sp>
    </p:spTree>
    <p:extLst>
      <p:ext uri="{BB962C8B-B14F-4D97-AF65-F5344CB8AC3E}">
        <p14:creationId xmlns:p14="http://schemas.microsoft.com/office/powerpoint/2010/main" val="176387224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2E30848-60D1-4D21-8AB2-2437AF6052A4}" type="slidenum">
              <a:rPr lang="en-US" altLang="en-US"/>
              <a:pPr/>
              <a:t>22</a:t>
            </a:fld>
            <a:endParaRPr lang="en-US" altLang="en-US"/>
          </a:p>
        </p:txBody>
      </p:sp>
      <p:sp>
        <p:nvSpPr>
          <p:cNvPr id="107522" name="Rectangle 2"/>
          <p:cNvSpPr>
            <a:spLocks noGrp="1" noRot="1" noChangeAspect="1" noChangeArrowheads="1" noTextEdit="1"/>
          </p:cNvSpPr>
          <p:nvPr>
            <p:ph type="sldImg"/>
          </p:nvPr>
        </p:nvSpPr>
        <p:spPr>
          <a:ln/>
        </p:spPr>
      </p:sp>
      <p:sp>
        <p:nvSpPr>
          <p:cNvPr id="10752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6784863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9EB1EE1-7603-4268-95A0-8C62312D53C8}" type="slidenum">
              <a:rPr lang="en-US" altLang="en-US">
                <a:solidFill>
                  <a:srgbClr val="000000"/>
                </a:solidFill>
              </a:rPr>
              <a:pPr/>
              <a:t>3</a:t>
            </a:fld>
            <a:endParaRPr lang="en-US" altLang="en-US">
              <a:solidFill>
                <a:srgbClr val="000000"/>
              </a:solidFill>
            </a:endParaRPr>
          </a:p>
        </p:txBody>
      </p:sp>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p:txBody>
          <a:bodyPr/>
          <a:lstStyle/>
          <a:p>
            <a:r>
              <a:rPr lang="en-US" altLang="en-US" dirty="0" smtClean="0"/>
              <a:t>There are many. Here are some: </a:t>
            </a:r>
          </a:p>
          <a:p>
            <a:r>
              <a:rPr lang="en-US" altLang="en-US" dirty="0" smtClean="0"/>
              <a:t>*Being conformed to this world / being swayed by false doctrine because other believers are not present to help you stand firm in the faith. </a:t>
            </a:r>
          </a:p>
          <a:p>
            <a:r>
              <a:rPr lang="en-US" altLang="en-US" dirty="0" smtClean="0"/>
              <a:t>*Becoming an authority unto yourself about what the Scriptures mean. </a:t>
            </a:r>
          </a:p>
          <a:p>
            <a:r>
              <a:rPr lang="en-US" altLang="en-US" dirty="0" smtClean="0"/>
              <a:t>*Continued immaturity in the areas not gifted by God, because there is no interaction with those who are so gifted by God. </a:t>
            </a:r>
          </a:p>
          <a:p>
            <a:r>
              <a:rPr lang="en-US" altLang="en-US" dirty="0" smtClean="0"/>
              <a:t>*Continued / increased selfishness since there is no exercise of spiritual gifts. </a:t>
            </a:r>
          </a:p>
          <a:p>
            <a:r>
              <a:rPr lang="en-US" altLang="en-US" dirty="0" smtClean="0"/>
              <a:t>*Failure to earn rewards / crowns in heaven due to lack of spiritual service in this life</a:t>
            </a:r>
            <a:endParaRPr lang="en-US" altLang="en-US" dirty="0"/>
          </a:p>
        </p:txBody>
      </p:sp>
    </p:spTree>
    <p:extLst>
      <p:ext uri="{BB962C8B-B14F-4D97-AF65-F5344CB8AC3E}">
        <p14:creationId xmlns:p14="http://schemas.microsoft.com/office/powerpoint/2010/main" val="28427739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D06D1A1-02E3-4963-B97A-DAE4D5CFBBBC}" type="slidenum">
              <a:rPr lang="en-US" altLang="en-US"/>
              <a:pPr/>
              <a:t>4</a:t>
            </a:fld>
            <a:endParaRPr lang="en-US" altLang="en-US"/>
          </a:p>
        </p:txBody>
      </p:sp>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p:txBody>
          <a:bodyPr/>
          <a:lstStyle/>
          <a:p>
            <a:r>
              <a:rPr lang="en-US" dirty="0" smtClean="0"/>
              <a:t>Hebrews 3:13 </a:t>
            </a:r>
            <a:r>
              <a:rPr lang="en-US" u="none" strike="noStrike" baseline="30000" dirty="0" smtClean="0">
                <a:effectLst/>
              </a:rPr>
              <a:t>13</a:t>
            </a:r>
            <a:r>
              <a:rPr lang="en-US" u="none" strike="noStrike" dirty="0" smtClean="0">
                <a:effectLst/>
              </a:rPr>
              <a:t> </a:t>
            </a:r>
            <a:r>
              <a:rPr lang="en-US" sz="1200" dirty="0" smtClean="0">
                <a:effectLst/>
              </a:rPr>
              <a:t>But encourage one another day after day, as long as it is </a:t>
            </a:r>
            <a:r>
              <a:rPr lang="en-US" sz="1200" i="1" dirty="0" smtClean="0">
                <a:effectLst/>
              </a:rPr>
              <a:t>still</a:t>
            </a:r>
            <a:r>
              <a:rPr lang="en-US" sz="1200" dirty="0" smtClean="0">
                <a:effectLst/>
              </a:rPr>
              <a:t> called “Today,” so that none of you will be hardened by the deceitfulness of sin.</a:t>
            </a:r>
            <a:r>
              <a:rPr lang="en-US" dirty="0" smtClean="0"/>
              <a:t> </a:t>
            </a:r>
          </a:p>
          <a:p>
            <a:r>
              <a:rPr lang="en-US" dirty="0" smtClean="0"/>
              <a:t>Matthew 18:15–17  </a:t>
            </a:r>
            <a:r>
              <a:rPr lang="en-US" u="none" strike="noStrike" baseline="30000" dirty="0" smtClean="0">
                <a:effectLst/>
              </a:rPr>
              <a:t>15</a:t>
            </a:r>
            <a:r>
              <a:rPr lang="en-US" u="none" strike="noStrike" dirty="0" smtClean="0">
                <a:effectLst/>
              </a:rPr>
              <a:t> </a:t>
            </a:r>
            <a:r>
              <a:rPr lang="en-US" sz="1200" dirty="0" smtClean="0">
                <a:effectLst/>
              </a:rPr>
              <a:t>“If your brother sins, go and show him his fault in private; if he listens to you, you have won your brother.</a:t>
            </a:r>
            <a:r>
              <a:rPr lang="en-US" dirty="0" smtClean="0"/>
              <a:t> </a:t>
            </a:r>
            <a:r>
              <a:rPr lang="en-US" u="none" strike="noStrike" baseline="30000" dirty="0" smtClean="0">
                <a:effectLst/>
              </a:rPr>
              <a:t>16</a:t>
            </a:r>
            <a:r>
              <a:rPr lang="en-US" u="none" strike="noStrike" dirty="0" smtClean="0">
                <a:effectLst/>
              </a:rPr>
              <a:t> </a:t>
            </a:r>
            <a:r>
              <a:rPr lang="en-US" sz="1200" dirty="0" smtClean="0">
                <a:effectLst/>
              </a:rPr>
              <a:t>“But if he does not listen </a:t>
            </a:r>
            <a:r>
              <a:rPr lang="en-US" sz="1200" i="1" dirty="0" smtClean="0">
                <a:effectLst/>
              </a:rPr>
              <a:t>to you,</a:t>
            </a:r>
            <a:r>
              <a:rPr lang="en-US" sz="1200" dirty="0" smtClean="0">
                <a:effectLst/>
              </a:rPr>
              <a:t> take one or two more with you, so that </a:t>
            </a:r>
            <a:r>
              <a:rPr lang="en-US" sz="1200" cap="small" dirty="0" smtClean="0">
                <a:effectLst/>
              </a:rPr>
              <a:t>by the mouth of two or three witnesses every</a:t>
            </a:r>
            <a:r>
              <a:rPr lang="en-US" sz="1200" dirty="0" smtClean="0">
                <a:effectLst/>
              </a:rPr>
              <a:t> </a:t>
            </a:r>
            <a:r>
              <a:rPr lang="en-US" sz="1200" cap="small" dirty="0" smtClean="0">
                <a:effectLst/>
              </a:rPr>
              <a:t>fact may be confirmed</a:t>
            </a:r>
            <a:r>
              <a:rPr lang="en-US" sz="1200" dirty="0" smtClean="0">
                <a:effectLst/>
              </a:rPr>
              <a:t>.</a:t>
            </a:r>
            <a:r>
              <a:rPr lang="en-US" dirty="0" smtClean="0"/>
              <a:t> </a:t>
            </a:r>
            <a:r>
              <a:rPr lang="en-US" u="none" strike="noStrike" baseline="30000" dirty="0" smtClean="0">
                <a:effectLst/>
              </a:rPr>
              <a:t>17</a:t>
            </a:r>
            <a:r>
              <a:rPr lang="en-US" u="none" strike="noStrike" dirty="0" smtClean="0">
                <a:effectLst/>
              </a:rPr>
              <a:t> </a:t>
            </a:r>
            <a:r>
              <a:rPr lang="en-US" sz="1200" dirty="0" smtClean="0">
                <a:effectLst/>
              </a:rPr>
              <a:t>“If he refuses to listen to them, tell it to the church; and if he refuses to listen even to the church, let him be to you as a Gentile and a tax collector.</a:t>
            </a:r>
            <a:r>
              <a:rPr lang="en-US" dirty="0" smtClean="0"/>
              <a:t> </a:t>
            </a:r>
          </a:p>
          <a:p>
            <a:endParaRPr lang="en-US" dirty="0" smtClean="0"/>
          </a:p>
          <a:p>
            <a:endParaRPr lang="en-US" altLang="en-US" dirty="0"/>
          </a:p>
        </p:txBody>
      </p:sp>
    </p:spTree>
    <p:extLst>
      <p:ext uri="{BB962C8B-B14F-4D97-AF65-F5344CB8AC3E}">
        <p14:creationId xmlns:p14="http://schemas.microsoft.com/office/powerpoint/2010/main" val="2787276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D06D1A1-02E3-4963-B97A-DAE4D5CFBBBC}" type="slidenum">
              <a:rPr lang="en-US" altLang="en-US">
                <a:solidFill>
                  <a:srgbClr val="000000"/>
                </a:solidFill>
              </a:rPr>
              <a:pPr/>
              <a:t>5</a:t>
            </a:fld>
            <a:endParaRPr lang="en-US" altLang="en-US">
              <a:solidFill>
                <a:srgbClr val="000000"/>
              </a:solidFill>
            </a:endParaRPr>
          </a:p>
        </p:txBody>
      </p:sp>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p:txBody>
          <a:bodyPr/>
          <a:lstStyle/>
          <a:p>
            <a:r>
              <a:rPr lang="en-US" dirty="0" smtClean="0"/>
              <a:t>Proverbs 20:5 </a:t>
            </a:r>
            <a:r>
              <a:rPr lang="en-US" u="none" strike="noStrike" dirty="0" smtClean="0">
                <a:effectLst/>
              </a:rPr>
              <a:t> </a:t>
            </a:r>
            <a:r>
              <a:rPr lang="en-US" sz="1200" dirty="0" smtClean="0">
                <a:effectLst/>
              </a:rPr>
              <a:t>A plan in the heart of a man is </a:t>
            </a:r>
            <a:r>
              <a:rPr lang="en-US" sz="1200" i="1" dirty="0" smtClean="0">
                <a:effectLst/>
              </a:rPr>
              <a:t>like</a:t>
            </a:r>
            <a:r>
              <a:rPr lang="en-US" sz="1200" dirty="0" smtClean="0">
                <a:effectLst/>
              </a:rPr>
              <a:t> deep water,</a:t>
            </a:r>
            <a:r>
              <a:rPr lang="en-US" dirty="0" smtClean="0"/>
              <a:t> </a:t>
            </a:r>
            <a:r>
              <a:rPr lang="en-US" sz="1200" dirty="0" smtClean="0">
                <a:effectLst/>
              </a:rPr>
              <a:t>But a man of understanding draws it out.</a:t>
            </a:r>
            <a:r>
              <a:rPr lang="en-US" dirty="0" smtClean="0"/>
              <a:t> </a:t>
            </a:r>
          </a:p>
          <a:p>
            <a:r>
              <a:rPr lang="en-US" dirty="0" smtClean="0"/>
              <a:t>1 Samuel 23:16</a:t>
            </a:r>
            <a:r>
              <a:rPr lang="en-US" u="none" strike="noStrike" dirty="0" smtClean="0">
                <a:effectLst/>
              </a:rPr>
              <a:t> </a:t>
            </a:r>
            <a:r>
              <a:rPr lang="en-US" sz="1200" dirty="0" smtClean="0">
                <a:effectLst/>
              </a:rPr>
              <a:t>And Jonathan, Saul’s son, arose and went to David at </a:t>
            </a:r>
            <a:r>
              <a:rPr lang="en-US" sz="1200" dirty="0" err="1" smtClean="0">
                <a:effectLst/>
              </a:rPr>
              <a:t>Horesh</a:t>
            </a:r>
            <a:r>
              <a:rPr lang="en-US" sz="1200" dirty="0" smtClean="0">
                <a:effectLst/>
              </a:rPr>
              <a:t>, and encouraged him in God.</a:t>
            </a:r>
            <a:r>
              <a:rPr lang="en-US" dirty="0" smtClean="0"/>
              <a:t> </a:t>
            </a:r>
          </a:p>
          <a:p>
            <a:r>
              <a:rPr lang="en-US" dirty="0" smtClean="0"/>
              <a:t>Jeremiah 17:9 </a:t>
            </a:r>
            <a:r>
              <a:rPr lang="en-US" u="none" strike="noStrike" dirty="0" smtClean="0">
                <a:effectLst/>
              </a:rPr>
              <a:t> </a:t>
            </a:r>
            <a:r>
              <a:rPr lang="en-US" sz="1200" dirty="0" smtClean="0">
                <a:effectLst/>
              </a:rPr>
              <a:t>“The heart is more deceitful than all else</a:t>
            </a:r>
            <a:r>
              <a:rPr lang="en-US" dirty="0" smtClean="0"/>
              <a:t> </a:t>
            </a:r>
            <a:r>
              <a:rPr lang="en-US" sz="1200" dirty="0" smtClean="0">
                <a:effectLst/>
              </a:rPr>
              <a:t>And is desperately sick;</a:t>
            </a:r>
            <a:r>
              <a:rPr lang="en-US" dirty="0" smtClean="0"/>
              <a:t> </a:t>
            </a:r>
            <a:r>
              <a:rPr lang="en-US" sz="1200" dirty="0" smtClean="0">
                <a:effectLst/>
              </a:rPr>
              <a:t>Who can understand it?</a:t>
            </a:r>
            <a:r>
              <a:rPr lang="en-US" dirty="0" smtClean="0"/>
              <a:t> </a:t>
            </a:r>
          </a:p>
          <a:p>
            <a:r>
              <a:rPr lang="en-US" dirty="0" smtClean="0"/>
              <a:t>Hebrews 13:17</a:t>
            </a:r>
            <a:r>
              <a:rPr lang="en-US" u="none" strike="noStrike" dirty="0" smtClean="0">
                <a:effectLst/>
              </a:rPr>
              <a:t> </a:t>
            </a:r>
            <a:r>
              <a:rPr lang="en-US" sz="1200" dirty="0" smtClean="0">
                <a:effectLst/>
              </a:rPr>
              <a:t>Obey your leaders and submit </a:t>
            </a:r>
            <a:r>
              <a:rPr lang="en-US" sz="1200" i="1" dirty="0" smtClean="0">
                <a:effectLst/>
              </a:rPr>
              <a:t>to them</a:t>
            </a:r>
            <a:r>
              <a:rPr lang="en-US" sz="1200" dirty="0" smtClean="0">
                <a:effectLst/>
              </a:rPr>
              <a:t>, for they keep watch over your souls as those who will give an account. Let them do this with joy and not with grief, for this would be unprofitable for you.</a:t>
            </a:r>
            <a:r>
              <a:rPr lang="en-US" dirty="0" smtClean="0"/>
              <a:t> </a:t>
            </a:r>
          </a:p>
          <a:p>
            <a:endParaRPr lang="en-US" dirty="0" smtClean="0"/>
          </a:p>
          <a:p>
            <a:endParaRPr lang="en-US" dirty="0" smtClean="0"/>
          </a:p>
          <a:p>
            <a:endParaRPr lang="en-US" dirty="0"/>
          </a:p>
        </p:txBody>
      </p:sp>
    </p:spTree>
    <p:extLst>
      <p:ext uri="{BB962C8B-B14F-4D97-AF65-F5344CB8AC3E}">
        <p14:creationId xmlns:p14="http://schemas.microsoft.com/office/powerpoint/2010/main" val="9740713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D06D1A1-02E3-4963-B97A-DAE4D5CFBBBC}" type="slidenum">
              <a:rPr lang="en-US" altLang="en-US">
                <a:solidFill>
                  <a:srgbClr val="000000"/>
                </a:solidFill>
              </a:rPr>
              <a:pPr/>
              <a:t>6</a:t>
            </a:fld>
            <a:endParaRPr lang="en-US" altLang="en-US">
              <a:solidFill>
                <a:srgbClr val="000000"/>
              </a:solidFill>
            </a:endParaRPr>
          </a:p>
        </p:txBody>
      </p:sp>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p:txBody>
          <a:bodyPr/>
          <a:lstStyle/>
          <a:p>
            <a:r>
              <a:rPr lang="en-US" dirty="0" smtClean="0"/>
              <a:t>There have been many in my life some of whom I no longer remember their names: </a:t>
            </a:r>
          </a:p>
          <a:p>
            <a:r>
              <a:rPr lang="en-US" dirty="0" smtClean="0"/>
              <a:t>My parents first since they began my training.  </a:t>
            </a:r>
          </a:p>
          <a:p>
            <a:r>
              <a:rPr lang="en-US" dirty="0" smtClean="0"/>
              <a:t>Certain Sunday School teachers in 5th, 6th &amp; 7th grade. Rev. Scott - God &amp; Country Award. A couple in my senior year - their sacrifice to serve the Lord. </a:t>
            </a:r>
          </a:p>
          <a:p>
            <a:r>
              <a:rPr lang="en-US" dirty="0" smtClean="0"/>
              <a:t>Pastor Phil Adams. The Britton family.  Pastor</a:t>
            </a:r>
            <a:r>
              <a:rPr lang="en-US" baseline="0" dirty="0" smtClean="0"/>
              <a:t> </a:t>
            </a:r>
            <a:r>
              <a:rPr lang="en-US" dirty="0" smtClean="0"/>
              <a:t>John MacArthur and several staff at Grace Community Church  - Jim George. </a:t>
            </a:r>
          </a:p>
          <a:p>
            <a:r>
              <a:rPr lang="en-US" dirty="0" smtClean="0"/>
              <a:t>Several Seminary professors: Irv </a:t>
            </a:r>
            <a:r>
              <a:rPr lang="en-US" dirty="0" err="1" smtClean="0"/>
              <a:t>Businetz</a:t>
            </a:r>
            <a:r>
              <a:rPr lang="en-US" dirty="0" smtClean="0"/>
              <a:t>, Robert Thomas, Hermeneutics professor, Christian Education professor, Dr. Holloman. </a:t>
            </a:r>
          </a:p>
          <a:p>
            <a:r>
              <a:rPr lang="en-US" dirty="0" smtClean="0"/>
              <a:t>Other pastors I have worked with - Dan O’Donnell, men on IFCA Executive Committee. </a:t>
            </a:r>
          </a:p>
          <a:p>
            <a:r>
              <a:rPr lang="en-US" dirty="0" smtClean="0"/>
              <a:t>Many people in church I have served with here - in particular  John </a:t>
            </a:r>
            <a:r>
              <a:rPr lang="en-US" dirty="0" err="1" smtClean="0"/>
              <a:t>Halpin</a:t>
            </a:r>
            <a:r>
              <a:rPr lang="en-US" dirty="0" smtClean="0"/>
              <a:t>, Ed Colon &amp; Ray </a:t>
            </a:r>
            <a:r>
              <a:rPr lang="en-US" dirty="0" err="1" smtClean="0"/>
              <a:t>Marchetti</a:t>
            </a:r>
            <a:r>
              <a:rPr lang="en-US" dirty="0" smtClean="0"/>
              <a:t>. </a:t>
            </a:r>
          </a:p>
          <a:p>
            <a:r>
              <a:rPr lang="en-US" dirty="0" smtClean="0"/>
              <a:t>My wife, Diane, has been a special blessing and my sons have forced me to put into action what I say I believe</a:t>
            </a:r>
          </a:p>
          <a:p>
            <a:endParaRPr lang="en-US" dirty="0" smtClean="0"/>
          </a:p>
          <a:p>
            <a:endParaRPr lang="en-US" dirty="0"/>
          </a:p>
        </p:txBody>
      </p:sp>
    </p:spTree>
    <p:extLst>
      <p:ext uri="{BB962C8B-B14F-4D97-AF65-F5344CB8AC3E}">
        <p14:creationId xmlns:p14="http://schemas.microsoft.com/office/powerpoint/2010/main" val="3465499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D06D1A1-02E3-4963-B97A-DAE4D5CFBBBC}" type="slidenum">
              <a:rPr lang="en-US" altLang="en-US">
                <a:solidFill>
                  <a:srgbClr val="000000"/>
                </a:solidFill>
              </a:rPr>
              <a:pPr/>
              <a:t>7</a:t>
            </a:fld>
            <a:endParaRPr lang="en-US" altLang="en-US">
              <a:solidFill>
                <a:srgbClr val="000000"/>
              </a:solidFill>
            </a:endParaRPr>
          </a:p>
        </p:txBody>
      </p:sp>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p:txBody>
          <a:bodyPr/>
          <a:lstStyle/>
          <a:p>
            <a:r>
              <a:rPr lang="en-US" dirty="0" smtClean="0"/>
              <a:t>Some by the understanding of the Scriptures they imparted to me. </a:t>
            </a:r>
          </a:p>
          <a:p>
            <a:r>
              <a:rPr lang="en-US" dirty="0" smtClean="0"/>
              <a:t>Some by the examples of godly living they set before me. </a:t>
            </a:r>
          </a:p>
          <a:p>
            <a:r>
              <a:rPr lang="en-US" dirty="0" smtClean="0"/>
              <a:t>Some by their particular spiritual gifts which helped me to grow in those areas. </a:t>
            </a:r>
          </a:p>
          <a:p>
            <a:r>
              <a:rPr lang="en-US" dirty="0" smtClean="0"/>
              <a:t>Some by being encouragers toward greater holiness. </a:t>
            </a:r>
          </a:p>
          <a:p>
            <a:r>
              <a:rPr lang="en-US" dirty="0" smtClean="0"/>
              <a:t>Some by warnings and admonition when I strayed. </a:t>
            </a:r>
          </a:p>
          <a:p>
            <a:r>
              <a:rPr lang="en-US" dirty="0" smtClean="0"/>
              <a:t>Some by imparting practical wisdom in applying scriptures to life. </a:t>
            </a:r>
          </a:p>
          <a:p>
            <a:r>
              <a:rPr lang="en-US" dirty="0" smtClean="0"/>
              <a:t>Most by a mixture </a:t>
            </a:r>
            <a:endParaRPr lang="en-US" dirty="0"/>
          </a:p>
        </p:txBody>
      </p:sp>
    </p:spTree>
    <p:extLst>
      <p:ext uri="{BB962C8B-B14F-4D97-AF65-F5344CB8AC3E}">
        <p14:creationId xmlns:p14="http://schemas.microsoft.com/office/powerpoint/2010/main" val="24683279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D06D1A1-02E3-4963-B97A-DAE4D5CFBBBC}" type="slidenum">
              <a:rPr lang="en-US" altLang="en-US">
                <a:solidFill>
                  <a:srgbClr val="000000"/>
                </a:solidFill>
              </a:rPr>
              <a:pPr/>
              <a:t>8</a:t>
            </a:fld>
            <a:endParaRPr lang="en-US" altLang="en-US">
              <a:solidFill>
                <a:srgbClr val="000000"/>
              </a:solidFill>
            </a:endParaRPr>
          </a:p>
        </p:txBody>
      </p:sp>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p:txBody>
          <a:bodyPr/>
          <a:lstStyle/>
          <a:p>
            <a:r>
              <a:rPr lang="en-US" dirty="0" smtClean="0"/>
              <a:t>King Saul denied, then shifted the blame, then gave a false repentance, but remained proud and sought to have Samuel still honor him before the people - a means by which he could maintain authority over the people. </a:t>
            </a:r>
          </a:p>
          <a:p>
            <a:r>
              <a:rPr lang="en-US" dirty="0" smtClean="0"/>
              <a:t>David simply admitted his guilt and cast himself upon the mercies of God </a:t>
            </a:r>
          </a:p>
          <a:p>
            <a:r>
              <a:rPr lang="en-US" sz="1200" b="0" i="0" u="sng" strike="noStrike" baseline="0" dirty="0" smtClean="0"/>
              <a:t>Both could have avoided their respective sins if they had remained faithful to carry out God’s commands and remained humble instead of proudly doing what they thought best</a:t>
            </a:r>
            <a:endParaRPr lang="en-US" dirty="0"/>
          </a:p>
        </p:txBody>
      </p:sp>
    </p:spTree>
    <p:extLst>
      <p:ext uri="{BB962C8B-B14F-4D97-AF65-F5344CB8AC3E}">
        <p14:creationId xmlns:p14="http://schemas.microsoft.com/office/powerpoint/2010/main" val="31589027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D06D1A1-02E3-4963-B97A-DAE4D5CFBBBC}" type="slidenum">
              <a:rPr lang="en-US" altLang="en-US">
                <a:solidFill>
                  <a:srgbClr val="000000"/>
                </a:solidFill>
              </a:rPr>
              <a:pPr/>
              <a:t>9</a:t>
            </a:fld>
            <a:endParaRPr lang="en-US" altLang="en-US">
              <a:solidFill>
                <a:srgbClr val="000000"/>
              </a:solidFill>
            </a:endParaRPr>
          </a:p>
        </p:txBody>
      </p:sp>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p:txBody>
          <a:bodyPr/>
          <a:lstStyle/>
          <a:p>
            <a:r>
              <a:rPr lang="en-US" dirty="0" smtClean="0"/>
              <a:t>There must be humility, a knowledge of the word of God, a commitment to follow God’s commandments, and exercise of spiritual gifts</a:t>
            </a:r>
          </a:p>
          <a:p>
            <a:pPr marL="228600" indent="-228600">
              <a:buAutoNum type="arabicParenR"/>
            </a:pPr>
            <a:r>
              <a:rPr lang="en-US" dirty="0" smtClean="0"/>
              <a:t>Be a good example. </a:t>
            </a:r>
          </a:p>
          <a:p>
            <a:pPr marL="228600" indent="-228600">
              <a:buAutoNum type="arabicParenR"/>
            </a:pPr>
            <a:r>
              <a:rPr lang="en-US" dirty="0" smtClean="0"/>
              <a:t>Proclaim the truth. </a:t>
            </a:r>
          </a:p>
          <a:p>
            <a:pPr marL="228600" indent="-228600">
              <a:buAutoNum type="arabicParenR"/>
            </a:pPr>
            <a:r>
              <a:rPr lang="en-US" dirty="0" smtClean="0"/>
              <a:t>Encourage other to live godly lives. </a:t>
            </a:r>
          </a:p>
          <a:p>
            <a:pPr marL="228600" indent="-228600">
              <a:buAutoNum type="arabicParenR"/>
            </a:pPr>
            <a:r>
              <a:rPr lang="en-US" dirty="0" smtClean="0"/>
              <a:t>Be willing to speak the truth in love. </a:t>
            </a:r>
          </a:p>
          <a:p>
            <a:pPr marL="228600" indent="-228600">
              <a:buAutoNum type="arabicParenR"/>
            </a:pPr>
            <a:r>
              <a:rPr lang="en-US" dirty="0" smtClean="0"/>
              <a:t>Be involved to help a struggling brother overcome their sins</a:t>
            </a:r>
            <a:endParaRPr lang="en-US" dirty="0"/>
          </a:p>
        </p:txBody>
      </p:sp>
    </p:spTree>
    <p:extLst>
      <p:ext uri="{BB962C8B-B14F-4D97-AF65-F5344CB8AC3E}">
        <p14:creationId xmlns:p14="http://schemas.microsoft.com/office/powerpoint/2010/main" val="32735682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Tree>
    <p:extLst>
      <p:ext uri="{BB962C8B-B14F-4D97-AF65-F5344CB8AC3E}">
        <p14:creationId xmlns:p14="http://schemas.microsoft.com/office/powerpoint/2010/main" val="26299823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17207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57451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0"/>
            <a:ext cx="6705600" cy="57451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224327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9308952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527437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5730599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1219200"/>
            <a:ext cx="4495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19200"/>
            <a:ext cx="4495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623101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920657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8715304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85664440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036728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5226872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02969933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0580364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57451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0"/>
            <a:ext cx="6705600" cy="57451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166507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Tree>
    <p:extLst>
      <p:ext uri="{BB962C8B-B14F-4D97-AF65-F5344CB8AC3E}">
        <p14:creationId xmlns:p14="http://schemas.microsoft.com/office/powerpoint/2010/main" val="25617512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1219200"/>
            <a:ext cx="44958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19200"/>
            <a:ext cx="44958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299305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62455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7037460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78848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2943637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23954412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00066"/>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bwMode="auto">
          <a:xfrm>
            <a:off x="0" y="0"/>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48131" name="Rectangle 3"/>
          <p:cNvSpPr>
            <a:spLocks noGrp="1" noChangeArrowheads="1"/>
          </p:cNvSpPr>
          <p:nvPr>
            <p:ph type="body" idx="1"/>
          </p:nvPr>
        </p:nvSpPr>
        <p:spPr bwMode="auto">
          <a:xfrm>
            <a:off x="0" y="1219200"/>
            <a:ext cx="91440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fontAlgn="base">
        <a:spcBef>
          <a:spcPct val="0"/>
        </a:spcBef>
        <a:spcAft>
          <a:spcPct val="0"/>
        </a:spcAft>
        <a:defRPr sz="4400" i="1" kern="1200">
          <a:solidFill>
            <a:schemeClr val="bg1"/>
          </a:solidFill>
          <a:latin typeface="+mj-lt"/>
          <a:ea typeface="+mj-ea"/>
          <a:cs typeface="+mj-cs"/>
        </a:defRPr>
      </a:lvl1pPr>
      <a:lvl2pPr algn="ctr" rtl="0" fontAlgn="base">
        <a:spcBef>
          <a:spcPct val="0"/>
        </a:spcBef>
        <a:spcAft>
          <a:spcPct val="0"/>
        </a:spcAft>
        <a:defRPr sz="4400" i="1">
          <a:solidFill>
            <a:schemeClr val="bg1"/>
          </a:solidFill>
          <a:latin typeface="Arial" panose="020B0604020202020204" pitchFamily="34" charset="0"/>
          <a:cs typeface="Arial" panose="020B0604020202020204" pitchFamily="34" charset="0"/>
        </a:defRPr>
      </a:lvl2pPr>
      <a:lvl3pPr algn="ctr" rtl="0" fontAlgn="base">
        <a:spcBef>
          <a:spcPct val="0"/>
        </a:spcBef>
        <a:spcAft>
          <a:spcPct val="0"/>
        </a:spcAft>
        <a:defRPr sz="4400" i="1">
          <a:solidFill>
            <a:schemeClr val="bg1"/>
          </a:solidFill>
          <a:latin typeface="Arial" panose="020B0604020202020204" pitchFamily="34" charset="0"/>
          <a:cs typeface="Arial" panose="020B0604020202020204" pitchFamily="34" charset="0"/>
        </a:defRPr>
      </a:lvl3pPr>
      <a:lvl4pPr algn="ctr" rtl="0" fontAlgn="base">
        <a:spcBef>
          <a:spcPct val="0"/>
        </a:spcBef>
        <a:spcAft>
          <a:spcPct val="0"/>
        </a:spcAft>
        <a:defRPr sz="4400" i="1">
          <a:solidFill>
            <a:schemeClr val="bg1"/>
          </a:solidFill>
          <a:latin typeface="Arial" panose="020B0604020202020204" pitchFamily="34" charset="0"/>
          <a:cs typeface="Arial" panose="020B0604020202020204" pitchFamily="34" charset="0"/>
        </a:defRPr>
      </a:lvl4pPr>
      <a:lvl5pPr algn="ctr" rtl="0" fontAlgn="base">
        <a:spcBef>
          <a:spcPct val="0"/>
        </a:spcBef>
        <a:spcAft>
          <a:spcPct val="0"/>
        </a:spcAft>
        <a:defRPr sz="4400" i="1">
          <a:solidFill>
            <a:schemeClr val="bg1"/>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i="1">
          <a:solidFill>
            <a:schemeClr val="bg1"/>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i="1">
          <a:solidFill>
            <a:schemeClr val="bg1"/>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i="1">
          <a:solidFill>
            <a:schemeClr val="bg1"/>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i="1">
          <a:solidFill>
            <a:schemeClr val="bg1"/>
          </a:solidFill>
          <a:latin typeface="Arial" panose="020B0604020202020204" pitchFamily="34" charset="0"/>
          <a:cs typeface="Arial" panose="020B0604020202020204" pitchFamily="34" charset="0"/>
        </a:defRPr>
      </a:lvl9pPr>
    </p:titleStyle>
    <p:bodyStyle>
      <a:lvl1pPr marL="176213" indent="-176213" algn="l" rtl="0" fontAlgn="base">
        <a:spcBef>
          <a:spcPct val="20000"/>
        </a:spcBef>
        <a:spcAft>
          <a:spcPct val="0"/>
        </a:spcAft>
        <a:buChar char="•"/>
        <a:defRPr sz="4000" kern="1200">
          <a:solidFill>
            <a:schemeClr val="bg1"/>
          </a:solidFill>
          <a:latin typeface="+mn-lt"/>
          <a:ea typeface="+mn-ea"/>
          <a:cs typeface="+mn-cs"/>
        </a:defRPr>
      </a:lvl1pPr>
      <a:lvl2pPr marL="457200" indent="-166688" algn="l" rtl="0" fontAlgn="base">
        <a:spcBef>
          <a:spcPct val="20000"/>
        </a:spcBef>
        <a:spcAft>
          <a:spcPct val="0"/>
        </a:spcAft>
        <a:buSzPct val="85000"/>
        <a:buFont typeface="Wingdings" panose="05000000000000000000" pitchFamily="2" charset="2"/>
        <a:buChar char="Ø"/>
        <a:defRPr sz="4000" kern="1200">
          <a:solidFill>
            <a:schemeClr val="bg1"/>
          </a:solidFill>
          <a:latin typeface="+mn-lt"/>
          <a:ea typeface="+mn-ea"/>
          <a:cs typeface="+mn-cs"/>
        </a:defRPr>
      </a:lvl2pPr>
      <a:lvl3pPr marL="735013" indent="-163513" algn="l" rtl="0" fontAlgn="base">
        <a:spcBef>
          <a:spcPct val="20000"/>
        </a:spcBef>
        <a:spcAft>
          <a:spcPct val="0"/>
        </a:spcAft>
        <a:buChar char="•"/>
        <a:defRPr sz="3600" kern="1200">
          <a:solidFill>
            <a:schemeClr val="bg1"/>
          </a:solidFill>
          <a:latin typeface="+mn-lt"/>
          <a:ea typeface="+mn-ea"/>
          <a:cs typeface="+mn-cs"/>
        </a:defRPr>
      </a:lvl3pPr>
      <a:lvl4pPr marL="1025525" indent="-176213" algn="l" rtl="0" fontAlgn="base">
        <a:spcBef>
          <a:spcPct val="20000"/>
        </a:spcBef>
        <a:spcAft>
          <a:spcPct val="0"/>
        </a:spcAft>
        <a:buSzPct val="80000"/>
        <a:buFont typeface="Wingdings" panose="05000000000000000000" pitchFamily="2" charset="2"/>
        <a:buChar char="ü"/>
        <a:defRPr sz="3600" kern="1200">
          <a:solidFill>
            <a:schemeClr val="bg1"/>
          </a:solidFill>
          <a:latin typeface="+mn-lt"/>
          <a:ea typeface="+mn-ea"/>
          <a:cs typeface="+mn-cs"/>
        </a:defRPr>
      </a:lvl4pPr>
      <a:lvl5pPr marL="1254125" indent="-114300" algn="l" rtl="0" fontAlgn="base">
        <a:spcBef>
          <a:spcPct val="20000"/>
        </a:spcBef>
        <a:spcAft>
          <a:spcPct val="0"/>
        </a:spcAft>
        <a:buSzPct val="65000"/>
        <a:buFont typeface="Wingdings" panose="05000000000000000000" pitchFamily="2" charset="2"/>
        <a:buChar char="v"/>
        <a:defRPr sz="36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000066"/>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0" y="0"/>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Rectangle 3"/>
          <p:cNvSpPr>
            <a:spLocks noGrp="1" noChangeArrowheads="1"/>
          </p:cNvSpPr>
          <p:nvPr>
            <p:ph type="body" idx="1"/>
          </p:nvPr>
        </p:nvSpPr>
        <p:spPr bwMode="auto">
          <a:xfrm>
            <a:off x="0" y="1219200"/>
            <a:ext cx="91440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extLst>
      <p:ext uri="{BB962C8B-B14F-4D97-AF65-F5344CB8AC3E}">
        <p14:creationId xmlns:p14="http://schemas.microsoft.com/office/powerpoint/2010/main" val="762198691"/>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rtl="0" eaLnBrk="0" fontAlgn="base" hangingPunct="0">
        <a:spcBef>
          <a:spcPct val="0"/>
        </a:spcBef>
        <a:spcAft>
          <a:spcPct val="0"/>
        </a:spcAft>
        <a:defRPr sz="4400" i="1">
          <a:solidFill>
            <a:schemeClr val="bg1"/>
          </a:solidFill>
          <a:latin typeface="+mj-lt"/>
          <a:ea typeface="+mj-ea"/>
          <a:cs typeface="+mj-cs"/>
        </a:defRPr>
      </a:lvl1pPr>
      <a:lvl2pPr algn="ctr" rtl="0" eaLnBrk="0" fontAlgn="base" hangingPunct="0">
        <a:spcBef>
          <a:spcPct val="0"/>
        </a:spcBef>
        <a:spcAft>
          <a:spcPct val="0"/>
        </a:spcAft>
        <a:defRPr sz="4400" i="1">
          <a:solidFill>
            <a:schemeClr val="bg1"/>
          </a:solidFill>
          <a:latin typeface="Arial" pitchFamily="34" charset="0"/>
          <a:cs typeface="Arial" pitchFamily="34" charset="0"/>
        </a:defRPr>
      </a:lvl2pPr>
      <a:lvl3pPr algn="ctr" rtl="0" eaLnBrk="0" fontAlgn="base" hangingPunct="0">
        <a:spcBef>
          <a:spcPct val="0"/>
        </a:spcBef>
        <a:spcAft>
          <a:spcPct val="0"/>
        </a:spcAft>
        <a:defRPr sz="4400" i="1">
          <a:solidFill>
            <a:schemeClr val="bg1"/>
          </a:solidFill>
          <a:latin typeface="Arial" pitchFamily="34" charset="0"/>
          <a:cs typeface="Arial" pitchFamily="34" charset="0"/>
        </a:defRPr>
      </a:lvl3pPr>
      <a:lvl4pPr algn="ctr" rtl="0" eaLnBrk="0" fontAlgn="base" hangingPunct="0">
        <a:spcBef>
          <a:spcPct val="0"/>
        </a:spcBef>
        <a:spcAft>
          <a:spcPct val="0"/>
        </a:spcAft>
        <a:defRPr sz="4400" i="1">
          <a:solidFill>
            <a:schemeClr val="bg1"/>
          </a:solidFill>
          <a:latin typeface="Arial" pitchFamily="34" charset="0"/>
          <a:cs typeface="Arial" pitchFamily="34" charset="0"/>
        </a:defRPr>
      </a:lvl4pPr>
      <a:lvl5pPr algn="ctr" rtl="0" eaLnBrk="0" fontAlgn="base" hangingPunct="0">
        <a:spcBef>
          <a:spcPct val="0"/>
        </a:spcBef>
        <a:spcAft>
          <a:spcPct val="0"/>
        </a:spcAft>
        <a:defRPr sz="4400" i="1">
          <a:solidFill>
            <a:schemeClr val="bg1"/>
          </a:solidFill>
          <a:latin typeface="Arial" pitchFamily="34" charset="0"/>
          <a:cs typeface="Arial" pitchFamily="34" charset="0"/>
        </a:defRPr>
      </a:lvl5pPr>
      <a:lvl6pPr marL="457200" algn="ctr" rtl="0" fontAlgn="base">
        <a:spcBef>
          <a:spcPct val="0"/>
        </a:spcBef>
        <a:spcAft>
          <a:spcPct val="0"/>
        </a:spcAft>
        <a:defRPr sz="4400" i="1">
          <a:solidFill>
            <a:schemeClr val="bg1"/>
          </a:solidFill>
          <a:latin typeface="Arial" pitchFamily="34" charset="0"/>
          <a:cs typeface="Arial" pitchFamily="34" charset="0"/>
        </a:defRPr>
      </a:lvl6pPr>
      <a:lvl7pPr marL="914400" algn="ctr" rtl="0" fontAlgn="base">
        <a:spcBef>
          <a:spcPct val="0"/>
        </a:spcBef>
        <a:spcAft>
          <a:spcPct val="0"/>
        </a:spcAft>
        <a:defRPr sz="4400" i="1">
          <a:solidFill>
            <a:schemeClr val="bg1"/>
          </a:solidFill>
          <a:latin typeface="Arial" pitchFamily="34" charset="0"/>
          <a:cs typeface="Arial" pitchFamily="34" charset="0"/>
        </a:defRPr>
      </a:lvl7pPr>
      <a:lvl8pPr marL="1371600" algn="ctr" rtl="0" fontAlgn="base">
        <a:spcBef>
          <a:spcPct val="0"/>
        </a:spcBef>
        <a:spcAft>
          <a:spcPct val="0"/>
        </a:spcAft>
        <a:defRPr sz="4400" i="1">
          <a:solidFill>
            <a:schemeClr val="bg1"/>
          </a:solidFill>
          <a:latin typeface="Arial" pitchFamily="34" charset="0"/>
          <a:cs typeface="Arial" pitchFamily="34" charset="0"/>
        </a:defRPr>
      </a:lvl8pPr>
      <a:lvl9pPr marL="1828800" algn="ctr" rtl="0" fontAlgn="base">
        <a:spcBef>
          <a:spcPct val="0"/>
        </a:spcBef>
        <a:spcAft>
          <a:spcPct val="0"/>
        </a:spcAft>
        <a:defRPr sz="4400" i="1">
          <a:solidFill>
            <a:schemeClr val="bg1"/>
          </a:solidFill>
          <a:latin typeface="Arial" pitchFamily="34" charset="0"/>
          <a:cs typeface="Arial" pitchFamily="34" charset="0"/>
        </a:defRPr>
      </a:lvl9pPr>
    </p:titleStyle>
    <p:bodyStyle>
      <a:lvl1pPr marL="176213" indent="-176213" algn="l" rtl="0" eaLnBrk="0" fontAlgn="base" hangingPunct="0">
        <a:spcBef>
          <a:spcPct val="20000"/>
        </a:spcBef>
        <a:spcAft>
          <a:spcPct val="0"/>
        </a:spcAft>
        <a:buChar char="•"/>
        <a:defRPr sz="4000">
          <a:solidFill>
            <a:schemeClr val="bg1"/>
          </a:solidFill>
          <a:latin typeface="+mn-lt"/>
          <a:ea typeface="+mn-ea"/>
          <a:cs typeface="+mn-cs"/>
        </a:defRPr>
      </a:lvl1pPr>
      <a:lvl2pPr marL="457200" indent="-166688" algn="l" rtl="0" eaLnBrk="0" fontAlgn="base" hangingPunct="0">
        <a:spcBef>
          <a:spcPct val="20000"/>
        </a:spcBef>
        <a:spcAft>
          <a:spcPct val="0"/>
        </a:spcAft>
        <a:buSzPct val="85000"/>
        <a:buFont typeface="Wingdings" panose="05000000000000000000" pitchFamily="2" charset="2"/>
        <a:buChar char="Ø"/>
        <a:defRPr sz="4000">
          <a:solidFill>
            <a:schemeClr val="bg1"/>
          </a:solidFill>
          <a:latin typeface="+mn-lt"/>
          <a:cs typeface="+mn-cs"/>
        </a:defRPr>
      </a:lvl2pPr>
      <a:lvl3pPr marL="735013" indent="-163513" algn="l" rtl="0" eaLnBrk="0" fontAlgn="base" hangingPunct="0">
        <a:spcBef>
          <a:spcPct val="20000"/>
        </a:spcBef>
        <a:spcAft>
          <a:spcPct val="0"/>
        </a:spcAft>
        <a:buChar char="•"/>
        <a:defRPr sz="3600">
          <a:solidFill>
            <a:schemeClr val="bg1"/>
          </a:solidFill>
          <a:latin typeface="+mn-lt"/>
          <a:cs typeface="+mn-cs"/>
        </a:defRPr>
      </a:lvl3pPr>
      <a:lvl4pPr marL="1025525" indent="-176213" algn="l" rtl="0" eaLnBrk="0" fontAlgn="base" hangingPunct="0">
        <a:spcBef>
          <a:spcPct val="20000"/>
        </a:spcBef>
        <a:spcAft>
          <a:spcPct val="0"/>
        </a:spcAft>
        <a:buSzPct val="80000"/>
        <a:buFont typeface="Wingdings" panose="05000000000000000000" pitchFamily="2" charset="2"/>
        <a:buChar char="ü"/>
        <a:defRPr sz="3600">
          <a:solidFill>
            <a:schemeClr val="bg1"/>
          </a:solidFill>
          <a:latin typeface="+mn-lt"/>
          <a:cs typeface="+mn-cs"/>
        </a:defRPr>
      </a:lvl4pPr>
      <a:lvl5pPr marL="1254125" indent="-114300" algn="l" rtl="0" eaLnBrk="0" fontAlgn="base" hangingPunct="0">
        <a:spcBef>
          <a:spcPct val="20000"/>
        </a:spcBef>
        <a:spcAft>
          <a:spcPct val="0"/>
        </a:spcAft>
        <a:buSzPct val="65000"/>
        <a:buFont typeface="Wingdings" panose="05000000000000000000" pitchFamily="2" charset="2"/>
        <a:buChar char="v"/>
        <a:defRPr sz="3600">
          <a:solidFill>
            <a:schemeClr val="bg1"/>
          </a:solidFill>
          <a:latin typeface="+mn-lt"/>
          <a:cs typeface="+mn-cs"/>
        </a:defRPr>
      </a:lvl5pPr>
      <a:lvl6pPr marL="1711325" indent="-114300" algn="l" rtl="0" fontAlgn="base">
        <a:spcBef>
          <a:spcPct val="20000"/>
        </a:spcBef>
        <a:spcAft>
          <a:spcPct val="0"/>
        </a:spcAft>
        <a:buSzPct val="65000"/>
        <a:buFont typeface="Wingdings" pitchFamily="2" charset="2"/>
        <a:buChar char="v"/>
        <a:defRPr sz="3600">
          <a:solidFill>
            <a:schemeClr val="bg1"/>
          </a:solidFill>
          <a:latin typeface="+mn-lt"/>
          <a:cs typeface="+mn-cs"/>
        </a:defRPr>
      </a:lvl6pPr>
      <a:lvl7pPr marL="2168525" indent="-114300" algn="l" rtl="0" fontAlgn="base">
        <a:spcBef>
          <a:spcPct val="20000"/>
        </a:spcBef>
        <a:spcAft>
          <a:spcPct val="0"/>
        </a:spcAft>
        <a:buSzPct val="65000"/>
        <a:buFont typeface="Wingdings" pitchFamily="2" charset="2"/>
        <a:buChar char="v"/>
        <a:defRPr sz="3600">
          <a:solidFill>
            <a:schemeClr val="bg1"/>
          </a:solidFill>
          <a:latin typeface="+mn-lt"/>
          <a:cs typeface="+mn-cs"/>
        </a:defRPr>
      </a:lvl7pPr>
      <a:lvl8pPr marL="2625725" indent="-114300" algn="l" rtl="0" fontAlgn="base">
        <a:spcBef>
          <a:spcPct val="20000"/>
        </a:spcBef>
        <a:spcAft>
          <a:spcPct val="0"/>
        </a:spcAft>
        <a:buSzPct val="65000"/>
        <a:buFont typeface="Wingdings" pitchFamily="2" charset="2"/>
        <a:buChar char="v"/>
        <a:defRPr sz="3600">
          <a:solidFill>
            <a:schemeClr val="bg1"/>
          </a:solidFill>
          <a:latin typeface="+mn-lt"/>
          <a:cs typeface="+mn-cs"/>
        </a:defRPr>
      </a:lvl8pPr>
      <a:lvl9pPr marL="3082925" indent="-114300" algn="l" rtl="0" fontAlgn="base">
        <a:spcBef>
          <a:spcPct val="20000"/>
        </a:spcBef>
        <a:spcAft>
          <a:spcPct val="0"/>
        </a:spcAft>
        <a:buSzPct val="65000"/>
        <a:buFont typeface="Wingdings" pitchFamily="2" charset="2"/>
        <a:buChar char="v"/>
        <a:defRPr sz="3600">
          <a:solidFill>
            <a:schemeClr val="bg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0354" name="Rectangle 2"/>
          <p:cNvSpPr>
            <a:spLocks noGrp="1" noChangeArrowheads="1"/>
          </p:cNvSpPr>
          <p:nvPr>
            <p:ph type="ctrTitle" idx="4294967295"/>
          </p:nvPr>
        </p:nvSpPr>
        <p:spPr>
          <a:xfrm>
            <a:off x="457200" y="228600"/>
            <a:ext cx="8240713" cy="2468563"/>
          </a:xfrm>
        </p:spPr>
        <p:txBody>
          <a:bodyPr lIns="0" tIns="0" rIns="0" bIns="0">
            <a:spAutoFit/>
          </a:bodyPr>
          <a:lstStyle/>
          <a:p>
            <a:pPr defTabSz="381000" eaLnBrk="1" hangingPunct="1"/>
            <a:r>
              <a:rPr lang="en-US" altLang="en-US" sz="7200" b="1" smtClean="0">
                <a:solidFill>
                  <a:srgbClr val="A0D0FF"/>
                </a:solidFill>
                <a:latin typeface="Times New Roman" panose="02020603050405020304" pitchFamily="18" charset="0"/>
                <a:cs typeface="Times New Roman" panose="02020603050405020304" pitchFamily="18" charset="0"/>
              </a:rPr>
              <a:t>Grace Bible Church</a:t>
            </a:r>
            <a:r>
              <a:rPr lang="en-US" altLang="en-US" sz="7200" b="1" i="0" smtClean="0">
                <a:solidFill>
                  <a:srgbClr val="A0D0FF"/>
                </a:solidFill>
                <a:latin typeface="Times New Roman" panose="02020603050405020304" pitchFamily="18" charset="0"/>
                <a:cs typeface="Times New Roman" panose="02020603050405020304" pitchFamily="18" charset="0"/>
              </a:rPr>
              <a:t/>
            </a:r>
            <a:br>
              <a:rPr lang="en-US" altLang="en-US" sz="7200" b="1" i="0" smtClean="0">
                <a:solidFill>
                  <a:srgbClr val="A0D0FF"/>
                </a:solidFill>
                <a:latin typeface="Times New Roman" panose="02020603050405020304" pitchFamily="18" charset="0"/>
                <a:cs typeface="Times New Roman" panose="02020603050405020304" pitchFamily="18" charset="0"/>
              </a:rPr>
            </a:br>
            <a:r>
              <a:rPr lang="en-US" altLang="en-US" sz="5400" b="1" i="0" smtClean="0">
                <a:solidFill>
                  <a:srgbClr val="A0D0FF"/>
                </a:solidFill>
                <a:latin typeface="Times New Roman" panose="02020603050405020304" pitchFamily="18" charset="0"/>
                <a:cs typeface="Times New Roman" panose="02020603050405020304" pitchFamily="18" charset="0"/>
              </a:rPr>
              <a:t> </a:t>
            </a:r>
            <a:r>
              <a:rPr lang="en-US" altLang="en-US" sz="3600" b="1" smtClean="0">
                <a:solidFill>
                  <a:srgbClr val="FFFF90"/>
                </a:solidFill>
                <a:latin typeface="Times New Roman" panose="02020603050405020304" pitchFamily="18" charset="0"/>
                <a:cs typeface="Times New Roman" panose="02020603050405020304" pitchFamily="18" charset="0"/>
              </a:rPr>
              <a:t>Glorifying God </a:t>
            </a:r>
            <a:br>
              <a:rPr lang="en-US" altLang="en-US" sz="3600" b="1" smtClean="0">
                <a:solidFill>
                  <a:srgbClr val="FFFF90"/>
                </a:solidFill>
                <a:latin typeface="Times New Roman" panose="02020603050405020304" pitchFamily="18" charset="0"/>
                <a:cs typeface="Times New Roman" panose="02020603050405020304" pitchFamily="18" charset="0"/>
              </a:rPr>
            </a:br>
            <a:r>
              <a:rPr lang="en-US" altLang="en-US" sz="3600" b="1" smtClean="0">
                <a:solidFill>
                  <a:srgbClr val="FFFF90"/>
                </a:solidFill>
                <a:latin typeface="Times New Roman" panose="02020603050405020304" pitchFamily="18" charset="0"/>
                <a:cs typeface="Times New Roman" panose="02020603050405020304" pitchFamily="18" charset="0"/>
              </a:rPr>
              <a:t>by Making Disciples of Jesus Christ</a:t>
            </a:r>
          </a:p>
        </p:txBody>
      </p:sp>
      <p:sp>
        <p:nvSpPr>
          <p:cNvPr id="4099" name="TextBox 1"/>
          <p:cNvSpPr txBox="1">
            <a:spLocks noChangeArrowheads="1"/>
          </p:cNvSpPr>
          <p:nvPr/>
        </p:nvSpPr>
        <p:spPr bwMode="auto">
          <a:xfrm>
            <a:off x="187325" y="3200400"/>
            <a:ext cx="8780463"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en-US" sz="3600" b="1">
                <a:solidFill>
                  <a:srgbClr val="FFFFFF"/>
                </a:solidFill>
              </a:rPr>
              <a:t>Download notes at:</a:t>
            </a:r>
          </a:p>
          <a:p>
            <a:pPr algn="ctr"/>
            <a:r>
              <a:rPr lang="en-US" altLang="en-US" sz="4400" b="1">
                <a:solidFill>
                  <a:srgbClr val="FFFFFF"/>
                </a:solidFill>
              </a:rPr>
              <a:t>GraceBibleNY.org/hermeneutics</a:t>
            </a:r>
          </a:p>
        </p:txBody>
      </p:sp>
    </p:spTree>
    <p:extLst>
      <p:ext uri="{BB962C8B-B14F-4D97-AF65-F5344CB8AC3E}">
        <p14:creationId xmlns:p14="http://schemas.microsoft.com/office/powerpoint/2010/main" val="1801290954"/>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0354"/>
                                        </p:tgtEl>
                                        <p:attrNameLst>
                                          <p:attrName>style.visibility</p:attrName>
                                        </p:attrNameLst>
                                      </p:cBhvr>
                                      <p:to>
                                        <p:strVal val="visible"/>
                                      </p:to>
                                    </p:set>
                                    <p:animEffect transition="in" filter="fade">
                                      <p:cBhvr>
                                        <p:cTn id="7" dur="2000"/>
                                        <p:tgtEl>
                                          <p:spTgt spid="1003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ctrTitle" idx="4294967295"/>
          </p:nvPr>
        </p:nvSpPr>
        <p:spPr>
          <a:xfrm>
            <a:off x="0" y="120650"/>
            <a:ext cx="9144000" cy="1768475"/>
          </a:xfrm>
          <a:noFill/>
          <a:ln/>
        </p:spPr>
        <p:txBody>
          <a:bodyPr lIns="0" tIns="0" rIns="0" bIns="0">
            <a:spAutoFit/>
          </a:bodyPr>
          <a:lstStyle/>
          <a:p>
            <a:pPr defTabSz="381000"/>
            <a:r>
              <a:rPr lang="en-US" altLang="en-US" sz="3600" b="1" u="sng">
                <a:solidFill>
                  <a:srgbClr val="A0D0FF"/>
                </a:solidFill>
                <a:latin typeface="Arial Narrow" panose="020B0606020202030204" pitchFamily="34" charset="0"/>
              </a:rPr>
              <a:t>Rule 27 - Godly counsel is helpful in the quest for obedience, but it should never be used to avoid personal responsibility</a:t>
            </a:r>
            <a:r>
              <a:rPr lang="en-US" altLang="en-US" b="1" u="sng">
                <a:solidFill>
                  <a:srgbClr val="A0D0FF"/>
                </a:solidFill>
                <a:latin typeface="Arial Narrow" panose="020B0606020202030204" pitchFamily="34" charset="0"/>
              </a:rPr>
              <a:t> </a:t>
            </a:r>
            <a:endParaRPr lang="en-US" altLang="en-US" sz="3600" b="1">
              <a:solidFill>
                <a:srgbClr val="FFFF99"/>
              </a:solidFill>
              <a:latin typeface="Arial Narrow" panose="020B0606020202030204" pitchFamily="34" charset="0"/>
            </a:endParaRPr>
          </a:p>
        </p:txBody>
      </p:sp>
      <p:sp>
        <p:nvSpPr>
          <p:cNvPr id="52227" name="Rectangle 3"/>
          <p:cNvSpPr>
            <a:spLocks noGrp="1" noChangeArrowheads="1"/>
          </p:cNvSpPr>
          <p:nvPr>
            <p:ph type="body" idx="4294967295"/>
          </p:nvPr>
        </p:nvSpPr>
        <p:spPr>
          <a:xfrm>
            <a:off x="0" y="1981200"/>
            <a:ext cx="9144000" cy="4876800"/>
          </a:xfrm>
          <a:noFill/>
          <a:ln/>
        </p:spPr>
        <p:txBody>
          <a:bodyPr/>
          <a:lstStyle/>
          <a:p>
            <a:pPr>
              <a:lnSpc>
                <a:spcPct val="80000"/>
              </a:lnSpc>
            </a:pPr>
            <a:r>
              <a:rPr lang="en-US" altLang="en-US" sz="3600" b="1" dirty="0">
                <a:solidFill>
                  <a:srgbClr val="FFFFFF"/>
                </a:solidFill>
                <a:latin typeface="Arial Narrow" panose="020B0606020202030204" pitchFamily="34" charset="0"/>
              </a:rPr>
              <a:t>We walk by faith, not by sight. Godly counsel should encourage such a walk, not be a substitute for it - or a hindrance. </a:t>
            </a:r>
          </a:p>
          <a:p>
            <a:pPr>
              <a:lnSpc>
                <a:spcPct val="80000"/>
              </a:lnSpc>
            </a:pPr>
            <a:r>
              <a:rPr lang="en-US" altLang="en-US" sz="3600" b="1" dirty="0">
                <a:solidFill>
                  <a:srgbClr val="FFFFFF"/>
                </a:solidFill>
                <a:latin typeface="Arial Narrow" panose="020B0606020202030204" pitchFamily="34" charset="0"/>
              </a:rPr>
              <a:t>Godly counsel should </a:t>
            </a:r>
          </a:p>
          <a:p>
            <a:pPr lvl="1">
              <a:lnSpc>
                <a:spcPct val="80000"/>
              </a:lnSpc>
            </a:pPr>
            <a:r>
              <a:rPr lang="en-US" altLang="en-US" sz="3600" b="1" dirty="0">
                <a:solidFill>
                  <a:srgbClr val="FFFFFF"/>
                </a:solidFill>
                <a:latin typeface="Arial Narrow" panose="020B0606020202030204" pitchFamily="34" charset="0"/>
              </a:rPr>
              <a:t>1) Help us check the validity of our thinking</a:t>
            </a:r>
          </a:p>
          <a:p>
            <a:pPr lvl="1">
              <a:lnSpc>
                <a:spcPct val="80000"/>
              </a:lnSpc>
            </a:pPr>
            <a:r>
              <a:rPr lang="en-US" altLang="en-US" sz="3600" b="1" dirty="0">
                <a:solidFill>
                  <a:srgbClr val="FFFFFF"/>
                </a:solidFill>
                <a:latin typeface="Arial Narrow" panose="020B0606020202030204" pitchFamily="34" charset="0"/>
              </a:rPr>
              <a:t>2) Help us gain additional or new insights. </a:t>
            </a:r>
          </a:p>
        </p:txBody>
      </p:sp>
    </p:spTree>
  </p:cSld>
  <p:clrMapOvr>
    <a:masterClrMapping/>
  </p:clrMapOvr>
  <p:transition spd="med">
    <p:blinds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222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3" presetClass="entr" presetSubtype="5" fill="hold" grpId="0" nodeType="clickEffect">
                                  <p:stCondLst>
                                    <p:cond delay="0"/>
                                  </p:stCondLst>
                                  <p:childTnLst>
                                    <p:set>
                                      <p:cBhvr>
                                        <p:cTn id="10" dur="1" fill="hold">
                                          <p:stCondLst>
                                            <p:cond delay="0"/>
                                          </p:stCondLst>
                                        </p:cTn>
                                        <p:tgtEl>
                                          <p:spTgt spid="52227">
                                            <p:txEl>
                                              <p:pRg st="0" end="0"/>
                                            </p:txEl>
                                          </p:spTgt>
                                        </p:tgtEl>
                                        <p:attrNameLst>
                                          <p:attrName>style.visibility</p:attrName>
                                        </p:attrNameLst>
                                      </p:cBhvr>
                                      <p:to>
                                        <p:strVal val="visible"/>
                                      </p:to>
                                    </p:set>
                                    <p:animEffect transition="in" filter="blinds(vertical)">
                                      <p:cBhvr>
                                        <p:cTn id="11" dur="500"/>
                                        <p:tgtEl>
                                          <p:spTgt spid="52227">
                                            <p:txEl>
                                              <p:pRg st="0" end="0"/>
                                            </p:txEl>
                                          </p:spTgt>
                                        </p:tgtEl>
                                      </p:cBhvr>
                                    </p:animEffect>
                                  </p:childTnLst>
                                  <p:subTnLst>
                                    <p:animClr clrSpc="rgb" dir="cw">
                                      <p:cBhvr override="childStyle">
                                        <p:cTn dur="1" fill="hold" display="0" masterRel="nextClick" afterEffect="1"/>
                                        <p:tgtEl>
                                          <p:spTgt spid="52227">
                                            <p:txEl>
                                              <p:pRg st="0" end="0"/>
                                            </p:txEl>
                                          </p:spTgt>
                                        </p:tgtEl>
                                        <p:attrNameLst>
                                          <p:attrName>ppt_c</p:attrName>
                                        </p:attrNameLst>
                                      </p:cBhvr>
                                      <p:to>
                                        <a:srgbClr val="C0C0C0"/>
                                      </p:to>
                                    </p:animClr>
                                  </p:subTnLst>
                                </p:cTn>
                              </p:par>
                            </p:childTnLst>
                          </p:cTn>
                        </p:par>
                      </p:childTnLst>
                    </p:cTn>
                  </p:par>
                  <p:par>
                    <p:cTn id="12" fill="hold" nodeType="clickPar">
                      <p:stCondLst>
                        <p:cond delay="indefinite"/>
                      </p:stCondLst>
                      <p:childTnLst>
                        <p:par>
                          <p:cTn id="13" fill="hold" nodeType="withGroup">
                            <p:stCondLst>
                              <p:cond delay="0"/>
                            </p:stCondLst>
                            <p:childTnLst>
                              <p:par>
                                <p:cTn id="14" presetID="3" presetClass="entr" presetSubtype="5" fill="hold" grpId="0" nodeType="clickEffect">
                                  <p:stCondLst>
                                    <p:cond delay="0"/>
                                  </p:stCondLst>
                                  <p:childTnLst>
                                    <p:set>
                                      <p:cBhvr>
                                        <p:cTn id="15" dur="1" fill="hold">
                                          <p:stCondLst>
                                            <p:cond delay="0"/>
                                          </p:stCondLst>
                                        </p:cTn>
                                        <p:tgtEl>
                                          <p:spTgt spid="52227">
                                            <p:txEl>
                                              <p:pRg st="1" end="1"/>
                                            </p:txEl>
                                          </p:spTgt>
                                        </p:tgtEl>
                                        <p:attrNameLst>
                                          <p:attrName>style.visibility</p:attrName>
                                        </p:attrNameLst>
                                      </p:cBhvr>
                                      <p:to>
                                        <p:strVal val="visible"/>
                                      </p:to>
                                    </p:set>
                                    <p:animEffect transition="in" filter="blinds(vertical)">
                                      <p:cBhvr>
                                        <p:cTn id="16" dur="500"/>
                                        <p:tgtEl>
                                          <p:spTgt spid="52227">
                                            <p:txEl>
                                              <p:pRg st="1" end="1"/>
                                            </p:txEl>
                                          </p:spTgt>
                                        </p:tgtEl>
                                      </p:cBhvr>
                                    </p:animEffect>
                                  </p:childTnLst>
                                </p:cTn>
                              </p:par>
                            </p:childTnLst>
                          </p:cTn>
                        </p:par>
                        <p:par>
                          <p:cTn id="17" fill="hold" nodeType="afterGroup">
                            <p:stCondLst>
                              <p:cond delay="500"/>
                            </p:stCondLst>
                            <p:childTnLst>
                              <p:par>
                                <p:cTn id="18" presetID="3" presetClass="entr" presetSubtype="5" fill="hold" grpId="0" nodeType="afterEffect">
                                  <p:stCondLst>
                                    <p:cond delay="0"/>
                                  </p:stCondLst>
                                  <p:childTnLst>
                                    <p:set>
                                      <p:cBhvr>
                                        <p:cTn id="19" dur="1" fill="hold">
                                          <p:stCondLst>
                                            <p:cond delay="0"/>
                                          </p:stCondLst>
                                        </p:cTn>
                                        <p:tgtEl>
                                          <p:spTgt spid="52227">
                                            <p:txEl>
                                              <p:pRg st="2" end="2"/>
                                            </p:txEl>
                                          </p:spTgt>
                                        </p:tgtEl>
                                        <p:attrNameLst>
                                          <p:attrName>style.visibility</p:attrName>
                                        </p:attrNameLst>
                                      </p:cBhvr>
                                      <p:to>
                                        <p:strVal val="visible"/>
                                      </p:to>
                                    </p:set>
                                    <p:animEffect transition="in" filter="blinds(vertical)">
                                      <p:cBhvr>
                                        <p:cTn id="20" dur="500"/>
                                        <p:tgtEl>
                                          <p:spTgt spid="52227">
                                            <p:txEl>
                                              <p:pRg st="2" end="2"/>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3" presetClass="entr" presetSubtype="5" fill="hold" grpId="0" nodeType="clickEffect">
                                  <p:stCondLst>
                                    <p:cond delay="0"/>
                                  </p:stCondLst>
                                  <p:childTnLst>
                                    <p:set>
                                      <p:cBhvr>
                                        <p:cTn id="24" dur="1" fill="hold">
                                          <p:stCondLst>
                                            <p:cond delay="0"/>
                                          </p:stCondLst>
                                        </p:cTn>
                                        <p:tgtEl>
                                          <p:spTgt spid="52227">
                                            <p:txEl>
                                              <p:pRg st="3" end="3"/>
                                            </p:txEl>
                                          </p:spTgt>
                                        </p:tgtEl>
                                        <p:attrNameLst>
                                          <p:attrName>style.visibility</p:attrName>
                                        </p:attrNameLst>
                                      </p:cBhvr>
                                      <p:to>
                                        <p:strVal val="visible"/>
                                      </p:to>
                                    </p:set>
                                    <p:animEffect transition="in" filter="blinds(vertical)">
                                      <p:cBhvr>
                                        <p:cTn id="25" dur="500"/>
                                        <p:tgtEl>
                                          <p:spTgt spid="5222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p:bldP spid="52227"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ctrTitle" idx="4294967295"/>
          </p:nvPr>
        </p:nvSpPr>
        <p:spPr>
          <a:xfrm>
            <a:off x="0" y="120650"/>
            <a:ext cx="9144000" cy="1768475"/>
          </a:xfrm>
          <a:noFill/>
          <a:ln/>
        </p:spPr>
        <p:txBody>
          <a:bodyPr lIns="0" tIns="0" rIns="0" bIns="0">
            <a:spAutoFit/>
          </a:bodyPr>
          <a:lstStyle/>
          <a:p>
            <a:pPr defTabSz="381000"/>
            <a:r>
              <a:rPr lang="en-US" altLang="en-US" sz="3600" b="1" u="sng">
                <a:solidFill>
                  <a:srgbClr val="A0D0FF"/>
                </a:solidFill>
                <a:latin typeface="Arial Narrow" panose="020B0606020202030204" pitchFamily="34" charset="0"/>
              </a:rPr>
              <a:t>Rule 27 - Godly counsel is helpful in the quest for obedience, but it should never be used to avoid personal responsibility</a:t>
            </a:r>
            <a:r>
              <a:rPr lang="en-US" altLang="en-US" b="1" u="sng">
                <a:solidFill>
                  <a:srgbClr val="A0D0FF"/>
                </a:solidFill>
                <a:latin typeface="Arial Narrow" panose="020B0606020202030204" pitchFamily="34" charset="0"/>
              </a:rPr>
              <a:t> </a:t>
            </a:r>
            <a:endParaRPr lang="en-US" altLang="en-US" sz="3600" b="1">
              <a:solidFill>
                <a:srgbClr val="FFFF99"/>
              </a:solidFill>
              <a:latin typeface="Arial Narrow" panose="020B0606020202030204" pitchFamily="34" charset="0"/>
            </a:endParaRPr>
          </a:p>
        </p:txBody>
      </p:sp>
      <p:sp>
        <p:nvSpPr>
          <p:cNvPr id="112643" name="Rectangle 3"/>
          <p:cNvSpPr>
            <a:spLocks noGrp="1" noChangeArrowheads="1"/>
          </p:cNvSpPr>
          <p:nvPr>
            <p:ph type="body" idx="4294967295"/>
          </p:nvPr>
        </p:nvSpPr>
        <p:spPr>
          <a:xfrm>
            <a:off x="0" y="1981200"/>
            <a:ext cx="9144000" cy="4876800"/>
          </a:xfrm>
          <a:noFill/>
          <a:ln/>
        </p:spPr>
        <p:txBody>
          <a:bodyPr/>
          <a:lstStyle/>
          <a:p>
            <a:pPr>
              <a:lnSpc>
                <a:spcPct val="80000"/>
              </a:lnSpc>
            </a:pPr>
            <a:r>
              <a:rPr lang="en-US" altLang="en-US" sz="3600" b="1" dirty="0">
                <a:solidFill>
                  <a:srgbClr val="FFFFFF"/>
                </a:solidFill>
                <a:latin typeface="Arial Narrow" panose="020B0606020202030204" pitchFamily="34" charset="0"/>
              </a:rPr>
              <a:t>Putting out a “fleece” (cf. Gideon - Judges 6) - while not specifically prohibited - is not a good idea. Gideon did this because of his lack of belief / trust.  If we know what is right to do and do not do it, it is sin (James 4:17). While a “fleece” might help eliminate uncertainty - it should never put God to the test (Deut. 6:16; Matt. 4:7)</a:t>
            </a:r>
          </a:p>
        </p:txBody>
      </p:sp>
    </p:spTree>
  </p:cSld>
  <p:clrMapOvr>
    <a:masterClrMapping/>
  </p:clrMapOvr>
  <p:transition spd="med">
    <p:blinds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112642"/>
                                        </p:tgtEl>
                                        <p:attrNameLst>
                                          <p:attrName>style.visibility</p:attrName>
                                        </p:attrNameLst>
                                      </p:cBhvr>
                                      <p:to>
                                        <p:strVal val="visible"/>
                                      </p:to>
                                    </p:set>
                                  </p:childTnLst>
                                </p:cTn>
                              </p:par>
                            </p:childTnLst>
                          </p:cTn>
                        </p:par>
                        <p:par>
                          <p:cTn id="7" fill="hold" nodeType="afterGroup">
                            <p:stCondLst>
                              <p:cond delay="0"/>
                            </p:stCondLst>
                            <p:childTnLst>
                              <p:par>
                                <p:cTn id="8" presetID="3" presetClass="entr" presetSubtype="5" fill="hold" grpId="0" nodeType="afterEffect">
                                  <p:stCondLst>
                                    <p:cond delay="0"/>
                                  </p:stCondLst>
                                  <p:childTnLst>
                                    <p:set>
                                      <p:cBhvr>
                                        <p:cTn id="9" dur="1" fill="hold">
                                          <p:stCondLst>
                                            <p:cond delay="0"/>
                                          </p:stCondLst>
                                        </p:cTn>
                                        <p:tgtEl>
                                          <p:spTgt spid="112643">
                                            <p:txEl>
                                              <p:pRg st="0" end="0"/>
                                            </p:txEl>
                                          </p:spTgt>
                                        </p:tgtEl>
                                        <p:attrNameLst>
                                          <p:attrName>style.visibility</p:attrName>
                                        </p:attrNameLst>
                                      </p:cBhvr>
                                      <p:to>
                                        <p:strVal val="visible"/>
                                      </p:to>
                                    </p:set>
                                    <p:animEffect transition="in" filter="blinds(vertical)">
                                      <p:cBhvr>
                                        <p:cTn id="10" dur="500"/>
                                        <p:tgtEl>
                                          <p:spTgt spid="11264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42" grpId="0"/>
      <p:bldP spid="11264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ctrTitle" idx="4294967295"/>
          </p:nvPr>
        </p:nvSpPr>
        <p:spPr>
          <a:xfrm>
            <a:off x="0" y="120650"/>
            <a:ext cx="9144000" cy="1768475"/>
          </a:xfrm>
          <a:noFill/>
          <a:ln/>
        </p:spPr>
        <p:txBody>
          <a:bodyPr lIns="0" tIns="0" rIns="0" bIns="0">
            <a:spAutoFit/>
          </a:bodyPr>
          <a:lstStyle/>
          <a:p>
            <a:pPr defTabSz="381000"/>
            <a:r>
              <a:rPr lang="en-US" altLang="en-US" sz="3600" b="1" u="sng">
                <a:solidFill>
                  <a:srgbClr val="A0D0FF"/>
                </a:solidFill>
                <a:latin typeface="Arial Narrow" panose="020B0606020202030204" pitchFamily="34" charset="0"/>
              </a:rPr>
              <a:t>Rule 27 - Godly counsel is helpful in the quest for obedience, but it should never be used to avoid personal responsibility</a:t>
            </a:r>
            <a:r>
              <a:rPr lang="en-US" altLang="en-US" b="1" u="sng">
                <a:solidFill>
                  <a:srgbClr val="A0D0FF"/>
                </a:solidFill>
                <a:latin typeface="Arial Narrow" panose="020B0606020202030204" pitchFamily="34" charset="0"/>
              </a:rPr>
              <a:t> </a:t>
            </a:r>
            <a:endParaRPr lang="en-US" altLang="en-US" sz="3600" b="1">
              <a:solidFill>
                <a:srgbClr val="FFFF99"/>
              </a:solidFill>
              <a:latin typeface="Arial Narrow" panose="020B0606020202030204" pitchFamily="34" charset="0"/>
            </a:endParaRPr>
          </a:p>
        </p:txBody>
      </p:sp>
      <p:sp>
        <p:nvSpPr>
          <p:cNvPr id="114691" name="Rectangle 3"/>
          <p:cNvSpPr>
            <a:spLocks noGrp="1" noChangeArrowheads="1"/>
          </p:cNvSpPr>
          <p:nvPr>
            <p:ph type="body" idx="4294967295"/>
          </p:nvPr>
        </p:nvSpPr>
        <p:spPr>
          <a:xfrm>
            <a:off x="0" y="1981200"/>
            <a:ext cx="9144000" cy="4876800"/>
          </a:xfrm>
          <a:noFill/>
          <a:ln/>
        </p:spPr>
        <p:txBody>
          <a:bodyPr/>
          <a:lstStyle/>
          <a:p>
            <a:pPr>
              <a:lnSpc>
                <a:spcPct val="80000"/>
              </a:lnSpc>
            </a:pPr>
            <a:r>
              <a:rPr lang="en-US" altLang="en-US" sz="3600" b="1" i="1" dirty="0">
                <a:solidFill>
                  <a:srgbClr val="FFFFFF"/>
                </a:solidFill>
                <a:latin typeface="Arial Narrow" panose="020B0606020202030204" pitchFamily="34" charset="0"/>
              </a:rPr>
              <a:t>In seeking counsel the issue is obtaining help in clarifying one’s thinking</a:t>
            </a:r>
          </a:p>
          <a:p>
            <a:pPr>
              <a:lnSpc>
                <a:spcPct val="80000"/>
              </a:lnSpc>
            </a:pPr>
            <a:r>
              <a:rPr lang="en-US" altLang="en-US" sz="3600" b="1" dirty="0">
                <a:solidFill>
                  <a:srgbClr val="FFFFFF"/>
                </a:solidFill>
                <a:latin typeface="Arial Narrow" panose="020B0606020202030204" pitchFamily="34" charset="0"/>
              </a:rPr>
              <a:t>Do not seek counsel as a means to shift the burden of responsibility to the counselor</a:t>
            </a:r>
          </a:p>
          <a:p>
            <a:pPr>
              <a:lnSpc>
                <a:spcPct val="80000"/>
              </a:lnSpc>
            </a:pPr>
            <a:r>
              <a:rPr lang="en-US" altLang="en-US" sz="3600" b="1" dirty="0">
                <a:solidFill>
                  <a:srgbClr val="FFFFFF"/>
                </a:solidFill>
                <a:latin typeface="Arial Narrow" panose="020B0606020202030204" pitchFamily="34" charset="0"/>
              </a:rPr>
              <a:t>Using godly counsel as a “fleece” does not eliminate risk taking or the need to walk by faith</a:t>
            </a:r>
          </a:p>
        </p:txBody>
      </p:sp>
    </p:spTree>
  </p:cSld>
  <p:clrMapOvr>
    <a:masterClrMapping/>
  </p:clrMapOvr>
  <p:transition spd="med">
    <p:blinds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114690"/>
                                        </p:tgtEl>
                                        <p:attrNameLst>
                                          <p:attrName>style.visibility</p:attrName>
                                        </p:attrNameLst>
                                      </p:cBhvr>
                                      <p:to>
                                        <p:strVal val="visible"/>
                                      </p:to>
                                    </p:set>
                                  </p:childTnLst>
                                </p:cTn>
                              </p:par>
                            </p:childTnLst>
                          </p:cTn>
                        </p:par>
                        <p:par>
                          <p:cTn id="7" fill="hold" nodeType="afterGroup">
                            <p:stCondLst>
                              <p:cond delay="0"/>
                            </p:stCondLst>
                            <p:childTnLst>
                              <p:par>
                                <p:cTn id="8" presetID="3" presetClass="entr" presetSubtype="5" fill="hold" grpId="0" nodeType="afterEffect">
                                  <p:stCondLst>
                                    <p:cond delay="0"/>
                                  </p:stCondLst>
                                  <p:childTnLst>
                                    <p:set>
                                      <p:cBhvr>
                                        <p:cTn id="9" dur="1" fill="hold">
                                          <p:stCondLst>
                                            <p:cond delay="0"/>
                                          </p:stCondLst>
                                        </p:cTn>
                                        <p:tgtEl>
                                          <p:spTgt spid="114691">
                                            <p:txEl>
                                              <p:pRg st="0" end="0"/>
                                            </p:txEl>
                                          </p:spTgt>
                                        </p:tgtEl>
                                        <p:attrNameLst>
                                          <p:attrName>style.visibility</p:attrName>
                                        </p:attrNameLst>
                                      </p:cBhvr>
                                      <p:to>
                                        <p:strVal val="visible"/>
                                      </p:to>
                                    </p:set>
                                    <p:animEffect transition="in" filter="blinds(vertical)">
                                      <p:cBhvr>
                                        <p:cTn id="10" dur="500"/>
                                        <p:tgtEl>
                                          <p:spTgt spid="114691">
                                            <p:txEl>
                                              <p:pRg st="0" end="0"/>
                                            </p:txEl>
                                          </p:spTgt>
                                        </p:tgtEl>
                                      </p:cBhvr>
                                    </p:animEffect>
                                  </p:childTnLst>
                                  <p:subTnLst>
                                    <p:animClr clrSpc="rgb" dir="cw">
                                      <p:cBhvr override="childStyle">
                                        <p:cTn dur="1" fill="hold" display="0" masterRel="nextClick" afterEffect="1"/>
                                        <p:tgtEl>
                                          <p:spTgt spid="114691">
                                            <p:txEl>
                                              <p:pRg st="0" end="0"/>
                                            </p:txEl>
                                          </p:spTgt>
                                        </p:tgtEl>
                                        <p:attrNameLst>
                                          <p:attrName>ppt_c</p:attrName>
                                        </p:attrNameLst>
                                      </p:cBhvr>
                                      <p:to>
                                        <a:srgbClr val="C0C0C0"/>
                                      </p:to>
                                    </p:animClr>
                                  </p:subTnLst>
                                </p:cTn>
                              </p:par>
                            </p:childTnLst>
                          </p:cTn>
                        </p:par>
                      </p:childTnLst>
                    </p:cTn>
                  </p:par>
                  <p:par>
                    <p:cTn id="11" fill="hold" nodeType="clickPar">
                      <p:stCondLst>
                        <p:cond delay="indefinite"/>
                      </p:stCondLst>
                      <p:childTnLst>
                        <p:par>
                          <p:cTn id="12" fill="hold" nodeType="withGroup">
                            <p:stCondLst>
                              <p:cond delay="0"/>
                            </p:stCondLst>
                            <p:childTnLst>
                              <p:par>
                                <p:cTn id="13" presetID="3" presetClass="entr" presetSubtype="5" fill="hold" grpId="0" nodeType="clickEffect">
                                  <p:stCondLst>
                                    <p:cond delay="0"/>
                                  </p:stCondLst>
                                  <p:childTnLst>
                                    <p:set>
                                      <p:cBhvr>
                                        <p:cTn id="14" dur="1" fill="hold">
                                          <p:stCondLst>
                                            <p:cond delay="0"/>
                                          </p:stCondLst>
                                        </p:cTn>
                                        <p:tgtEl>
                                          <p:spTgt spid="114691">
                                            <p:txEl>
                                              <p:pRg st="1" end="1"/>
                                            </p:txEl>
                                          </p:spTgt>
                                        </p:tgtEl>
                                        <p:attrNameLst>
                                          <p:attrName>style.visibility</p:attrName>
                                        </p:attrNameLst>
                                      </p:cBhvr>
                                      <p:to>
                                        <p:strVal val="visible"/>
                                      </p:to>
                                    </p:set>
                                    <p:animEffect transition="in" filter="blinds(vertical)">
                                      <p:cBhvr>
                                        <p:cTn id="15" dur="500"/>
                                        <p:tgtEl>
                                          <p:spTgt spid="114691">
                                            <p:txEl>
                                              <p:pRg st="1" end="1"/>
                                            </p:txEl>
                                          </p:spTgt>
                                        </p:tgtEl>
                                      </p:cBhvr>
                                    </p:animEffect>
                                  </p:childTnLst>
                                  <p:subTnLst>
                                    <p:animClr clrSpc="rgb" dir="cw">
                                      <p:cBhvr override="childStyle">
                                        <p:cTn dur="1" fill="hold" display="0" masterRel="nextClick" afterEffect="1"/>
                                        <p:tgtEl>
                                          <p:spTgt spid="114691">
                                            <p:txEl>
                                              <p:pRg st="1" end="1"/>
                                            </p:txEl>
                                          </p:spTgt>
                                        </p:tgtEl>
                                        <p:attrNameLst>
                                          <p:attrName>ppt_c</p:attrName>
                                        </p:attrNameLst>
                                      </p:cBhvr>
                                      <p:to>
                                        <a:srgbClr val="C0C0C0"/>
                                      </p:to>
                                    </p:animClr>
                                  </p:subTnLst>
                                </p:cTn>
                              </p:par>
                            </p:childTnLst>
                          </p:cTn>
                        </p:par>
                      </p:childTnLst>
                    </p:cTn>
                  </p:par>
                  <p:par>
                    <p:cTn id="16" fill="hold" nodeType="clickPar">
                      <p:stCondLst>
                        <p:cond delay="indefinite"/>
                      </p:stCondLst>
                      <p:childTnLst>
                        <p:par>
                          <p:cTn id="17" fill="hold" nodeType="withGroup">
                            <p:stCondLst>
                              <p:cond delay="0"/>
                            </p:stCondLst>
                            <p:childTnLst>
                              <p:par>
                                <p:cTn id="18" presetID="3" presetClass="entr" presetSubtype="5" fill="hold" grpId="0" nodeType="clickEffect">
                                  <p:stCondLst>
                                    <p:cond delay="0"/>
                                  </p:stCondLst>
                                  <p:childTnLst>
                                    <p:set>
                                      <p:cBhvr>
                                        <p:cTn id="19" dur="1" fill="hold">
                                          <p:stCondLst>
                                            <p:cond delay="0"/>
                                          </p:stCondLst>
                                        </p:cTn>
                                        <p:tgtEl>
                                          <p:spTgt spid="114691">
                                            <p:txEl>
                                              <p:pRg st="2" end="2"/>
                                            </p:txEl>
                                          </p:spTgt>
                                        </p:tgtEl>
                                        <p:attrNameLst>
                                          <p:attrName>style.visibility</p:attrName>
                                        </p:attrNameLst>
                                      </p:cBhvr>
                                      <p:to>
                                        <p:strVal val="visible"/>
                                      </p:to>
                                    </p:set>
                                    <p:animEffect transition="in" filter="blinds(vertical)">
                                      <p:cBhvr>
                                        <p:cTn id="20" dur="500"/>
                                        <p:tgtEl>
                                          <p:spTgt spid="11469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690" grpId="0"/>
      <p:bldP spid="114691"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ctrTitle" idx="4294967295"/>
          </p:nvPr>
        </p:nvSpPr>
        <p:spPr>
          <a:xfrm>
            <a:off x="0" y="15949"/>
            <a:ext cx="9144000" cy="553998"/>
          </a:xfrm>
          <a:noFill/>
          <a:ln/>
        </p:spPr>
        <p:txBody>
          <a:bodyPr lIns="0" tIns="0" rIns="0" bIns="0">
            <a:spAutoFit/>
          </a:bodyPr>
          <a:lstStyle/>
          <a:p>
            <a:pPr defTabSz="381000"/>
            <a:r>
              <a:rPr lang="en-US" altLang="en-US" sz="3600" b="1" u="sng" dirty="0">
                <a:solidFill>
                  <a:srgbClr val="A0D0FF"/>
                </a:solidFill>
                <a:latin typeface="Arial Narrow" panose="020B0606020202030204" pitchFamily="34" charset="0"/>
              </a:rPr>
              <a:t>Rule </a:t>
            </a:r>
            <a:r>
              <a:rPr lang="en-US" altLang="en-US" sz="3600" b="1" u="sng" dirty="0" smtClean="0">
                <a:solidFill>
                  <a:srgbClr val="A0D0FF"/>
                </a:solidFill>
                <a:latin typeface="Arial Narrow" panose="020B0606020202030204" pitchFamily="34" charset="0"/>
              </a:rPr>
              <a:t>27 - Questions</a:t>
            </a:r>
            <a:endParaRPr lang="en-US" altLang="en-US" sz="3600" b="1" dirty="0">
              <a:solidFill>
                <a:srgbClr val="FFFF99"/>
              </a:solidFill>
              <a:latin typeface="Arial Narrow" panose="020B0606020202030204" pitchFamily="34" charset="0"/>
            </a:endParaRPr>
          </a:p>
        </p:txBody>
      </p:sp>
      <p:sp>
        <p:nvSpPr>
          <p:cNvPr id="114691" name="Rectangle 3"/>
          <p:cNvSpPr>
            <a:spLocks noGrp="1" noChangeArrowheads="1"/>
          </p:cNvSpPr>
          <p:nvPr>
            <p:ph type="body" idx="4294967295"/>
          </p:nvPr>
        </p:nvSpPr>
        <p:spPr>
          <a:xfrm>
            <a:off x="0" y="838200"/>
            <a:ext cx="9144000" cy="6019800"/>
          </a:xfrm>
          <a:noFill/>
          <a:ln/>
        </p:spPr>
        <p:txBody>
          <a:bodyPr/>
          <a:lstStyle/>
          <a:p>
            <a:pPr>
              <a:lnSpc>
                <a:spcPct val="80000"/>
              </a:lnSpc>
            </a:pPr>
            <a:r>
              <a:rPr lang="en-US" altLang="en-US" sz="3600" b="1" dirty="0">
                <a:solidFill>
                  <a:srgbClr val="FFFFFF"/>
                </a:solidFill>
                <a:latin typeface="Arial Narrow" panose="020B0606020202030204" pitchFamily="34" charset="0"/>
              </a:rPr>
              <a:t>What are the proper purposes of godly counsel</a:t>
            </a:r>
            <a:r>
              <a:rPr lang="en-US" altLang="en-US" sz="3600" b="1" dirty="0" smtClean="0">
                <a:solidFill>
                  <a:srgbClr val="FFFFFF"/>
                </a:solidFill>
                <a:latin typeface="Arial Narrow" panose="020B0606020202030204" pitchFamily="34" charset="0"/>
              </a:rPr>
              <a:t>?</a:t>
            </a:r>
          </a:p>
        </p:txBody>
      </p:sp>
    </p:spTree>
    <p:extLst>
      <p:ext uri="{BB962C8B-B14F-4D97-AF65-F5344CB8AC3E}">
        <p14:creationId xmlns:p14="http://schemas.microsoft.com/office/powerpoint/2010/main" val="3648253605"/>
      </p:ext>
    </p:extLst>
  </p:cSld>
  <p:clrMapOvr>
    <a:masterClrMapping/>
  </p:clrMapOvr>
  <p:transition spd="med">
    <p:blinds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114690"/>
                                        </p:tgtEl>
                                        <p:attrNameLst>
                                          <p:attrName>style.visibility</p:attrName>
                                        </p:attrNameLst>
                                      </p:cBhvr>
                                      <p:to>
                                        <p:strVal val="visible"/>
                                      </p:to>
                                    </p:set>
                                  </p:childTnLst>
                                </p:cTn>
                              </p:par>
                            </p:childTnLst>
                          </p:cTn>
                        </p:par>
                        <p:par>
                          <p:cTn id="7" fill="hold" nodeType="afterGroup">
                            <p:stCondLst>
                              <p:cond delay="0"/>
                            </p:stCondLst>
                            <p:childTnLst>
                              <p:par>
                                <p:cTn id="8" presetID="3" presetClass="entr" presetSubtype="5" fill="hold" grpId="0" nodeType="afterEffect">
                                  <p:stCondLst>
                                    <p:cond delay="0"/>
                                  </p:stCondLst>
                                  <p:childTnLst>
                                    <p:set>
                                      <p:cBhvr>
                                        <p:cTn id="9" dur="1" fill="hold">
                                          <p:stCondLst>
                                            <p:cond delay="0"/>
                                          </p:stCondLst>
                                        </p:cTn>
                                        <p:tgtEl>
                                          <p:spTgt spid="114691">
                                            <p:txEl>
                                              <p:pRg st="0" end="0"/>
                                            </p:txEl>
                                          </p:spTgt>
                                        </p:tgtEl>
                                        <p:attrNameLst>
                                          <p:attrName>style.visibility</p:attrName>
                                        </p:attrNameLst>
                                      </p:cBhvr>
                                      <p:to>
                                        <p:strVal val="visible"/>
                                      </p:to>
                                    </p:set>
                                    <p:animEffect transition="in" filter="blinds(vertical)">
                                      <p:cBhvr>
                                        <p:cTn id="10" dur="500"/>
                                        <p:tgtEl>
                                          <p:spTgt spid="11469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690" grpId="0"/>
      <p:bldP spid="114691"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ctrTitle" idx="4294967295"/>
          </p:nvPr>
        </p:nvSpPr>
        <p:spPr>
          <a:xfrm>
            <a:off x="0" y="15949"/>
            <a:ext cx="9144000" cy="553998"/>
          </a:xfrm>
          <a:noFill/>
          <a:ln/>
        </p:spPr>
        <p:txBody>
          <a:bodyPr lIns="0" tIns="0" rIns="0" bIns="0">
            <a:spAutoFit/>
          </a:bodyPr>
          <a:lstStyle/>
          <a:p>
            <a:pPr defTabSz="381000"/>
            <a:r>
              <a:rPr lang="en-US" altLang="en-US" sz="3600" b="1" u="sng" dirty="0">
                <a:solidFill>
                  <a:srgbClr val="A0D0FF"/>
                </a:solidFill>
                <a:latin typeface="Arial Narrow" panose="020B0606020202030204" pitchFamily="34" charset="0"/>
              </a:rPr>
              <a:t>Rule </a:t>
            </a:r>
            <a:r>
              <a:rPr lang="en-US" altLang="en-US" sz="3600" b="1" u="sng" dirty="0" smtClean="0">
                <a:solidFill>
                  <a:srgbClr val="A0D0FF"/>
                </a:solidFill>
                <a:latin typeface="Arial Narrow" panose="020B0606020202030204" pitchFamily="34" charset="0"/>
              </a:rPr>
              <a:t>27 - Questions</a:t>
            </a:r>
            <a:endParaRPr lang="en-US" altLang="en-US" sz="3600" b="1" dirty="0">
              <a:solidFill>
                <a:srgbClr val="FFFF99"/>
              </a:solidFill>
              <a:latin typeface="Arial Narrow" panose="020B0606020202030204" pitchFamily="34" charset="0"/>
            </a:endParaRPr>
          </a:p>
        </p:txBody>
      </p:sp>
      <p:sp>
        <p:nvSpPr>
          <p:cNvPr id="114691" name="Rectangle 3"/>
          <p:cNvSpPr>
            <a:spLocks noGrp="1" noChangeArrowheads="1"/>
          </p:cNvSpPr>
          <p:nvPr>
            <p:ph type="body" idx="4294967295"/>
          </p:nvPr>
        </p:nvSpPr>
        <p:spPr>
          <a:xfrm>
            <a:off x="0" y="838200"/>
            <a:ext cx="9144000" cy="6019800"/>
          </a:xfrm>
          <a:noFill/>
          <a:ln/>
        </p:spPr>
        <p:txBody>
          <a:bodyPr/>
          <a:lstStyle/>
          <a:p>
            <a:pPr>
              <a:lnSpc>
                <a:spcPct val="80000"/>
              </a:lnSpc>
            </a:pPr>
            <a:r>
              <a:rPr lang="en-US" altLang="en-US" sz="3600" b="1" dirty="0">
                <a:solidFill>
                  <a:srgbClr val="FFFFFF"/>
                </a:solidFill>
                <a:latin typeface="Arial Narrow" panose="020B0606020202030204" pitchFamily="34" charset="0"/>
              </a:rPr>
              <a:t>What are the proper purposes of godly counsel</a:t>
            </a:r>
            <a:r>
              <a:rPr lang="en-US" altLang="en-US" sz="3600" b="1" dirty="0" smtClean="0">
                <a:solidFill>
                  <a:srgbClr val="FFFFFF"/>
                </a:solidFill>
                <a:latin typeface="Arial Narrow" panose="020B0606020202030204" pitchFamily="34" charset="0"/>
              </a:rPr>
              <a:t>?</a:t>
            </a:r>
          </a:p>
          <a:p>
            <a:pPr>
              <a:lnSpc>
                <a:spcPct val="80000"/>
              </a:lnSpc>
            </a:pPr>
            <a:r>
              <a:rPr lang="en-US" altLang="en-US" sz="3600" b="1" dirty="0">
                <a:solidFill>
                  <a:srgbClr val="FFFFFF"/>
                </a:solidFill>
                <a:latin typeface="Arial Narrow" panose="020B0606020202030204" pitchFamily="34" charset="0"/>
              </a:rPr>
              <a:t>What are the dangers of ungodly counsel? </a:t>
            </a:r>
            <a:r>
              <a:rPr lang="en-US" altLang="en-US" sz="3600" b="1" dirty="0" smtClean="0">
                <a:solidFill>
                  <a:srgbClr val="FFFFFF"/>
                </a:solidFill>
                <a:latin typeface="Arial Narrow" panose="020B0606020202030204" pitchFamily="34" charset="0"/>
              </a:rPr>
              <a:t>(Psalm 1:1)</a:t>
            </a:r>
            <a:endParaRPr lang="en-US" altLang="en-US" sz="3600" b="1" dirty="0">
              <a:solidFill>
                <a:srgbClr val="FFFFFF"/>
              </a:solidFill>
              <a:latin typeface="Arial Narrow" panose="020B0606020202030204" pitchFamily="34" charset="0"/>
            </a:endParaRPr>
          </a:p>
        </p:txBody>
      </p:sp>
    </p:spTree>
    <p:extLst>
      <p:ext uri="{BB962C8B-B14F-4D97-AF65-F5344CB8AC3E}">
        <p14:creationId xmlns:p14="http://schemas.microsoft.com/office/powerpoint/2010/main" val="386467266"/>
      </p:ext>
    </p:extLst>
  </p:cSld>
  <p:clrMapOvr>
    <a:masterClrMapping/>
  </p:clrMapOvr>
  <p:transition spd="med">
    <p:blinds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114690"/>
                                        </p:tgtEl>
                                        <p:attrNameLst>
                                          <p:attrName>style.visibility</p:attrName>
                                        </p:attrNameLst>
                                      </p:cBhvr>
                                      <p:to>
                                        <p:strVal val="visible"/>
                                      </p:to>
                                    </p:set>
                                  </p:childTnLst>
                                </p:cTn>
                              </p:par>
                              <p:par>
                                <p:cTn id="7" presetID="3" presetClass="entr" presetSubtype="5" fill="hold" grpId="0" nodeType="withEffect">
                                  <p:stCondLst>
                                    <p:cond delay="0"/>
                                  </p:stCondLst>
                                  <p:childTnLst>
                                    <p:set>
                                      <p:cBhvr>
                                        <p:cTn id="8" dur="1" fill="hold">
                                          <p:stCondLst>
                                            <p:cond delay="0"/>
                                          </p:stCondLst>
                                        </p:cTn>
                                        <p:tgtEl>
                                          <p:spTgt spid="114691">
                                            <p:txEl>
                                              <p:pRg st="0" end="0"/>
                                            </p:txEl>
                                          </p:spTgt>
                                        </p:tgtEl>
                                        <p:attrNameLst>
                                          <p:attrName>style.visibility</p:attrName>
                                        </p:attrNameLst>
                                      </p:cBhvr>
                                      <p:to>
                                        <p:strVal val="visible"/>
                                      </p:to>
                                    </p:set>
                                    <p:animEffect transition="in" filter="blinds(vertical)">
                                      <p:cBhvr>
                                        <p:cTn id="9" dur="500"/>
                                        <p:tgtEl>
                                          <p:spTgt spid="114691">
                                            <p:txEl>
                                              <p:pRg st="0" end="0"/>
                                            </p:txEl>
                                          </p:spTgt>
                                        </p:tgtEl>
                                      </p:cBhvr>
                                    </p:animEffect>
                                  </p:childTnLst>
                                  <p:subTnLst>
                                    <p:animClr clrSpc="rgb" dir="cw">
                                      <p:cBhvr override="childStyle">
                                        <p:cTn dur="1" fill="hold" display="0" masterRel="nextClick" afterEffect="1"/>
                                        <p:tgtEl>
                                          <p:spTgt spid="114691">
                                            <p:txEl>
                                              <p:pRg st="0" end="0"/>
                                            </p:txEl>
                                          </p:spTgt>
                                        </p:tgtEl>
                                        <p:attrNameLst>
                                          <p:attrName>ppt_c</p:attrName>
                                        </p:attrNameLst>
                                      </p:cBhvr>
                                      <p:to>
                                        <a:srgbClr val="C0C0C0"/>
                                      </p:to>
                                    </p:animClr>
                                  </p:subTnLst>
                                </p:cTn>
                              </p:par>
                            </p:childTnLst>
                          </p:cTn>
                        </p:par>
                        <p:par>
                          <p:cTn id="10" fill="hold">
                            <p:stCondLst>
                              <p:cond delay="500"/>
                            </p:stCondLst>
                            <p:childTnLst>
                              <p:par>
                                <p:cTn id="11" presetID="3" presetClass="entr" presetSubtype="5" fill="hold" grpId="0" nodeType="afterEffect">
                                  <p:stCondLst>
                                    <p:cond delay="0"/>
                                  </p:stCondLst>
                                  <p:childTnLst>
                                    <p:set>
                                      <p:cBhvr>
                                        <p:cTn id="12" dur="1" fill="hold">
                                          <p:stCondLst>
                                            <p:cond delay="0"/>
                                          </p:stCondLst>
                                        </p:cTn>
                                        <p:tgtEl>
                                          <p:spTgt spid="114691">
                                            <p:txEl>
                                              <p:pRg st="1" end="1"/>
                                            </p:txEl>
                                          </p:spTgt>
                                        </p:tgtEl>
                                        <p:attrNameLst>
                                          <p:attrName>style.visibility</p:attrName>
                                        </p:attrNameLst>
                                      </p:cBhvr>
                                      <p:to>
                                        <p:strVal val="visible"/>
                                      </p:to>
                                    </p:set>
                                    <p:animEffect transition="in" filter="blinds(vertical)">
                                      <p:cBhvr>
                                        <p:cTn id="13" dur="500"/>
                                        <p:tgtEl>
                                          <p:spTgt spid="11469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690" grpId="0"/>
      <p:bldP spid="114691"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ctrTitle" idx="4294967295"/>
          </p:nvPr>
        </p:nvSpPr>
        <p:spPr>
          <a:xfrm>
            <a:off x="0" y="15949"/>
            <a:ext cx="9144000" cy="553998"/>
          </a:xfrm>
          <a:noFill/>
          <a:ln/>
        </p:spPr>
        <p:txBody>
          <a:bodyPr lIns="0" tIns="0" rIns="0" bIns="0">
            <a:spAutoFit/>
          </a:bodyPr>
          <a:lstStyle/>
          <a:p>
            <a:pPr defTabSz="381000"/>
            <a:r>
              <a:rPr lang="en-US" altLang="en-US" sz="3600" b="1" u="sng" dirty="0">
                <a:solidFill>
                  <a:srgbClr val="A0D0FF"/>
                </a:solidFill>
                <a:latin typeface="Arial Narrow" panose="020B0606020202030204" pitchFamily="34" charset="0"/>
              </a:rPr>
              <a:t>Rule </a:t>
            </a:r>
            <a:r>
              <a:rPr lang="en-US" altLang="en-US" sz="3600" b="1" u="sng" dirty="0" smtClean="0">
                <a:solidFill>
                  <a:srgbClr val="A0D0FF"/>
                </a:solidFill>
                <a:latin typeface="Arial Narrow" panose="020B0606020202030204" pitchFamily="34" charset="0"/>
              </a:rPr>
              <a:t>27 - Questions</a:t>
            </a:r>
            <a:endParaRPr lang="en-US" altLang="en-US" sz="3600" b="1" dirty="0">
              <a:solidFill>
                <a:srgbClr val="FFFF99"/>
              </a:solidFill>
              <a:latin typeface="Arial Narrow" panose="020B0606020202030204" pitchFamily="34" charset="0"/>
            </a:endParaRPr>
          </a:p>
        </p:txBody>
      </p:sp>
      <p:sp>
        <p:nvSpPr>
          <p:cNvPr id="114691" name="Rectangle 3"/>
          <p:cNvSpPr>
            <a:spLocks noGrp="1" noChangeArrowheads="1"/>
          </p:cNvSpPr>
          <p:nvPr>
            <p:ph type="body" idx="4294967295"/>
          </p:nvPr>
        </p:nvSpPr>
        <p:spPr>
          <a:xfrm>
            <a:off x="0" y="838200"/>
            <a:ext cx="9144000" cy="6019800"/>
          </a:xfrm>
          <a:noFill/>
          <a:ln/>
        </p:spPr>
        <p:txBody>
          <a:bodyPr/>
          <a:lstStyle/>
          <a:p>
            <a:pPr>
              <a:lnSpc>
                <a:spcPct val="80000"/>
              </a:lnSpc>
            </a:pPr>
            <a:r>
              <a:rPr lang="en-US" altLang="en-US" sz="3600" b="1" dirty="0">
                <a:solidFill>
                  <a:srgbClr val="FFFFFF"/>
                </a:solidFill>
                <a:latin typeface="Arial Narrow" panose="020B0606020202030204" pitchFamily="34" charset="0"/>
              </a:rPr>
              <a:t>What are the proper purposes of godly counsel?</a:t>
            </a:r>
          </a:p>
          <a:p>
            <a:pPr>
              <a:lnSpc>
                <a:spcPct val="80000"/>
              </a:lnSpc>
            </a:pPr>
            <a:r>
              <a:rPr lang="en-US" altLang="en-US" sz="3600" b="1" dirty="0">
                <a:solidFill>
                  <a:srgbClr val="FFFFFF"/>
                </a:solidFill>
                <a:latin typeface="Arial Narrow" panose="020B0606020202030204" pitchFamily="34" charset="0"/>
              </a:rPr>
              <a:t>What are the dangers of ungodly counsel? (Psalm 1:1)</a:t>
            </a:r>
          </a:p>
          <a:p>
            <a:pPr>
              <a:lnSpc>
                <a:spcPct val="80000"/>
              </a:lnSpc>
            </a:pPr>
            <a:r>
              <a:rPr lang="en-US" altLang="en-US" sz="3600" b="1" dirty="0" smtClean="0">
                <a:solidFill>
                  <a:srgbClr val="FFFFFF"/>
                </a:solidFill>
                <a:latin typeface="Arial Narrow" panose="020B0606020202030204" pitchFamily="34" charset="0"/>
              </a:rPr>
              <a:t>How </a:t>
            </a:r>
            <a:r>
              <a:rPr lang="en-US" altLang="en-US" sz="3600" b="1" dirty="0">
                <a:solidFill>
                  <a:srgbClr val="FFFFFF"/>
                </a:solidFill>
                <a:latin typeface="Arial Narrow" panose="020B0606020202030204" pitchFamily="34" charset="0"/>
              </a:rPr>
              <a:t>can you discern between godly and ungodly counsel</a:t>
            </a:r>
            <a:r>
              <a:rPr lang="en-US" altLang="en-US" sz="3600" b="1" dirty="0" smtClean="0">
                <a:solidFill>
                  <a:srgbClr val="FFFFFF"/>
                </a:solidFill>
                <a:latin typeface="Arial Narrow" panose="020B0606020202030204" pitchFamily="34" charset="0"/>
              </a:rPr>
              <a:t>?</a:t>
            </a:r>
          </a:p>
        </p:txBody>
      </p:sp>
    </p:spTree>
    <p:extLst>
      <p:ext uri="{BB962C8B-B14F-4D97-AF65-F5344CB8AC3E}">
        <p14:creationId xmlns:p14="http://schemas.microsoft.com/office/powerpoint/2010/main" val="3040409655"/>
      </p:ext>
    </p:extLst>
  </p:cSld>
  <p:clrMapOvr>
    <a:masterClrMapping/>
  </p:clrMapOvr>
  <p:transition spd="med">
    <p:blinds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114690"/>
                                        </p:tgtEl>
                                        <p:attrNameLst>
                                          <p:attrName>style.visibility</p:attrName>
                                        </p:attrNameLst>
                                      </p:cBhvr>
                                      <p:to>
                                        <p:strVal val="visible"/>
                                      </p:to>
                                    </p:set>
                                  </p:childTnLst>
                                </p:cTn>
                              </p:par>
                              <p:par>
                                <p:cTn id="7" presetID="3" presetClass="entr" presetSubtype="5" fill="hold" grpId="0" nodeType="withEffect">
                                  <p:stCondLst>
                                    <p:cond delay="0"/>
                                  </p:stCondLst>
                                  <p:childTnLst>
                                    <p:set>
                                      <p:cBhvr>
                                        <p:cTn id="8" dur="1" fill="hold">
                                          <p:stCondLst>
                                            <p:cond delay="0"/>
                                          </p:stCondLst>
                                        </p:cTn>
                                        <p:tgtEl>
                                          <p:spTgt spid="114691">
                                            <p:txEl>
                                              <p:pRg st="0" end="0"/>
                                            </p:txEl>
                                          </p:spTgt>
                                        </p:tgtEl>
                                        <p:attrNameLst>
                                          <p:attrName>style.visibility</p:attrName>
                                        </p:attrNameLst>
                                      </p:cBhvr>
                                      <p:to>
                                        <p:strVal val="visible"/>
                                      </p:to>
                                    </p:set>
                                    <p:animEffect transition="in" filter="blinds(vertical)">
                                      <p:cBhvr>
                                        <p:cTn id="9" dur="500"/>
                                        <p:tgtEl>
                                          <p:spTgt spid="114691">
                                            <p:txEl>
                                              <p:pRg st="0" end="0"/>
                                            </p:txEl>
                                          </p:spTgt>
                                        </p:tgtEl>
                                      </p:cBhvr>
                                    </p:animEffect>
                                  </p:childTnLst>
                                  <p:subTnLst>
                                    <p:animClr clrSpc="rgb" dir="cw">
                                      <p:cBhvr override="childStyle">
                                        <p:cTn dur="1" fill="hold" display="0" masterRel="nextClick" afterEffect="1"/>
                                        <p:tgtEl>
                                          <p:spTgt spid="114691">
                                            <p:txEl>
                                              <p:pRg st="0" end="0"/>
                                            </p:txEl>
                                          </p:spTgt>
                                        </p:tgtEl>
                                        <p:attrNameLst>
                                          <p:attrName>ppt_c</p:attrName>
                                        </p:attrNameLst>
                                      </p:cBhvr>
                                      <p:to>
                                        <a:srgbClr val="C0C0C0"/>
                                      </p:to>
                                    </p:animClr>
                                  </p:subTnLst>
                                </p:cTn>
                              </p:par>
                              <p:par>
                                <p:cTn id="10" presetID="3" presetClass="entr" presetSubtype="5" fill="hold" grpId="0" nodeType="withEffect">
                                  <p:stCondLst>
                                    <p:cond delay="0"/>
                                  </p:stCondLst>
                                  <p:childTnLst>
                                    <p:set>
                                      <p:cBhvr>
                                        <p:cTn id="11" dur="1" fill="hold">
                                          <p:stCondLst>
                                            <p:cond delay="0"/>
                                          </p:stCondLst>
                                        </p:cTn>
                                        <p:tgtEl>
                                          <p:spTgt spid="114691">
                                            <p:txEl>
                                              <p:pRg st="1" end="1"/>
                                            </p:txEl>
                                          </p:spTgt>
                                        </p:tgtEl>
                                        <p:attrNameLst>
                                          <p:attrName>style.visibility</p:attrName>
                                        </p:attrNameLst>
                                      </p:cBhvr>
                                      <p:to>
                                        <p:strVal val="visible"/>
                                      </p:to>
                                    </p:set>
                                    <p:animEffect transition="in" filter="blinds(vertical)">
                                      <p:cBhvr>
                                        <p:cTn id="12" dur="500"/>
                                        <p:tgtEl>
                                          <p:spTgt spid="114691">
                                            <p:txEl>
                                              <p:pRg st="1" end="1"/>
                                            </p:txEl>
                                          </p:spTgt>
                                        </p:tgtEl>
                                      </p:cBhvr>
                                    </p:animEffect>
                                  </p:childTnLst>
                                  <p:subTnLst>
                                    <p:animClr clrSpc="rgb" dir="cw">
                                      <p:cBhvr override="childStyle">
                                        <p:cTn dur="1" fill="hold" display="0" masterRel="nextClick" afterEffect="1"/>
                                        <p:tgtEl>
                                          <p:spTgt spid="114691">
                                            <p:txEl>
                                              <p:pRg st="1" end="1"/>
                                            </p:txEl>
                                          </p:spTgt>
                                        </p:tgtEl>
                                        <p:attrNameLst>
                                          <p:attrName>ppt_c</p:attrName>
                                        </p:attrNameLst>
                                      </p:cBhvr>
                                      <p:to>
                                        <a:srgbClr val="C0C0C0"/>
                                      </p:to>
                                    </p:animClr>
                                  </p:subTnLst>
                                </p:cTn>
                              </p:par>
                            </p:childTnLst>
                          </p:cTn>
                        </p:par>
                        <p:par>
                          <p:cTn id="13" fill="hold">
                            <p:stCondLst>
                              <p:cond delay="500"/>
                            </p:stCondLst>
                            <p:childTnLst>
                              <p:par>
                                <p:cTn id="14" presetID="3" presetClass="entr" presetSubtype="5" fill="hold" grpId="0" nodeType="afterEffect">
                                  <p:stCondLst>
                                    <p:cond delay="0"/>
                                  </p:stCondLst>
                                  <p:childTnLst>
                                    <p:set>
                                      <p:cBhvr>
                                        <p:cTn id="15" dur="1" fill="hold">
                                          <p:stCondLst>
                                            <p:cond delay="0"/>
                                          </p:stCondLst>
                                        </p:cTn>
                                        <p:tgtEl>
                                          <p:spTgt spid="114691">
                                            <p:txEl>
                                              <p:pRg st="2" end="2"/>
                                            </p:txEl>
                                          </p:spTgt>
                                        </p:tgtEl>
                                        <p:attrNameLst>
                                          <p:attrName>style.visibility</p:attrName>
                                        </p:attrNameLst>
                                      </p:cBhvr>
                                      <p:to>
                                        <p:strVal val="visible"/>
                                      </p:to>
                                    </p:set>
                                    <p:animEffect transition="in" filter="blinds(vertical)">
                                      <p:cBhvr>
                                        <p:cTn id="16" dur="500"/>
                                        <p:tgtEl>
                                          <p:spTgt spid="11469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690" grpId="0"/>
      <p:bldP spid="114691"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ctrTitle" idx="4294967295"/>
          </p:nvPr>
        </p:nvSpPr>
        <p:spPr>
          <a:xfrm>
            <a:off x="0" y="15949"/>
            <a:ext cx="9144000" cy="553998"/>
          </a:xfrm>
          <a:noFill/>
          <a:ln/>
        </p:spPr>
        <p:txBody>
          <a:bodyPr lIns="0" tIns="0" rIns="0" bIns="0">
            <a:spAutoFit/>
          </a:bodyPr>
          <a:lstStyle/>
          <a:p>
            <a:pPr defTabSz="381000"/>
            <a:r>
              <a:rPr lang="en-US" altLang="en-US" sz="3600" b="1" u="sng" dirty="0">
                <a:solidFill>
                  <a:srgbClr val="A0D0FF"/>
                </a:solidFill>
                <a:latin typeface="Arial Narrow" panose="020B0606020202030204" pitchFamily="34" charset="0"/>
              </a:rPr>
              <a:t>Rule </a:t>
            </a:r>
            <a:r>
              <a:rPr lang="en-US" altLang="en-US" sz="3600" b="1" u="sng" dirty="0" smtClean="0">
                <a:solidFill>
                  <a:srgbClr val="A0D0FF"/>
                </a:solidFill>
                <a:latin typeface="Arial Narrow" panose="020B0606020202030204" pitchFamily="34" charset="0"/>
              </a:rPr>
              <a:t>27 - Questions</a:t>
            </a:r>
            <a:endParaRPr lang="en-US" altLang="en-US" sz="3600" b="1" dirty="0">
              <a:solidFill>
                <a:srgbClr val="FFFF99"/>
              </a:solidFill>
              <a:latin typeface="Arial Narrow" panose="020B0606020202030204" pitchFamily="34" charset="0"/>
            </a:endParaRPr>
          </a:p>
        </p:txBody>
      </p:sp>
      <p:sp>
        <p:nvSpPr>
          <p:cNvPr id="114691" name="Rectangle 3"/>
          <p:cNvSpPr>
            <a:spLocks noGrp="1" noChangeArrowheads="1"/>
          </p:cNvSpPr>
          <p:nvPr>
            <p:ph type="body" idx="4294967295"/>
          </p:nvPr>
        </p:nvSpPr>
        <p:spPr>
          <a:xfrm>
            <a:off x="0" y="838200"/>
            <a:ext cx="9144000" cy="6019800"/>
          </a:xfrm>
          <a:noFill/>
          <a:ln/>
        </p:spPr>
        <p:txBody>
          <a:bodyPr/>
          <a:lstStyle/>
          <a:p>
            <a:pPr>
              <a:lnSpc>
                <a:spcPct val="80000"/>
              </a:lnSpc>
            </a:pPr>
            <a:r>
              <a:rPr lang="en-US" altLang="en-US" sz="3600" b="1" dirty="0">
                <a:solidFill>
                  <a:srgbClr val="FFFFFF"/>
                </a:solidFill>
                <a:latin typeface="Arial Narrow" panose="020B0606020202030204" pitchFamily="34" charset="0"/>
              </a:rPr>
              <a:t>What are the proper purposes of godly counsel?</a:t>
            </a:r>
          </a:p>
          <a:p>
            <a:pPr>
              <a:lnSpc>
                <a:spcPct val="80000"/>
              </a:lnSpc>
            </a:pPr>
            <a:r>
              <a:rPr lang="en-US" altLang="en-US" sz="3600" b="1" dirty="0">
                <a:solidFill>
                  <a:srgbClr val="FFFFFF"/>
                </a:solidFill>
                <a:latin typeface="Arial Narrow" panose="020B0606020202030204" pitchFamily="34" charset="0"/>
              </a:rPr>
              <a:t>What are the dangers of ungodly counsel? (Psalm 1:1)</a:t>
            </a:r>
          </a:p>
          <a:p>
            <a:pPr>
              <a:lnSpc>
                <a:spcPct val="80000"/>
              </a:lnSpc>
            </a:pPr>
            <a:r>
              <a:rPr lang="en-US" altLang="en-US" sz="3600" b="1" dirty="0" smtClean="0">
                <a:solidFill>
                  <a:srgbClr val="FFFFFF"/>
                </a:solidFill>
                <a:latin typeface="Arial Narrow" panose="020B0606020202030204" pitchFamily="34" charset="0"/>
              </a:rPr>
              <a:t>How </a:t>
            </a:r>
            <a:r>
              <a:rPr lang="en-US" altLang="en-US" sz="3600" b="1" dirty="0">
                <a:solidFill>
                  <a:srgbClr val="FFFFFF"/>
                </a:solidFill>
                <a:latin typeface="Arial Narrow" panose="020B0606020202030204" pitchFamily="34" charset="0"/>
              </a:rPr>
              <a:t>can you discern between godly and ungodly counsel</a:t>
            </a:r>
            <a:r>
              <a:rPr lang="en-US" altLang="en-US" sz="3600" b="1" dirty="0" smtClean="0">
                <a:solidFill>
                  <a:srgbClr val="FFFFFF"/>
                </a:solidFill>
                <a:latin typeface="Arial Narrow" panose="020B0606020202030204" pitchFamily="34" charset="0"/>
              </a:rPr>
              <a:t>?</a:t>
            </a:r>
          </a:p>
          <a:p>
            <a:pPr>
              <a:lnSpc>
                <a:spcPct val="80000"/>
              </a:lnSpc>
            </a:pPr>
            <a:r>
              <a:rPr lang="en-US" altLang="en-US" sz="3600" b="1" dirty="0">
                <a:solidFill>
                  <a:srgbClr val="FFFFFF"/>
                </a:solidFill>
                <a:latin typeface="Arial Narrow" panose="020B0606020202030204" pitchFamily="34" charset="0"/>
              </a:rPr>
              <a:t>What is the danger of putting out a “fleece” to determine God’s </a:t>
            </a:r>
            <a:r>
              <a:rPr lang="en-US" altLang="en-US" sz="3600" b="1" dirty="0" smtClean="0">
                <a:solidFill>
                  <a:srgbClr val="FFFFFF"/>
                </a:solidFill>
                <a:latin typeface="Arial Narrow" panose="020B0606020202030204" pitchFamily="34" charset="0"/>
              </a:rPr>
              <a:t>will?</a:t>
            </a:r>
            <a:endParaRPr lang="en-US" altLang="en-US" sz="3600" b="1" dirty="0">
              <a:solidFill>
                <a:srgbClr val="FFFFFF"/>
              </a:solidFill>
              <a:latin typeface="Arial Narrow" panose="020B0606020202030204" pitchFamily="34" charset="0"/>
            </a:endParaRPr>
          </a:p>
        </p:txBody>
      </p:sp>
    </p:spTree>
    <p:extLst>
      <p:ext uri="{BB962C8B-B14F-4D97-AF65-F5344CB8AC3E}">
        <p14:creationId xmlns:p14="http://schemas.microsoft.com/office/powerpoint/2010/main" val="516996991"/>
      </p:ext>
    </p:extLst>
  </p:cSld>
  <p:clrMapOvr>
    <a:masterClrMapping/>
  </p:clrMapOvr>
  <p:transition spd="med">
    <p:blinds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114690"/>
                                        </p:tgtEl>
                                        <p:attrNameLst>
                                          <p:attrName>style.visibility</p:attrName>
                                        </p:attrNameLst>
                                      </p:cBhvr>
                                      <p:to>
                                        <p:strVal val="visible"/>
                                      </p:to>
                                    </p:set>
                                  </p:childTnLst>
                                </p:cTn>
                              </p:par>
                              <p:par>
                                <p:cTn id="7" presetID="3" presetClass="entr" presetSubtype="5" fill="hold" grpId="0" nodeType="withEffect">
                                  <p:stCondLst>
                                    <p:cond delay="0"/>
                                  </p:stCondLst>
                                  <p:childTnLst>
                                    <p:set>
                                      <p:cBhvr>
                                        <p:cTn id="8" dur="1" fill="hold">
                                          <p:stCondLst>
                                            <p:cond delay="0"/>
                                          </p:stCondLst>
                                        </p:cTn>
                                        <p:tgtEl>
                                          <p:spTgt spid="114691">
                                            <p:txEl>
                                              <p:pRg st="0" end="0"/>
                                            </p:txEl>
                                          </p:spTgt>
                                        </p:tgtEl>
                                        <p:attrNameLst>
                                          <p:attrName>style.visibility</p:attrName>
                                        </p:attrNameLst>
                                      </p:cBhvr>
                                      <p:to>
                                        <p:strVal val="visible"/>
                                      </p:to>
                                    </p:set>
                                    <p:animEffect transition="in" filter="blinds(vertical)">
                                      <p:cBhvr>
                                        <p:cTn id="9" dur="500"/>
                                        <p:tgtEl>
                                          <p:spTgt spid="114691">
                                            <p:txEl>
                                              <p:pRg st="0" end="0"/>
                                            </p:txEl>
                                          </p:spTgt>
                                        </p:tgtEl>
                                      </p:cBhvr>
                                    </p:animEffect>
                                  </p:childTnLst>
                                  <p:subTnLst>
                                    <p:animClr clrSpc="rgb" dir="cw">
                                      <p:cBhvr override="childStyle">
                                        <p:cTn dur="1" fill="hold" display="0" masterRel="nextClick" afterEffect="1"/>
                                        <p:tgtEl>
                                          <p:spTgt spid="114691">
                                            <p:txEl>
                                              <p:pRg st="0" end="0"/>
                                            </p:txEl>
                                          </p:spTgt>
                                        </p:tgtEl>
                                        <p:attrNameLst>
                                          <p:attrName>ppt_c</p:attrName>
                                        </p:attrNameLst>
                                      </p:cBhvr>
                                      <p:to>
                                        <a:srgbClr val="C0C0C0"/>
                                      </p:to>
                                    </p:animClr>
                                  </p:subTnLst>
                                </p:cTn>
                              </p:par>
                              <p:par>
                                <p:cTn id="10" presetID="3" presetClass="entr" presetSubtype="5" fill="hold" grpId="0" nodeType="withEffect">
                                  <p:stCondLst>
                                    <p:cond delay="0"/>
                                  </p:stCondLst>
                                  <p:childTnLst>
                                    <p:set>
                                      <p:cBhvr>
                                        <p:cTn id="11" dur="1" fill="hold">
                                          <p:stCondLst>
                                            <p:cond delay="0"/>
                                          </p:stCondLst>
                                        </p:cTn>
                                        <p:tgtEl>
                                          <p:spTgt spid="114691">
                                            <p:txEl>
                                              <p:pRg st="1" end="1"/>
                                            </p:txEl>
                                          </p:spTgt>
                                        </p:tgtEl>
                                        <p:attrNameLst>
                                          <p:attrName>style.visibility</p:attrName>
                                        </p:attrNameLst>
                                      </p:cBhvr>
                                      <p:to>
                                        <p:strVal val="visible"/>
                                      </p:to>
                                    </p:set>
                                    <p:animEffect transition="in" filter="blinds(vertical)">
                                      <p:cBhvr>
                                        <p:cTn id="12" dur="500"/>
                                        <p:tgtEl>
                                          <p:spTgt spid="114691">
                                            <p:txEl>
                                              <p:pRg st="1" end="1"/>
                                            </p:txEl>
                                          </p:spTgt>
                                        </p:tgtEl>
                                      </p:cBhvr>
                                    </p:animEffect>
                                  </p:childTnLst>
                                  <p:subTnLst>
                                    <p:animClr clrSpc="rgb" dir="cw">
                                      <p:cBhvr override="childStyle">
                                        <p:cTn dur="1" fill="hold" display="0" masterRel="nextClick" afterEffect="1"/>
                                        <p:tgtEl>
                                          <p:spTgt spid="114691">
                                            <p:txEl>
                                              <p:pRg st="1" end="1"/>
                                            </p:txEl>
                                          </p:spTgt>
                                        </p:tgtEl>
                                        <p:attrNameLst>
                                          <p:attrName>ppt_c</p:attrName>
                                        </p:attrNameLst>
                                      </p:cBhvr>
                                      <p:to>
                                        <a:srgbClr val="C0C0C0"/>
                                      </p:to>
                                    </p:animClr>
                                  </p:subTnLst>
                                </p:cTn>
                              </p:par>
                              <p:par>
                                <p:cTn id="13" presetID="3" presetClass="entr" presetSubtype="5" fill="hold" grpId="0" nodeType="withEffect">
                                  <p:stCondLst>
                                    <p:cond delay="0"/>
                                  </p:stCondLst>
                                  <p:childTnLst>
                                    <p:set>
                                      <p:cBhvr>
                                        <p:cTn id="14" dur="1" fill="hold">
                                          <p:stCondLst>
                                            <p:cond delay="0"/>
                                          </p:stCondLst>
                                        </p:cTn>
                                        <p:tgtEl>
                                          <p:spTgt spid="114691">
                                            <p:txEl>
                                              <p:pRg st="2" end="2"/>
                                            </p:txEl>
                                          </p:spTgt>
                                        </p:tgtEl>
                                        <p:attrNameLst>
                                          <p:attrName>style.visibility</p:attrName>
                                        </p:attrNameLst>
                                      </p:cBhvr>
                                      <p:to>
                                        <p:strVal val="visible"/>
                                      </p:to>
                                    </p:set>
                                    <p:animEffect transition="in" filter="blinds(vertical)">
                                      <p:cBhvr>
                                        <p:cTn id="15" dur="500"/>
                                        <p:tgtEl>
                                          <p:spTgt spid="114691">
                                            <p:txEl>
                                              <p:pRg st="2" end="2"/>
                                            </p:txEl>
                                          </p:spTgt>
                                        </p:tgtEl>
                                      </p:cBhvr>
                                    </p:animEffect>
                                  </p:childTnLst>
                                  <p:subTnLst>
                                    <p:animClr clrSpc="rgb" dir="cw">
                                      <p:cBhvr override="childStyle">
                                        <p:cTn dur="1" fill="hold" display="0" masterRel="nextClick" afterEffect="1"/>
                                        <p:tgtEl>
                                          <p:spTgt spid="114691">
                                            <p:txEl>
                                              <p:pRg st="2" end="2"/>
                                            </p:txEl>
                                          </p:spTgt>
                                        </p:tgtEl>
                                        <p:attrNameLst>
                                          <p:attrName>ppt_c</p:attrName>
                                        </p:attrNameLst>
                                      </p:cBhvr>
                                      <p:to>
                                        <a:srgbClr val="C0C0C0"/>
                                      </p:to>
                                    </p:animClr>
                                  </p:subTnLst>
                                </p:cTn>
                              </p:par>
                            </p:childTnLst>
                          </p:cTn>
                        </p:par>
                        <p:par>
                          <p:cTn id="16" fill="hold">
                            <p:stCondLst>
                              <p:cond delay="500"/>
                            </p:stCondLst>
                            <p:childTnLst>
                              <p:par>
                                <p:cTn id="17" presetID="3" presetClass="entr" presetSubtype="5" fill="hold" grpId="0" nodeType="afterEffect">
                                  <p:stCondLst>
                                    <p:cond delay="0"/>
                                  </p:stCondLst>
                                  <p:childTnLst>
                                    <p:set>
                                      <p:cBhvr>
                                        <p:cTn id="18" dur="1" fill="hold">
                                          <p:stCondLst>
                                            <p:cond delay="0"/>
                                          </p:stCondLst>
                                        </p:cTn>
                                        <p:tgtEl>
                                          <p:spTgt spid="114691">
                                            <p:txEl>
                                              <p:pRg st="3" end="3"/>
                                            </p:txEl>
                                          </p:spTgt>
                                        </p:tgtEl>
                                        <p:attrNameLst>
                                          <p:attrName>style.visibility</p:attrName>
                                        </p:attrNameLst>
                                      </p:cBhvr>
                                      <p:to>
                                        <p:strVal val="visible"/>
                                      </p:to>
                                    </p:set>
                                    <p:animEffect transition="in" filter="blinds(vertical)">
                                      <p:cBhvr>
                                        <p:cTn id="19" dur="500"/>
                                        <p:tgtEl>
                                          <p:spTgt spid="11469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690" grpId="0"/>
      <p:bldP spid="114691"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ctrTitle" idx="4294967295"/>
          </p:nvPr>
        </p:nvSpPr>
        <p:spPr>
          <a:xfrm>
            <a:off x="0" y="120650"/>
            <a:ext cx="9144000" cy="1647825"/>
          </a:xfrm>
          <a:noFill/>
          <a:ln/>
        </p:spPr>
        <p:txBody>
          <a:bodyPr lIns="0" tIns="0" rIns="0" bIns="0">
            <a:spAutoFit/>
          </a:bodyPr>
          <a:lstStyle/>
          <a:p>
            <a:pPr defTabSz="381000"/>
            <a:r>
              <a:rPr lang="en-US" altLang="en-US" sz="3600" b="1" u="sng">
                <a:solidFill>
                  <a:srgbClr val="A0D0FF"/>
                </a:solidFill>
                <a:latin typeface="Arial Narrow" panose="020B0606020202030204" pitchFamily="34" charset="0"/>
              </a:rPr>
              <a:t>Chapter 25 - An Example of Application, </a:t>
            </a:r>
            <a:br>
              <a:rPr lang="en-US" altLang="en-US" sz="3600" b="1" u="sng">
                <a:solidFill>
                  <a:srgbClr val="A0D0FF"/>
                </a:solidFill>
                <a:latin typeface="Arial Narrow" panose="020B0606020202030204" pitchFamily="34" charset="0"/>
              </a:rPr>
            </a:br>
            <a:r>
              <a:rPr lang="en-US" altLang="en-US" sz="3600" b="1" u="sng">
                <a:solidFill>
                  <a:srgbClr val="A0D0FF"/>
                </a:solidFill>
                <a:latin typeface="Arial Narrow" panose="020B0606020202030204" pitchFamily="34" charset="0"/>
              </a:rPr>
              <a:t>from the Life of David</a:t>
            </a:r>
            <a:r>
              <a:rPr lang="en-US" altLang="en-US" sz="3600" b="1" i="0" u="sng">
                <a:solidFill>
                  <a:srgbClr val="A0D0FF"/>
                </a:solidFill>
                <a:latin typeface="Arial Narrow" panose="020B0606020202030204" pitchFamily="34" charset="0"/>
              </a:rPr>
              <a:t/>
            </a:r>
            <a:br>
              <a:rPr lang="en-US" altLang="en-US" sz="3600" b="1" i="0" u="sng">
                <a:solidFill>
                  <a:srgbClr val="A0D0FF"/>
                </a:solidFill>
                <a:latin typeface="Arial Narrow" panose="020B0606020202030204" pitchFamily="34" charset="0"/>
              </a:rPr>
            </a:br>
            <a:r>
              <a:rPr lang="en-US" altLang="en-US" sz="3600" b="1">
                <a:solidFill>
                  <a:srgbClr val="FFFF99"/>
                </a:solidFill>
                <a:latin typeface="Arial Narrow" panose="020B0606020202030204" pitchFamily="34" charset="0"/>
              </a:rPr>
              <a:t>1 Samuel 24 &amp; 26</a:t>
            </a:r>
          </a:p>
        </p:txBody>
      </p:sp>
      <p:sp>
        <p:nvSpPr>
          <p:cNvPr id="53251" name="Rectangle 3"/>
          <p:cNvSpPr>
            <a:spLocks noGrp="1" noChangeArrowheads="1"/>
          </p:cNvSpPr>
          <p:nvPr>
            <p:ph type="body" idx="4294967295"/>
          </p:nvPr>
        </p:nvSpPr>
        <p:spPr>
          <a:xfrm>
            <a:off x="0" y="1828800"/>
            <a:ext cx="9144000" cy="5029200"/>
          </a:xfrm>
          <a:noFill/>
          <a:ln/>
        </p:spPr>
        <p:txBody>
          <a:bodyPr/>
          <a:lstStyle/>
          <a:p>
            <a:pPr>
              <a:lnSpc>
                <a:spcPct val="80000"/>
              </a:lnSpc>
            </a:pPr>
            <a:r>
              <a:rPr lang="en-US" altLang="en-US" sz="3600" b="1" dirty="0" smtClean="0">
                <a:solidFill>
                  <a:srgbClr val="FFFFFF"/>
                </a:solidFill>
                <a:latin typeface="Arial Narrow" panose="020B0606020202030204" pitchFamily="34" charset="0"/>
              </a:rPr>
              <a:t>1) The battle belongs to the Lord - 1 Samuel 17:47  - Defeating Goliath</a:t>
            </a:r>
          </a:p>
          <a:p>
            <a:pPr>
              <a:lnSpc>
                <a:spcPct val="80000"/>
              </a:lnSpc>
            </a:pPr>
            <a:r>
              <a:rPr lang="en-US" altLang="en-US" sz="3600" b="1" dirty="0" smtClean="0">
                <a:solidFill>
                  <a:srgbClr val="FFFFFF"/>
                </a:solidFill>
                <a:latin typeface="Arial Narrow" panose="020B0606020202030204" pitchFamily="34" charset="0"/>
              </a:rPr>
              <a:t>2</a:t>
            </a:r>
            <a:r>
              <a:rPr lang="en-US" altLang="en-US" sz="3600" b="1" dirty="0">
                <a:solidFill>
                  <a:srgbClr val="FFFFFF"/>
                </a:solidFill>
                <a:latin typeface="Arial Narrow" panose="020B0606020202030204" pitchFamily="34" charset="0"/>
              </a:rPr>
              <a:t>) God is His deliverer regardless of the circumstances - 1 Samuel 17:37 (delivered from paw of bear and mouth of the lion)</a:t>
            </a:r>
          </a:p>
          <a:p>
            <a:pPr>
              <a:lnSpc>
                <a:spcPct val="80000"/>
              </a:lnSpc>
            </a:pPr>
            <a:r>
              <a:rPr lang="en-US" altLang="en-US" sz="3600" b="1" dirty="0">
                <a:solidFill>
                  <a:srgbClr val="FFFFFF"/>
                </a:solidFill>
                <a:latin typeface="Arial Narrow" panose="020B0606020202030204" pitchFamily="34" charset="0"/>
              </a:rPr>
              <a:t>3) David found His strength in the Lord - 1 Samuel </a:t>
            </a:r>
            <a:r>
              <a:rPr lang="en-US" altLang="en-US" sz="3600" b="1" dirty="0" smtClean="0">
                <a:solidFill>
                  <a:srgbClr val="FFFFFF"/>
                </a:solidFill>
                <a:latin typeface="Arial Narrow" panose="020B0606020202030204" pitchFamily="34" charset="0"/>
              </a:rPr>
              <a:t>30:6</a:t>
            </a:r>
            <a:endParaRPr lang="en-US" altLang="en-US" sz="3600" b="1" dirty="0">
              <a:solidFill>
                <a:srgbClr val="FFFFFF"/>
              </a:solidFill>
              <a:latin typeface="Arial Narrow" panose="020B0606020202030204" pitchFamily="34" charset="0"/>
            </a:endParaRP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325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2" presetClass="entr" presetSubtype="8" fill="hold" grpId="0" nodeType="clickEffect">
                                  <p:stCondLst>
                                    <p:cond delay="0"/>
                                  </p:stCondLst>
                                  <p:childTnLst>
                                    <p:set>
                                      <p:cBhvr>
                                        <p:cTn id="10" dur="1" fill="hold">
                                          <p:stCondLst>
                                            <p:cond delay="0"/>
                                          </p:stCondLst>
                                        </p:cTn>
                                        <p:tgtEl>
                                          <p:spTgt spid="53251">
                                            <p:txEl>
                                              <p:pRg st="0" end="0"/>
                                            </p:txEl>
                                          </p:spTgt>
                                        </p:tgtEl>
                                        <p:attrNameLst>
                                          <p:attrName>style.visibility</p:attrName>
                                        </p:attrNameLst>
                                      </p:cBhvr>
                                      <p:to>
                                        <p:strVal val="visible"/>
                                      </p:to>
                                    </p:set>
                                    <p:animEffect transition="in" filter="wipe(left)">
                                      <p:cBhvr>
                                        <p:cTn id="11" dur="500"/>
                                        <p:tgtEl>
                                          <p:spTgt spid="53251">
                                            <p:txEl>
                                              <p:pRg st="0" end="0"/>
                                            </p:txEl>
                                          </p:spTgt>
                                        </p:tgtEl>
                                      </p:cBhvr>
                                    </p:animEffect>
                                  </p:childTnLst>
                                  <p:subTnLst>
                                    <p:animClr clrSpc="rgb" dir="cw">
                                      <p:cBhvr override="childStyle">
                                        <p:cTn dur="1" fill="hold" display="0" masterRel="nextClick" afterEffect="1"/>
                                        <p:tgtEl>
                                          <p:spTgt spid="53251">
                                            <p:txEl>
                                              <p:pRg st="0" end="0"/>
                                            </p:txEl>
                                          </p:spTgt>
                                        </p:tgtEl>
                                        <p:attrNameLst>
                                          <p:attrName>ppt_c</p:attrName>
                                        </p:attrNameLst>
                                      </p:cBhvr>
                                      <p:to>
                                        <a:srgbClr val="C0C0C0"/>
                                      </p:to>
                                    </p:animClr>
                                  </p:sub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53251">
                                            <p:txEl>
                                              <p:pRg st="1" end="1"/>
                                            </p:txEl>
                                          </p:spTgt>
                                        </p:tgtEl>
                                        <p:attrNameLst>
                                          <p:attrName>style.visibility</p:attrName>
                                        </p:attrNameLst>
                                      </p:cBhvr>
                                      <p:to>
                                        <p:strVal val="visible"/>
                                      </p:to>
                                    </p:set>
                                    <p:animEffect transition="in" filter="wipe(left)">
                                      <p:cBhvr>
                                        <p:cTn id="16" dur="500"/>
                                        <p:tgtEl>
                                          <p:spTgt spid="53251">
                                            <p:txEl>
                                              <p:pRg st="1" end="1"/>
                                            </p:txEl>
                                          </p:spTgt>
                                        </p:tgtEl>
                                      </p:cBhvr>
                                    </p:animEffect>
                                  </p:childTnLst>
                                  <p:subTnLst>
                                    <p:animClr clrSpc="rgb" dir="cw">
                                      <p:cBhvr override="childStyle">
                                        <p:cTn dur="1" fill="hold" display="0" masterRel="nextClick" afterEffect="1"/>
                                        <p:tgtEl>
                                          <p:spTgt spid="53251">
                                            <p:txEl>
                                              <p:pRg st="1" end="1"/>
                                            </p:txEl>
                                          </p:spTgt>
                                        </p:tgtEl>
                                        <p:attrNameLst>
                                          <p:attrName>ppt_c</p:attrName>
                                        </p:attrNameLst>
                                      </p:cBhvr>
                                      <p:to>
                                        <a:srgbClr val="C0C0C0"/>
                                      </p:to>
                                    </p:animClr>
                                  </p:sub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53251">
                                            <p:txEl>
                                              <p:pRg st="2" end="2"/>
                                            </p:txEl>
                                          </p:spTgt>
                                        </p:tgtEl>
                                        <p:attrNameLst>
                                          <p:attrName>style.visibility</p:attrName>
                                        </p:attrNameLst>
                                      </p:cBhvr>
                                      <p:to>
                                        <p:strVal val="visible"/>
                                      </p:to>
                                    </p:set>
                                    <p:animEffect transition="in" filter="wipe(left)">
                                      <p:cBhvr>
                                        <p:cTn id="21" dur="500"/>
                                        <p:tgtEl>
                                          <p:spTgt spid="5325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0" grpId="0"/>
      <p:bldP spid="53251"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ctrTitle" idx="4294967295"/>
          </p:nvPr>
        </p:nvSpPr>
        <p:spPr>
          <a:xfrm>
            <a:off x="0" y="120650"/>
            <a:ext cx="9144000" cy="1647825"/>
          </a:xfrm>
          <a:noFill/>
          <a:ln/>
        </p:spPr>
        <p:txBody>
          <a:bodyPr lIns="0" tIns="0" rIns="0" bIns="0">
            <a:spAutoFit/>
          </a:bodyPr>
          <a:lstStyle/>
          <a:p>
            <a:pPr defTabSz="381000"/>
            <a:r>
              <a:rPr lang="en-US" altLang="en-US" sz="3600" b="1" u="sng">
                <a:solidFill>
                  <a:srgbClr val="A0D0FF"/>
                </a:solidFill>
                <a:latin typeface="Arial Narrow" panose="020B0606020202030204" pitchFamily="34" charset="0"/>
              </a:rPr>
              <a:t>Chapter 25 - An Example of Application, </a:t>
            </a:r>
            <a:br>
              <a:rPr lang="en-US" altLang="en-US" sz="3600" b="1" u="sng">
                <a:solidFill>
                  <a:srgbClr val="A0D0FF"/>
                </a:solidFill>
                <a:latin typeface="Arial Narrow" panose="020B0606020202030204" pitchFamily="34" charset="0"/>
              </a:rPr>
            </a:br>
            <a:r>
              <a:rPr lang="en-US" altLang="en-US" sz="3600" b="1" u="sng">
                <a:solidFill>
                  <a:srgbClr val="A0D0FF"/>
                </a:solidFill>
                <a:latin typeface="Arial Narrow" panose="020B0606020202030204" pitchFamily="34" charset="0"/>
              </a:rPr>
              <a:t>from the Life of David</a:t>
            </a:r>
            <a:r>
              <a:rPr lang="en-US" altLang="en-US" sz="3600" b="1" i="0" u="sng">
                <a:solidFill>
                  <a:srgbClr val="A0D0FF"/>
                </a:solidFill>
                <a:latin typeface="Arial Narrow" panose="020B0606020202030204" pitchFamily="34" charset="0"/>
              </a:rPr>
              <a:t/>
            </a:r>
            <a:br>
              <a:rPr lang="en-US" altLang="en-US" sz="3600" b="1" i="0" u="sng">
                <a:solidFill>
                  <a:srgbClr val="A0D0FF"/>
                </a:solidFill>
                <a:latin typeface="Arial Narrow" panose="020B0606020202030204" pitchFamily="34" charset="0"/>
              </a:rPr>
            </a:br>
            <a:r>
              <a:rPr lang="en-US" altLang="en-US" sz="3600" b="1">
                <a:solidFill>
                  <a:srgbClr val="FFFF99"/>
                </a:solidFill>
                <a:latin typeface="Arial Narrow" panose="020B0606020202030204" pitchFamily="34" charset="0"/>
              </a:rPr>
              <a:t>1 Samuel 24 &amp; 26</a:t>
            </a:r>
          </a:p>
        </p:txBody>
      </p:sp>
      <p:sp>
        <p:nvSpPr>
          <p:cNvPr id="53251" name="Rectangle 3"/>
          <p:cNvSpPr>
            <a:spLocks noGrp="1" noChangeArrowheads="1"/>
          </p:cNvSpPr>
          <p:nvPr>
            <p:ph type="body" idx="4294967295"/>
          </p:nvPr>
        </p:nvSpPr>
        <p:spPr>
          <a:xfrm>
            <a:off x="0" y="1828800"/>
            <a:ext cx="9144000" cy="5029200"/>
          </a:xfrm>
          <a:noFill/>
          <a:ln/>
        </p:spPr>
        <p:txBody>
          <a:bodyPr/>
          <a:lstStyle/>
          <a:p>
            <a:pPr>
              <a:lnSpc>
                <a:spcPct val="80000"/>
              </a:lnSpc>
            </a:pPr>
            <a:r>
              <a:rPr lang="en-US" altLang="en-US" sz="3600" b="1" dirty="0" smtClean="0">
                <a:solidFill>
                  <a:srgbClr val="FFFFFF"/>
                </a:solidFill>
                <a:latin typeface="Arial Narrow" panose="020B0606020202030204" pitchFamily="34" charset="0"/>
              </a:rPr>
              <a:t>4</a:t>
            </a:r>
            <a:r>
              <a:rPr lang="en-US" altLang="en-US" sz="3600" b="1" dirty="0">
                <a:solidFill>
                  <a:srgbClr val="FFFFFF"/>
                </a:solidFill>
                <a:latin typeface="Arial Narrow" panose="020B0606020202030204" pitchFamily="34" charset="0"/>
              </a:rPr>
              <a:t>) David had a pure heart - 1 Samuel 16:7</a:t>
            </a:r>
          </a:p>
          <a:p>
            <a:pPr>
              <a:lnSpc>
                <a:spcPct val="80000"/>
              </a:lnSpc>
            </a:pPr>
            <a:r>
              <a:rPr lang="en-US" altLang="en-US" sz="3600" b="1" dirty="0">
                <a:solidFill>
                  <a:srgbClr val="FFFFFF"/>
                </a:solidFill>
                <a:latin typeface="Arial Narrow" panose="020B0606020202030204" pitchFamily="34" charset="0"/>
              </a:rPr>
              <a:t>5) David had the Holy Spirit working in him - 1 Samuel 16:13 - all believers have </a:t>
            </a:r>
            <a:r>
              <a:rPr lang="en-US" altLang="en-US" sz="3600" b="1" dirty="0" smtClean="0">
                <a:solidFill>
                  <a:srgbClr val="FFFFFF"/>
                </a:solidFill>
                <a:latin typeface="Arial Narrow" panose="020B0606020202030204" pitchFamily="34" charset="0"/>
              </a:rPr>
              <a:t>this</a:t>
            </a:r>
          </a:p>
          <a:p>
            <a:pPr>
              <a:lnSpc>
                <a:spcPct val="80000"/>
              </a:lnSpc>
            </a:pPr>
            <a:r>
              <a:rPr lang="en-US" altLang="en-US" sz="3600" b="1" dirty="0">
                <a:solidFill>
                  <a:srgbClr val="FFFFFF"/>
                </a:solidFill>
                <a:latin typeface="Arial Narrow" panose="020B0606020202030204" pitchFamily="34" charset="0"/>
              </a:rPr>
              <a:t>6) same as #2 - David remembered God’s faithfulness from the past</a:t>
            </a:r>
          </a:p>
          <a:p>
            <a:pPr>
              <a:lnSpc>
                <a:spcPct val="80000"/>
              </a:lnSpc>
            </a:pPr>
            <a:r>
              <a:rPr lang="en-US" altLang="en-US" sz="3600" b="1" dirty="0">
                <a:solidFill>
                  <a:srgbClr val="FFFFFF"/>
                </a:solidFill>
                <a:latin typeface="Arial Narrow" panose="020B0606020202030204" pitchFamily="34" charset="0"/>
              </a:rPr>
              <a:t>7) David gave it over to God publically - 1 Samuel </a:t>
            </a:r>
            <a:r>
              <a:rPr lang="en-US" altLang="en-US" sz="3600" b="1" dirty="0" smtClean="0">
                <a:solidFill>
                  <a:srgbClr val="FFFFFF"/>
                </a:solidFill>
                <a:latin typeface="Arial Narrow" panose="020B0606020202030204" pitchFamily="34" charset="0"/>
              </a:rPr>
              <a:t>17:45</a:t>
            </a:r>
            <a:endParaRPr lang="en-US" altLang="en-US" sz="3600" b="1" dirty="0">
              <a:solidFill>
                <a:srgbClr val="FFFFFF"/>
              </a:solidFill>
              <a:latin typeface="Arial Narrow" panose="020B0606020202030204" pitchFamily="34" charset="0"/>
            </a:endParaRPr>
          </a:p>
        </p:txBody>
      </p:sp>
    </p:spTree>
    <p:extLst>
      <p:ext uri="{BB962C8B-B14F-4D97-AF65-F5344CB8AC3E}">
        <p14:creationId xmlns:p14="http://schemas.microsoft.com/office/powerpoint/2010/main" val="2310639488"/>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3250"/>
                                        </p:tgtEl>
                                        <p:attrNameLst>
                                          <p:attrName>style.visibility</p:attrName>
                                        </p:attrNameLst>
                                      </p:cBhvr>
                                      <p:to>
                                        <p:strVal val="visible"/>
                                      </p:to>
                                    </p:set>
                                  </p:childTnLst>
                                </p:cTn>
                              </p:par>
                            </p:childTnLst>
                          </p:cTn>
                        </p:par>
                        <p:par>
                          <p:cTn id="7" fill="hold" nodeType="withGroup">
                            <p:stCondLst>
                              <p:cond delay="0"/>
                            </p:stCondLst>
                            <p:childTnLst>
                              <p:par>
                                <p:cTn id="8" presetID="22" presetClass="entr" presetSubtype="8" fill="hold" grpId="0" nodeType="afterEffect">
                                  <p:stCondLst>
                                    <p:cond delay="0"/>
                                  </p:stCondLst>
                                  <p:childTnLst>
                                    <p:set>
                                      <p:cBhvr>
                                        <p:cTn id="9" dur="1" fill="hold">
                                          <p:stCondLst>
                                            <p:cond delay="0"/>
                                          </p:stCondLst>
                                        </p:cTn>
                                        <p:tgtEl>
                                          <p:spTgt spid="53251">
                                            <p:txEl>
                                              <p:pRg st="0" end="0"/>
                                            </p:txEl>
                                          </p:spTgt>
                                        </p:tgtEl>
                                        <p:attrNameLst>
                                          <p:attrName>style.visibility</p:attrName>
                                        </p:attrNameLst>
                                      </p:cBhvr>
                                      <p:to>
                                        <p:strVal val="visible"/>
                                      </p:to>
                                    </p:set>
                                    <p:animEffect transition="in" filter="wipe(left)">
                                      <p:cBhvr>
                                        <p:cTn id="10" dur="500"/>
                                        <p:tgtEl>
                                          <p:spTgt spid="53251">
                                            <p:txEl>
                                              <p:pRg st="0" end="0"/>
                                            </p:txEl>
                                          </p:spTgt>
                                        </p:tgtEl>
                                      </p:cBhvr>
                                    </p:animEffect>
                                  </p:childTnLst>
                                  <p:subTnLst>
                                    <p:animClr clrSpc="rgb" dir="cw">
                                      <p:cBhvr override="childStyle">
                                        <p:cTn dur="1" fill="hold" display="0" masterRel="nextClick" afterEffect="1"/>
                                        <p:tgtEl>
                                          <p:spTgt spid="53251">
                                            <p:txEl>
                                              <p:pRg st="0" end="0"/>
                                            </p:txEl>
                                          </p:spTgt>
                                        </p:tgtEl>
                                        <p:attrNameLst>
                                          <p:attrName>ppt_c</p:attrName>
                                        </p:attrNameLst>
                                      </p:cBhvr>
                                      <p:to>
                                        <a:srgbClr val="C0C0C0"/>
                                      </p:to>
                                    </p:animClr>
                                  </p:sub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53251">
                                            <p:txEl>
                                              <p:pRg st="1" end="1"/>
                                            </p:txEl>
                                          </p:spTgt>
                                        </p:tgtEl>
                                        <p:attrNameLst>
                                          <p:attrName>style.visibility</p:attrName>
                                        </p:attrNameLst>
                                      </p:cBhvr>
                                      <p:to>
                                        <p:strVal val="visible"/>
                                      </p:to>
                                    </p:set>
                                    <p:animEffect transition="in" filter="wipe(left)">
                                      <p:cBhvr>
                                        <p:cTn id="15" dur="500"/>
                                        <p:tgtEl>
                                          <p:spTgt spid="53251">
                                            <p:txEl>
                                              <p:pRg st="1" end="1"/>
                                            </p:txEl>
                                          </p:spTgt>
                                        </p:tgtEl>
                                      </p:cBhvr>
                                    </p:animEffect>
                                  </p:childTnLst>
                                  <p:subTnLst>
                                    <p:animClr clrSpc="rgb" dir="cw">
                                      <p:cBhvr override="childStyle">
                                        <p:cTn dur="1" fill="hold" display="0" masterRel="nextClick" afterEffect="1"/>
                                        <p:tgtEl>
                                          <p:spTgt spid="53251">
                                            <p:txEl>
                                              <p:pRg st="1" end="1"/>
                                            </p:txEl>
                                          </p:spTgt>
                                        </p:tgtEl>
                                        <p:attrNameLst>
                                          <p:attrName>ppt_c</p:attrName>
                                        </p:attrNameLst>
                                      </p:cBhvr>
                                      <p:to>
                                        <a:srgbClr val="C0C0C0"/>
                                      </p:to>
                                    </p:animClr>
                                  </p:sub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53251">
                                            <p:txEl>
                                              <p:pRg st="2" end="2"/>
                                            </p:txEl>
                                          </p:spTgt>
                                        </p:tgtEl>
                                        <p:attrNameLst>
                                          <p:attrName>style.visibility</p:attrName>
                                        </p:attrNameLst>
                                      </p:cBhvr>
                                      <p:to>
                                        <p:strVal val="visible"/>
                                      </p:to>
                                    </p:set>
                                    <p:animEffect transition="in" filter="wipe(left)">
                                      <p:cBhvr>
                                        <p:cTn id="20" dur="500"/>
                                        <p:tgtEl>
                                          <p:spTgt spid="53251">
                                            <p:txEl>
                                              <p:pRg st="2" end="2"/>
                                            </p:txEl>
                                          </p:spTgt>
                                        </p:tgtEl>
                                      </p:cBhvr>
                                    </p:animEffect>
                                  </p:childTnLst>
                                  <p:subTnLst>
                                    <p:animClr clrSpc="rgb" dir="cw">
                                      <p:cBhvr override="childStyle">
                                        <p:cTn dur="1" fill="hold" display="0" masterRel="nextClick" afterEffect="1"/>
                                        <p:tgtEl>
                                          <p:spTgt spid="53251">
                                            <p:txEl>
                                              <p:pRg st="2" end="2"/>
                                            </p:txEl>
                                          </p:spTgt>
                                        </p:tgtEl>
                                        <p:attrNameLst>
                                          <p:attrName>ppt_c</p:attrName>
                                        </p:attrNameLst>
                                      </p:cBhvr>
                                      <p:to>
                                        <a:srgbClr val="C0C0C0"/>
                                      </p:to>
                                    </p:animClr>
                                  </p:sub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53251">
                                            <p:txEl>
                                              <p:pRg st="3" end="3"/>
                                            </p:txEl>
                                          </p:spTgt>
                                        </p:tgtEl>
                                        <p:attrNameLst>
                                          <p:attrName>style.visibility</p:attrName>
                                        </p:attrNameLst>
                                      </p:cBhvr>
                                      <p:to>
                                        <p:strVal val="visible"/>
                                      </p:to>
                                    </p:set>
                                    <p:animEffect transition="in" filter="wipe(left)">
                                      <p:cBhvr>
                                        <p:cTn id="25" dur="500"/>
                                        <p:tgtEl>
                                          <p:spTgt spid="5325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0" grpId="0"/>
      <p:bldP spid="53251"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ctrTitle" idx="4294967295"/>
          </p:nvPr>
        </p:nvSpPr>
        <p:spPr>
          <a:xfrm>
            <a:off x="0" y="120650"/>
            <a:ext cx="9144000" cy="1647825"/>
          </a:xfrm>
          <a:noFill/>
          <a:ln/>
        </p:spPr>
        <p:txBody>
          <a:bodyPr lIns="0" tIns="0" rIns="0" bIns="0">
            <a:spAutoFit/>
          </a:bodyPr>
          <a:lstStyle/>
          <a:p>
            <a:pPr defTabSz="381000"/>
            <a:r>
              <a:rPr lang="en-US" altLang="en-US" sz="3600" b="1" u="sng" dirty="0">
                <a:solidFill>
                  <a:srgbClr val="A0D0FF"/>
                </a:solidFill>
                <a:latin typeface="Arial Narrow" panose="020B0606020202030204" pitchFamily="34" charset="0"/>
              </a:rPr>
              <a:t>Chapter 25 - An Example of Application, </a:t>
            </a:r>
            <a:br>
              <a:rPr lang="en-US" altLang="en-US" sz="3600" b="1" u="sng" dirty="0">
                <a:solidFill>
                  <a:srgbClr val="A0D0FF"/>
                </a:solidFill>
                <a:latin typeface="Arial Narrow" panose="020B0606020202030204" pitchFamily="34" charset="0"/>
              </a:rPr>
            </a:br>
            <a:r>
              <a:rPr lang="en-US" altLang="en-US" sz="3600" b="1" u="sng" dirty="0">
                <a:solidFill>
                  <a:srgbClr val="A0D0FF"/>
                </a:solidFill>
                <a:latin typeface="Arial Narrow" panose="020B0606020202030204" pitchFamily="34" charset="0"/>
              </a:rPr>
              <a:t>from the Life of David</a:t>
            </a:r>
            <a:r>
              <a:rPr lang="en-US" altLang="en-US" sz="3600" b="1" i="0" u="sng" dirty="0">
                <a:solidFill>
                  <a:srgbClr val="A0D0FF"/>
                </a:solidFill>
                <a:latin typeface="Arial Narrow" panose="020B0606020202030204" pitchFamily="34" charset="0"/>
              </a:rPr>
              <a:t/>
            </a:r>
            <a:br>
              <a:rPr lang="en-US" altLang="en-US" sz="3600" b="1" i="0" u="sng" dirty="0">
                <a:solidFill>
                  <a:srgbClr val="A0D0FF"/>
                </a:solidFill>
                <a:latin typeface="Arial Narrow" panose="020B0606020202030204" pitchFamily="34" charset="0"/>
              </a:rPr>
            </a:br>
            <a:r>
              <a:rPr lang="en-US" altLang="en-US" sz="3600" b="1" dirty="0">
                <a:solidFill>
                  <a:srgbClr val="FFFF99"/>
                </a:solidFill>
                <a:latin typeface="Arial Narrow" panose="020B0606020202030204" pitchFamily="34" charset="0"/>
              </a:rPr>
              <a:t>1 Samuel 24 &amp; 26</a:t>
            </a:r>
          </a:p>
        </p:txBody>
      </p:sp>
      <p:sp>
        <p:nvSpPr>
          <p:cNvPr id="116739" name="Rectangle 3"/>
          <p:cNvSpPr>
            <a:spLocks noGrp="1" noChangeArrowheads="1"/>
          </p:cNvSpPr>
          <p:nvPr>
            <p:ph type="body" idx="4294967295"/>
          </p:nvPr>
        </p:nvSpPr>
        <p:spPr>
          <a:xfrm>
            <a:off x="0" y="1828800"/>
            <a:ext cx="9144000" cy="5029200"/>
          </a:xfrm>
          <a:noFill/>
          <a:ln/>
        </p:spPr>
        <p:txBody>
          <a:bodyPr/>
          <a:lstStyle/>
          <a:p>
            <a:pPr>
              <a:lnSpc>
                <a:spcPct val="80000"/>
              </a:lnSpc>
            </a:pPr>
            <a:r>
              <a:rPr lang="en-US" altLang="en-US" sz="3600" b="1" dirty="0" smtClean="0">
                <a:solidFill>
                  <a:srgbClr val="FFFFFF"/>
                </a:solidFill>
                <a:latin typeface="Arial Narrow" panose="020B0606020202030204" pitchFamily="34" charset="0"/>
              </a:rPr>
              <a:t>8</a:t>
            </a:r>
            <a:r>
              <a:rPr lang="en-US" altLang="en-US" sz="3600" b="1" dirty="0">
                <a:solidFill>
                  <a:srgbClr val="FFFFFF"/>
                </a:solidFill>
                <a:latin typeface="Arial Narrow" panose="020B0606020202030204" pitchFamily="34" charset="0"/>
              </a:rPr>
              <a:t>) David sought godly counsel - 1 Samuel 19:18</a:t>
            </a:r>
          </a:p>
          <a:p>
            <a:pPr>
              <a:lnSpc>
                <a:spcPct val="80000"/>
              </a:lnSpc>
            </a:pPr>
            <a:r>
              <a:rPr lang="en-US" altLang="en-US" sz="3600" b="1" dirty="0">
                <a:solidFill>
                  <a:srgbClr val="FFFFFF"/>
                </a:solidFill>
                <a:latin typeface="Arial Narrow" panose="020B0606020202030204" pitchFamily="34" charset="0"/>
              </a:rPr>
              <a:t>9) David had the support of others - 1 Samuel 19:18</a:t>
            </a:r>
          </a:p>
          <a:p>
            <a:pPr>
              <a:lnSpc>
                <a:spcPct val="80000"/>
              </a:lnSpc>
            </a:pPr>
            <a:r>
              <a:rPr lang="en-US" altLang="en-US" sz="3600" b="1" dirty="0">
                <a:solidFill>
                  <a:srgbClr val="FFFFFF"/>
                </a:solidFill>
                <a:latin typeface="Arial Narrow" panose="020B0606020202030204" pitchFamily="34" charset="0"/>
              </a:rPr>
              <a:t>10) David truly loved Saul &amp; Jonathan despite Saul’s behavior toward him - 1 Sam. 20:14-42</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116738"/>
                                        </p:tgtEl>
                                        <p:attrNameLst>
                                          <p:attrName>style.visibility</p:attrName>
                                        </p:attrNameLst>
                                      </p:cBhvr>
                                      <p:to>
                                        <p:strVal val="visible"/>
                                      </p:to>
                                    </p:set>
                                  </p:childTnLst>
                                </p:cTn>
                              </p:par>
                            </p:childTnLst>
                          </p:cTn>
                        </p:par>
                        <p:par>
                          <p:cTn id="7" fill="hold" nodeType="withGroup">
                            <p:stCondLst>
                              <p:cond delay="0"/>
                            </p:stCondLst>
                            <p:childTnLst>
                              <p:par>
                                <p:cTn id="8" presetID="22" presetClass="entr" presetSubtype="8" fill="hold" grpId="0" nodeType="afterEffect">
                                  <p:stCondLst>
                                    <p:cond delay="0"/>
                                  </p:stCondLst>
                                  <p:childTnLst>
                                    <p:set>
                                      <p:cBhvr>
                                        <p:cTn id="9" dur="1" fill="hold">
                                          <p:stCondLst>
                                            <p:cond delay="0"/>
                                          </p:stCondLst>
                                        </p:cTn>
                                        <p:tgtEl>
                                          <p:spTgt spid="116739">
                                            <p:txEl>
                                              <p:pRg st="0" end="0"/>
                                            </p:txEl>
                                          </p:spTgt>
                                        </p:tgtEl>
                                        <p:attrNameLst>
                                          <p:attrName>style.visibility</p:attrName>
                                        </p:attrNameLst>
                                      </p:cBhvr>
                                      <p:to>
                                        <p:strVal val="visible"/>
                                      </p:to>
                                    </p:set>
                                    <p:animEffect transition="in" filter="wipe(left)">
                                      <p:cBhvr>
                                        <p:cTn id="10" dur="500"/>
                                        <p:tgtEl>
                                          <p:spTgt spid="116739">
                                            <p:txEl>
                                              <p:pRg st="0" end="0"/>
                                            </p:txEl>
                                          </p:spTgt>
                                        </p:tgtEl>
                                      </p:cBhvr>
                                    </p:animEffect>
                                  </p:childTnLst>
                                  <p:subTnLst>
                                    <p:animClr clrSpc="rgb" dir="cw">
                                      <p:cBhvr override="childStyle">
                                        <p:cTn dur="1" fill="hold" display="0" masterRel="nextClick" afterEffect="1"/>
                                        <p:tgtEl>
                                          <p:spTgt spid="116739">
                                            <p:txEl>
                                              <p:pRg st="0" end="0"/>
                                            </p:txEl>
                                          </p:spTgt>
                                        </p:tgtEl>
                                        <p:attrNameLst>
                                          <p:attrName>ppt_c</p:attrName>
                                        </p:attrNameLst>
                                      </p:cBhvr>
                                      <p:to>
                                        <a:srgbClr val="C0C0C0"/>
                                      </p:to>
                                    </p:animClr>
                                  </p:sub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116739">
                                            <p:txEl>
                                              <p:pRg st="1" end="1"/>
                                            </p:txEl>
                                          </p:spTgt>
                                        </p:tgtEl>
                                        <p:attrNameLst>
                                          <p:attrName>style.visibility</p:attrName>
                                        </p:attrNameLst>
                                      </p:cBhvr>
                                      <p:to>
                                        <p:strVal val="visible"/>
                                      </p:to>
                                    </p:set>
                                    <p:animEffect transition="in" filter="wipe(left)">
                                      <p:cBhvr>
                                        <p:cTn id="15" dur="500"/>
                                        <p:tgtEl>
                                          <p:spTgt spid="116739">
                                            <p:txEl>
                                              <p:pRg st="1" end="1"/>
                                            </p:txEl>
                                          </p:spTgt>
                                        </p:tgtEl>
                                      </p:cBhvr>
                                    </p:animEffect>
                                  </p:childTnLst>
                                  <p:subTnLst>
                                    <p:animClr clrSpc="rgb" dir="cw">
                                      <p:cBhvr override="childStyle">
                                        <p:cTn dur="1" fill="hold" display="0" masterRel="nextClick" afterEffect="1"/>
                                        <p:tgtEl>
                                          <p:spTgt spid="116739">
                                            <p:txEl>
                                              <p:pRg st="1" end="1"/>
                                            </p:txEl>
                                          </p:spTgt>
                                        </p:tgtEl>
                                        <p:attrNameLst>
                                          <p:attrName>ppt_c</p:attrName>
                                        </p:attrNameLst>
                                      </p:cBhvr>
                                      <p:to>
                                        <a:srgbClr val="C0C0C0"/>
                                      </p:to>
                                    </p:animClr>
                                  </p:sub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116739">
                                            <p:txEl>
                                              <p:pRg st="2" end="2"/>
                                            </p:txEl>
                                          </p:spTgt>
                                        </p:tgtEl>
                                        <p:attrNameLst>
                                          <p:attrName>style.visibility</p:attrName>
                                        </p:attrNameLst>
                                      </p:cBhvr>
                                      <p:to>
                                        <p:strVal val="visible"/>
                                      </p:to>
                                    </p:set>
                                    <p:animEffect transition="in" filter="wipe(left)">
                                      <p:cBhvr>
                                        <p:cTn id="20" dur="500"/>
                                        <p:tgtEl>
                                          <p:spTgt spid="11673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738" grpId="0"/>
      <p:bldP spid="116739"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bg bwMode="auto">
      <p:bgPr>
        <a:solidFill>
          <a:srgbClr val="000066"/>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ctrTitle" idx="4294967295"/>
          </p:nvPr>
        </p:nvSpPr>
        <p:spPr>
          <a:xfrm>
            <a:off x="0" y="60325"/>
            <a:ext cx="9144000" cy="1098550"/>
          </a:xfrm>
          <a:noFill/>
          <a:ln/>
        </p:spPr>
        <p:txBody>
          <a:bodyPr lIns="0" tIns="0" rIns="0" bIns="0">
            <a:spAutoFit/>
          </a:bodyPr>
          <a:lstStyle/>
          <a:p>
            <a:pPr defTabSz="381000"/>
            <a:r>
              <a:rPr lang="en-US" altLang="en-US" sz="3600" b="1" u="sng">
                <a:solidFill>
                  <a:srgbClr val="A0D0FF"/>
                </a:solidFill>
                <a:latin typeface="Arial Narrow" panose="020B0606020202030204" pitchFamily="34" charset="0"/>
              </a:rPr>
              <a:t>Principles on People </a:t>
            </a:r>
            <a:br>
              <a:rPr lang="en-US" altLang="en-US" sz="3600" b="1" u="sng">
                <a:solidFill>
                  <a:srgbClr val="A0D0FF"/>
                </a:solidFill>
                <a:latin typeface="Arial Narrow" panose="020B0606020202030204" pitchFamily="34" charset="0"/>
              </a:rPr>
            </a:br>
            <a:r>
              <a:rPr lang="en-US" altLang="en-US" sz="3600" b="1" u="sng">
                <a:solidFill>
                  <a:srgbClr val="A0D0FF"/>
                </a:solidFill>
                <a:latin typeface="Arial Narrow" panose="020B0606020202030204" pitchFamily="34" charset="0"/>
              </a:rPr>
              <a:t>in the Process of Application</a:t>
            </a:r>
            <a:endParaRPr lang="en-US" altLang="en-US" sz="3600" b="1">
              <a:solidFill>
                <a:srgbClr val="FFFF99"/>
              </a:solidFill>
              <a:latin typeface="Arial Narrow" panose="020B0606020202030204" pitchFamily="34" charset="0"/>
            </a:endParaRPr>
          </a:p>
        </p:txBody>
      </p:sp>
      <p:sp>
        <p:nvSpPr>
          <p:cNvPr id="6150" name="Rectangle 6"/>
          <p:cNvSpPr>
            <a:spLocks noGrp="1" noChangeArrowheads="1"/>
          </p:cNvSpPr>
          <p:nvPr>
            <p:ph type="body" idx="4294967295"/>
          </p:nvPr>
        </p:nvSpPr>
        <p:spPr>
          <a:xfrm>
            <a:off x="0" y="1447800"/>
            <a:ext cx="9144000" cy="5257800"/>
          </a:xfrm>
          <a:noFill/>
          <a:ln/>
        </p:spPr>
        <p:txBody>
          <a:bodyPr/>
          <a:lstStyle/>
          <a:p>
            <a:pPr>
              <a:lnSpc>
                <a:spcPct val="80000"/>
              </a:lnSpc>
            </a:pPr>
            <a:r>
              <a:rPr lang="en-US" altLang="en-US" sz="3600" b="1" dirty="0">
                <a:solidFill>
                  <a:srgbClr val="FFFFFF"/>
                </a:solidFill>
                <a:latin typeface="Arial Narrow" panose="020B0606020202030204" pitchFamily="34" charset="0"/>
              </a:rPr>
              <a:t>Community is an important part of the Christian life - It is not God’s plan that we are “maverick” or hermit Christians. </a:t>
            </a:r>
          </a:p>
          <a:p>
            <a:pPr>
              <a:lnSpc>
                <a:spcPct val="80000"/>
              </a:lnSpc>
            </a:pPr>
            <a:r>
              <a:rPr lang="en-US" altLang="en-US" sz="3600" b="1" dirty="0">
                <a:solidFill>
                  <a:srgbClr val="FFFFFF"/>
                </a:solidFill>
                <a:latin typeface="Arial Narrow" panose="020B0606020202030204" pitchFamily="34" charset="0"/>
              </a:rPr>
              <a:t>1 Corinthians 12-14   The Church, the Body of Christ</a:t>
            </a:r>
          </a:p>
          <a:p>
            <a:pPr>
              <a:lnSpc>
                <a:spcPct val="80000"/>
              </a:lnSpc>
            </a:pPr>
            <a:r>
              <a:rPr lang="en-US" altLang="en-US" sz="3600" b="1" dirty="0">
                <a:solidFill>
                  <a:srgbClr val="FFFFFF"/>
                </a:solidFill>
                <a:latin typeface="Arial Narrow" panose="020B0606020202030204" pitchFamily="34" charset="0"/>
              </a:rPr>
              <a:t>Hebrews 10:24-25   do not forsake meeting - spur one another on to love &amp; good deeds</a:t>
            </a:r>
          </a:p>
          <a:p>
            <a:pPr>
              <a:lnSpc>
                <a:spcPct val="80000"/>
              </a:lnSpc>
            </a:pPr>
            <a:r>
              <a:rPr lang="en-US" altLang="en-US" sz="3600" b="1" i="1" dirty="0">
                <a:solidFill>
                  <a:srgbClr val="FFFFFF"/>
                </a:solidFill>
                <a:latin typeface="Arial Narrow" panose="020B0606020202030204" pitchFamily="34" charset="0"/>
              </a:rPr>
              <a:t>“We become like the people with whom we associate: if we want to be godly, we need to associate with godly people.” </a:t>
            </a:r>
          </a:p>
        </p:txBody>
      </p:sp>
    </p:spTree>
  </p:cSld>
  <p:clrMapOvr>
    <a:masterClrMapping/>
  </p:clrMapOvr>
  <p:transition spd="med">
    <p:cover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614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 presetClass="entr" presetSubtype="8" fill="hold" grpId="0" nodeType="clickEffect">
                                  <p:stCondLst>
                                    <p:cond delay="0"/>
                                  </p:stCondLst>
                                  <p:childTnLst>
                                    <p:set>
                                      <p:cBhvr>
                                        <p:cTn id="10" dur="1" fill="hold">
                                          <p:stCondLst>
                                            <p:cond delay="0"/>
                                          </p:stCondLst>
                                        </p:cTn>
                                        <p:tgtEl>
                                          <p:spTgt spid="6150">
                                            <p:txEl>
                                              <p:pRg st="0" end="0"/>
                                            </p:txEl>
                                          </p:spTgt>
                                        </p:tgtEl>
                                        <p:attrNameLst>
                                          <p:attrName>style.visibility</p:attrName>
                                        </p:attrNameLst>
                                      </p:cBhvr>
                                      <p:to>
                                        <p:strVal val="visible"/>
                                      </p:to>
                                    </p:set>
                                    <p:anim calcmode="lin" valueType="num">
                                      <p:cBhvr additive="base">
                                        <p:cTn id="11" dur="500" fill="hold"/>
                                        <p:tgtEl>
                                          <p:spTgt spid="6150">
                                            <p:txEl>
                                              <p:pRg st="0" end="0"/>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6150">
                                            <p:txEl>
                                              <p:pRg st="0" end="0"/>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6150">
                                            <p:txEl>
                                              <p:pRg st="0" end="0"/>
                                            </p:txEl>
                                          </p:spTgt>
                                        </p:tgtEl>
                                        <p:attrNameLst>
                                          <p:attrName>ppt_c</p:attrName>
                                        </p:attrNameLst>
                                      </p:cBhvr>
                                      <p:to>
                                        <a:srgbClr val="C0C0C0"/>
                                      </p:to>
                                    </p:animClr>
                                  </p:sub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6150">
                                            <p:txEl>
                                              <p:pRg st="1" end="1"/>
                                            </p:txEl>
                                          </p:spTgt>
                                        </p:tgtEl>
                                        <p:attrNameLst>
                                          <p:attrName>style.visibility</p:attrName>
                                        </p:attrNameLst>
                                      </p:cBhvr>
                                      <p:to>
                                        <p:strVal val="visible"/>
                                      </p:to>
                                    </p:set>
                                    <p:anim calcmode="lin" valueType="num">
                                      <p:cBhvr additive="base">
                                        <p:cTn id="17" dur="500" fill="hold"/>
                                        <p:tgtEl>
                                          <p:spTgt spid="6150">
                                            <p:txEl>
                                              <p:pRg st="1" end="1"/>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6150">
                                            <p:txEl>
                                              <p:pRg st="1" end="1"/>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6150">
                                            <p:txEl>
                                              <p:pRg st="1" end="1"/>
                                            </p:txEl>
                                          </p:spTgt>
                                        </p:tgtEl>
                                        <p:attrNameLst>
                                          <p:attrName>ppt_c</p:attrName>
                                        </p:attrNameLst>
                                      </p:cBhvr>
                                      <p:to>
                                        <a:srgbClr val="C0C0C0"/>
                                      </p:to>
                                    </p:animClr>
                                  </p:sub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6150">
                                            <p:txEl>
                                              <p:pRg st="2" end="2"/>
                                            </p:txEl>
                                          </p:spTgt>
                                        </p:tgtEl>
                                        <p:attrNameLst>
                                          <p:attrName>style.visibility</p:attrName>
                                        </p:attrNameLst>
                                      </p:cBhvr>
                                      <p:to>
                                        <p:strVal val="visible"/>
                                      </p:to>
                                    </p:set>
                                    <p:anim calcmode="lin" valueType="num">
                                      <p:cBhvr additive="base">
                                        <p:cTn id="23" dur="500" fill="hold"/>
                                        <p:tgtEl>
                                          <p:spTgt spid="6150">
                                            <p:txEl>
                                              <p:pRg st="2" end="2"/>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6150">
                                            <p:txEl>
                                              <p:pRg st="2" end="2"/>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6150">
                                            <p:txEl>
                                              <p:pRg st="2" end="2"/>
                                            </p:txEl>
                                          </p:spTgt>
                                        </p:tgtEl>
                                        <p:attrNameLst>
                                          <p:attrName>ppt_c</p:attrName>
                                        </p:attrNameLst>
                                      </p:cBhvr>
                                      <p:to>
                                        <a:srgbClr val="C0C0C0"/>
                                      </p:to>
                                    </p:animClr>
                                  </p:sub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8" fill="hold" grpId="0" nodeType="clickEffect">
                                  <p:stCondLst>
                                    <p:cond delay="0"/>
                                  </p:stCondLst>
                                  <p:childTnLst>
                                    <p:set>
                                      <p:cBhvr>
                                        <p:cTn id="28" dur="1" fill="hold">
                                          <p:stCondLst>
                                            <p:cond delay="0"/>
                                          </p:stCondLst>
                                        </p:cTn>
                                        <p:tgtEl>
                                          <p:spTgt spid="6150">
                                            <p:txEl>
                                              <p:pRg st="3" end="3"/>
                                            </p:txEl>
                                          </p:spTgt>
                                        </p:tgtEl>
                                        <p:attrNameLst>
                                          <p:attrName>style.visibility</p:attrName>
                                        </p:attrNameLst>
                                      </p:cBhvr>
                                      <p:to>
                                        <p:strVal val="visible"/>
                                      </p:to>
                                    </p:set>
                                    <p:anim calcmode="lin" valueType="num">
                                      <p:cBhvr additive="base">
                                        <p:cTn id="29" dur="500" fill="hold"/>
                                        <p:tgtEl>
                                          <p:spTgt spid="6150">
                                            <p:txEl>
                                              <p:pRg st="3" end="3"/>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6150">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P spid="6150"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7" name="Rectangle 3"/>
          <p:cNvSpPr>
            <a:spLocks noGrp="1" noChangeArrowheads="1"/>
          </p:cNvSpPr>
          <p:nvPr>
            <p:ph type="body" idx="4294967295"/>
          </p:nvPr>
        </p:nvSpPr>
        <p:spPr>
          <a:xfrm>
            <a:off x="0" y="304800"/>
            <a:ext cx="9144000" cy="6553200"/>
          </a:xfrm>
          <a:noFill/>
          <a:ln/>
        </p:spPr>
        <p:txBody>
          <a:bodyPr/>
          <a:lstStyle/>
          <a:p>
            <a:pPr>
              <a:lnSpc>
                <a:spcPct val="80000"/>
              </a:lnSpc>
            </a:pPr>
            <a:r>
              <a:rPr lang="en-US" altLang="en-US" sz="3600" b="1" dirty="0">
                <a:solidFill>
                  <a:srgbClr val="FFFFFF"/>
                </a:solidFill>
                <a:latin typeface="Arial Narrow" panose="020B0606020202030204" pitchFamily="34" charset="0"/>
              </a:rPr>
              <a:t>Conclusion:</a:t>
            </a:r>
          </a:p>
          <a:p>
            <a:pPr>
              <a:lnSpc>
                <a:spcPct val="80000"/>
              </a:lnSpc>
            </a:pPr>
            <a:r>
              <a:rPr lang="en-US" altLang="en-US" sz="3600" b="1" dirty="0">
                <a:solidFill>
                  <a:srgbClr val="FFFFFF"/>
                </a:solidFill>
                <a:latin typeface="Arial Narrow" panose="020B0606020202030204" pitchFamily="34" charset="0"/>
              </a:rPr>
              <a:t>Biblical application is a lifelong process.  You must learn the word and you must learn to apply it. Both occur over the entire lifetime</a:t>
            </a:r>
          </a:p>
          <a:p>
            <a:pPr>
              <a:lnSpc>
                <a:spcPct val="80000"/>
              </a:lnSpc>
            </a:pPr>
            <a:r>
              <a:rPr lang="en-US" altLang="en-US" sz="3600" b="1" dirty="0">
                <a:solidFill>
                  <a:srgbClr val="FFFFFF"/>
                </a:solidFill>
                <a:latin typeface="Arial Narrow" panose="020B0606020202030204" pitchFamily="34" charset="0"/>
              </a:rPr>
              <a:t>We apply the Scriptures as a result of being godly, not just doing godly things. The closer our walk with God in faith, the better we will be able to apply the truths of His word</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18787">
                                            <p:txEl>
                                              <p:pRg st="0" end="0"/>
                                            </p:txEl>
                                          </p:spTgt>
                                        </p:tgtEl>
                                        <p:attrNameLst>
                                          <p:attrName>style.visibility</p:attrName>
                                        </p:attrNameLst>
                                      </p:cBhvr>
                                      <p:to>
                                        <p:strVal val="visible"/>
                                      </p:to>
                                    </p:set>
                                    <p:animEffect transition="in" filter="wipe(left)">
                                      <p:cBhvr>
                                        <p:cTn id="7" dur="500"/>
                                        <p:tgtEl>
                                          <p:spTgt spid="11878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8787">
                                            <p:txEl>
                                              <p:pRg st="1" end="1"/>
                                            </p:txEl>
                                          </p:spTgt>
                                        </p:tgtEl>
                                        <p:attrNameLst>
                                          <p:attrName>style.visibility</p:attrName>
                                        </p:attrNameLst>
                                      </p:cBhvr>
                                      <p:to>
                                        <p:strVal val="visible"/>
                                      </p:to>
                                    </p:set>
                                    <p:animEffect transition="in" filter="wipe(left)">
                                      <p:cBhvr>
                                        <p:cTn id="12" dur="500"/>
                                        <p:tgtEl>
                                          <p:spTgt spid="118787">
                                            <p:txEl>
                                              <p:pRg st="1" end="1"/>
                                            </p:txEl>
                                          </p:spTgt>
                                        </p:tgtEl>
                                      </p:cBhvr>
                                    </p:animEffect>
                                  </p:childTnLst>
                                  <p:subTnLst>
                                    <p:animClr clrSpc="rgb" dir="cw">
                                      <p:cBhvr override="childStyle">
                                        <p:cTn dur="1" fill="hold" display="0" masterRel="nextClick" afterEffect="1"/>
                                        <p:tgtEl>
                                          <p:spTgt spid="118787">
                                            <p:txEl>
                                              <p:pRg st="1" end="1"/>
                                            </p:txEl>
                                          </p:spTgt>
                                        </p:tgtEl>
                                        <p:attrNameLst>
                                          <p:attrName>ppt_c</p:attrName>
                                        </p:attrNameLst>
                                      </p:cBhvr>
                                      <p:to>
                                        <a:srgbClr val="C0C0C0"/>
                                      </p:to>
                                    </p:animClr>
                                  </p:sub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18787">
                                            <p:txEl>
                                              <p:pRg st="2" end="2"/>
                                            </p:txEl>
                                          </p:spTgt>
                                        </p:tgtEl>
                                        <p:attrNameLst>
                                          <p:attrName>style.visibility</p:attrName>
                                        </p:attrNameLst>
                                      </p:cBhvr>
                                      <p:to>
                                        <p:strVal val="visible"/>
                                      </p:to>
                                    </p:set>
                                    <p:animEffect transition="in" filter="wipe(left)">
                                      <p:cBhvr>
                                        <p:cTn id="17" dur="500"/>
                                        <p:tgtEl>
                                          <p:spTgt spid="11878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787"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ctrTitle" idx="4294967295"/>
          </p:nvPr>
        </p:nvSpPr>
        <p:spPr>
          <a:xfrm>
            <a:off x="0" y="76200"/>
            <a:ext cx="9144000" cy="553998"/>
          </a:xfrm>
          <a:noFill/>
          <a:ln/>
        </p:spPr>
        <p:txBody>
          <a:bodyPr lIns="0" tIns="0" rIns="0" bIns="0">
            <a:spAutoFit/>
          </a:bodyPr>
          <a:lstStyle/>
          <a:p>
            <a:pPr defTabSz="381000"/>
            <a:r>
              <a:rPr lang="en-US" altLang="en-US" sz="3600" b="1" u="sng" dirty="0">
                <a:solidFill>
                  <a:srgbClr val="A0D0FF"/>
                </a:solidFill>
                <a:latin typeface="Arial Narrow" panose="020B0606020202030204" pitchFamily="34" charset="0"/>
              </a:rPr>
              <a:t>Chapter 25 - </a:t>
            </a:r>
            <a:r>
              <a:rPr lang="en-US" altLang="en-US" sz="3600" b="1" u="sng" dirty="0" smtClean="0">
                <a:solidFill>
                  <a:srgbClr val="A0D0FF"/>
                </a:solidFill>
                <a:latin typeface="Arial Narrow" panose="020B0606020202030204" pitchFamily="34" charset="0"/>
              </a:rPr>
              <a:t>Questions</a:t>
            </a:r>
            <a:endParaRPr lang="en-US" altLang="en-US" sz="3600" b="1" dirty="0">
              <a:solidFill>
                <a:srgbClr val="FFFF99"/>
              </a:solidFill>
              <a:latin typeface="Arial Narrow" panose="020B0606020202030204" pitchFamily="34" charset="0"/>
            </a:endParaRPr>
          </a:p>
        </p:txBody>
      </p:sp>
      <p:sp>
        <p:nvSpPr>
          <p:cNvPr id="116739" name="Rectangle 3"/>
          <p:cNvSpPr>
            <a:spLocks noGrp="1" noChangeArrowheads="1"/>
          </p:cNvSpPr>
          <p:nvPr>
            <p:ph type="body" idx="4294967295"/>
          </p:nvPr>
        </p:nvSpPr>
        <p:spPr>
          <a:xfrm>
            <a:off x="0" y="762000"/>
            <a:ext cx="9144000" cy="6096000"/>
          </a:xfrm>
          <a:noFill/>
          <a:ln/>
        </p:spPr>
        <p:txBody>
          <a:bodyPr/>
          <a:lstStyle/>
          <a:p>
            <a:pPr>
              <a:lnSpc>
                <a:spcPct val="80000"/>
              </a:lnSpc>
            </a:pPr>
            <a:r>
              <a:rPr lang="en-US" altLang="en-US" sz="3600" b="1" dirty="0">
                <a:solidFill>
                  <a:srgbClr val="FFFFFF"/>
                </a:solidFill>
                <a:latin typeface="Arial Narrow" panose="020B0606020202030204" pitchFamily="34" charset="0"/>
              </a:rPr>
              <a:t>What did you learn as you read Chapter 25 </a:t>
            </a:r>
            <a:r>
              <a:rPr lang="en-US" altLang="en-US" sz="3600" b="1" dirty="0" smtClean="0">
                <a:solidFill>
                  <a:srgbClr val="FFFFFF"/>
                </a:solidFill>
                <a:latin typeface="Arial Narrow" panose="020B0606020202030204" pitchFamily="34" charset="0"/>
              </a:rPr>
              <a:t>?</a:t>
            </a:r>
          </a:p>
          <a:p>
            <a:pPr>
              <a:lnSpc>
                <a:spcPct val="80000"/>
              </a:lnSpc>
            </a:pPr>
            <a:r>
              <a:rPr lang="en-US" altLang="en-US" sz="3600" b="1" dirty="0" smtClean="0">
                <a:solidFill>
                  <a:srgbClr val="FFFFFF"/>
                </a:solidFill>
                <a:latin typeface="Arial Narrow" panose="020B0606020202030204" pitchFamily="34" charset="0"/>
              </a:rPr>
              <a:t>Are </a:t>
            </a:r>
            <a:r>
              <a:rPr lang="en-US" altLang="en-US" sz="3600" b="1" dirty="0">
                <a:solidFill>
                  <a:srgbClr val="FFFFFF"/>
                </a:solidFill>
                <a:latin typeface="Arial Narrow" panose="020B0606020202030204" pitchFamily="34" charset="0"/>
              </a:rPr>
              <a:t>their applications you can make from that study in your own life?</a:t>
            </a:r>
          </a:p>
        </p:txBody>
      </p:sp>
    </p:spTree>
    <p:extLst>
      <p:ext uri="{BB962C8B-B14F-4D97-AF65-F5344CB8AC3E}">
        <p14:creationId xmlns:p14="http://schemas.microsoft.com/office/powerpoint/2010/main" val="3400640748"/>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116738"/>
                                        </p:tgtEl>
                                        <p:attrNameLst>
                                          <p:attrName>style.visibility</p:attrName>
                                        </p:attrNameLst>
                                      </p:cBhvr>
                                      <p:to>
                                        <p:strVal val="visible"/>
                                      </p:to>
                                    </p:set>
                                  </p:childTnLst>
                                </p:cTn>
                              </p:par>
                            </p:childTnLst>
                          </p:cTn>
                        </p:par>
                        <p:par>
                          <p:cTn id="7" fill="hold" nodeType="withGroup">
                            <p:stCondLst>
                              <p:cond delay="0"/>
                            </p:stCondLst>
                            <p:childTnLst>
                              <p:par>
                                <p:cTn id="8" presetID="22" presetClass="entr" presetSubtype="8" fill="hold" grpId="0" nodeType="afterEffect">
                                  <p:stCondLst>
                                    <p:cond delay="0"/>
                                  </p:stCondLst>
                                  <p:childTnLst>
                                    <p:set>
                                      <p:cBhvr>
                                        <p:cTn id="9" dur="1" fill="hold">
                                          <p:stCondLst>
                                            <p:cond delay="0"/>
                                          </p:stCondLst>
                                        </p:cTn>
                                        <p:tgtEl>
                                          <p:spTgt spid="116739">
                                            <p:txEl>
                                              <p:pRg st="0" end="0"/>
                                            </p:txEl>
                                          </p:spTgt>
                                        </p:tgtEl>
                                        <p:attrNameLst>
                                          <p:attrName>style.visibility</p:attrName>
                                        </p:attrNameLst>
                                      </p:cBhvr>
                                      <p:to>
                                        <p:strVal val="visible"/>
                                      </p:to>
                                    </p:set>
                                    <p:animEffect transition="in" filter="wipe(left)">
                                      <p:cBhvr>
                                        <p:cTn id="10" dur="500"/>
                                        <p:tgtEl>
                                          <p:spTgt spid="116739">
                                            <p:txEl>
                                              <p:pRg st="0" end="0"/>
                                            </p:txEl>
                                          </p:spTgt>
                                        </p:tgtEl>
                                      </p:cBhvr>
                                    </p:animEffect>
                                  </p:childTnLst>
                                </p:cTn>
                              </p:par>
                            </p:childTnLst>
                          </p:cTn>
                        </p:par>
                        <p:par>
                          <p:cTn id="11" fill="hold">
                            <p:stCondLst>
                              <p:cond delay="500"/>
                            </p:stCondLst>
                            <p:childTnLst>
                              <p:par>
                                <p:cTn id="12" presetID="22" presetClass="entr" presetSubtype="8" fill="hold" grpId="0" nodeType="afterEffect">
                                  <p:stCondLst>
                                    <p:cond delay="500"/>
                                  </p:stCondLst>
                                  <p:childTnLst>
                                    <p:set>
                                      <p:cBhvr>
                                        <p:cTn id="13" dur="1" fill="hold">
                                          <p:stCondLst>
                                            <p:cond delay="0"/>
                                          </p:stCondLst>
                                        </p:cTn>
                                        <p:tgtEl>
                                          <p:spTgt spid="116739">
                                            <p:txEl>
                                              <p:pRg st="1" end="1"/>
                                            </p:txEl>
                                          </p:spTgt>
                                        </p:tgtEl>
                                        <p:attrNameLst>
                                          <p:attrName>style.visibility</p:attrName>
                                        </p:attrNameLst>
                                      </p:cBhvr>
                                      <p:to>
                                        <p:strVal val="visible"/>
                                      </p:to>
                                    </p:set>
                                    <p:animEffect transition="in" filter="wipe(left)">
                                      <p:cBhvr>
                                        <p:cTn id="14" dur="500"/>
                                        <p:tgtEl>
                                          <p:spTgt spid="11673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738" grpId="0"/>
      <p:bldP spid="116739"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6498" name="Rectangle 2"/>
          <p:cNvSpPr>
            <a:spLocks noGrp="1" noChangeArrowheads="1"/>
          </p:cNvSpPr>
          <p:nvPr>
            <p:ph type="ctrTitle" idx="4294967295"/>
          </p:nvPr>
        </p:nvSpPr>
        <p:spPr>
          <a:xfrm>
            <a:off x="433388" y="1838325"/>
            <a:ext cx="8240712" cy="2468563"/>
          </a:xfrm>
          <a:noFill/>
          <a:ln/>
        </p:spPr>
        <p:txBody>
          <a:bodyPr lIns="0" tIns="0" rIns="0" bIns="0">
            <a:spAutoFit/>
          </a:bodyPr>
          <a:lstStyle/>
          <a:p>
            <a:pPr defTabSz="381000"/>
            <a:r>
              <a:rPr lang="en-US" altLang="en-US" sz="7200" b="1">
                <a:solidFill>
                  <a:srgbClr val="A0D0FF"/>
                </a:solidFill>
                <a:latin typeface="Times New Roman" panose="02020603050405020304" pitchFamily="18" charset="0"/>
                <a:cs typeface="Times New Roman" panose="02020603050405020304" pitchFamily="18" charset="0"/>
              </a:rPr>
              <a:t>Grace Bible Church</a:t>
            </a:r>
            <a:r>
              <a:rPr lang="en-US" altLang="en-US" sz="7200" b="1" i="0">
                <a:solidFill>
                  <a:srgbClr val="A0D0FF"/>
                </a:solidFill>
                <a:latin typeface="Times New Roman" panose="02020603050405020304" pitchFamily="18" charset="0"/>
                <a:cs typeface="Times New Roman" panose="02020603050405020304" pitchFamily="18" charset="0"/>
              </a:rPr>
              <a:t/>
            </a:r>
            <a:br>
              <a:rPr lang="en-US" altLang="en-US" sz="7200" b="1" i="0">
                <a:solidFill>
                  <a:srgbClr val="A0D0FF"/>
                </a:solidFill>
                <a:latin typeface="Times New Roman" panose="02020603050405020304" pitchFamily="18" charset="0"/>
                <a:cs typeface="Times New Roman" panose="02020603050405020304" pitchFamily="18" charset="0"/>
              </a:rPr>
            </a:br>
            <a:r>
              <a:rPr lang="en-US" altLang="en-US" sz="5400" b="1" i="0">
                <a:solidFill>
                  <a:srgbClr val="A0D0FF"/>
                </a:solidFill>
                <a:latin typeface="Times New Roman" panose="02020603050405020304" pitchFamily="18" charset="0"/>
                <a:cs typeface="Times New Roman" panose="02020603050405020304" pitchFamily="18" charset="0"/>
              </a:rPr>
              <a:t> </a:t>
            </a:r>
            <a:r>
              <a:rPr lang="en-US" altLang="en-US" sz="3600" b="1">
                <a:solidFill>
                  <a:srgbClr val="FFFF90"/>
                </a:solidFill>
                <a:latin typeface="Times New Roman" panose="02020603050405020304" pitchFamily="18" charset="0"/>
                <a:cs typeface="Times New Roman" panose="02020603050405020304" pitchFamily="18" charset="0"/>
              </a:rPr>
              <a:t>Glorifying God </a:t>
            </a:r>
            <a:br>
              <a:rPr lang="en-US" altLang="en-US" sz="3600" b="1">
                <a:solidFill>
                  <a:srgbClr val="FFFF90"/>
                </a:solidFill>
                <a:latin typeface="Times New Roman" panose="02020603050405020304" pitchFamily="18" charset="0"/>
                <a:cs typeface="Times New Roman" panose="02020603050405020304" pitchFamily="18" charset="0"/>
              </a:rPr>
            </a:br>
            <a:r>
              <a:rPr lang="en-US" altLang="en-US" sz="3600" b="1">
                <a:solidFill>
                  <a:srgbClr val="FFFF90"/>
                </a:solidFill>
                <a:latin typeface="Times New Roman" panose="02020603050405020304" pitchFamily="18" charset="0"/>
                <a:cs typeface="Times New Roman" panose="02020603050405020304" pitchFamily="18" charset="0"/>
              </a:rPr>
              <a:t>by Making Disciples of Jesus Christ</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6498"/>
                                        </p:tgtEl>
                                        <p:attrNameLst>
                                          <p:attrName>style.visibility</p:attrName>
                                        </p:attrNameLst>
                                      </p:cBhvr>
                                      <p:to>
                                        <p:strVal val="visible"/>
                                      </p:to>
                                    </p:set>
                                    <p:animEffect transition="in" filter="fade">
                                      <p:cBhvr>
                                        <p:cTn id="7" dur="2000"/>
                                        <p:tgtEl>
                                          <p:spTgt spid="1064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498" grpId="0"/>
    </p:bldLst>
  </p:timing>
</p:sld>
</file>

<file path=ppt/slides/slide3.xml><?xml version="1.0" encoding="utf-8"?>
<p:sld xmlns:a="http://schemas.openxmlformats.org/drawingml/2006/main" xmlns:r="http://schemas.openxmlformats.org/officeDocument/2006/relationships" xmlns:p="http://schemas.openxmlformats.org/presentationml/2006/main">
  <p:cSld>
    <p:bg bwMode="auto">
      <p:bgPr>
        <a:solidFill>
          <a:srgbClr val="000066"/>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ctrTitle" idx="4294967295"/>
          </p:nvPr>
        </p:nvSpPr>
        <p:spPr>
          <a:xfrm>
            <a:off x="0" y="60325"/>
            <a:ext cx="9144000" cy="1098550"/>
          </a:xfrm>
          <a:noFill/>
          <a:ln/>
        </p:spPr>
        <p:txBody>
          <a:bodyPr lIns="0" tIns="0" rIns="0" bIns="0">
            <a:spAutoFit/>
          </a:bodyPr>
          <a:lstStyle/>
          <a:p>
            <a:pPr defTabSz="381000"/>
            <a:r>
              <a:rPr lang="en-US" altLang="en-US" sz="3600" b="1" u="sng">
                <a:solidFill>
                  <a:srgbClr val="A0D0FF"/>
                </a:solidFill>
                <a:latin typeface="Arial Narrow" panose="020B0606020202030204" pitchFamily="34" charset="0"/>
              </a:rPr>
              <a:t>Principles on People </a:t>
            </a:r>
            <a:br>
              <a:rPr lang="en-US" altLang="en-US" sz="3600" b="1" u="sng">
                <a:solidFill>
                  <a:srgbClr val="A0D0FF"/>
                </a:solidFill>
                <a:latin typeface="Arial Narrow" panose="020B0606020202030204" pitchFamily="34" charset="0"/>
              </a:rPr>
            </a:br>
            <a:r>
              <a:rPr lang="en-US" altLang="en-US" sz="3600" b="1" u="sng">
                <a:solidFill>
                  <a:srgbClr val="A0D0FF"/>
                </a:solidFill>
                <a:latin typeface="Arial Narrow" panose="020B0606020202030204" pitchFamily="34" charset="0"/>
              </a:rPr>
              <a:t>in the Process of Application</a:t>
            </a:r>
            <a:endParaRPr lang="en-US" altLang="en-US" sz="3600" b="1">
              <a:solidFill>
                <a:srgbClr val="FFFF99"/>
              </a:solidFill>
              <a:latin typeface="Arial Narrow" panose="020B0606020202030204" pitchFamily="34" charset="0"/>
            </a:endParaRPr>
          </a:p>
        </p:txBody>
      </p:sp>
      <p:sp>
        <p:nvSpPr>
          <p:cNvPr id="6150" name="Rectangle 6"/>
          <p:cNvSpPr>
            <a:spLocks noGrp="1" noChangeArrowheads="1"/>
          </p:cNvSpPr>
          <p:nvPr>
            <p:ph type="body" idx="4294967295"/>
          </p:nvPr>
        </p:nvSpPr>
        <p:spPr>
          <a:xfrm>
            <a:off x="0" y="1447800"/>
            <a:ext cx="9144000" cy="5257800"/>
          </a:xfrm>
          <a:noFill/>
          <a:ln/>
        </p:spPr>
        <p:txBody>
          <a:bodyPr/>
          <a:lstStyle/>
          <a:p>
            <a:pPr>
              <a:lnSpc>
                <a:spcPct val="80000"/>
              </a:lnSpc>
            </a:pPr>
            <a:r>
              <a:rPr lang="en-US" altLang="en-US" sz="3600" b="1" i="1" dirty="0">
                <a:solidFill>
                  <a:srgbClr val="FFFFFF"/>
                </a:solidFill>
                <a:latin typeface="Arial Narrow" panose="020B0606020202030204" pitchFamily="34" charset="0"/>
              </a:rPr>
              <a:t>What dangers are there in trying to live the Christian life in isolation from other Christians? </a:t>
            </a:r>
          </a:p>
        </p:txBody>
      </p:sp>
    </p:spTree>
    <p:extLst>
      <p:ext uri="{BB962C8B-B14F-4D97-AF65-F5344CB8AC3E}">
        <p14:creationId xmlns:p14="http://schemas.microsoft.com/office/powerpoint/2010/main" val="3113990413"/>
      </p:ext>
    </p:extLst>
  </p:cSld>
  <p:clrMapOvr>
    <a:masterClrMapping/>
  </p:clrMapOvr>
  <p:transition spd="med">
    <p:cover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614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 presetClass="entr" presetSubtype="8" fill="hold" grpId="0" nodeType="clickEffect">
                                  <p:stCondLst>
                                    <p:cond delay="0"/>
                                  </p:stCondLst>
                                  <p:childTnLst>
                                    <p:set>
                                      <p:cBhvr>
                                        <p:cTn id="10" dur="1" fill="hold">
                                          <p:stCondLst>
                                            <p:cond delay="0"/>
                                          </p:stCondLst>
                                        </p:cTn>
                                        <p:tgtEl>
                                          <p:spTgt spid="6150">
                                            <p:txEl>
                                              <p:pRg st="0" end="0"/>
                                            </p:txEl>
                                          </p:spTgt>
                                        </p:tgtEl>
                                        <p:attrNameLst>
                                          <p:attrName>style.visibility</p:attrName>
                                        </p:attrNameLst>
                                      </p:cBhvr>
                                      <p:to>
                                        <p:strVal val="visible"/>
                                      </p:to>
                                    </p:set>
                                    <p:anim calcmode="lin" valueType="num">
                                      <p:cBhvr additive="base">
                                        <p:cTn id="11" dur="500" fill="hold"/>
                                        <p:tgtEl>
                                          <p:spTgt spid="6150">
                                            <p:txEl>
                                              <p:pRg st="0" end="0"/>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6150">
                                            <p:txEl>
                                              <p:pRg st="0" end="0"/>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6150">
                                            <p:txEl>
                                              <p:pRg st="0" end="0"/>
                                            </p:txEl>
                                          </p:spTgt>
                                        </p:tgtEl>
                                        <p:attrNameLst>
                                          <p:attrName>ppt_c</p:attrName>
                                        </p:attrNameLst>
                                      </p:cBhvr>
                                      <p:to>
                                        <a:srgbClr val="C0C0C0"/>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P spid="6150"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ctrTitle" idx="4294967295"/>
          </p:nvPr>
        </p:nvSpPr>
        <p:spPr>
          <a:xfrm>
            <a:off x="0" y="0"/>
            <a:ext cx="9144000" cy="1647825"/>
          </a:xfrm>
          <a:noFill/>
          <a:ln/>
        </p:spPr>
        <p:txBody>
          <a:bodyPr lIns="0" tIns="0" rIns="0" bIns="0">
            <a:spAutoFit/>
          </a:bodyPr>
          <a:lstStyle/>
          <a:p>
            <a:pPr defTabSz="381000"/>
            <a:r>
              <a:rPr lang="en-US" altLang="en-US" sz="3600" b="1" u="sng">
                <a:solidFill>
                  <a:srgbClr val="A0D0FF"/>
                </a:solidFill>
                <a:latin typeface="Arial Narrow" panose="020B0606020202030204" pitchFamily="34" charset="0"/>
              </a:rPr>
              <a:t>Rule 26 - We must maintain an accountability relationship with a group of people who will exhort us to faith and good works</a:t>
            </a:r>
            <a:endParaRPr lang="en-US" altLang="en-US" sz="3600" b="1">
              <a:solidFill>
                <a:srgbClr val="FFFF99"/>
              </a:solidFill>
              <a:latin typeface="Arial Narrow" panose="020B0606020202030204" pitchFamily="34" charset="0"/>
            </a:endParaRPr>
          </a:p>
        </p:txBody>
      </p:sp>
      <p:sp>
        <p:nvSpPr>
          <p:cNvPr id="51203" name="Rectangle 3"/>
          <p:cNvSpPr>
            <a:spLocks noGrp="1" noChangeArrowheads="1"/>
          </p:cNvSpPr>
          <p:nvPr>
            <p:ph type="body" idx="4294967295"/>
          </p:nvPr>
        </p:nvSpPr>
        <p:spPr>
          <a:xfrm>
            <a:off x="0" y="1752600"/>
            <a:ext cx="9144000" cy="5105400"/>
          </a:xfrm>
          <a:noFill/>
          <a:ln/>
        </p:spPr>
        <p:txBody>
          <a:bodyPr/>
          <a:lstStyle/>
          <a:p>
            <a:pPr>
              <a:lnSpc>
                <a:spcPct val="80000"/>
              </a:lnSpc>
            </a:pPr>
            <a:r>
              <a:rPr lang="en-US" altLang="en-US" sz="3600" b="1" dirty="0">
                <a:solidFill>
                  <a:srgbClr val="FFFFFF"/>
                </a:solidFill>
                <a:latin typeface="Arial Narrow" panose="020B0606020202030204" pitchFamily="34" charset="0"/>
              </a:rPr>
              <a:t>While our focus is to please God, not people, the influence of other people is important. We need encouragement and accountability from others including those who love us enough to tell us when we are wrong. </a:t>
            </a:r>
          </a:p>
          <a:p>
            <a:pPr>
              <a:lnSpc>
                <a:spcPct val="80000"/>
              </a:lnSpc>
            </a:pPr>
            <a:r>
              <a:rPr lang="en-US" altLang="en-US" sz="3600" b="1" dirty="0">
                <a:solidFill>
                  <a:srgbClr val="FFFFFF"/>
                </a:solidFill>
                <a:latin typeface="Arial Narrow" panose="020B0606020202030204" pitchFamily="34" charset="0"/>
              </a:rPr>
              <a:t>Hebrews 3:13 - encourage one another daily - to avoid being hardened by sin’s deceitfulness</a:t>
            </a:r>
          </a:p>
          <a:p>
            <a:pPr>
              <a:lnSpc>
                <a:spcPct val="80000"/>
              </a:lnSpc>
            </a:pPr>
            <a:r>
              <a:rPr lang="en-US" altLang="en-US" sz="3600" b="1" dirty="0">
                <a:solidFill>
                  <a:srgbClr val="FFFFFF"/>
                </a:solidFill>
                <a:latin typeface="Arial Narrow" panose="020B0606020202030204" pitchFamily="34" charset="0"/>
              </a:rPr>
              <a:t>Matthew 18:15-17 - the steps of church </a:t>
            </a:r>
            <a:r>
              <a:rPr lang="en-US" altLang="en-US" sz="3600" b="1" dirty="0" smtClean="0">
                <a:solidFill>
                  <a:srgbClr val="FFFFFF"/>
                </a:solidFill>
                <a:latin typeface="Arial Narrow" panose="020B0606020202030204" pitchFamily="34" charset="0"/>
              </a:rPr>
              <a:t>discipline</a:t>
            </a:r>
            <a:endParaRPr lang="en-US" altLang="en-US" sz="3600" b="1" dirty="0">
              <a:solidFill>
                <a:srgbClr val="FFFFFF"/>
              </a:solidFill>
              <a:latin typeface="Arial Narrow" panose="020B0606020202030204" pitchFamily="34" charset="0"/>
            </a:endParaRPr>
          </a:p>
        </p:txBody>
      </p:sp>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120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9" presetClass="entr" presetSubtype="0" fill="hold" grpId="0" nodeType="clickEffect">
                                  <p:stCondLst>
                                    <p:cond delay="0"/>
                                  </p:stCondLst>
                                  <p:childTnLst>
                                    <p:set>
                                      <p:cBhvr>
                                        <p:cTn id="10" dur="1" fill="hold">
                                          <p:stCondLst>
                                            <p:cond delay="0"/>
                                          </p:stCondLst>
                                        </p:cTn>
                                        <p:tgtEl>
                                          <p:spTgt spid="51203">
                                            <p:txEl>
                                              <p:pRg st="0" end="0"/>
                                            </p:txEl>
                                          </p:spTgt>
                                        </p:tgtEl>
                                        <p:attrNameLst>
                                          <p:attrName>style.visibility</p:attrName>
                                        </p:attrNameLst>
                                      </p:cBhvr>
                                      <p:to>
                                        <p:strVal val="visible"/>
                                      </p:to>
                                    </p:set>
                                    <p:animEffect transition="in" filter="dissolve">
                                      <p:cBhvr>
                                        <p:cTn id="11" dur="500"/>
                                        <p:tgtEl>
                                          <p:spTgt spid="51203">
                                            <p:txEl>
                                              <p:pRg st="0" end="0"/>
                                            </p:txEl>
                                          </p:spTgt>
                                        </p:tgtEl>
                                      </p:cBhvr>
                                    </p:animEffect>
                                  </p:childTnLst>
                                  <p:subTnLst>
                                    <p:animClr clrSpc="rgb" dir="cw">
                                      <p:cBhvr override="childStyle">
                                        <p:cTn dur="1" fill="hold" display="0" masterRel="nextClick" afterEffect="1"/>
                                        <p:tgtEl>
                                          <p:spTgt spid="51203">
                                            <p:txEl>
                                              <p:pRg st="0" end="0"/>
                                            </p:txEl>
                                          </p:spTgt>
                                        </p:tgtEl>
                                        <p:attrNameLst>
                                          <p:attrName>ppt_c</p:attrName>
                                        </p:attrNameLst>
                                      </p:cBhvr>
                                      <p:to>
                                        <a:srgbClr val="C0C0C0"/>
                                      </p:to>
                                    </p:animClr>
                                  </p:subTnLst>
                                </p:cTn>
                              </p:par>
                            </p:childTnLst>
                          </p:cTn>
                        </p:par>
                      </p:childTnLst>
                    </p:cTn>
                  </p:par>
                  <p:par>
                    <p:cTn id="12" fill="hold" nodeType="clickPar">
                      <p:stCondLst>
                        <p:cond delay="indefinite"/>
                      </p:stCondLst>
                      <p:childTnLst>
                        <p:par>
                          <p:cTn id="13" fill="hold" nodeType="withGroup">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51203">
                                            <p:txEl>
                                              <p:pRg st="1" end="1"/>
                                            </p:txEl>
                                          </p:spTgt>
                                        </p:tgtEl>
                                        <p:attrNameLst>
                                          <p:attrName>style.visibility</p:attrName>
                                        </p:attrNameLst>
                                      </p:cBhvr>
                                      <p:to>
                                        <p:strVal val="visible"/>
                                      </p:to>
                                    </p:set>
                                    <p:animEffect transition="in" filter="dissolve">
                                      <p:cBhvr>
                                        <p:cTn id="16" dur="500"/>
                                        <p:tgtEl>
                                          <p:spTgt spid="51203">
                                            <p:txEl>
                                              <p:pRg st="1" end="1"/>
                                            </p:txEl>
                                          </p:spTgt>
                                        </p:tgtEl>
                                      </p:cBhvr>
                                    </p:animEffect>
                                  </p:childTnLst>
                                  <p:subTnLst>
                                    <p:animClr clrSpc="rgb" dir="cw">
                                      <p:cBhvr override="childStyle">
                                        <p:cTn dur="1" fill="hold" display="0" masterRel="nextClick" afterEffect="1"/>
                                        <p:tgtEl>
                                          <p:spTgt spid="51203">
                                            <p:txEl>
                                              <p:pRg st="1" end="1"/>
                                            </p:txEl>
                                          </p:spTgt>
                                        </p:tgtEl>
                                        <p:attrNameLst>
                                          <p:attrName>ppt_c</p:attrName>
                                        </p:attrNameLst>
                                      </p:cBhvr>
                                      <p:to>
                                        <a:srgbClr val="C0C0C0"/>
                                      </p:to>
                                    </p:animClr>
                                  </p:subTnLst>
                                </p:cTn>
                              </p:par>
                            </p:childTnLst>
                          </p:cTn>
                        </p:par>
                      </p:childTnLst>
                    </p:cTn>
                  </p:par>
                  <p:par>
                    <p:cTn id="17" fill="hold" nodeType="clickPar">
                      <p:stCondLst>
                        <p:cond delay="indefinite"/>
                      </p:stCondLst>
                      <p:childTnLst>
                        <p:par>
                          <p:cTn id="18" fill="hold" nodeType="withGroup">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51203">
                                            <p:txEl>
                                              <p:pRg st="2" end="2"/>
                                            </p:txEl>
                                          </p:spTgt>
                                        </p:tgtEl>
                                        <p:attrNameLst>
                                          <p:attrName>style.visibility</p:attrName>
                                        </p:attrNameLst>
                                      </p:cBhvr>
                                      <p:to>
                                        <p:strVal val="visible"/>
                                      </p:to>
                                    </p:set>
                                    <p:animEffect transition="in" filter="dissolve">
                                      <p:cBhvr>
                                        <p:cTn id="21" dur="500"/>
                                        <p:tgtEl>
                                          <p:spTgt spid="5120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p:bldP spid="5120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ctrTitle" idx="4294967295"/>
          </p:nvPr>
        </p:nvSpPr>
        <p:spPr>
          <a:xfrm>
            <a:off x="0" y="0"/>
            <a:ext cx="9144000" cy="553998"/>
          </a:xfrm>
          <a:noFill/>
          <a:ln/>
        </p:spPr>
        <p:txBody>
          <a:bodyPr lIns="0" tIns="0" rIns="0" bIns="0">
            <a:spAutoFit/>
          </a:bodyPr>
          <a:lstStyle/>
          <a:p>
            <a:pPr defTabSz="381000"/>
            <a:r>
              <a:rPr lang="en-US" altLang="en-US" sz="3600" b="1" u="sng" dirty="0">
                <a:solidFill>
                  <a:srgbClr val="A0D0FF"/>
                </a:solidFill>
                <a:latin typeface="Arial Narrow" panose="020B0606020202030204" pitchFamily="34" charset="0"/>
              </a:rPr>
              <a:t>Rule 26 </a:t>
            </a:r>
            <a:r>
              <a:rPr lang="en-US" altLang="en-US" sz="3600" b="1" u="sng" dirty="0" smtClean="0">
                <a:solidFill>
                  <a:srgbClr val="A0D0FF"/>
                </a:solidFill>
                <a:latin typeface="Arial Narrow" panose="020B0606020202030204" pitchFamily="34" charset="0"/>
              </a:rPr>
              <a:t>-</a:t>
            </a:r>
            <a:endParaRPr lang="en-US" altLang="en-US" sz="3600" b="1" dirty="0">
              <a:solidFill>
                <a:srgbClr val="FFFF99"/>
              </a:solidFill>
              <a:latin typeface="Arial Narrow" panose="020B0606020202030204" pitchFamily="34" charset="0"/>
            </a:endParaRPr>
          </a:p>
        </p:txBody>
      </p:sp>
      <p:sp>
        <p:nvSpPr>
          <p:cNvPr id="51203" name="Rectangle 3"/>
          <p:cNvSpPr>
            <a:spLocks noGrp="1" noChangeArrowheads="1"/>
          </p:cNvSpPr>
          <p:nvPr>
            <p:ph type="body" idx="4294967295"/>
          </p:nvPr>
        </p:nvSpPr>
        <p:spPr>
          <a:xfrm>
            <a:off x="0" y="685800"/>
            <a:ext cx="9144000" cy="6172200"/>
          </a:xfrm>
          <a:noFill/>
          <a:ln/>
        </p:spPr>
        <p:txBody>
          <a:bodyPr/>
          <a:lstStyle/>
          <a:p>
            <a:pPr>
              <a:lnSpc>
                <a:spcPct val="80000"/>
              </a:lnSpc>
            </a:pPr>
            <a:r>
              <a:rPr lang="en-US" altLang="en-US" sz="3600" b="1" dirty="0" smtClean="0">
                <a:solidFill>
                  <a:srgbClr val="FFFFFF"/>
                </a:solidFill>
                <a:latin typeface="Arial Narrow" panose="020B0606020202030204" pitchFamily="34" charset="0"/>
              </a:rPr>
              <a:t>2 </a:t>
            </a:r>
            <a:r>
              <a:rPr lang="en-US" altLang="en-US" sz="3600" b="1" dirty="0">
                <a:solidFill>
                  <a:srgbClr val="FFFFFF"/>
                </a:solidFill>
                <a:latin typeface="Arial Narrow" panose="020B0606020202030204" pitchFamily="34" charset="0"/>
              </a:rPr>
              <a:t>Samuel 12 - Nathan’s rebuke of King David</a:t>
            </a:r>
          </a:p>
          <a:p>
            <a:pPr>
              <a:lnSpc>
                <a:spcPct val="80000"/>
              </a:lnSpc>
            </a:pPr>
            <a:r>
              <a:rPr lang="en-US" altLang="en-US" sz="3600" b="1" dirty="0">
                <a:solidFill>
                  <a:srgbClr val="FFFFFF"/>
                </a:solidFill>
                <a:latin typeface="Arial Narrow" panose="020B0606020202030204" pitchFamily="34" charset="0"/>
              </a:rPr>
              <a:t>Proverbs 20:5  - Others who will draw out our </a:t>
            </a:r>
            <a:r>
              <a:rPr lang="en-US" altLang="en-US" sz="3600" b="1" dirty="0" smtClean="0">
                <a:solidFill>
                  <a:srgbClr val="FFFFFF"/>
                </a:solidFill>
                <a:latin typeface="Arial Narrow" panose="020B0606020202030204" pitchFamily="34" charset="0"/>
              </a:rPr>
              <a:t>understanding</a:t>
            </a:r>
          </a:p>
          <a:p>
            <a:pPr>
              <a:lnSpc>
                <a:spcPct val="80000"/>
              </a:lnSpc>
            </a:pPr>
            <a:r>
              <a:rPr lang="en-US" altLang="en-US" sz="3600" b="1" dirty="0">
                <a:solidFill>
                  <a:srgbClr val="FFFFFF"/>
                </a:solidFill>
                <a:latin typeface="Arial Narrow" panose="020B0606020202030204" pitchFamily="34" charset="0"/>
              </a:rPr>
              <a:t>1 Samuel 23:16 - Jonathan helping David</a:t>
            </a:r>
          </a:p>
          <a:p>
            <a:pPr>
              <a:lnSpc>
                <a:spcPct val="80000"/>
              </a:lnSpc>
            </a:pPr>
            <a:r>
              <a:rPr lang="en-US" altLang="en-US" sz="3600" b="1" dirty="0">
                <a:solidFill>
                  <a:srgbClr val="FFFFFF"/>
                </a:solidFill>
                <a:latin typeface="Arial Narrow" panose="020B0606020202030204" pitchFamily="34" charset="0"/>
              </a:rPr>
              <a:t>Jeremiah 17:9 - our hearts are deceitful, accountability helps give us objectivity </a:t>
            </a:r>
          </a:p>
          <a:p>
            <a:pPr>
              <a:lnSpc>
                <a:spcPct val="80000"/>
              </a:lnSpc>
            </a:pPr>
            <a:r>
              <a:rPr lang="en-US" altLang="en-US" sz="3600" b="1" dirty="0">
                <a:solidFill>
                  <a:srgbClr val="FFFFFF"/>
                </a:solidFill>
                <a:latin typeface="Arial Narrow" panose="020B0606020202030204" pitchFamily="34" charset="0"/>
              </a:rPr>
              <a:t>Hebrews 13:17 - church leaders are there to help protect your soul</a:t>
            </a:r>
          </a:p>
          <a:p>
            <a:pPr>
              <a:lnSpc>
                <a:spcPct val="80000"/>
              </a:lnSpc>
            </a:pPr>
            <a:r>
              <a:rPr lang="en-US" altLang="en-US" sz="3600" b="1" dirty="0">
                <a:solidFill>
                  <a:srgbClr val="FFFFFF"/>
                </a:solidFill>
                <a:latin typeface="Arial Narrow" panose="020B0606020202030204" pitchFamily="34" charset="0"/>
              </a:rPr>
              <a:t>Accountability requires others to know you well enough to recognize what is going on in your life and have the freedom to </a:t>
            </a:r>
            <a:r>
              <a:rPr lang="en-US" altLang="en-US" sz="3600" b="1" dirty="0" smtClean="0">
                <a:solidFill>
                  <a:srgbClr val="FFFFFF"/>
                </a:solidFill>
                <a:latin typeface="Arial Narrow" panose="020B0606020202030204" pitchFamily="34" charset="0"/>
              </a:rPr>
              <a:t>intervene</a:t>
            </a:r>
            <a:endParaRPr lang="en-US" altLang="en-US" sz="3600" b="1" dirty="0">
              <a:solidFill>
                <a:srgbClr val="FFFFFF"/>
              </a:solidFill>
              <a:latin typeface="Arial Narrow" panose="020B0606020202030204" pitchFamily="34" charset="0"/>
            </a:endParaRPr>
          </a:p>
        </p:txBody>
      </p:sp>
    </p:spTree>
    <p:extLst>
      <p:ext uri="{BB962C8B-B14F-4D97-AF65-F5344CB8AC3E}">
        <p14:creationId xmlns:p14="http://schemas.microsoft.com/office/powerpoint/2010/main" val="2063730408"/>
      </p:ext>
    </p:extLst>
  </p:cSld>
  <p:clrMapOvr>
    <a:masterClrMapping/>
  </p:clrMapOvr>
  <p:transition spd="med">
    <p:dissolv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1202"/>
                                        </p:tgtEl>
                                        <p:attrNameLst>
                                          <p:attrName>style.visibility</p:attrName>
                                        </p:attrNameLst>
                                      </p:cBhvr>
                                      <p:to>
                                        <p:strVal val="visible"/>
                                      </p:to>
                                    </p:set>
                                  </p:childTnLst>
                                </p:cTn>
                              </p:par>
                            </p:childTnLst>
                          </p:cTn>
                        </p:par>
                        <p:par>
                          <p:cTn id="7" fill="hold" nodeType="withGroup">
                            <p:stCondLst>
                              <p:cond delay="0"/>
                            </p:stCondLst>
                            <p:childTnLst>
                              <p:par>
                                <p:cTn id="8" presetID="9" presetClass="entr" presetSubtype="0" fill="hold" grpId="0" nodeType="afterEffect">
                                  <p:stCondLst>
                                    <p:cond delay="0"/>
                                  </p:stCondLst>
                                  <p:childTnLst>
                                    <p:set>
                                      <p:cBhvr>
                                        <p:cTn id="9" dur="1" fill="hold">
                                          <p:stCondLst>
                                            <p:cond delay="0"/>
                                          </p:stCondLst>
                                        </p:cTn>
                                        <p:tgtEl>
                                          <p:spTgt spid="51203">
                                            <p:txEl>
                                              <p:pRg st="0" end="0"/>
                                            </p:txEl>
                                          </p:spTgt>
                                        </p:tgtEl>
                                        <p:attrNameLst>
                                          <p:attrName>style.visibility</p:attrName>
                                        </p:attrNameLst>
                                      </p:cBhvr>
                                      <p:to>
                                        <p:strVal val="visible"/>
                                      </p:to>
                                    </p:set>
                                    <p:animEffect transition="in" filter="dissolve">
                                      <p:cBhvr>
                                        <p:cTn id="10" dur="500"/>
                                        <p:tgtEl>
                                          <p:spTgt spid="51203">
                                            <p:txEl>
                                              <p:pRg st="0" end="0"/>
                                            </p:txEl>
                                          </p:spTgt>
                                        </p:tgtEl>
                                      </p:cBhvr>
                                    </p:animEffect>
                                  </p:childTnLst>
                                  <p:subTnLst>
                                    <p:animClr clrSpc="rgb" dir="cw">
                                      <p:cBhvr override="childStyle">
                                        <p:cTn dur="1" fill="hold" display="0" masterRel="nextClick" afterEffect="1"/>
                                        <p:tgtEl>
                                          <p:spTgt spid="51203">
                                            <p:txEl>
                                              <p:pRg st="0" end="0"/>
                                            </p:txEl>
                                          </p:spTgt>
                                        </p:tgtEl>
                                        <p:attrNameLst>
                                          <p:attrName>ppt_c</p:attrName>
                                        </p:attrNameLst>
                                      </p:cBhvr>
                                      <p:to>
                                        <a:srgbClr val="C0C0C0"/>
                                      </p:to>
                                    </p:animClr>
                                  </p:subTnLst>
                                </p:cTn>
                              </p:par>
                            </p:childTnLst>
                          </p:cTn>
                        </p:par>
                      </p:childTnLst>
                    </p:cTn>
                  </p:par>
                  <p:par>
                    <p:cTn id="11" fill="hold" nodeType="clickPar">
                      <p:stCondLst>
                        <p:cond delay="indefinite"/>
                      </p:stCondLst>
                      <p:childTnLst>
                        <p:par>
                          <p:cTn id="12" fill="hold" nodeType="withGroup">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51203">
                                            <p:txEl>
                                              <p:pRg st="1" end="1"/>
                                            </p:txEl>
                                          </p:spTgt>
                                        </p:tgtEl>
                                        <p:attrNameLst>
                                          <p:attrName>style.visibility</p:attrName>
                                        </p:attrNameLst>
                                      </p:cBhvr>
                                      <p:to>
                                        <p:strVal val="visible"/>
                                      </p:to>
                                    </p:set>
                                    <p:animEffect transition="in" filter="dissolve">
                                      <p:cBhvr>
                                        <p:cTn id="15" dur="500"/>
                                        <p:tgtEl>
                                          <p:spTgt spid="51203">
                                            <p:txEl>
                                              <p:pRg st="1" end="1"/>
                                            </p:txEl>
                                          </p:spTgt>
                                        </p:tgtEl>
                                      </p:cBhvr>
                                    </p:animEffect>
                                  </p:childTnLst>
                                  <p:subTnLst>
                                    <p:animClr clrSpc="rgb" dir="cw">
                                      <p:cBhvr override="childStyle">
                                        <p:cTn dur="1" fill="hold" display="0" masterRel="nextClick" afterEffect="1"/>
                                        <p:tgtEl>
                                          <p:spTgt spid="51203">
                                            <p:txEl>
                                              <p:pRg st="1" end="1"/>
                                            </p:txEl>
                                          </p:spTgt>
                                        </p:tgtEl>
                                        <p:attrNameLst>
                                          <p:attrName>ppt_c</p:attrName>
                                        </p:attrNameLst>
                                      </p:cBhvr>
                                      <p:to>
                                        <a:srgbClr val="C0C0C0"/>
                                      </p:to>
                                    </p:animClr>
                                  </p:sub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51203">
                                            <p:txEl>
                                              <p:pRg st="2" end="2"/>
                                            </p:txEl>
                                          </p:spTgt>
                                        </p:tgtEl>
                                        <p:attrNameLst>
                                          <p:attrName>style.visibility</p:attrName>
                                        </p:attrNameLst>
                                      </p:cBhvr>
                                      <p:to>
                                        <p:strVal val="visible"/>
                                      </p:to>
                                    </p:set>
                                    <p:animEffect transition="in" filter="dissolve">
                                      <p:cBhvr>
                                        <p:cTn id="20" dur="500"/>
                                        <p:tgtEl>
                                          <p:spTgt spid="51203">
                                            <p:txEl>
                                              <p:pRg st="2" end="2"/>
                                            </p:txEl>
                                          </p:spTgt>
                                        </p:tgtEl>
                                      </p:cBhvr>
                                    </p:animEffect>
                                  </p:childTnLst>
                                  <p:subTnLst>
                                    <p:animClr clrSpc="rgb" dir="cw">
                                      <p:cBhvr override="childStyle">
                                        <p:cTn dur="1" fill="hold" display="0" masterRel="nextClick" afterEffect="1"/>
                                        <p:tgtEl>
                                          <p:spTgt spid="51203">
                                            <p:txEl>
                                              <p:pRg st="2" end="2"/>
                                            </p:txEl>
                                          </p:spTgt>
                                        </p:tgtEl>
                                        <p:attrNameLst>
                                          <p:attrName>ppt_c</p:attrName>
                                        </p:attrNameLst>
                                      </p:cBhvr>
                                      <p:to>
                                        <a:srgbClr val="C0C0C0"/>
                                      </p:to>
                                    </p:animClr>
                                  </p:subTnLst>
                                </p:cTn>
                              </p:par>
                            </p:childTnLst>
                          </p:cTn>
                        </p:par>
                      </p:childTnLst>
                    </p:cTn>
                  </p:par>
                  <p:par>
                    <p:cTn id="21" fill="hold">
                      <p:stCondLst>
                        <p:cond delay="indefinite"/>
                      </p:stCondLst>
                      <p:childTnLst>
                        <p:par>
                          <p:cTn id="22" fill="hold">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51203">
                                            <p:txEl>
                                              <p:pRg st="3" end="3"/>
                                            </p:txEl>
                                          </p:spTgt>
                                        </p:tgtEl>
                                        <p:attrNameLst>
                                          <p:attrName>style.visibility</p:attrName>
                                        </p:attrNameLst>
                                      </p:cBhvr>
                                      <p:to>
                                        <p:strVal val="visible"/>
                                      </p:to>
                                    </p:set>
                                    <p:animEffect transition="in" filter="dissolve">
                                      <p:cBhvr>
                                        <p:cTn id="25" dur="500"/>
                                        <p:tgtEl>
                                          <p:spTgt spid="51203">
                                            <p:txEl>
                                              <p:pRg st="3" end="3"/>
                                            </p:txEl>
                                          </p:spTgt>
                                        </p:tgtEl>
                                      </p:cBhvr>
                                    </p:animEffect>
                                  </p:childTnLst>
                                  <p:subTnLst>
                                    <p:animClr clrSpc="rgb" dir="cw">
                                      <p:cBhvr override="childStyle">
                                        <p:cTn dur="1" fill="hold" display="0" masterRel="nextClick" afterEffect="1"/>
                                        <p:tgtEl>
                                          <p:spTgt spid="51203">
                                            <p:txEl>
                                              <p:pRg st="3" end="3"/>
                                            </p:txEl>
                                          </p:spTgt>
                                        </p:tgtEl>
                                        <p:attrNameLst>
                                          <p:attrName>ppt_c</p:attrName>
                                        </p:attrNameLst>
                                      </p:cBhvr>
                                      <p:to>
                                        <a:srgbClr val="C0C0C0"/>
                                      </p:to>
                                    </p:animClr>
                                  </p:subTnLst>
                                </p:cTn>
                              </p:par>
                            </p:childTnLst>
                          </p:cTn>
                        </p:par>
                      </p:childTnLst>
                    </p:cTn>
                  </p:par>
                  <p:par>
                    <p:cTn id="26" fill="hold">
                      <p:stCondLst>
                        <p:cond delay="indefinite"/>
                      </p:stCondLst>
                      <p:childTnLst>
                        <p:par>
                          <p:cTn id="27" fill="hold">
                            <p:stCondLst>
                              <p:cond delay="0"/>
                            </p:stCondLst>
                            <p:childTnLst>
                              <p:par>
                                <p:cTn id="28" presetID="9" presetClass="entr" presetSubtype="0" fill="hold" grpId="0" nodeType="clickEffect">
                                  <p:stCondLst>
                                    <p:cond delay="0"/>
                                  </p:stCondLst>
                                  <p:childTnLst>
                                    <p:set>
                                      <p:cBhvr>
                                        <p:cTn id="29" dur="1" fill="hold">
                                          <p:stCondLst>
                                            <p:cond delay="0"/>
                                          </p:stCondLst>
                                        </p:cTn>
                                        <p:tgtEl>
                                          <p:spTgt spid="51203">
                                            <p:txEl>
                                              <p:pRg st="4" end="4"/>
                                            </p:txEl>
                                          </p:spTgt>
                                        </p:tgtEl>
                                        <p:attrNameLst>
                                          <p:attrName>style.visibility</p:attrName>
                                        </p:attrNameLst>
                                      </p:cBhvr>
                                      <p:to>
                                        <p:strVal val="visible"/>
                                      </p:to>
                                    </p:set>
                                    <p:animEffect transition="in" filter="dissolve">
                                      <p:cBhvr>
                                        <p:cTn id="30" dur="500"/>
                                        <p:tgtEl>
                                          <p:spTgt spid="51203">
                                            <p:txEl>
                                              <p:pRg st="4" end="4"/>
                                            </p:txEl>
                                          </p:spTgt>
                                        </p:tgtEl>
                                      </p:cBhvr>
                                    </p:animEffect>
                                  </p:childTnLst>
                                  <p:subTnLst>
                                    <p:animClr clrSpc="rgb" dir="cw">
                                      <p:cBhvr override="childStyle">
                                        <p:cTn dur="1" fill="hold" display="0" masterRel="nextClick" afterEffect="1"/>
                                        <p:tgtEl>
                                          <p:spTgt spid="51203">
                                            <p:txEl>
                                              <p:pRg st="4" end="4"/>
                                            </p:txEl>
                                          </p:spTgt>
                                        </p:tgtEl>
                                        <p:attrNameLst>
                                          <p:attrName>ppt_c</p:attrName>
                                        </p:attrNameLst>
                                      </p:cBhvr>
                                      <p:to>
                                        <a:srgbClr val="C0C0C0"/>
                                      </p:to>
                                    </p:animClr>
                                  </p:subTnLst>
                                </p:cTn>
                              </p:par>
                            </p:childTnLst>
                          </p:cTn>
                        </p:par>
                      </p:childTnLst>
                    </p:cTn>
                  </p:par>
                  <p:par>
                    <p:cTn id="31" fill="hold">
                      <p:stCondLst>
                        <p:cond delay="indefinite"/>
                      </p:stCondLst>
                      <p:childTnLst>
                        <p:par>
                          <p:cTn id="32" fill="hold">
                            <p:stCondLst>
                              <p:cond delay="0"/>
                            </p:stCondLst>
                            <p:childTnLst>
                              <p:par>
                                <p:cTn id="33" presetID="9" presetClass="entr" presetSubtype="0" fill="hold" grpId="0" nodeType="clickEffect">
                                  <p:stCondLst>
                                    <p:cond delay="0"/>
                                  </p:stCondLst>
                                  <p:childTnLst>
                                    <p:set>
                                      <p:cBhvr>
                                        <p:cTn id="34" dur="1" fill="hold">
                                          <p:stCondLst>
                                            <p:cond delay="0"/>
                                          </p:stCondLst>
                                        </p:cTn>
                                        <p:tgtEl>
                                          <p:spTgt spid="51203">
                                            <p:txEl>
                                              <p:pRg st="5" end="5"/>
                                            </p:txEl>
                                          </p:spTgt>
                                        </p:tgtEl>
                                        <p:attrNameLst>
                                          <p:attrName>style.visibility</p:attrName>
                                        </p:attrNameLst>
                                      </p:cBhvr>
                                      <p:to>
                                        <p:strVal val="visible"/>
                                      </p:to>
                                    </p:set>
                                    <p:animEffect transition="in" filter="dissolve">
                                      <p:cBhvr>
                                        <p:cTn id="35" dur="500"/>
                                        <p:tgtEl>
                                          <p:spTgt spid="5120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p:bldP spid="5120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ctrTitle" idx="4294967295"/>
          </p:nvPr>
        </p:nvSpPr>
        <p:spPr>
          <a:xfrm>
            <a:off x="0" y="0"/>
            <a:ext cx="9144000" cy="553998"/>
          </a:xfrm>
          <a:noFill/>
          <a:ln/>
        </p:spPr>
        <p:txBody>
          <a:bodyPr lIns="0" tIns="0" rIns="0" bIns="0">
            <a:spAutoFit/>
          </a:bodyPr>
          <a:lstStyle/>
          <a:p>
            <a:pPr defTabSz="381000"/>
            <a:r>
              <a:rPr lang="en-US" altLang="en-US" sz="3600" b="1" u="sng" dirty="0">
                <a:solidFill>
                  <a:srgbClr val="A0D0FF"/>
                </a:solidFill>
                <a:latin typeface="Arial Narrow" panose="020B0606020202030204" pitchFamily="34" charset="0"/>
              </a:rPr>
              <a:t>Rule 26 </a:t>
            </a:r>
            <a:r>
              <a:rPr lang="en-US" altLang="en-US" sz="3600" b="1" u="sng" dirty="0" smtClean="0">
                <a:solidFill>
                  <a:srgbClr val="A0D0FF"/>
                </a:solidFill>
                <a:latin typeface="Arial Narrow" panose="020B0606020202030204" pitchFamily="34" charset="0"/>
              </a:rPr>
              <a:t>- Questions</a:t>
            </a:r>
            <a:endParaRPr lang="en-US" altLang="en-US" sz="3600" b="1" dirty="0">
              <a:solidFill>
                <a:srgbClr val="FFFF99"/>
              </a:solidFill>
              <a:latin typeface="Arial Narrow" panose="020B0606020202030204" pitchFamily="34" charset="0"/>
            </a:endParaRPr>
          </a:p>
        </p:txBody>
      </p:sp>
      <p:sp>
        <p:nvSpPr>
          <p:cNvPr id="51203" name="Rectangle 3"/>
          <p:cNvSpPr>
            <a:spLocks noGrp="1" noChangeArrowheads="1"/>
          </p:cNvSpPr>
          <p:nvPr>
            <p:ph type="body" idx="4294967295"/>
          </p:nvPr>
        </p:nvSpPr>
        <p:spPr>
          <a:xfrm>
            <a:off x="0" y="685800"/>
            <a:ext cx="9144000" cy="6172200"/>
          </a:xfrm>
          <a:noFill/>
          <a:ln/>
        </p:spPr>
        <p:txBody>
          <a:bodyPr/>
          <a:lstStyle/>
          <a:p>
            <a:pPr>
              <a:lnSpc>
                <a:spcPct val="80000"/>
              </a:lnSpc>
            </a:pPr>
            <a:r>
              <a:rPr lang="en-US" altLang="en-US" sz="3600" b="1" dirty="0">
                <a:solidFill>
                  <a:srgbClr val="FFFFFF"/>
                </a:solidFill>
                <a:latin typeface="Arial Narrow" panose="020B0606020202030204" pitchFamily="34" charset="0"/>
              </a:rPr>
              <a:t>Who are some of the people that have most influenced your life in living for the Lord Jesus Christ</a:t>
            </a:r>
            <a:r>
              <a:rPr lang="en-US" altLang="en-US" sz="3600" b="1" dirty="0" smtClean="0">
                <a:solidFill>
                  <a:srgbClr val="FFFFFF"/>
                </a:solidFill>
                <a:latin typeface="Arial Narrow" panose="020B0606020202030204" pitchFamily="34" charset="0"/>
              </a:rPr>
              <a:t>?</a:t>
            </a:r>
          </a:p>
        </p:txBody>
      </p:sp>
    </p:spTree>
    <p:extLst>
      <p:ext uri="{BB962C8B-B14F-4D97-AF65-F5344CB8AC3E}">
        <p14:creationId xmlns:p14="http://schemas.microsoft.com/office/powerpoint/2010/main" val="2800462931"/>
      </p:ext>
    </p:extLst>
  </p:cSld>
  <p:clrMapOvr>
    <a:masterClrMapping/>
  </p:clrMapOvr>
  <p:transition spd="med">
    <p:dissolv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1202"/>
                                        </p:tgtEl>
                                        <p:attrNameLst>
                                          <p:attrName>style.visibility</p:attrName>
                                        </p:attrNameLst>
                                      </p:cBhvr>
                                      <p:to>
                                        <p:strVal val="visible"/>
                                      </p:to>
                                    </p:set>
                                  </p:childTnLst>
                                </p:cTn>
                              </p:par>
                            </p:childTnLst>
                          </p:cTn>
                        </p:par>
                        <p:par>
                          <p:cTn id="7" fill="hold" nodeType="withGroup">
                            <p:stCondLst>
                              <p:cond delay="0"/>
                            </p:stCondLst>
                            <p:childTnLst>
                              <p:par>
                                <p:cTn id="8" presetID="9" presetClass="entr" presetSubtype="0" fill="hold" grpId="0" nodeType="afterEffect">
                                  <p:stCondLst>
                                    <p:cond delay="0"/>
                                  </p:stCondLst>
                                  <p:childTnLst>
                                    <p:set>
                                      <p:cBhvr>
                                        <p:cTn id="9" dur="1" fill="hold">
                                          <p:stCondLst>
                                            <p:cond delay="0"/>
                                          </p:stCondLst>
                                        </p:cTn>
                                        <p:tgtEl>
                                          <p:spTgt spid="51203">
                                            <p:txEl>
                                              <p:pRg st="0" end="0"/>
                                            </p:txEl>
                                          </p:spTgt>
                                        </p:tgtEl>
                                        <p:attrNameLst>
                                          <p:attrName>style.visibility</p:attrName>
                                        </p:attrNameLst>
                                      </p:cBhvr>
                                      <p:to>
                                        <p:strVal val="visible"/>
                                      </p:to>
                                    </p:set>
                                    <p:animEffect transition="in" filter="dissolve">
                                      <p:cBhvr>
                                        <p:cTn id="10" dur="500"/>
                                        <p:tgtEl>
                                          <p:spTgt spid="5120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p:bldP spid="5120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ctrTitle" idx="4294967295"/>
          </p:nvPr>
        </p:nvSpPr>
        <p:spPr>
          <a:xfrm>
            <a:off x="0" y="0"/>
            <a:ext cx="9144000" cy="553998"/>
          </a:xfrm>
          <a:noFill/>
          <a:ln/>
        </p:spPr>
        <p:txBody>
          <a:bodyPr lIns="0" tIns="0" rIns="0" bIns="0">
            <a:spAutoFit/>
          </a:bodyPr>
          <a:lstStyle/>
          <a:p>
            <a:pPr defTabSz="381000"/>
            <a:r>
              <a:rPr lang="en-US" altLang="en-US" sz="3600" b="1" u="sng" dirty="0" smtClean="0">
                <a:solidFill>
                  <a:srgbClr val="A0D0FF"/>
                </a:solidFill>
                <a:latin typeface="Arial Narrow" panose="020B0606020202030204" pitchFamily="34" charset="0"/>
              </a:rPr>
              <a:t>Rule 26 - Questions</a:t>
            </a:r>
            <a:endParaRPr lang="en-US" altLang="en-US" sz="3600" b="1" dirty="0">
              <a:solidFill>
                <a:srgbClr val="FFFF99"/>
              </a:solidFill>
              <a:latin typeface="Arial Narrow" panose="020B0606020202030204" pitchFamily="34" charset="0"/>
            </a:endParaRPr>
          </a:p>
        </p:txBody>
      </p:sp>
      <p:sp>
        <p:nvSpPr>
          <p:cNvPr id="51203" name="Rectangle 3"/>
          <p:cNvSpPr>
            <a:spLocks noGrp="1" noChangeArrowheads="1"/>
          </p:cNvSpPr>
          <p:nvPr>
            <p:ph type="body" idx="4294967295"/>
          </p:nvPr>
        </p:nvSpPr>
        <p:spPr>
          <a:xfrm>
            <a:off x="0" y="685800"/>
            <a:ext cx="9144000" cy="6172200"/>
          </a:xfrm>
          <a:noFill/>
          <a:ln/>
        </p:spPr>
        <p:txBody>
          <a:bodyPr/>
          <a:lstStyle/>
          <a:p>
            <a:pPr>
              <a:lnSpc>
                <a:spcPct val="80000"/>
              </a:lnSpc>
            </a:pPr>
            <a:r>
              <a:rPr lang="en-US" altLang="en-US" sz="3600" b="1" dirty="0">
                <a:solidFill>
                  <a:srgbClr val="FFFFFF"/>
                </a:solidFill>
                <a:latin typeface="Arial Narrow" panose="020B0606020202030204" pitchFamily="34" charset="0"/>
              </a:rPr>
              <a:t>Who are some of the people that have most influenced your life in living for the Lord Jesus Christ</a:t>
            </a:r>
            <a:r>
              <a:rPr lang="en-US" altLang="en-US" sz="3600" b="1" dirty="0" smtClean="0">
                <a:solidFill>
                  <a:srgbClr val="FFFFFF"/>
                </a:solidFill>
                <a:latin typeface="Arial Narrow" panose="020B0606020202030204" pitchFamily="34" charset="0"/>
              </a:rPr>
              <a:t>?</a:t>
            </a:r>
          </a:p>
          <a:p>
            <a:pPr>
              <a:lnSpc>
                <a:spcPct val="80000"/>
              </a:lnSpc>
            </a:pPr>
            <a:r>
              <a:rPr lang="en-US" altLang="en-US" sz="3600" b="1" dirty="0" smtClean="0">
                <a:solidFill>
                  <a:srgbClr val="FFFFFF"/>
                </a:solidFill>
                <a:latin typeface="Arial Narrow" panose="020B0606020202030204" pitchFamily="34" charset="0"/>
              </a:rPr>
              <a:t>How </a:t>
            </a:r>
            <a:r>
              <a:rPr lang="en-US" altLang="en-US" sz="3600" b="1" dirty="0">
                <a:solidFill>
                  <a:srgbClr val="FFFFFF"/>
                </a:solidFill>
                <a:latin typeface="Arial Narrow" panose="020B0606020202030204" pitchFamily="34" charset="0"/>
              </a:rPr>
              <a:t>were they able to stimulate you toward love and good deeds? </a:t>
            </a:r>
          </a:p>
        </p:txBody>
      </p:sp>
    </p:spTree>
    <p:extLst>
      <p:ext uri="{BB962C8B-B14F-4D97-AF65-F5344CB8AC3E}">
        <p14:creationId xmlns:p14="http://schemas.microsoft.com/office/powerpoint/2010/main" val="3402101583"/>
      </p:ext>
    </p:extLst>
  </p:cSld>
  <p:clrMapOvr>
    <a:masterClrMapping/>
  </p:clrMapOvr>
  <p:transition spd="med">
    <p:dissolv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1202"/>
                                        </p:tgtEl>
                                        <p:attrNameLst>
                                          <p:attrName>style.visibility</p:attrName>
                                        </p:attrNameLst>
                                      </p:cBhvr>
                                      <p:to>
                                        <p:strVal val="visible"/>
                                      </p:to>
                                    </p:set>
                                  </p:childTnLst>
                                </p:cTn>
                              </p:par>
                              <p:par>
                                <p:cTn id="7" presetID="9" presetClass="entr" presetSubtype="0" fill="hold" grpId="0" nodeType="withEffect">
                                  <p:stCondLst>
                                    <p:cond delay="0"/>
                                  </p:stCondLst>
                                  <p:childTnLst>
                                    <p:set>
                                      <p:cBhvr>
                                        <p:cTn id="8" dur="1" fill="hold">
                                          <p:stCondLst>
                                            <p:cond delay="0"/>
                                          </p:stCondLst>
                                        </p:cTn>
                                        <p:tgtEl>
                                          <p:spTgt spid="51203">
                                            <p:txEl>
                                              <p:pRg st="0" end="0"/>
                                            </p:txEl>
                                          </p:spTgt>
                                        </p:tgtEl>
                                        <p:attrNameLst>
                                          <p:attrName>style.visibility</p:attrName>
                                        </p:attrNameLst>
                                      </p:cBhvr>
                                      <p:to>
                                        <p:strVal val="visible"/>
                                      </p:to>
                                    </p:set>
                                    <p:animEffect transition="in" filter="dissolve">
                                      <p:cBhvr>
                                        <p:cTn id="9" dur="500"/>
                                        <p:tgtEl>
                                          <p:spTgt spid="51203">
                                            <p:txEl>
                                              <p:pRg st="0" end="0"/>
                                            </p:txEl>
                                          </p:spTgt>
                                        </p:tgtEl>
                                      </p:cBhvr>
                                    </p:animEffect>
                                  </p:childTnLst>
                                  <p:subTnLst>
                                    <p:animClr clrSpc="rgb" dir="cw">
                                      <p:cBhvr override="childStyle">
                                        <p:cTn dur="1" fill="hold" display="0" masterRel="nextClick" afterEffect="1"/>
                                        <p:tgtEl>
                                          <p:spTgt spid="51203">
                                            <p:txEl>
                                              <p:pRg st="0" end="0"/>
                                            </p:txEl>
                                          </p:spTgt>
                                        </p:tgtEl>
                                        <p:attrNameLst>
                                          <p:attrName>ppt_c</p:attrName>
                                        </p:attrNameLst>
                                      </p:cBhvr>
                                      <p:to>
                                        <a:srgbClr val="C0C0C0"/>
                                      </p:to>
                                    </p:animClr>
                                  </p:subTnLst>
                                </p:cTn>
                              </p:par>
                            </p:childTnLst>
                          </p:cTn>
                        </p:par>
                        <p:par>
                          <p:cTn id="10" fill="hold">
                            <p:stCondLst>
                              <p:cond delay="500"/>
                            </p:stCondLst>
                            <p:childTnLst>
                              <p:par>
                                <p:cTn id="11" presetID="9" presetClass="entr" presetSubtype="0" fill="hold" grpId="0" nodeType="afterEffect">
                                  <p:stCondLst>
                                    <p:cond delay="0"/>
                                  </p:stCondLst>
                                  <p:childTnLst>
                                    <p:set>
                                      <p:cBhvr>
                                        <p:cTn id="12" dur="1" fill="hold">
                                          <p:stCondLst>
                                            <p:cond delay="0"/>
                                          </p:stCondLst>
                                        </p:cTn>
                                        <p:tgtEl>
                                          <p:spTgt spid="51203">
                                            <p:txEl>
                                              <p:pRg st="1" end="1"/>
                                            </p:txEl>
                                          </p:spTgt>
                                        </p:tgtEl>
                                        <p:attrNameLst>
                                          <p:attrName>style.visibility</p:attrName>
                                        </p:attrNameLst>
                                      </p:cBhvr>
                                      <p:to>
                                        <p:strVal val="visible"/>
                                      </p:to>
                                    </p:set>
                                    <p:animEffect transition="in" filter="dissolve">
                                      <p:cBhvr>
                                        <p:cTn id="13" dur="500"/>
                                        <p:tgtEl>
                                          <p:spTgt spid="5120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p:bldP spid="5120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ctrTitle" idx="4294967295"/>
          </p:nvPr>
        </p:nvSpPr>
        <p:spPr>
          <a:xfrm>
            <a:off x="0" y="0"/>
            <a:ext cx="9144000" cy="553998"/>
          </a:xfrm>
          <a:noFill/>
          <a:ln/>
        </p:spPr>
        <p:txBody>
          <a:bodyPr lIns="0" tIns="0" rIns="0" bIns="0">
            <a:spAutoFit/>
          </a:bodyPr>
          <a:lstStyle/>
          <a:p>
            <a:pPr defTabSz="381000"/>
            <a:r>
              <a:rPr lang="en-US" altLang="en-US" sz="3600" b="1" u="sng" dirty="0" smtClean="0">
                <a:solidFill>
                  <a:srgbClr val="A0D0FF"/>
                </a:solidFill>
                <a:latin typeface="Arial Narrow" panose="020B0606020202030204" pitchFamily="34" charset="0"/>
              </a:rPr>
              <a:t>Rule 26 - Questions</a:t>
            </a:r>
            <a:endParaRPr lang="en-US" altLang="en-US" sz="3600" b="1" dirty="0">
              <a:solidFill>
                <a:srgbClr val="FFFF99"/>
              </a:solidFill>
              <a:latin typeface="Arial Narrow" panose="020B0606020202030204" pitchFamily="34" charset="0"/>
            </a:endParaRPr>
          </a:p>
        </p:txBody>
      </p:sp>
      <p:sp>
        <p:nvSpPr>
          <p:cNvPr id="51203" name="Rectangle 3"/>
          <p:cNvSpPr>
            <a:spLocks noGrp="1" noChangeArrowheads="1"/>
          </p:cNvSpPr>
          <p:nvPr>
            <p:ph type="body" idx="4294967295"/>
          </p:nvPr>
        </p:nvSpPr>
        <p:spPr>
          <a:xfrm>
            <a:off x="0" y="685800"/>
            <a:ext cx="9144000" cy="6172200"/>
          </a:xfrm>
          <a:noFill/>
          <a:ln/>
        </p:spPr>
        <p:txBody>
          <a:bodyPr/>
          <a:lstStyle/>
          <a:p>
            <a:pPr>
              <a:lnSpc>
                <a:spcPct val="80000"/>
              </a:lnSpc>
            </a:pPr>
            <a:r>
              <a:rPr lang="en-US" altLang="en-US" sz="3600" b="1" dirty="0">
                <a:solidFill>
                  <a:srgbClr val="FFFFFF"/>
                </a:solidFill>
                <a:latin typeface="Arial Narrow" panose="020B0606020202030204" pitchFamily="34" charset="0"/>
              </a:rPr>
              <a:t>What is the difference in response between King Saul when he was confronted by Samuel (1 Samuel 15) and David when he was confronted by Nathan (2 Samuel 12</a:t>
            </a:r>
            <a:r>
              <a:rPr lang="en-US" altLang="en-US" sz="3600" b="1" dirty="0" smtClean="0">
                <a:solidFill>
                  <a:srgbClr val="FFFFFF"/>
                </a:solidFill>
                <a:latin typeface="Arial Narrow" panose="020B0606020202030204" pitchFamily="34" charset="0"/>
              </a:rPr>
              <a:t>)?</a:t>
            </a:r>
          </a:p>
          <a:p>
            <a:pPr>
              <a:lnSpc>
                <a:spcPct val="80000"/>
              </a:lnSpc>
            </a:pPr>
            <a:r>
              <a:rPr lang="en-US" altLang="en-US" sz="3600" b="1" dirty="0">
                <a:solidFill>
                  <a:srgbClr val="FFFFFF"/>
                </a:solidFill>
                <a:latin typeface="Arial Narrow" panose="020B0606020202030204" pitchFamily="34" charset="0"/>
              </a:rPr>
              <a:t>What are some things both men could have done to avoid falling into sin? (That you can do too!)</a:t>
            </a:r>
          </a:p>
        </p:txBody>
      </p:sp>
    </p:spTree>
    <p:extLst>
      <p:ext uri="{BB962C8B-B14F-4D97-AF65-F5344CB8AC3E}">
        <p14:creationId xmlns:p14="http://schemas.microsoft.com/office/powerpoint/2010/main" val="288392030"/>
      </p:ext>
    </p:extLst>
  </p:cSld>
  <p:clrMapOvr>
    <a:masterClrMapping/>
  </p:clrMapOvr>
  <p:transition spd="med">
    <p:dissolv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1202"/>
                                        </p:tgtEl>
                                        <p:attrNameLst>
                                          <p:attrName>style.visibility</p:attrName>
                                        </p:attrNameLst>
                                      </p:cBhvr>
                                      <p:to>
                                        <p:strVal val="visible"/>
                                      </p:to>
                                    </p:set>
                                  </p:childTnLst>
                                </p:cTn>
                              </p:par>
                            </p:childTnLst>
                          </p:cTn>
                        </p:par>
                        <p:par>
                          <p:cTn id="7" fill="hold" nodeType="withGroup">
                            <p:stCondLst>
                              <p:cond delay="0"/>
                            </p:stCondLst>
                            <p:childTnLst>
                              <p:par>
                                <p:cTn id="8" presetID="9" presetClass="entr" presetSubtype="0" fill="hold" grpId="0" nodeType="afterEffect">
                                  <p:stCondLst>
                                    <p:cond delay="0"/>
                                  </p:stCondLst>
                                  <p:childTnLst>
                                    <p:set>
                                      <p:cBhvr>
                                        <p:cTn id="9" dur="1" fill="hold">
                                          <p:stCondLst>
                                            <p:cond delay="0"/>
                                          </p:stCondLst>
                                        </p:cTn>
                                        <p:tgtEl>
                                          <p:spTgt spid="51203">
                                            <p:txEl>
                                              <p:pRg st="0" end="0"/>
                                            </p:txEl>
                                          </p:spTgt>
                                        </p:tgtEl>
                                        <p:attrNameLst>
                                          <p:attrName>style.visibility</p:attrName>
                                        </p:attrNameLst>
                                      </p:cBhvr>
                                      <p:to>
                                        <p:strVal val="visible"/>
                                      </p:to>
                                    </p:set>
                                    <p:animEffect transition="in" filter="dissolve">
                                      <p:cBhvr>
                                        <p:cTn id="10" dur="500"/>
                                        <p:tgtEl>
                                          <p:spTgt spid="51203">
                                            <p:txEl>
                                              <p:pRg st="0" end="0"/>
                                            </p:txEl>
                                          </p:spTgt>
                                        </p:tgtEl>
                                      </p:cBhvr>
                                    </p:animEffect>
                                  </p:childTnLst>
                                  <p:subTnLst>
                                    <p:animClr clrSpc="rgb" dir="cw">
                                      <p:cBhvr override="childStyle">
                                        <p:cTn dur="1" fill="hold" display="0" masterRel="nextClick" afterEffect="1"/>
                                        <p:tgtEl>
                                          <p:spTgt spid="51203">
                                            <p:txEl>
                                              <p:pRg st="0" end="0"/>
                                            </p:txEl>
                                          </p:spTgt>
                                        </p:tgtEl>
                                        <p:attrNameLst>
                                          <p:attrName>ppt_c</p:attrName>
                                        </p:attrNameLst>
                                      </p:cBhvr>
                                      <p:to>
                                        <a:srgbClr val="C0C0C0"/>
                                      </p:to>
                                    </p:animClr>
                                  </p:sub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51203">
                                            <p:txEl>
                                              <p:pRg st="1" end="1"/>
                                            </p:txEl>
                                          </p:spTgt>
                                        </p:tgtEl>
                                        <p:attrNameLst>
                                          <p:attrName>style.visibility</p:attrName>
                                        </p:attrNameLst>
                                      </p:cBhvr>
                                      <p:to>
                                        <p:strVal val="visible"/>
                                      </p:to>
                                    </p:set>
                                    <p:animEffect transition="in" filter="dissolve">
                                      <p:cBhvr>
                                        <p:cTn id="15" dur="500"/>
                                        <p:tgtEl>
                                          <p:spTgt spid="5120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p:bldP spid="5120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ctrTitle" idx="4294967295"/>
          </p:nvPr>
        </p:nvSpPr>
        <p:spPr>
          <a:xfrm>
            <a:off x="0" y="0"/>
            <a:ext cx="9144000" cy="553998"/>
          </a:xfrm>
          <a:noFill/>
          <a:ln/>
        </p:spPr>
        <p:txBody>
          <a:bodyPr lIns="0" tIns="0" rIns="0" bIns="0">
            <a:spAutoFit/>
          </a:bodyPr>
          <a:lstStyle/>
          <a:p>
            <a:pPr defTabSz="381000"/>
            <a:r>
              <a:rPr lang="en-US" altLang="en-US" sz="3600" b="1" u="sng" dirty="0" smtClean="0">
                <a:solidFill>
                  <a:srgbClr val="A0D0FF"/>
                </a:solidFill>
                <a:latin typeface="Arial Narrow" panose="020B0606020202030204" pitchFamily="34" charset="0"/>
              </a:rPr>
              <a:t>Rule 26 - Questions</a:t>
            </a:r>
            <a:endParaRPr lang="en-US" altLang="en-US" sz="3600" b="1" dirty="0">
              <a:solidFill>
                <a:srgbClr val="FFFF99"/>
              </a:solidFill>
              <a:latin typeface="Arial Narrow" panose="020B0606020202030204" pitchFamily="34" charset="0"/>
            </a:endParaRPr>
          </a:p>
        </p:txBody>
      </p:sp>
      <p:sp>
        <p:nvSpPr>
          <p:cNvPr id="51203" name="Rectangle 3"/>
          <p:cNvSpPr>
            <a:spLocks noGrp="1" noChangeArrowheads="1"/>
          </p:cNvSpPr>
          <p:nvPr>
            <p:ph type="body" idx="4294967295"/>
          </p:nvPr>
        </p:nvSpPr>
        <p:spPr>
          <a:xfrm>
            <a:off x="0" y="685800"/>
            <a:ext cx="9144000" cy="6172200"/>
          </a:xfrm>
          <a:noFill/>
          <a:ln/>
        </p:spPr>
        <p:txBody>
          <a:bodyPr/>
          <a:lstStyle/>
          <a:p>
            <a:pPr>
              <a:lnSpc>
                <a:spcPct val="80000"/>
              </a:lnSpc>
            </a:pPr>
            <a:r>
              <a:rPr lang="en-US" altLang="en-US" sz="3600" b="1" dirty="0">
                <a:solidFill>
                  <a:srgbClr val="FFFFFF"/>
                </a:solidFill>
                <a:latin typeface="Arial Narrow" panose="020B0606020202030204" pitchFamily="34" charset="0"/>
              </a:rPr>
              <a:t>What is necessary for a fellowship of Christians to be able to help each other live for Christ? </a:t>
            </a:r>
            <a:endParaRPr lang="en-US" altLang="en-US" sz="3600" b="1" dirty="0" smtClean="0">
              <a:solidFill>
                <a:srgbClr val="FFFFFF"/>
              </a:solidFill>
              <a:latin typeface="Arial Narrow" panose="020B0606020202030204" pitchFamily="34" charset="0"/>
            </a:endParaRPr>
          </a:p>
          <a:p>
            <a:pPr>
              <a:lnSpc>
                <a:spcPct val="80000"/>
              </a:lnSpc>
            </a:pPr>
            <a:r>
              <a:rPr lang="en-US" altLang="en-US" sz="3600" b="1" dirty="0" smtClean="0">
                <a:solidFill>
                  <a:srgbClr val="FFFFFF"/>
                </a:solidFill>
                <a:latin typeface="Arial Narrow" panose="020B0606020202030204" pitchFamily="34" charset="0"/>
              </a:rPr>
              <a:t>What </a:t>
            </a:r>
            <a:r>
              <a:rPr lang="en-US" altLang="en-US" sz="3600" b="1" dirty="0">
                <a:solidFill>
                  <a:srgbClr val="FFFFFF"/>
                </a:solidFill>
                <a:latin typeface="Arial Narrow" panose="020B0606020202030204" pitchFamily="34" charset="0"/>
              </a:rPr>
              <a:t>must you do and what must you allow others to do</a:t>
            </a:r>
            <a:r>
              <a:rPr lang="en-US" altLang="en-US" sz="3600" b="1" dirty="0" smtClean="0">
                <a:solidFill>
                  <a:srgbClr val="FFFFFF"/>
                </a:solidFill>
                <a:latin typeface="Arial Narrow" panose="020B0606020202030204" pitchFamily="34" charset="0"/>
              </a:rPr>
              <a:t>?</a:t>
            </a:r>
            <a:endParaRPr lang="en-US" altLang="en-US" sz="36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3476482509"/>
      </p:ext>
    </p:extLst>
  </p:cSld>
  <p:clrMapOvr>
    <a:masterClrMapping/>
  </p:clrMapOvr>
  <p:transition spd="med">
    <p:dissolv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1202"/>
                                        </p:tgtEl>
                                        <p:attrNameLst>
                                          <p:attrName>style.visibility</p:attrName>
                                        </p:attrNameLst>
                                      </p:cBhvr>
                                      <p:to>
                                        <p:strVal val="visible"/>
                                      </p:to>
                                    </p:set>
                                  </p:childTnLst>
                                </p:cTn>
                              </p:par>
                            </p:childTnLst>
                          </p:cTn>
                        </p:par>
                        <p:par>
                          <p:cTn id="7" fill="hold">
                            <p:stCondLst>
                              <p:cond delay="0"/>
                            </p:stCondLst>
                            <p:childTnLst>
                              <p:par>
                                <p:cTn id="8" presetID="9" presetClass="entr" presetSubtype="0" fill="hold" grpId="0" nodeType="afterEffect">
                                  <p:stCondLst>
                                    <p:cond delay="0"/>
                                  </p:stCondLst>
                                  <p:childTnLst>
                                    <p:set>
                                      <p:cBhvr>
                                        <p:cTn id="9" dur="1" fill="hold">
                                          <p:stCondLst>
                                            <p:cond delay="0"/>
                                          </p:stCondLst>
                                        </p:cTn>
                                        <p:tgtEl>
                                          <p:spTgt spid="51203">
                                            <p:txEl>
                                              <p:pRg st="0" end="0"/>
                                            </p:txEl>
                                          </p:spTgt>
                                        </p:tgtEl>
                                        <p:attrNameLst>
                                          <p:attrName>style.visibility</p:attrName>
                                        </p:attrNameLst>
                                      </p:cBhvr>
                                      <p:to>
                                        <p:strVal val="visible"/>
                                      </p:to>
                                    </p:set>
                                    <p:animEffect transition="in" filter="dissolve">
                                      <p:cBhvr>
                                        <p:cTn id="10" dur="500"/>
                                        <p:tgtEl>
                                          <p:spTgt spid="51203">
                                            <p:txEl>
                                              <p:pRg st="0" end="0"/>
                                            </p:txEl>
                                          </p:spTgt>
                                        </p:tgtEl>
                                      </p:cBhvr>
                                    </p:animEffect>
                                  </p:childTnLst>
                                  <p:subTnLst>
                                    <p:animClr clrSpc="rgb" dir="cw">
                                      <p:cBhvr override="childStyle">
                                        <p:cTn dur="1" fill="hold" display="0" masterRel="nextClick" afterEffect="1"/>
                                        <p:tgtEl>
                                          <p:spTgt spid="51203">
                                            <p:txEl>
                                              <p:pRg st="0" end="0"/>
                                            </p:txEl>
                                          </p:spTgt>
                                        </p:tgtEl>
                                        <p:attrNameLst>
                                          <p:attrName>ppt_c</p:attrName>
                                        </p:attrNameLst>
                                      </p:cBhvr>
                                      <p:to>
                                        <a:srgbClr val="C0C0C0"/>
                                      </p:to>
                                    </p:animClr>
                                  </p:subTnLst>
                                </p:cTn>
                              </p:par>
                            </p:childTnLst>
                          </p:cTn>
                        </p:par>
                        <p:par>
                          <p:cTn id="11" fill="hold">
                            <p:stCondLst>
                              <p:cond delay="500"/>
                            </p:stCondLst>
                            <p:childTnLst>
                              <p:par>
                                <p:cTn id="12" presetID="9" presetClass="entr" presetSubtype="0" fill="hold" grpId="0" nodeType="afterEffect">
                                  <p:stCondLst>
                                    <p:cond delay="1500"/>
                                  </p:stCondLst>
                                  <p:childTnLst>
                                    <p:set>
                                      <p:cBhvr>
                                        <p:cTn id="13" dur="1" fill="hold">
                                          <p:stCondLst>
                                            <p:cond delay="0"/>
                                          </p:stCondLst>
                                        </p:cTn>
                                        <p:tgtEl>
                                          <p:spTgt spid="51203">
                                            <p:txEl>
                                              <p:pRg st="1" end="1"/>
                                            </p:txEl>
                                          </p:spTgt>
                                        </p:tgtEl>
                                        <p:attrNameLst>
                                          <p:attrName>style.visibility</p:attrName>
                                        </p:attrNameLst>
                                      </p:cBhvr>
                                      <p:to>
                                        <p:strVal val="visible"/>
                                      </p:to>
                                    </p:set>
                                    <p:animEffect transition="in" filter="dissolve">
                                      <p:cBhvr>
                                        <p:cTn id="14" dur="500"/>
                                        <p:tgtEl>
                                          <p:spTgt spid="5120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p:bldP spid="51203" grpId="0" uiExpand="1" build="p"/>
    </p:bldLst>
  </p:timing>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Sermon 1</Template>
  <TotalTime>924</TotalTime>
  <Words>3640</Words>
  <Application>Microsoft Office PowerPoint</Application>
  <PresentationFormat>On-screen Show (4:3)</PresentationFormat>
  <Paragraphs>158</Paragraphs>
  <Slides>22</Slides>
  <Notes>22</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22</vt:i4>
      </vt:variant>
    </vt:vector>
  </HeadingPairs>
  <TitlesOfParts>
    <vt:vector size="28" baseType="lpstr">
      <vt:lpstr>Arial</vt:lpstr>
      <vt:lpstr>Arial Narrow</vt:lpstr>
      <vt:lpstr>Times New Roman</vt:lpstr>
      <vt:lpstr>Wingdings</vt:lpstr>
      <vt:lpstr>Custom Design</vt:lpstr>
      <vt:lpstr>1_Custom Design</vt:lpstr>
      <vt:lpstr>Grace Bible Church  Glorifying God  by Making Disciples of Jesus Christ</vt:lpstr>
      <vt:lpstr>Principles on People  in the Process of Application</vt:lpstr>
      <vt:lpstr>Principles on People  in the Process of Application</vt:lpstr>
      <vt:lpstr>Rule 26 - We must maintain an accountability relationship with a group of people who will exhort us to faith and good works</vt:lpstr>
      <vt:lpstr>Rule 26 -</vt:lpstr>
      <vt:lpstr>Rule 26 - Questions</vt:lpstr>
      <vt:lpstr>Rule 26 - Questions</vt:lpstr>
      <vt:lpstr>Rule 26 - Questions</vt:lpstr>
      <vt:lpstr>Rule 26 - Questions</vt:lpstr>
      <vt:lpstr>Rule 27 - Godly counsel is helpful in the quest for obedience, but it should never be used to avoid personal responsibility </vt:lpstr>
      <vt:lpstr>Rule 27 - Godly counsel is helpful in the quest for obedience, but it should never be used to avoid personal responsibility </vt:lpstr>
      <vt:lpstr>Rule 27 - Godly counsel is helpful in the quest for obedience, but it should never be used to avoid personal responsibility </vt:lpstr>
      <vt:lpstr>Rule 27 - Questions</vt:lpstr>
      <vt:lpstr>Rule 27 - Questions</vt:lpstr>
      <vt:lpstr>Rule 27 - Questions</vt:lpstr>
      <vt:lpstr>Rule 27 - Questions</vt:lpstr>
      <vt:lpstr>Chapter 25 - An Example of Application,  from the Life of David 1 Samuel 24 &amp; 26</vt:lpstr>
      <vt:lpstr>Chapter 25 - An Example of Application,  from the Life of David 1 Samuel 24 &amp; 26</vt:lpstr>
      <vt:lpstr>Chapter 25 - An Example of Application,  from the Life of David 1 Samuel 24 &amp; 26</vt:lpstr>
      <vt:lpstr>PowerPoint Presentation</vt:lpstr>
      <vt:lpstr>Chapter 25 - Questions</vt:lpstr>
      <vt:lpstr>Grace Bible Church  Glorifying God  by Making Disciples of Jesus Christ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Grace Bible Church</dc:title>
  <dc:creator>Scott Harris</dc:creator>
  <cp:lastModifiedBy>Scott Harris</cp:lastModifiedBy>
  <cp:revision>58</cp:revision>
  <dcterms:modified xsi:type="dcterms:W3CDTF">2021-03-12T15:03:01Z</dcterms:modified>
</cp:coreProperties>
</file>