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  <p:sldMasterId id="2147483662" r:id="rId2"/>
  </p:sldMasterIdLst>
  <p:notesMasterIdLst>
    <p:notesMasterId r:id="rId26"/>
  </p:notesMasterIdLst>
  <p:sldIdLst>
    <p:sldId id="296" r:id="rId3"/>
    <p:sldId id="299" r:id="rId4"/>
    <p:sldId id="300" r:id="rId5"/>
    <p:sldId id="301" r:id="rId6"/>
    <p:sldId id="310" r:id="rId7"/>
    <p:sldId id="302" r:id="rId8"/>
    <p:sldId id="311" r:id="rId9"/>
    <p:sldId id="303" r:id="rId10"/>
    <p:sldId id="304" r:id="rId11"/>
    <p:sldId id="312" r:id="rId12"/>
    <p:sldId id="313" r:id="rId13"/>
    <p:sldId id="314" r:id="rId14"/>
    <p:sldId id="305" r:id="rId15"/>
    <p:sldId id="315" r:id="rId16"/>
    <p:sldId id="316" r:id="rId17"/>
    <p:sldId id="317" r:id="rId18"/>
    <p:sldId id="306" r:id="rId19"/>
    <p:sldId id="318" r:id="rId20"/>
    <p:sldId id="307" r:id="rId21"/>
    <p:sldId id="319" r:id="rId22"/>
    <p:sldId id="309" r:id="rId23"/>
    <p:sldId id="320" r:id="rId24"/>
    <p:sldId id="297" r:id="rId2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FFFF99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 autoAdjust="0"/>
  </p:normalViewPr>
  <p:slideViewPr>
    <p:cSldViewPr>
      <p:cViewPr varScale="1">
        <p:scale>
          <a:sx n="82" d="100"/>
          <a:sy n="82" d="100"/>
        </p:scale>
        <p:origin x="845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303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0"/>
            <a:r>
              <a:rPr lang="en-US" noProof="0" smtClean="0"/>
              <a:t>Second level</a:t>
            </a:r>
          </a:p>
          <a:p>
            <a:pPr lvl="0"/>
            <a:r>
              <a:rPr lang="en-US" noProof="0" smtClean="0"/>
              <a:t>Third level</a:t>
            </a:r>
          </a:p>
          <a:p>
            <a:pPr lvl="0"/>
            <a:r>
              <a:rPr lang="en-US" noProof="0" smtClean="0"/>
              <a:t>Fourth level</a:t>
            </a:r>
          </a:p>
          <a:p>
            <a:pPr lvl="0"/>
            <a:r>
              <a:rPr lang="en-US" noProof="0" smtClean="0"/>
              <a:t>Fifth level</a:t>
            </a:r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E222C0C1-BA29-4E8F-B34F-70C124C374C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979478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38EF9A0F-BDE7-4D47-B5CB-49216DEA9AC5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69036599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1128D9F4-24B7-4F37-8B2B-5CD08CC9AD62}" type="slidenum">
              <a:rPr lang="en-US" altLang="en-US">
                <a:solidFill>
                  <a:srgbClr val="000000"/>
                </a:solidFill>
              </a:rPr>
              <a:pPr/>
              <a:t>10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82864412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1128D9F4-24B7-4F37-8B2B-5CD08CC9AD62}" type="slidenum">
              <a:rPr lang="en-US" altLang="en-US">
                <a:solidFill>
                  <a:srgbClr val="000000"/>
                </a:solidFill>
              </a:rPr>
              <a:pPr/>
              <a:t>11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87646004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1128D9F4-24B7-4F37-8B2B-5CD08CC9AD62}" type="slidenum">
              <a:rPr lang="en-US" altLang="en-US">
                <a:solidFill>
                  <a:srgbClr val="000000"/>
                </a:solidFill>
              </a:rPr>
              <a:pPr/>
              <a:t>12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40940949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3C9FC20C-68AB-485F-955A-4E1BD86E42ED}" type="slidenum">
              <a:rPr lang="en-US" altLang="en-US">
                <a:solidFill>
                  <a:srgbClr val="000000"/>
                </a:solidFill>
              </a:rPr>
              <a:pPr/>
              <a:t>13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60768455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3C9FC20C-68AB-485F-955A-4E1BD86E42ED}" type="slidenum">
              <a:rPr lang="en-US" altLang="en-US">
                <a:solidFill>
                  <a:srgbClr val="000000"/>
                </a:solidFill>
              </a:rPr>
              <a:pPr/>
              <a:t>14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72885915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3C9FC20C-68AB-485F-955A-4E1BD86E42ED}" type="slidenum">
              <a:rPr lang="en-US" altLang="en-US">
                <a:solidFill>
                  <a:srgbClr val="000000"/>
                </a:solidFill>
              </a:rPr>
              <a:pPr/>
              <a:t>15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8893663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3C9FC20C-68AB-485F-955A-4E1BD86E42ED}" type="slidenum">
              <a:rPr lang="en-US" altLang="en-US">
                <a:solidFill>
                  <a:srgbClr val="000000"/>
                </a:solidFill>
              </a:rPr>
              <a:pPr/>
              <a:t>16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75280337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9C58A5EE-AD44-4365-86CE-AC45D0096F2E}" type="slidenum">
              <a:rPr lang="en-US" altLang="en-US">
                <a:solidFill>
                  <a:srgbClr val="000000"/>
                </a:solidFill>
              </a:rPr>
              <a:pPr/>
              <a:t>17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56825825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9C58A5EE-AD44-4365-86CE-AC45D0096F2E}" type="slidenum">
              <a:rPr lang="en-US" altLang="en-US">
                <a:solidFill>
                  <a:srgbClr val="000000"/>
                </a:solidFill>
              </a:rPr>
              <a:pPr/>
              <a:t>18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69101106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CDA2D243-75D1-4D93-96D3-25DCF513F713}" type="slidenum">
              <a:rPr lang="en-US" altLang="en-US">
                <a:solidFill>
                  <a:srgbClr val="000000"/>
                </a:solidFill>
              </a:rPr>
              <a:pPr/>
              <a:t>19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8522441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4D716B56-2563-4563-96AA-01F1E6F78E77}" type="slidenum">
              <a:rPr lang="en-US" altLang="en-US">
                <a:solidFill>
                  <a:srgbClr val="000000"/>
                </a:solidFill>
              </a:rPr>
              <a:pPr/>
              <a:t>2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8435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/>
            <a:fld id="{1BC9B80D-EAA0-4F4A-8374-05C536C059AC}" type="slidenum">
              <a:rPr lang="en-US" altLang="en-US" sz="1200">
                <a:solidFill>
                  <a:srgbClr val="000000"/>
                </a:solidFill>
              </a:rPr>
              <a:pPr algn="r"/>
              <a:t>2</a:t>
            </a:fld>
            <a:endParaRPr lang="en-US" altLang="en-US" sz="1200">
              <a:solidFill>
                <a:srgbClr val="000000"/>
              </a:solidFill>
            </a:endParaRPr>
          </a:p>
        </p:txBody>
      </p:sp>
      <p:sp>
        <p:nvSpPr>
          <p:cNvPr id="1843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80927303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CDA2D243-75D1-4D93-96D3-25DCF513F713}" type="slidenum">
              <a:rPr lang="en-US" altLang="en-US">
                <a:solidFill>
                  <a:srgbClr val="000000"/>
                </a:solidFill>
              </a:rPr>
              <a:pPr/>
              <a:t>20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8599377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FB142DC4-2D22-46D1-A456-8F1F34605A44}" type="slidenum">
              <a:rPr lang="en-US" altLang="en-US">
                <a:solidFill>
                  <a:srgbClr val="000000"/>
                </a:solidFill>
              </a:rPr>
              <a:pPr/>
              <a:t>21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89269532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FB142DC4-2D22-46D1-A456-8F1F34605A44}" type="slidenum">
              <a:rPr lang="en-US" altLang="en-US">
                <a:solidFill>
                  <a:srgbClr val="000000"/>
                </a:solidFill>
              </a:rPr>
              <a:pPr/>
              <a:t>22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90397717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88E2FC34-64C0-4807-BBF7-8A37F4457245}" type="slidenum">
              <a:rPr lang="en-US" altLang="en-US"/>
              <a:pPr/>
              <a:t>23</a:t>
            </a:fld>
            <a:endParaRPr lang="en-US" altLang="en-US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2761610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E2DEB34E-EEA8-445B-908C-B693D53C79D3}" type="slidenum">
              <a:rPr lang="en-US" altLang="en-US">
                <a:solidFill>
                  <a:srgbClr val="000000"/>
                </a:solidFill>
              </a:rPr>
              <a:pPr/>
              <a:t>3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7373619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7224D4AF-464C-4F49-A3CB-8AE77D8FC69D}" type="slidenum">
              <a:rPr lang="en-US" altLang="en-US">
                <a:solidFill>
                  <a:srgbClr val="000000"/>
                </a:solidFill>
              </a:rPr>
              <a:pPr/>
              <a:t>4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466656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7224D4AF-464C-4F49-A3CB-8AE77D8FC69D}" type="slidenum">
              <a:rPr lang="en-US" altLang="en-US">
                <a:solidFill>
                  <a:srgbClr val="000000"/>
                </a:solidFill>
              </a:rPr>
              <a:pPr/>
              <a:t>5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2000954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91803ED6-D2C2-46F5-AEB2-7468D3E7C6CB}" type="slidenum">
              <a:rPr lang="en-US" altLang="en-US">
                <a:solidFill>
                  <a:srgbClr val="000000"/>
                </a:solidFill>
              </a:rPr>
              <a:pPr/>
              <a:t>6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10296423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91803ED6-D2C2-46F5-AEB2-7468D3E7C6CB}" type="slidenum">
              <a:rPr lang="en-US" altLang="en-US">
                <a:solidFill>
                  <a:srgbClr val="000000"/>
                </a:solidFill>
              </a:rPr>
              <a:pPr/>
              <a:t>7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77171214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9E11D933-2153-4F0F-9BBB-FEC700A69927}" type="slidenum">
              <a:rPr lang="en-US" altLang="en-US">
                <a:solidFill>
                  <a:srgbClr val="000000"/>
                </a:solidFill>
              </a:rPr>
              <a:pPr/>
              <a:t>8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57301773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1128D9F4-24B7-4F37-8B2B-5CD08CC9AD62}" type="slidenum">
              <a:rPr lang="en-US" altLang="en-US">
                <a:solidFill>
                  <a:srgbClr val="000000"/>
                </a:solidFill>
              </a:rPr>
              <a:pPr/>
              <a:t>9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2113867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021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7254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57451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57451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5935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C398B9-F768-484A-B7AA-DDB0FD62651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78303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6670B39-031D-425B-8194-01DAB1FB2DF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886348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A15C1C-ACC7-4286-953D-4CE14A10AC0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68737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119BC8-EEE4-48B4-9F1E-AAB453C55C2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671185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E456DF-48AC-45D0-A5CF-50DD97B58DF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17237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6995C4-6AE0-4D1C-9466-39D610DA28C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082995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DA72326-C58A-437E-8A43-60426589F68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360507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BC4BFE6-F9F3-485D-9D3B-80279084BC1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146782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42814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BD64950-DF60-4497-A383-86CD43026A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9971194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3E2944F-EDD1-476D-A583-95322C43592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5950327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54CE9E-7474-4633-82CD-EEDFA046B12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10412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658630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219200"/>
            <a:ext cx="4495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495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280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5659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8681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646899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361355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645663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219200"/>
            <a:ext cx="91440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176213" indent="-176213" algn="l" rtl="0" eaLnBrk="0" fontAlgn="base" hangingPunct="0">
        <a:spcBef>
          <a:spcPct val="20000"/>
        </a:spcBef>
        <a:spcAft>
          <a:spcPct val="0"/>
        </a:spcAft>
        <a:buChar char="•"/>
        <a:defRPr sz="4000">
          <a:solidFill>
            <a:schemeClr val="bg1"/>
          </a:solidFill>
          <a:latin typeface="+mn-lt"/>
          <a:ea typeface="+mn-ea"/>
          <a:cs typeface="+mn-cs"/>
        </a:defRPr>
      </a:lvl1pPr>
      <a:lvl2pPr marL="457200" indent="-166688" algn="l" rtl="0" eaLnBrk="0" fontAlgn="base" hangingPunct="0">
        <a:spcBef>
          <a:spcPct val="20000"/>
        </a:spcBef>
        <a:spcAft>
          <a:spcPct val="0"/>
        </a:spcAft>
        <a:buSzPct val="85000"/>
        <a:buFont typeface="Wingdings" panose="05000000000000000000" pitchFamily="2" charset="2"/>
        <a:buChar char="Ø"/>
        <a:defRPr sz="4000">
          <a:solidFill>
            <a:schemeClr val="bg1"/>
          </a:solidFill>
          <a:latin typeface="+mn-lt"/>
          <a:cs typeface="+mn-cs"/>
        </a:defRPr>
      </a:lvl2pPr>
      <a:lvl3pPr marL="735013" indent="-163513" algn="l" rtl="0" eaLnBrk="0" fontAlgn="base" hangingPunct="0">
        <a:spcBef>
          <a:spcPct val="20000"/>
        </a:spcBef>
        <a:spcAft>
          <a:spcPct val="0"/>
        </a:spcAft>
        <a:buChar char="•"/>
        <a:defRPr sz="3600">
          <a:solidFill>
            <a:schemeClr val="bg1"/>
          </a:solidFill>
          <a:latin typeface="+mn-lt"/>
          <a:cs typeface="+mn-cs"/>
        </a:defRPr>
      </a:lvl3pPr>
      <a:lvl4pPr marL="1025525" indent="-176213" algn="l" rtl="0" eaLnBrk="0" fontAlgn="base" hangingPunct="0">
        <a:spcBef>
          <a:spcPct val="20000"/>
        </a:spcBef>
        <a:spcAft>
          <a:spcPct val="0"/>
        </a:spcAft>
        <a:buSzPct val="80000"/>
        <a:buFont typeface="Wingdings" panose="05000000000000000000" pitchFamily="2" charset="2"/>
        <a:buChar char="ü"/>
        <a:defRPr sz="3600">
          <a:solidFill>
            <a:schemeClr val="bg1"/>
          </a:solidFill>
          <a:latin typeface="+mn-lt"/>
          <a:cs typeface="+mn-cs"/>
        </a:defRPr>
      </a:lvl4pPr>
      <a:lvl5pPr marL="1254125" indent="-114300" algn="l" rtl="0" eaLnBrk="0" fontAlgn="base" hangingPunct="0">
        <a:spcBef>
          <a:spcPct val="20000"/>
        </a:spcBef>
        <a:spcAft>
          <a:spcPct val="0"/>
        </a:spcAft>
        <a:buSzPct val="65000"/>
        <a:buFont typeface="Wingdings" panose="05000000000000000000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5pPr>
      <a:lvl6pPr marL="17113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6pPr>
      <a:lvl7pPr marL="21685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7pPr>
      <a:lvl8pPr marL="26257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8pPr>
      <a:lvl9pPr marL="30829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870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70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70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</a:defRPr>
            </a:lvl1pPr>
          </a:lstStyle>
          <a:p>
            <a:fld id="{6D93599E-1AFF-4F02-A3AA-A817185BFB6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433388" y="1838325"/>
            <a:ext cx="8240712" cy="2468563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sz="7200" b="1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Grace Bible Church</a:t>
            </a:r>
            <a:r>
              <a:rPr lang="en-US" altLang="en-US" sz="72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en-US" sz="72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54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Glorifying God </a:t>
            </a:r>
            <a:b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Making Disciples of Jesus Christ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0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34212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Setting &amp; Date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711320"/>
            <a:ext cx="9144000" cy="614668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Assyria conquers Israel – 722 B.C.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God thwarts Assyria – 701 B.C.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Assyria conquers Babylon – 689 B.C.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Babylon rebuilt – 669 B.C.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Babylon independent, </a:t>
            </a:r>
            <a:r>
              <a:rPr lang="en-US" altLang="en-US" sz="4400" b="1" dirty="0" err="1" smtClean="0">
                <a:solidFill>
                  <a:srgbClr val="FFFFFF"/>
                </a:solidFill>
                <a:latin typeface="Arial Narrow" panose="020B0606020202030204" pitchFamily="34" charset="0"/>
              </a:rPr>
              <a:t>Nabopolassar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 king, 626 B.C. 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60388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/>
      <p:bldP spid="54275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34212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Setting &amp; Date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711320"/>
            <a:ext cx="9144000" cy="614668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Babylon conquers Nineveh – 612 B.C.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Josiah killed in battle against Pharaoh </a:t>
            </a:r>
            <a:r>
              <a:rPr lang="en-US" altLang="en-US" sz="4400" b="1" dirty="0" err="1" smtClean="0">
                <a:solidFill>
                  <a:srgbClr val="FFFFFF"/>
                </a:solidFill>
                <a:latin typeface="Arial Narrow" panose="020B0606020202030204" pitchFamily="34" charset="0"/>
              </a:rPr>
              <a:t>Neco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 at Megiddo. Israel becomes a vassal state – 609 B.C.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Babylon defeats Assyria – 609 B.C.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Babylon defeats Egypt at Carchemish – 605 B.C. 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Babylon invades Judah – 605 B.C. 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eaLnBrk="1" hangingPunct="1"/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1654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/>
      <p:bldP spid="54275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34212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Setting &amp; Date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711320"/>
            <a:ext cx="9144000" cy="614668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Habakkuk is a contemporary of Jeremiah &amp; Zephaniah and writes during the early reign of </a:t>
            </a:r>
            <a:r>
              <a:rPr lang="en-US" altLang="en-US" sz="4400" b="1" dirty="0" err="1">
                <a:solidFill>
                  <a:srgbClr val="FFFFFF"/>
                </a:solidFill>
                <a:latin typeface="Arial Narrow" panose="020B0606020202030204" pitchFamily="34" charset="0"/>
              </a:rPr>
              <a:t>Jehoiakim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83109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/>
      <p:bldP spid="54275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Problem and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Plea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Habakkuk 1:1-4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An oracle / burden - a weighty message of judgment revealed by the Lord to the prophet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complaint is national, not personal, with an underlying concern for God’s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glory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2106325"/>
      </p:ext>
    </p:extLst>
  </p:cSld>
  <p:clrMapOvr>
    <a:masterClrMapping/>
  </p:clrMapOvr>
  <p:transition spd="med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299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Problem and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Plea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Habakkuk 1:1-4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first plea to the Lord is a question about the delay in the answer to his prayers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prayer is to the Lord , Yahweh (Jehovah) the self-existent, sovereign, covenant keeping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God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23426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299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Problem and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Plea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Habakkuk 1:1-4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It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is common for even godly people to question the Lord ’s delays (Psalms 13:1; 74:10; 94:3; Rev. 6:10)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prayer gives voice to the cry of the desire of the righteous of any nation at any time: elimination of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evil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80320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299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Problem and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Plea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Habakkuk 1:1-4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err="1" smtClean="0">
                <a:solidFill>
                  <a:srgbClr val="FFFFFF"/>
                </a:solidFill>
                <a:latin typeface="Arial Narrow" panose="020B0606020202030204" pitchFamily="34" charset="0"/>
              </a:rPr>
              <a:t>Jehoiakim’s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reign was marked by violence, bloodshed, injustice (2 Kings 23:36; 24:3-4; Jeremiah 26:20-23)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charges of evil against </a:t>
            </a:r>
            <a:r>
              <a:rPr lang="en-US" altLang="en-US" sz="4400" b="1" dirty="0" err="1">
                <a:solidFill>
                  <a:srgbClr val="FFFFFF"/>
                </a:solidFill>
                <a:latin typeface="Arial Narrow" panose="020B0606020202030204" pitchFamily="34" charset="0"/>
              </a:rPr>
              <a:t>Jehoiakim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could be applied to our own nation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17885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299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God’s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Answer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Habakkuk 1:5-11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God was not ignoring Habakkuk’s prayers. He was carrying out a plan of judgment in fulfillment of them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Babylonian empire rose quickly with a swift and powerful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army</a:t>
            </a:r>
            <a:endParaRPr lang="en-US" altLang="en-US" sz="4400" b="1" dirty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5158736"/>
      </p:ext>
    </p:extLst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" dur="500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6" dur="500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2" grpId="0"/>
      <p:bldP spid="56323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God’s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Answer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Habakkuk 1:5-11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Babylonian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invasion &amp; oppression of Jerusalem was unexpected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God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had warned in Deut. 28:15-26 that disobedience to Him would bring curses including foreign invaders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39804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500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500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2" grpId="0"/>
      <p:bldP spid="56323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Conclusions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108"/>
            <a:ext cx="9144000" cy="6180892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Habakkuk does not have direct application to our own nation, but its principles do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Proverbs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14:34 - </a:t>
            </a:r>
            <a:r>
              <a:rPr lang="en-US" altLang="en-US" sz="4400" b="1" i="1" dirty="0">
                <a:solidFill>
                  <a:srgbClr val="FFFFFF"/>
                </a:solidFill>
                <a:latin typeface="Arial Narrow" panose="020B0606020202030204" pitchFamily="34" charset="0"/>
              </a:rPr>
              <a:t>“Righteousness exalts a nation, But sin is a disgrace to any people</a:t>
            </a:r>
            <a:r>
              <a:rPr lang="en-US" altLang="en-US" sz="4400" b="1" i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.”</a:t>
            </a:r>
            <a:endParaRPr lang="en-US" altLang="en-US" sz="4400" b="1" i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6452889"/>
      </p:ext>
    </p:extLst>
  </p:cSld>
  <p:clrMapOvr>
    <a:masterClrMapping/>
  </p:clrMapOvr>
  <p:transition spd="med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6" grpId="0"/>
      <p:bldP spid="57347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85800" y="304800"/>
            <a:ext cx="7696200" cy="762000"/>
          </a:xfrm>
        </p:spPr>
        <p:txBody>
          <a:bodyPr/>
          <a:lstStyle/>
          <a:p>
            <a:pPr eaLnBrk="1" hangingPunct="1"/>
            <a:r>
              <a:rPr lang="en-US" altLang="en-US" sz="4000" b="1" smtClean="0"/>
              <a:t>A reminder to consider others Please: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304800" y="1295400"/>
            <a:ext cx="8458200" cy="5334000"/>
          </a:xfrm>
        </p:spPr>
        <p:txBody>
          <a:bodyPr/>
          <a:lstStyle/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smtClean="0"/>
              <a:t>Turn off your cell phone or set to vibrate only</a:t>
            </a:r>
          </a:p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smtClean="0"/>
              <a:t>Turn off sound to all electronic devices</a:t>
            </a:r>
          </a:p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smtClean="0"/>
              <a:t>Use the nursery or cry room if your child is fussy</a:t>
            </a:r>
          </a:p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smtClean="0"/>
              <a:t>Get up during the preaching only if absolutely necessary (please sit in back if you must leave early)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Conclusions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108"/>
            <a:ext cx="9144000" cy="6180892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God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has answered our prayers for revival &amp; mercy from the wicked by bringing judgment on the nation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Our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rulers are just extreme examples of our society’s quest for sin 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06713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6" grpId="0"/>
      <p:bldP spid="57347" grpId="0" uiExpand="1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Conclusions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108"/>
            <a:ext cx="9144000" cy="6180892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Do not be surprised at God’s judgment, His wrath has been upon us for decades (see Romans 1)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Do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not despair, God is still in control with His plan to punish the wicked with those more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wicked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21655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8" grpId="0"/>
      <p:bldP spid="60419" grpId="0" uiExpand="1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Conclusions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108"/>
            <a:ext cx="9144000" cy="6180892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triumph of the wicked is short lived and God will judge and utterly destroy them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God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has a plan for the righteous and is true to all His promises. We are secure in Him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78220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8" grpId="0"/>
      <p:bldP spid="60419" grpId="0" uiExpand="1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433388" y="1838325"/>
            <a:ext cx="8240712" cy="2468563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sz="7200" b="1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Grace Bible Church</a:t>
            </a:r>
            <a:r>
              <a:rPr lang="en-US" altLang="en-US" sz="72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en-US" sz="72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54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Glorifying God </a:t>
            </a:r>
            <a:b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Making Disciples of Jesus Christ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God’s Chastening of a Nation</a:t>
            </a:r>
            <a:r>
              <a:rPr lang="en-US" altLang="en-US" b="1" i="0" u="sng" dirty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Habakkuk 1:1-11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5626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A changed nation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Encouragement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from understanding God’s character and the eternal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view</a:t>
            </a:r>
          </a:p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God is at work fulfilling His will even when the wicked appear to have the victory</a:t>
            </a:r>
          </a:p>
        </p:txBody>
      </p:sp>
    </p:spTree>
    <p:extLst>
      <p:ext uri="{BB962C8B-B14F-4D97-AF65-F5344CB8AC3E}">
        <p14:creationId xmlns:p14="http://schemas.microsoft.com/office/powerpoint/2010/main" val="1674241004"/>
      </p:ext>
    </p:extLst>
  </p:cSld>
  <p:clrMapOvr>
    <a:masterClrMapping/>
  </p:clrMapOvr>
  <p:transition spd="med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50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13996" y="4665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Author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762000"/>
            <a:ext cx="9144000" cy="6096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Habakkuk (</a:t>
            </a:r>
            <a:r>
              <a:rPr lang="en-US" altLang="en-US" sz="4400" b="1" dirty="0" err="1">
                <a:solidFill>
                  <a:srgbClr val="FFFFFF"/>
                </a:solidFill>
                <a:latin typeface="Arial Narrow" panose="020B0606020202030204" pitchFamily="34" charset="0"/>
              </a:rPr>
              <a:t>hăbăq-qûq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) the prophet (1:1) = “one who embraces”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2459815"/>
      </p:ext>
    </p:extLst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/>
      <p:bldP spid="5120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13996" y="4665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Theme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762000"/>
            <a:ext cx="9144000" cy="6096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i="1" dirty="0">
                <a:solidFill>
                  <a:srgbClr val="FFFFFF"/>
                </a:solidFill>
                <a:latin typeface="Arial Narrow" panose="020B0606020202030204" pitchFamily="34" charset="0"/>
              </a:rPr>
              <a:t>The righteous will live by </a:t>
            </a:r>
            <a:r>
              <a:rPr lang="en-US" altLang="en-US" sz="4400" b="1" i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faith – the source of hope in the midst of despair </a:t>
            </a:r>
            <a:endParaRPr lang="en-US" altLang="en-US" sz="4400" b="1" i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0917112"/>
      </p:ext>
    </p:extLst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/>
      <p:bldP spid="5120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Outline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838200"/>
            <a:ext cx="9144000" cy="6019800"/>
          </a:xfrm>
          <a:noFill/>
        </p:spPr>
        <p:txBody>
          <a:bodyPr/>
          <a:lstStyle/>
          <a:p>
            <a:pPr marL="0" indent="0" eaLnBrk="1" hangingPunct="1">
              <a:buNone/>
            </a:pP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 I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. The Problems of Faith (1-2)</a:t>
            </a:r>
          </a:p>
          <a:p>
            <a:pPr marL="1027113" lvl="1" indent="-569913" eaLnBrk="1" hangingPunct="1">
              <a:buNone/>
            </a:pP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A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.  First Problem (1:1-11) / God’s Chastening</a:t>
            </a:r>
          </a:p>
          <a:p>
            <a:pPr marL="1027113" lvl="1" indent="-569913" eaLnBrk="1" hangingPunct="1">
              <a:buNone/>
            </a:pP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B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.  Second Problem (1:13-2:20) / God’s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Judgment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1843368"/>
      </p:ext>
    </p:extLst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5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3" dur="5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5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6" dur="500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/>
      <p:bldP spid="52227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Outline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838200"/>
            <a:ext cx="9144000" cy="6019800"/>
          </a:xfrm>
          <a:noFill/>
        </p:spPr>
        <p:txBody>
          <a:bodyPr/>
          <a:lstStyle/>
          <a:p>
            <a:pPr marL="512763" indent="-512763" eaLnBrk="1" hangingPunct="1">
              <a:buNone/>
              <a:tabLst>
                <a:tab pos="512763" algn="l"/>
              </a:tabLst>
            </a:pP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II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. The Prayer and Assurance of Faith (3) / Hope That Transcends Despair</a:t>
            </a:r>
          </a:p>
          <a:p>
            <a:pPr marL="1147763" lvl="1" indent="-635000" eaLnBrk="1" hangingPunct="1">
              <a:buNone/>
            </a:pP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A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. His Prayer for Mercy (3:1-2)</a:t>
            </a:r>
          </a:p>
          <a:p>
            <a:pPr marL="1147763" lvl="1" indent="-635000" eaLnBrk="1" hangingPunct="1">
              <a:buNone/>
            </a:pP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B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. His Assurance of the Lord’s Justice (3:3-16)</a:t>
            </a:r>
          </a:p>
          <a:p>
            <a:pPr marL="1147763" lvl="1" indent="-635000" eaLnBrk="1" hangingPunct="1">
              <a:buNone/>
            </a:pP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C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. His Trust in God (3:17-19)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18043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3" presetClass="entr" presetSubtype="5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4" dur="5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3" presetClass="entr" presetSubtype="5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8" dur="500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500"/>
                            </p:stCondLst>
                            <p:childTnLst>
                              <p:par>
                                <p:cTn id="20" presetID="3" presetClass="entr" presetSubtype="5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2" dur="500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/>
      <p:bldP spid="52227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Background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108"/>
            <a:ext cx="9144000" cy="6180892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historical context gives the reason for both his pleading &amp; perplexity at God’s answer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Without the historical setting, you cannot understand the author’s intent &amp; will give a wrong interpretation of it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103998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/>
      <p:bldP spid="53251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34212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Setting &amp; Date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711320"/>
            <a:ext cx="9144000" cy="614668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Hezekiah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(715-686 B.C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) – Good</a:t>
            </a:r>
          </a:p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Manasseh (695-642 B.C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.) – Evil </a:t>
            </a:r>
          </a:p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Ammon (642-640 B.C.)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 - Evil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Josiah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(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640-609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B.C.)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- good, a reformer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621 B.C. – the book of the law found</a:t>
            </a:r>
          </a:p>
          <a:p>
            <a:pPr eaLnBrk="1" hangingPunct="1"/>
            <a:r>
              <a:rPr lang="en-US" altLang="en-US" sz="4400" b="1" dirty="0" err="1">
                <a:solidFill>
                  <a:srgbClr val="FFFFFF"/>
                </a:solidFill>
                <a:latin typeface="Arial Narrow" panose="020B0606020202030204" pitchFamily="34" charset="0"/>
              </a:rPr>
              <a:t>Jehoiakim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(609-597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) - evil</a:t>
            </a:r>
            <a:endParaRPr lang="en-US" altLang="en-US" sz="4400" b="1" dirty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eaLnBrk="1" hangingPunct="1"/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6606535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5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0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54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/>
      <p:bldP spid="54275" grpId="0" uiExpand="1" build="p"/>
    </p:bldLst>
  </p:timing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_Default Design">
  <a:themeElements>
    <a:clrScheme name="3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_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3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Sermon 1</Template>
  <TotalTime>796</TotalTime>
  <Words>792</Words>
  <Application>Microsoft Office PowerPoint</Application>
  <PresentationFormat>On-screen Show (4:3)</PresentationFormat>
  <Paragraphs>102</Paragraphs>
  <Slides>23</Slides>
  <Notes>23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23</vt:i4>
      </vt:variant>
    </vt:vector>
  </HeadingPairs>
  <TitlesOfParts>
    <vt:vector size="29" baseType="lpstr">
      <vt:lpstr>Arial</vt:lpstr>
      <vt:lpstr>Arial Narrow</vt:lpstr>
      <vt:lpstr>Times New Roman</vt:lpstr>
      <vt:lpstr>Wingdings</vt:lpstr>
      <vt:lpstr>Custom Design</vt:lpstr>
      <vt:lpstr>3_Default Design</vt:lpstr>
      <vt:lpstr>Grace Bible Church  Glorifying God  by Making Disciples of Jesus Christ</vt:lpstr>
      <vt:lpstr>A reminder to consider others Please:</vt:lpstr>
      <vt:lpstr>God’s Chastening of a Nation Habakkuk 1:1-11</vt:lpstr>
      <vt:lpstr>Author</vt:lpstr>
      <vt:lpstr>Theme</vt:lpstr>
      <vt:lpstr>Outline</vt:lpstr>
      <vt:lpstr>Outline</vt:lpstr>
      <vt:lpstr>Background</vt:lpstr>
      <vt:lpstr>Setting &amp; Date</vt:lpstr>
      <vt:lpstr>Setting &amp; Date</vt:lpstr>
      <vt:lpstr>Setting &amp; Date</vt:lpstr>
      <vt:lpstr>Setting &amp; Date</vt:lpstr>
      <vt:lpstr>The Problem and Plea Habakkuk 1:1-4</vt:lpstr>
      <vt:lpstr>The Problem and Plea Habakkuk 1:1-4</vt:lpstr>
      <vt:lpstr>The Problem and Plea Habakkuk 1:1-4</vt:lpstr>
      <vt:lpstr>The Problem and Plea Habakkuk 1:1-4</vt:lpstr>
      <vt:lpstr>God’s Answer Habakkuk 1:5-11</vt:lpstr>
      <vt:lpstr>God’s Answer Habakkuk 1:5-11</vt:lpstr>
      <vt:lpstr>Conclusions</vt:lpstr>
      <vt:lpstr>Conclusions</vt:lpstr>
      <vt:lpstr>Conclusions</vt:lpstr>
      <vt:lpstr>Conclusions</vt:lpstr>
      <vt:lpstr>Grace Bible Church  Glorifying God  by Making Disciples of Jesus Christ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Grace Bible Church</dc:title>
  <dc:creator>Scott</dc:creator>
  <cp:lastModifiedBy>Scott Harris</cp:lastModifiedBy>
  <cp:revision>56</cp:revision>
  <dcterms:modified xsi:type="dcterms:W3CDTF">2021-03-14T12:46:38Z</dcterms:modified>
</cp:coreProperties>
</file>