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9"/>
  </p:notesMasterIdLst>
  <p:sldIdLst>
    <p:sldId id="296" r:id="rId3"/>
    <p:sldId id="299" r:id="rId4"/>
    <p:sldId id="260" r:id="rId5"/>
    <p:sldId id="314" r:id="rId6"/>
    <p:sldId id="311" r:id="rId7"/>
    <p:sldId id="278" r:id="rId8"/>
    <p:sldId id="301" r:id="rId9"/>
    <p:sldId id="279" r:id="rId10"/>
    <p:sldId id="302" r:id="rId11"/>
    <p:sldId id="303" r:id="rId12"/>
    <p:sldId id="304" r:id="rId13"/>
    <p:sldId id="280" r:id="rId14"/>
    <p:sldId id="305" r:id="rId15"/>
    <p:sldId id="281" r:id="rId16"/>
    <p:sldId id="306" r:id="rId17"/>
    <p:sldId id="312" r:id="rId18"/>
    <p:sldId id="282" r:id="rId19"/>
    <p:sldId id="307" r:id="rId20"/>
    <p:sldId id="313" r:id="rId21"/>
    <p:sldId id="283" r:id="rId22"/>
    <p:sldId id="308" r:id="rId23"/>
    <p:sldId id="309" r:id="rId24"/>
    <p:sldId id="284" r:id="rId25"/>
    <p:sldId id="310" r:id="rId26"/>
    <p:sldId id="287" r:id="rId27"/>
    <p:sldId id="297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378" autoAdjust="0"/>
    <p:restoredTop sz="94660" autoAdjust="0"/>
  </p:normalViewPr>
  <p:slideViewPr>
    <p:cSldViewPr>
      <p:cViewPr varScale="1">
        <p:scale>
          <a:sx n="82" d="100"/>
          <a:sy n="82" d="100"/>
        </p:scale>
        <p:origin x="187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222C0C1-BA29-4E8F-B34F-70C124C37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947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8EF9A0F-BDE7-4D47-B5CB-49216DEA9AC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03659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39245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392711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21828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>
                <a:solidFill>
                  <a:srgbClr val="000000"/>
                </a:solidFill>
              </a:rPr>
              <a:pPr/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387227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57277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>
                <a:solidFill>
                  <a:srgbClr val="000000"/>
                </a:solidFill>
              </a:rPr>
              <a:pPr/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855946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>
                <a:solidFill>
                  <a:srgbClr val="000000"/>
                </a:solidFill>
              </a:rPr>
              <a:pPr/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622959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207422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>
                <a:solidFill>
                  <a:srgbClr val="000000"/>
                </a:solidFill>
              </a:rPr>
              <a:pPr/>
              <a:t>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09067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>
                <a:solidFill>
                  <a:srgbClr val="000000"/>
                </a:solidFill>
              </a:rPr>
              <a:pPr/>
              <a:t>19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23117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D716B56-2563-4563-96AA-01F1E6F78E77}" type="slidenum">
              <a:rPr lang="en-US" altLang="en-US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1BC9B80D-EAA0-4F4A-8374-05C536C059AC}" type="slidenum">
              <a:rPr lang="en-US" altLang="en-US" sz="1200">
                <a:solidFill>
                  <a:srgbClr val="000000"/>
                </a:solidFill>
              </a:rPr>
              <a:pPr algn="r"/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92730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C58A5EE-AD44-4365-86CE-AC45D0096F2E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97480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C58A5EE-AD44-4365-86CE-AC45D0096F2E}" type="slidenum">
              <a:rPr lang="en-US" altLang="en-US">
                <a:solidFill>
                  <a:srgbClr val="000000"/>
                </a:solidFill>
              </a:rPr>
              <a:pPr/>
              <a:t>21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75701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C58A5EE-AD44-4365-86CE-AC45D0096F2E}" type="slidenum">
              <a:rPr lang="en-US" altLang="en-US">
                <a:solidFill>
                  <a:srgbClr val="000000"/>
                </a:solidFill>
              </a:rPr>
              <a:pPr/>
              <a:t>22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00518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A2D243-75D1-4D93-96D3-25DCF513F713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676725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A2D243-75D1-4D93-96D3-25DCF513F713}" type="slidenum">
              <a:rPr lang="en-US" altLang="en-US">
                <a:solidFill>
                  <a:srgbClr val="000000"/>
                </a:solidFill>
              </a:rPr>
              <a:pPr/>
              <a:t>24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661943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B142DC4-2D22-46D1-A456-8F1F34605A44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34188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8E2FC34-64C0-4807-BBF7-8A37F4457245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6161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DEB34E-EEA8-445B-908C-B693D53C79D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6726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DEB34E-EEA8-445B-908C-B693D53C79D3}" type="slidenum">
              <a:rPr lang="en-US" altLang="en-US">
                <a:solidFill>
                  <a:srgbClr val="000000"/>
                </a:solidFill>
              </a:rPr>
              <a:pPr/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46245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DEB34E-EEA8-445B-908C-B693D53C79D3}" type="slidenum">
              <a:rPr lang="en-US" altLang="en-US">
                <a:solidFill>
                  <a:srgbClr val="000000"/>
                </a:solidFill>
              </a:rPr>
              <a:pPr/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5218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80168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>
                <a:solidFill>
                  <a:srgbClr val="000000"/>
                </a:solidFill>
              </a:rPr>
              <a:pPr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67836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17189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17699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2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93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398B9-F768-484A-B7AA-DDB0FD6265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30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670B39-031D-425B-8194-01DAB1FB2D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634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15C1C-ACC7-4286-953D-4CE14A10AC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873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119BC8-EEE4-48B4-9F1E-AAB453C55C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118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E456DF-48AC-45D0-A5CF-50DD97B58D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72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6995C4-6AE0-4D1C-9466-39D610DA28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829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A72326-C58A-437E-8A43-60426589F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6050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4BFE6-F9F3-485D-9D3B-80279084BC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67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281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64950-DF60-4497-A383-86CD43026A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7119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E2944F-EDD1-476D-A583-95322C4359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5032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4CE9E-7474-4633-82CD-EEDFA046B1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04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586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6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6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468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613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456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6D93599E-1AFF-4F02-A3AA-A817185BFB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Requests Regarding Leaders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5:12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Leading / manage / rule over 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proi</a:t>
            </a:r>
            <a:r>
              <a:rPr lang="en-US" altLang="en-US" sz="4400" b="1" dirty="0">
                <a:solidFill>
                  <a:srgbClr val="FFFFFF"/>
                </a:solidFill>
                <a:latin typeface="TekniaGreek" panose="02000503060000020004" pitchFamily="2" charset="0"/>
              </a:rPr>
              <a:t>&gt;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stamai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proistamai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): influence others to follow recommended course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spiritual gift (Rom. 12:8) and a requirement for elders and deacons in their homes (1 Tim. 3:4, 5, 12)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029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Requests Regarding Leaders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5:12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Admonishing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nouqetevw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noutheteō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): to place in mind, impart understanding with a corrective element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Admonish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as a father to a beloved child or to a brother (1 Cor. 4:4; 2 Thess. 3:15) speaking the truth in love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15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Requests Regarding Leaders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5:13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Esteem / regard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hJgevomai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hāgeomai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): Thoughtful opinion due to careful examination of work &amp; character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Esteem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beyond all measure in love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ajgavph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agape) sacrificial action for best interest of other - show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esteem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Requests Regarding Leaders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5:13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Highly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regard because of toil in ministry and not because of either having a position or not having one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Church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leaders are to be selected based on Biblical qualification &amp; neither popularity nor favor of elite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04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Qualifications for Leaders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Apostle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Acts 1:21-22 - taught by Jesus &amp; post-resurrection witness.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saw &amp; taught by Jesus post-ascension - Acts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9:1-19, Gal. 1:1,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11-18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No one has met the Biblical qualifications since the end of the First Century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Qualifications for Leaders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Elders / Bishops / Pastors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Three titles reflecting responsibilities belong to the same men</a:t>
            </a:r>
          </a:p>
          <a:p>
            <a:pPr marL="288925" indent="-28892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Elders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Bishops same in Acts 20:17-28 &amp; Tit 1:5-7.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288925" indent="-28892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Elders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Pastors same in Acts 20:17-28 &amp; 1 Pet 5:1-2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.</a:t>
            </a:r>
            <a:r>
              <a:rPr lang="en-US" sz="4400" b="1" dirty="0">
                <a:latin typeface="Arial Narrow" panose="020B0606020202030204" pitchFamily="34" charset="0"/>
              </a:rPr>
              <a:t> </a:t>
            </a:r>
            <a:endParaRPr lang="en-US" sz="4400" b="1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3618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Qualifications for Leaders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Elders / Bishops / Pastors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288925" indent="-28892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400" b="1" dirty="0" smtClean="0">
                <a:latin typeface="Arial Narrow" panose="020B0606020202030204" pitchFamily="34" charset="0"/>
              </a:rPr>
              <a:t>1 </a:t>
            </a:r>
            <a:r>
              <a:rPr lang="en-US" sz="4400" b="1" dirty="0">
                <a:latin typeface="Arial Narrow" panose="020B0606020202030204" pitchFamily="34" charset="0"/>
              </a:rPr>
              <a:t>Timothy 3:1-7</a:t>
            </a:r>
          </a:p>
          <a:p>
            <a:pPr marL="288925" indent="-28892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400" b="1" dirty="0">
                <a:latin typeface="Arial Narrow" panose="020B0606020202030204" pitchFamily="34" charset="0"/>
              </a:rPr>
              <a:t>Titus 1:5-9</a:t>
            </a:r>
          </a:p>
          <a:p>
            <a:pPr marL="288925" indent="-28892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400" b="1" dirty="0">
                <a:latin typeface="Arial Narrow" panose="020B0606020202030204" pitchFamily="34" charset="0"/>
              </a:rPr>
              <a:t>1 Peter </a:t>
            </a:r>
            <a:r>
              <a:rPr lang="en-US" sz="4400" b="1" dirty="0" smtClean="0">
                <a:latin typeface="Arial Narrow" panose="020B0606020202030204" pitchFamily="34" charset="0"/>
              </a:rPr>
              <a:t>5:1-3</a:t>
            </a:r>
          </a:p>
          <a:p>
            <a:pPr marL="288925" indent="-28892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400" b="1" dirty="0" smtClean="0">
                <a:latin typeface="Arial Narrow" panose="020B0606020202030204" pitchFamily="34" charset="0"/>
              </a:rPr>
              <a:t>These </a:t>
            </a:r>
            <a:r>
              <a:rPr lang="en-US" sz="4400" b="1" dirty="0">
                <a:latin typeface="Arial Narrow" panose="020B0606020202030204" pitchFamily="34" charset="0"/>
              </a:rPr>
              <a:t>are all character qualities except </a:t>
            </a:r>
            <a:r>
              <a:rPr lang="en-US" sz="4400" b="1" dirty="0" smtClean="0">
                <a:latin typeface="Arial Narrow" panose="020B0606020202030204" pitchFamily="34" charset="0"/>
              </a:rPr>
              <a:t>being apt to teach &amp; having some leadership ability</a:t>
            </a:r>
            <a:endParaRPr lang="en-US" sz="4400" b="1" dirty="0">
              <a:latin typeface="Arial Narrow" panose="020B0606020202030204" pitchFamily="34" charset="0"/>
            </a:endParaRPr>
          </a:p>
          <a:p>
            <a:pPr eaLnBrk="1" hangingPunct="1"/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027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Qualifications for Leaders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Deacons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Acts 6:3-6; 1 Timothy 3:8-10,12-13. 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Same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character qualities as elder, but do not have to teach and can have more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wine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No particular ministry specified – they are servants in the church as directed by the Elders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Qualifications for Leaders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err="1" smtClean="0">
                <a:solidFill>
                  <a:srgbClr val="FFFF99"/>
                </a:solidFill>
                <a:latin typeface="Arial Narrow" panose="020B0606020202030204" pitchFamily="34" charset="0"/>
              </a:rPr>
              <a:t>Deaconesess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 Timothy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3:11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Deaconess – 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“elders’ wives”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690563" lvl="1" indent="-401638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Phoebe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was called this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without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reference to a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husband</a:t>
            </a:r>
          </a:p>
        </p:txBody>
      </p:sp>
    </p:spTree>
    <p:extLst>
      <p:ext uri="{BB962C8B-B14F-4D97-AF65-F5344CB8AC3E}">
        <p14:creationId xmlns:p14="http://schemas.microsoft.com/office/powerpoint/2010/main" val="2261714092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Qualifications for Leaders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Qualified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leaders are crucial to the health of a church or the church will be lead astray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778757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23327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Instructions to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Leaders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65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be servant leaders like Jesus - Matthew 20:25–28, John 13:12-17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follow Peter’s example - 1 Peter 5:1–4. He was humble with proper motives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protect the flock for which they are overseers - Acts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20:28–31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23327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Instructions to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Leaders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65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Preach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teach, reprove, rebuke, exhort, with great patience and instruction - 2 Timothy 4:1–5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Practice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church discipline: Galatians 6:1–2; 1 Timothy 5:20; 1 Corinthians 5:5, 11-13; Matthew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18:15-17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870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23327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Instructions to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Leaders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65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follow Paul’s example - 1 Cor. 11:1; Phil. 3:17; 4:9; Acts 20:32-35; 1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Cor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9; 2 Cor. 11-12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Follow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instruction given in 1 Timothy 4:12 and Titus 2:7–8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034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Additional Instructions to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Congregations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00"/>
                </a:solidFill>
                <a:latin typeface="Arial Narrow" panose="020B0606020202030204" pitchFamily="34" charset="0"/>
              </a:rPr>
              <a:t>Double Honor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1 Timothy 5:17–22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Follow </a:t>
            </a:r>
            <a:r>
              <a:rPr lang="en-US" altLang="en-US" sz="4400" b="1" dirty="0">
                <a:solidFill>
                  <a:srgbClr val="FFFF00"/>
                </a:solidFill>
                <a:latin typeface="Arial Narrow" panose="020B0606020202030204" pitchFamily="34" charset="0"/>
              </a:rPr>
              <a:t>their Example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 Hebrews 13:7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Obey </a:t>
            </a:r>
            <a:r>
              <a:rPr lang="en-US" altLang="en-US" sz="4400" b="1" dirty="0">
                <a:solidFill>
                  <a:srgbClr val="FFFF00"/>
                </a:solidFill>
                <a:latin typeface="Arial Narrow" panose="020B0606020202030204" pitchFamily="34" charset="0"/>
              </a:rPr>
              <a:t>&amp; Pray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Hebrews 13:17–19 - those who “watch out for your soul”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Be </a:t>
            </a:r>
            <a:r>
              <a:rPr lang="en-US" altLang="en-US" sz="4400" b="1" dirty="0">
                <a:solidFill>
                  <a:srgbClr val="FFFF00"/>
                </a:solidFill>
                <a:latin typeface="Arial Narrow" panose="020B0606020202030204" pitchFamily="34" charset="0"/>
              </a:rPr>
              <a:t>in Subjection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1 Corinthians 16:15–16 - those devoted to the ministry of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saints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Additional Instructions to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Congregations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Pray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for those in positions of leadership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targets of the adversary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746125" lvl="1" indent="-455613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They have to withstand the jealousy &amp; false accusations of the immature &amp; the ungodly and still respond in a godly manner – 2 Timothy 2:24-26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667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It is ungodly to seek a leadership position to gain prestige or power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Aspire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leadership by pursing personal holiness &amp; ministry to the best of your ability - then let God exalt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Requests Regarding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Leaders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5:12-13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Practical Issues of Holy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Living</a:t>
            </a:r>
          </a:p>
          <a:p>
            <a:pPr lvl="1"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Responsibilities to Leaders (5:12-13);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Responsibilities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One Another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	(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5:14-16);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Responsibilities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Self (5:16-22);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Conclusion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(5:23-28)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Requests Regarding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Leaders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5:12-13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8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Instructions to the Thessalonians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A Request, Not a Command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Request / ask / urge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ejrwtavw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erōtō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expression of desire, not a command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17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Instructions to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Thessalonians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Recognize or Respect?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Appreciate / respect / recognize / know (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TekniaGreek" panose="02000503060000020004" pitchFamily="2" charset="0"/>
              </a:rPr>
              <a:t>eijdevnai</a:t>
            </a:r>
            <a:r>
              <a:rPr lang="en-US" altLang="en-US" sz="4400" b="1" dirty="0" smtClean="0">
                <a:solidFill>
                  <a:srgbClr val="FFFFFF"/>
                </a:solidFill>
              </a:rPr>
              <a:t> /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eidenai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r>
              <a:rPr lang="en-US" altLang="en-US" sz="4400" b="1" dirty="0" smtClean="0">
                <a:solidFill>
                  <a:srgbClr val="FFFFFF"/>
                </a:solidFill>
              </a:rPr>
              <a:t>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(</a:t>
            </a:r>
            <a:r>
              <a:rPr lang="en-US" altLang="en-US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Pft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Act, </a:t>
            </a:r>
            <a:r>
              <a:rPr lang="en-US" altLang="en-US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Inf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Recognize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Know: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290512" lvl="1" indent="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Common meaning.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290512" lvl="1" indent="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Context.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801688" lvl="1" indent="-51276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Logic of passage: recognize (12) then esteem (13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Instructions to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Thessalonians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Recognize or Respect?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reference to church officer (elders or deacons).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Recognized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by actions being done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.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One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group - 3 actions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218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Requests Regarding Leaders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5:12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Toiling / labor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kopiavw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kopiaō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- 1Thess. 1:3; 2:9; 3:5; Lk 5:5; Eph. 4:28; 1Cor. 4:12, 15:10; 1Tim 5:17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description of the diligence of these men in carrying out their ministries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Laziness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weakens all ministry for it is a characteristic of selfishness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&amp; ministry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requires serving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others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Requests Regarding Leaders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5:12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Toiling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for self gain is contrary to godliness which demands laboring for God’s glory &amp; good of the flock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example in 1 Thessalonians 2:9-12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910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857</TotalTime>
  <Words>917</Words>
  <Application>Microsoft Office PowerPoint</Application>
  <PresentationFormat>On-screen Show (4:3)</PresentationFormat>
  <Paragraphs>119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Arial Narrow</vt:lpstr>
      <vt:lpstr>TekniaGreek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Requests Regarding Leaders 1 Thessalonians 5:12-13</vt:lpstr>
      <vt:lpstr>Requests Regarding Leaders 1 Thessalonians 5:12-13</vt:lpstr>
      <vt:lpstr>Instructions to the Thessalonians A Request, Not a Command</vt:lpstr>
      <vt:lpstr>Instructions to the Thessalonians Recognize or Respect?</vt:lpstr>
      <vt:lpstr>Instructions to the Thessalonians Recognize or Respect?</vt:lpstr>
      <vt:lpstr>Requests Regarding Leaders 1 Thessalonians 5:12</vt:lpstr>
      <vt:lpstr>Requests Regarding Leaders 1 Thessalonians 5:12</vt:lpstr>
      <vt:lpstr>Requests Regarding Leaders 1 Thessalonians 5:12</vt:lpstr>
      <vt:lpstr>Requests Regarding Leaders 1 Thessalonians 5:12</vt:lpstr>
      <vt:lpstr>Requests Regarding Leaders 1 Thessalonians 5:13</vt:lpstr>
      <vt:lpstr>Requests Regarding Leaders 1 Thessalonians 5:13</vt:lpstr>
      <vt:lpstr>Qualifications for Leaders Apostle</vt:lpstr>
      <vt:lpstr>Qualifications for Leaders Elders / Bishops / Pastors</vt:lpstr>
      <vt:lpstr>Qualifications for Leaders Elders / Bishops / Pastors</vt:lpstr>
      <vt:lpstr>Qualifications for Leaders Deacons</vt:lpstr>
      <vt:lpstr>Qualifications for Leaders Deaconesess</vt:lpstr>
      <vt:lpstr>Qualifications for Leaders </vt:lpstr>
      <vt:lpstr>Instructions to Leaders</vt:lpstr>
      <vt:lpstr>Instructions to Leaders</vt:lpstr>
      <vt:lpstr>Instructions to Leaders</vt:lpstr>
      <vt:lpstr>Additional Instructions to Congregations</vt:lpstr>
      <vt:lpstr>Additional Instructions to Congregations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Scott Harris</cp:lastModifiedBy>
  <cp:revision>55</cp:revision>
  <dcterms:modified xsi:type="dcterms:W3CDTF">2021-01-31T00:20:24Z</dcterms:modified>
</cp:coreProperties>
</file>