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61" r:id="rId2"/>
  </p:sldMasterIdLst>
  <p:notesMasterIdLst>
    <p:notesMasterId r:id="rId21"/>
  </p:notesMasterIdLst>
  <p:sldIdLst>
    <p:sldId id="308" r:id="rId3"/>
    <p:sldId id="304" r:id="rId4"/>
    <p:sldId id="260" r:id="rId5"/>
    <p:sldId id="297" r:id="rId6"/>
    <p:sldId id="296" r:id="rId7"/>
    <p:sldId id="305" r:id="rId8"/>
    <p:sldId id="298" r:id="rId9"/>
    <p:sldId id="278" r:id="rId10"/>
    <p:sldId id="299" r:id="rId11"/>
    <p:sldId id="279" r:id="rId12"/>
    <p:sldId id="300" r:id="rId13"/>
    <p:sldId id="280" r:id="rId14"/>
    <p:sldId id="302" r:id="rId15"/>
    <p:sldId id="281" r:id="rId16"/>
    <p:sldId id="306" r:id="rId17"/>
    <p:sldId id="303" r:id="rId18"/>
    <p:sldId id="307" r:id="rId19"/>
    <p:sldId id="295"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1326" autoAdjust="0"/>
  </p:normalViewPr>
  <p:slideViewPr>
    <p:cSldViewPr>
      <p:cViewPr varScale="1">
        <p:scale>
          <a:sx n="61" d="100"/>
          <a:sy n="61" d="100"/>
        </p:scale>
        <p:origin x="200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Arial" charset="0"/>
              </a:defRPr>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Arial" charset="0"/>
              </a:defRPr>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635DFBDD-63B2-44D5-92B5-C4FB9AFD0BDE}" type="slidenum">
              <a:rPr lang="en-US" altLang="en-US"/>
              <a:pPr>
                <a:defRPr/>
              </a:pPr>
              <a:t>‹#›</a:t>
            </a:fld>
            <a:endParaRPr lang="en-US" altLang="en-US"/>
          </a:p>
        </p:txBody>
      </p:sp>
    </p:spTree>
    <p:extLst>
      <p:ext uri="{BB962C8B-B14F-4D97-AF65-F5344CB8AC3E}">
        <p14:creationId xmlns:p14="http://schemas.microsoft.com/office/powerpoint/2010/main" val="24750825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742950" indent="-285750" algn="l" rtl="0" eaLnBrk="0" fontAlgn="base" hangingPunct="0">
      <a:spcBef>
        <a:spcPct val="30000"/>
      </a:spcBef>
      <a:spcAft>
        <a:spcPct val="0"/>
      </a:spcAft>
      <a:defRPr sz="1200" kern="1200">
        <a:solidFill>
          <a:schemeClr val="tx1"/>
        </a:solidFill>
        <a:latin typeface="Arial" charset="0"/>
        <a:ea typeface="+mn-ea"/>
        <a:cs typeface="Arial" charset="0"/>
      </a:defRPr>
    </a:lvl2pPr>
    <a:lvl3pPr marL="1143000" indent="-2286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600200" indent="-228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2057400" indent="-2286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C6C5736-801A-4934-853E-1A2172761B02}" type="slidenum">
              <a:rPr lang="en-US" altLang="en-US" smtClean="0">
                <a:solidFill>
                  <a:srgbClr val="000000"/>
                </a:solidFill>
              </a:rPr>
              <a:pPr>
                <a:spcBef>
                  <a:spcPct val="0"/>
                </a:spcBef>
              </a:pPr>
              <a:t>1</a:t>
            </a:fld>
            <a:endParaRPr lang="en-US" altLang="en-US" smtClean="0">
              <a:solidFill>
                <a:srgbClr val="000000"/>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23462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9258465-9727-4378-BF7F-D75BCEEFEC2F}" type="slidenum">
              <a:rPr lang="en-US" altLang="en-US" smtClean="0"/>
              <a:pPr>
                <a:spcBef>
                  <a:spcPct val="0"/>
                </a:spcBef>
              </a:pPr>
              <a:t>10</a:t>
            </a:fld>
            <a:endParaRPr lang="en-US" altLang="en-US" smtClean="0"/>
          </a:p>
        </p:txBody>
      </p:sp>
      <p:sp>
        <p:nvSpPr>
          <p:cNvPr id="23555"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dirty="0" smtClean="0"/>
              <a:t>Matthew 28:19–20 </a:t>
            </a:r>
            <a:r>
              <a:rPr lang="en-US" i="1" baseline="30000" dirty="0" smtClean="0"/>
              <a:t>19</a:t>
            </a:r>
            <a:r>
              <a:rPr lang="en-US" i="1" dirty="0" smtClean="0"/>
              <a:t> “Go therefore and make disciples of all the nations, baptizing them in the name of the Father and the Son and the Holy Spirit, </a:t>
            </a:r>
            <a:r>
              <a:rPr lang="en-US" i="1" baseline="30000" dirty="0" smtClean="0"/>
              <a:t>20</a:t>
            </a:r>
            <a:r>
              <a:rPr lang="en-US" i="1" dirty="0" smtClean="0"/>
              <a:t> teaching them to observe all that I commanded you; and lo, I am with you always, even to the end of the age.” </a:t>
            </a:r>
          </a:p>
          <a:p>
            <a:pPr>
              <a:defRPr/>
            </a:pPr>
            <a:r>
              <a:rPr lang="en-US" dirty="0" smtClean="0"/>
              <a:t>Hebrews 3:13  </a:t>
            </a:r>
            <a:r>
              <a:rPr lang="en-US" i="1" dirty="0" smtClean="0"/>
              <a:t>But encourage one another day after day, as long as it is still called “Today,” so that none of you will be hardened by the deceitfulness of sin. </a:t>
            </a:r>
          </a:p>
          <a:p>
            <a:pPr>
              <a:defRPr/>
            </a:pPr>
            <a:r>
              <a:rPr lang="en-US" dirty="0" smtClean="0"/>
              <a:t>2 Timothy 4:2  </a:t>
            </a:r>
            <a:r>
              <a:rPr lang="en-US" i="1" dirty="0" smtClean="0"/>
              <a:t>preach the word; be ready in season and out of season; reprove, rebuke, exhort, with great patience and instruction. </a:t>
            </a:r>
          </a:p>
          <a:p>
            <a:pPr>
              <a:defRPr/>
            </a:pPr>
            <a:r>
              <a:rPr lang="en-US" dirty="0" smtClean="0"/>
              <a:t>Matthew 18:15–19 </a:t>
            </a:r>
            <a:r>
              <a:rPr lang="en-US" i="1" baseline="30000" dirty="0" smtClean="0"/>
              <a:t>15</a:t>
            </a:r>
            <a:r>
              <a:rPr lang="en-US" i="1" dirty="0" smtClean="0"/>
              <a:t> “If your brother sins, go and show him his fault in private; if he listens to you, you have won your brother. </a:t>
            </a:r>
            <a:r>
              <a:rPr lang="en-US" i="1" baseline="30000" dirty="0" smtClean="0"/>
              <a:t>16</a:t>
            </a:r>
            <a:r>
              <a:rPr lang="en-US" i="1" dirty="0" smtClean="0"/>
              <a:t> “But if he does not listen to you, take one or two more with you, so that </a:t>
            </a:r>
            <a:r>
              <a:rPr lang="en-US" i="1" cap="small" dirty="0" smtClean="0"/>
              <a:t>by the mouth of two or three witnesses every</a:t>
            </a:r>
            <a:r>
              <a:rPr lang="en-US" i="1" dirty="0" smtClean="0"/>
              <a:t> </a:t>
            </a:r>
            <a:r>
              <a:rPr lang="en-US" i="1" cap="small" dirty="0" smtClean="0"/>
              <a:t>fact may be confirmed</a:t>
            </a:r>
            <a:r>
              <a:rPr lang="en-US" i="1" dirty="0" smtClean="0"/>
              <a:t>. </a:t>
            </a:r>
            <a:r>
              <a:rPr lang="en-US" i="1" baseline="30000" dirty="0" smtClean="0"/>
              <a:t>17</a:t>
            </a:r>
            <a:r>
              <a:rPr lang="en-US" i="1" dirty="0" smtClean="0"/>
              <a:t> “If he refuses to listen to them, tell it to the church; and if he refuses to listen even to the church, let him be to you as a Gentile and a tax collector. </a:t>
            </a:r>
            <a:r>
              <a:rPr lang="en-US" i="1" baseline="30000" dirty="0" smtClean="0"/>
              <a:t>18</a:t>
            </a:r>
            <a:r>
              <a:rPr lang="en-US" i="1" dirty="0" smtClean="0"/>
              <a:t> “Truly I say to you, whatever you bind on earth shall have been bound in heaven; and whatever you loose on earth shall have been loosed in heaven. </a:t>
            </a:r>
            <a:r>
              <a:rPr lang="en-US" i="1" baseline="30000" dirty="0" smtClean="0"/>
              <a:t>19</a:t>
            </a:r>
            <a:r>
              <a:rPr lang="en-US" i="1" dirty="0" smtClean="0"/>
              <a:t> “Again I say to you, that if two of you agree on earth about anything that they may ask, it shall be done for them by My Father who is in heaven. </a:t>
            </a:r>
          </a:p>
          <a:p>
            <a:pPr>
              <a:defRPr/>
            </a:pPr>
            <a:endParaRPr lang="en-US" i="1" dirty="0" smtClean="0"/>
          </a:p>
          <a:p>
            <a:pPr eaLnBrk="1" hangingPunct="1">
              <a:defRPr/>
            </a:pPr>
            <a:endParaRPr lang="en-US" alt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4488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4C15295-CAAA-447C-A7C9-6C22A49A1359}" type="slidenum">
              <a:rPr lang="en-US" altLang="en-US" smtClean="0"/>
              <a:pPr>
                <a:spcBef>
                  <a:spcPct val="0"/>
                </a:spcBef>
              </a:pPr>
              <a:t>11</a:t>
            </a:fld>
            <a:endParaRPr lang="en-US" altLang="en-US" smtClean="0"/>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cs typeface="Arial" panose="020B0604020202020204" pitchFamily="34" charset="0"/>
              </a:rPr>
              <a:t>2 Corinthians 5:10  </a:t>
            </a:r>
            <a:r>
              <a:rPr lang="en-US" altLang="en-US" i="1" smtClean="0">
                <a:latin typeface="Arial" panose="020B0604020202020204" pitchFamily="34" charset="0"/>
                <a:cs typeface="Arial" panose="020B0604020202020204" pitchFamily="34" charset="0"/>
              </a:rPr>
              <a:t>For we must all appear before the judgment seat of Christ, so that each one may be recompensed for his deeds in the body, according to what he has done, whether good or bad. </a:t>
            </a:r>
            <a:endParaRPr lang="en-US" altLang="en-US" smtClean="0">
              <a:latin typeface="Arial" panose="020B0604020202020204" pitchFamily="34" charset="0"/>
              <a:cs typeface="Arial" panose="020B0604020202020204" pitchFamily="34" charset="0"/>
            </a:endParaRPr>
          </a:p>
          <a:p>
            <a:r>
              <a:rPr lang="en-US" altLang="en-US" smtClean="0">
                <a:latin typeface="Arial" panose="020B0604020202020204" pitchFamily="34" charset="0"/>
                <a:cs typeface="Arial" panose="020B0604020202020204" pitchFamily="34" charset="0"/>
              </a:rPr>
              <a:t>Revelation 20:12  </a:t>
            </a:r>
            <a:r>
              <a:rPr lang="en-US" altLang="en-US" i="1" smtClean="0">
                <a:latin typeface="Arial" panose="020B0604020202020204" pitchFamily="34" charset="0"/>
                <a:cs typeface="Arial" panose="020B0604020202020204" pitchFamily="34" charset="0"/>
              </a:rPr>
              <a:t>And I saw the dead, the great and the small, standing before the throne, and books were opened; and another book was opened, which is the book of life; and the dead were judged from the things which were written in the books, according to their deeds. </a:t>
            </a:r>
          </a:p>
          <a:p>
            <a:endParaRPr lang="en-US" altLang="en-US" i="1"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5429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D30BB53-582A-4D71-80E5-4F87D6D76319}" type="slidenum">
              <a:rPr lang="en-US" altLang="en-US" smtClean="0"/>
              <a:pPr>
                <a:spcBef>
                  <a:spcPct val="0"/>
                </a:spcBef>
              </a:pPr>
              <a:t>12</a:t>
            </a:fld>
            <a:endParaRPr lang="en-US" altLang="en-US"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latin typeface="Arial" panose="020B0604020202020204" pitchFamily="34" charset="0"/>
                <a:cs typeface="Arial" panose="020B0604020202020204" pitchFamily="34" charset="0"/>
              </a:rPr>
              <a:t>Exodus 32:22-34 </a:t>
            </a:r>
            <a:r>
              <a:rPr lang="en-US" altLang="en-US" smtClean="0">
                <a:latin typeface="Arial" panose="020B0604020202020204" pitchFamily="34" charset="0"/>
                <a:cs typeface="Arial" panose="020B0604020202020204" pitchFamily="34" charset="0"/>
              </a:rPr>
              <a:t>- Aaron tried to blame the people and then claimed the calf created itself</a:t>
            </a:r>
          </a:p>
          <a:p>
            <a:r>
              <a:rPr lang="en-US" altLang="en-US" b="1" smtClean="0">
                <a:latin typeface="Arial" panose="020B0604020202020204" pitchFamily="34" charset="0"/>
                <a:cs typeface="Arial" panose="020B0604020202020204" pitchFamily="34" charset="0"/>
              </a:rPr>
              <a:t>1 Samuel 15:10-31 </a:t>
            </a:r>
            <a:r>
              <a:rPr lang="en-US" altLang="en-US" smtClean="0">
                <a:latin typeface="Arial" panose="020B0604020202020204" pitchFamily="34" charset="0"/>
                <a:cs typeface="Arial" panose="020B0604020202020204" pitchFamily="34" charset="0"/>
              </a:rPr>
              <a:t>- Saul claimed he obeyed (13, 20), then blamed the people giving an excuse for it (15, 21), gave a false confession (24, 30), wanted to still be honored (25, 30 - </a:t>
            </a:r>
            <a:r>
              <a:rPr lang="en-US" altLang="en-US" i="1" smtClean="0">
                <a:latin typeface="Arial" panose="020B0604020202020204" pitchFamily="34" charset="0"/>
                <a:cs typeface="Arial" panose="020B0604020202020204" pitchFamily="34" charset="0"/>
              </a:rPr>
              <a:t>return with me</a:t>
            </a:r>
            <a:r>
              <a:rPr lang="en-US" altLang="en-US" smtClean="0">
                <a:latin typeface="Arial" panose="020B0604020202020204" pitchFamily="34" charset="0"/>
                <a:cs typeface="Arial" panose="020B0604020202020204" pitchFamily="34" charset="0"/>
              </a:rPr>
              <a:t>), in anger he tore Samuel’s robe (27). He lost the kingdom (28-29)</a:t>
            </a:r>
          </a:p>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8402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2103C9A-0D4F-41CB-82CF-2B33B3BB13CE}" type="slidenum">
              <a:rPr lang="en-US" altLang="en-US" smtClean="0"/>
              <a:pPr>
                <a:spcBef>
                  <a:spcPct val="0"/>
                </a:spcBef>
              </a:pPr>
              <a:t>13</a:t>
            </a:fld>
            <a:endParaRPr lang="en-US" altLang="en-US" smtClean="0"/>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cs typeface="Arial" panose="020B0604020202020204" pitchFamily="34" charset="0"/>
              </a:rPr>
              <a:t>We are to be humble, not proud, and that includes admitting our failures and being wrong.  God is opposed to the proud &amp; gracious to the humble (James 4:6)</a:t>
            </a:r>
          </a:p>
          <a:p>
            <a:r>
              <a:rPr lang="en-US" altLang="en-US" smtClean="0">
                <a:latin typeface="Arial" panose="020B0604020202020204" pitchFamily="34" charset="0"/>
                <a:cs typeface="Arial" panose="020B0604020202020204" pitchFamily="34" charset="0"/>
              </a:rPr>
              <a:t>We are here to serve the Lord and follow him. What other people think of us is not to be of any major concern to us. Our consistency is to be in humility and following Christ, not holding on to wrong beliefs.  A person who holds their position after gaining new information and being proven wrong, is proud and stubborn. </a:t>
            </a:r>
          </a:p>
          <a:p>
            <a:r>
              <a:rPr lang="en-US" altLang="en-US" smtClean="0">
                <a:latin typeface="Arial" panose="020B0604020202020204" pitchFamily="34" charset="0"/>
                <a:cs typeface="Arial" panose="020B0604020202020204" pitchFamily="34" charset="0"/>
              </a:rPr>
              <a:t>Example: 2 Samuel 12:10 - </a:t>
            </a:r>
            <a:r>
              <a:rPr lang="en-US" altLang="en-US" i="1" smtClean="0">
                <a:latin typeface="Arial" panose="020B0604020202020204" pitchFamily="34" charset="0"/>
                <a:cs typeface="Arial" panose="020B0604020202020204" pitchFamily="34" charset="0"/>
              </a:rPr>
              <a:t> “I have sinned”</a:t>
            </a:r>
            <a:r>
              <a:rPr lang="en-US" altLang="en-US" smtClean="0">
                <a:latin typeface="Arial" panose="020B0604020202020204" pitchFamily="34" charset="0"/>
                <a:cs typeface="Arial" panose="020B0604020202020204" pitchFamily="34" charset="0"/>
              </a:rPr>
              <a:t> cf Psalm 51  David admitted his sin and its depth against God</a:t>
            </a:r>
          </a:p>
          <a:p>
            <a:r>
              <a:rPr lang="en-US" altLang="en-US" smtClean="0">
                <a:latin typeface="Arial" panose="020B0604020202020204" pitchFamily="34" charset="0"/>
                <a:cs typeface="Arial" panose="020B0604020202020204" pitchFamily="34" charset="0"/>
              </a:rPr>
              <a:t>Example: Paul – Acts 23:2-5.  Paul immediately admitted his wrong in calling the High Priest a “whitewashed wall” even citing the command he unknowingly had violated</a:t>
            </a:r>
          </a:p>
          <a:p>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2185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42BE579-24D4-47D5-999A-C079E3ED22F0}" type="slidenum">
              <a:rPr lang="en-US" altLang="en-US" smtClean="0"/>
              <a:pPr>
                <a:spcBef>
                  <a:spcPct val="0"/>
                </a:spcBef>
              </a:pPr>
              <a:t>14</a:t>
            </a:fld>
            <a:endParaRPr lang="en-US" altLang="en-US" smtClean="0"/>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cs typeface="Arial" panose="020B0604020202020204" pitchFamily="34" charset="0"/>
              </a:rPr>
              <a:t>Example: Bankruptcy, Divorce, litigation to get out of a contract</a:t>
            </a:r>
          </a:p>
          <a:p>
            <a:endParaRPr lang="en-US" altLang="en-US" smtClean="0">
              <a:latin typeface="Arial" panose="020B0604020202020204" pitchFamily="34" charset="0"/>
              <a:cs typeface="Arial" panose="020B0604020202020204" pitchFamily="34" charset="0"/>
            </a:endParaRPr>
          </a:p>
          <a:p>
            <a:r>
              <a:rPr lang="en-US" altLang="en-US" smtClean="0">
                <a:latin typeface="Arial" panose="020B0604020202020204" pitchFamily="34" charset="0"/>
                <a:cs typeface="Arial" panose="020B0604020202020204" pitchFamily="34" charset="0"/>
              </a:rPr>
              <a:t>Example: Zaccheus – Luke 19:8–10, </a:t>
            </a:r>
            <a:r>
              <a:rPr lang="en-US" altLang="en-US" i="1" baseline="30000" smtClean="0">
                <a:latin typeface="Arial" panose="020B0604020202020204" pitchFamily="34" charset="0"/>
                <a:cs typeface="Arial" panose="020B0604020202020204" pitchFamily="34" charset="0"/>
              </a:rPr>
              <a:t>8</a:t>
            </a:r>
            <a:r>
              <a:rPr lang="en-US" altLang="en-US" i="1" smtClean="0">
                <a:latin typeface="Arial" panose="020B0604020202020204" pitchFamily="34" charset="0"/>
                <a:cs typeface="Arial" panose="020B0604020202020204" pitchFamily="34" charset="0"/>
              </a:rPr>
              <a:t> Zaccheus stopped and said to the Lord, “Behold, Lord, half of my possessions I will give to the poor, and if I have defrauded anyone of anything, I will give back four times as much.” </a:t>
            </a:r>
            <a:r>
              <a:rPr lang="en-US" altLang="en-US" i="1" baseline="30000" smtClean="0">
                <a:latin typeface="Arial" panose="020B0604020202020204" pitchFamily="34" charset="0"/>
                <a:cs typeface="Arial" panose="020B0604020202020204" pitchFamily="34" charset="0"/>
              </a:rPr>
              <a:t>9</a:t>
            </a:r>
            <a:r>
              <a:rPr lang="en-US" altLang="en-US" i="1" smtClean="0">
                <a:latin typeface="Arial" panose="020B0604020202020204" pitchFamily="34" charset="0"/>
                <a:cs typeface="Arial" panose="020B0604020202020204" pitchFamily="34" charset="0"/>
              </a:rPr>
              <a:t> And Jesus said to him, “Today salvation has come to this house, because he, too, is a son of Abraham. </a:t>
            </a:r>
            <a:r>
              <a:rPr lang="en-US" altLang="en-US" i="1" baseline="30000" smtClean="0">
                <a:latin typeface="Arial" panose="020B0604020202020204" pitchFamily="34" charset="0"/>
                <a:cs typeface="Arial" panose="020B0604020202020204" pitchFamily="34" charset="0"/>
              </a:rPr>
              <a:t>10</a:t>
            </a:r>
            <a:r>
              <a:rPr lang="en-US" altLang="en-US" i="1" smtClean="0">
                <a:latin typeface="Arial" panose="020B0604020202020204" pitchFamily="34" charset="0"/>
                <a:cs typeface="Arial" panose="020B0604020202020204" pitchFamily="34" charset="0"/>
              </a:rPr>
              <a:t> “For the Son of Man has come to seek and to save that which was lost.” </a:t>
            </a:r>
          </a:p>
        </p:txBody>
      </p:sp>
    </p:spTree>
    <p:extLst>
      <p:ext uri="{BB962C8B-B14F-4D97-AF65-F5344CB8AC3E}">
        <p14:creationId xmlns:p14="http://schemas.microsoft.com/office/powerpoint/2010/main" val="40740972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2DAFB9A-C066-4443-8942-319E285F75D4}" type="slidenum">
              <a:rPr lang="en-US" altLang="en-US" smtClean="0">
                <a:solidFill>
                  <a:srgbClr val="000000"/>
                </a:solidFill>
              </a:rPr>
              <a:pPr>
                <a:spcBef>
                  <a:spcPct val="0"/>
                </a:spcBef>
              </a:pPr>
              <a:t>15</a:t>
            </a:fld>
            <a:endParaRPr lang="en-US" altLang="en-US" smtClean="0">
              <a:solidFill>
                <a:srgbClr val="000000"/>
              </a:solidFill>
            </a:endParaRPr>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Confession is agreeing with God that He is right and you are wrong. It is admitting fault.  - See Psalm 51</a:t>
            </a:r>
          </a:p>
          <a:p>
            <a:pPr eaLnBrk="1" hangingPunct="1"/>
            <a:r>
              <a:rPr lang="en-US" altLang="en-US" smtClean="0">
                <a:latin typeface="Arial" panose="020B0604020202020204" pitchFamily="34" charset="0"/>
                <a:cs typeface="Arial" panose="020B0604020202020204" pitchFamily="34" charset="0"/>
              </a:rPr>
              <a:t>Restitution seeks to compensate in some tangible way for the damage done - at minimum it is to restore the person to the place he was at prior to the damage you have caused. Zaccheus</a:t>
            </a:r>
          </a:p>
        </p:txBody>
      </p:sp>
    </p:spTree>
    <p:extLst>
      <p:ext uri="{BB962C8B-B14F-4D97-AF65-F5344CB8AC3E}">
        <p14:creationId xmlns:p14="http://schemas.microsoft.com/office/powerpoint/2010/main" val="21275557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9099293-942D-40BA-BB62-B3E65970194E}" type="slidenum">
              <a:rPr lang="en-US" altLang="en-US" smtClean="0"/>
              <a:pPr>
                <a:spcBef>
                  <a:spcPct val="0"/>
                </a:spcBef>
              </a:pPr>
              <a:t>16</a:t>
            </a:fld>
            <a:endParaRPr lang="en-US" altLang="en-US" smtClean="0"/>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cs typeface="Arial" panose="020B0604020202020204" pitchFamily="34" charset="0"/>
              </a:rPr>
              <a:t>False / misplaced guilt?  A person may falsely identify the reason for the feeling of guilt due to damage to the conscience by holding to wrong standards, but there is an underlying legitimate reason for feeling the guilt including believing lies. The underlying true guilt is ignorance of the truth and failure to keep God’s standards. </a:t>
            </a:r>
          </a:p>
          <a:p>
            <a:r>
              <a:rPr lang="en-US" altLang="en-US" smtClean="0">
                <a:latin typeface="Arial" panose="020B0604020202020204" pitchFamily="34" charset="0"/>
                <a:cs typeface="Arial" panose="020B0604020202020204" pitchFamily="34" charset="0"/>
              </a:rPr>
              <a:t>Example: Not meeting the expectations of others – the true guilt, placing higher value on the evaluation of other people than on the evaluation of God – John 5:44; 12:43; </a:t>
            </a:r>
          </a:p>
          <a:p>
            <a:r>
              <a:rPr lang="en-US" altLang="en-US" smtClean="0">
                <a:latin typeface="Arial" panose="020B0604020202020204" pitchFamily="34" charset="0"/>
                <a:cs typeface="Arial" panose="020B0604020202020204" pitchFamily="34" charset="0"/>
              </a:rPr>
              <a:t>John 5:44  “</a:t>
            </a:r>
            <a:r>
              <a:rPr lang="en-US" altLang="en-US" i="1" smtClean="0">
                <a:latin typeface="Arial" panose="020B0604020202020204" pitchFamily="34" charset="0"/>
                <a:cs typeface="Arial" panose="020B0604020202020204" pitchFamily="34" charset="0"/>
              </a:rPr>
              <a:t>How can you believe, when you receive glory from one another and you do not seek the glory that is from the one and only God? </a:t>
            </a:r>
          </a:p>
          <a:p>
            <a:r>
              <a:rPr lang="en-US" altLang="en-US" smtClean="0">
                <a:latin typeface="Arial" panose="020B0604020202020204" pitchFamily="34" charset="0"/>
                <a:cs typeface="Arial" panose="020B0604020202020204" pitchFamily="34" charset="0"/>
              </a:rPr>
              <a:t>John 12:43 - </a:t>
            </a:r>
            <a:r>
              <a:rPr lang="en-US" altLang="en-US" i="1" smtClean="0">
                <a:latin typeface="Arial" panose="020B0604020202020204" pitchFamily="34" charset="0"/>
                <a:cs typeface="Arial" panose="020B0604020202020204" pitchFamily="34" charset="0"/>
              </a:rPr>
              <a:t>for they loved the approval of men rather than the approval of God. </a:t>
            </a:r>
          </a:p>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2515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D6AD0B1-72CA-4CF6-BF9D-182A7F4856B1}" type="slidenum">
              <a:rPr lang="en-US" altLang="en-US" smtClean="0">
                <a:solidFill>
                  <a:srgbClr val="000000"/>
                </a:solidFill>
              </a:rPr>
              <a:pPr>
                <a:spcBef>
                  <a:spcPct val="0"/>
                </a:spcBef>
              </a:pPr>
              <a:t>17</a:t>
            </a:fld>
            <a:endParaRPr lang="en-US" altLang="en-US" smtClean="0">
              <a:solidFill>
                <a:srgbClr val="000000"/>
              </a:solidFill>
            </a:endParaRPr>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Circumstances could make it impossible to give restitution (death) - but you must try your best. </a:t>
            </a:r>
          </a:p>
          <a:p>
            <a:pPr eaLnBrk="1" hangingPunct="1"/>
            <a:r>
              <a:rPr lang="en-US" altLang="en-US" smtClean="0">
                <a:latin typeface="Arial" panose="020B0604020202020204" pitchFamily="34" charset="0"/>
                <a:cs typeface="Arial" panose="020B0604020202020204" pitchFamily="34" charset="0"/>
              </a:rPr>
              <a:t>Example: In the case of death, search out the next of kin, if that is not possible, make restitution to an alternative that would be of similar nature or have been appreciated by the one that was harmed</a:t>
            </a:r>
          </a:p>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70855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B845FE1-5ACB-415C-9290-6669E225E5D9}" type="slidenum">
              <a:rPr lang="en-US" altLang="en-US" smtClean="0"/>
              <a:pPr>
                <a:spcBef>
                  <a:spcPct val="0"/>
                </a:spcBef>
              </a:pPr>
              <a:t>18</a:t>
            </a:fld>
            <a:endParaRPr lang="en-US" altLang="en-US" smtClean="0"/>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6559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A3C2045-F9FE-40E8-9315-F7020969DF08}" type="slidenum">
              <a:rPr lang="en-US" altLang="en-US" smtClean="0">
                <a:solidFill>
                  <a:srgbClr val="000000"/>
                </a:solidFill>
              </a:rPr>
              <a:pPr>
                <a:spcBef>
                  <a:spcPct val="0"/>
                </a:spcBef>
              </a:pPr>
              <a:t>2</a:t>
            </a:fld>
            <a:endParaRPr lang="en-US" altLang="en-US" smtClean="0">
              <a:solidFill>
                <a:srgbClr val="000000"/>
              </a:solidFill>
            </a:endParaRPr>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Compared to non-Biblical societies, the Bible has few prohibitions and most of those are stated as broad ranging principles – i.e. </a:t>
            </a:r>
            <a:r>
              <a:rPr lang="en-US" altLang="en-US" i="1" smtClean="0">
                <a:latin typeface="Arial" panose="020B0604020202020204" pitchFamily="34" charset="0"/>
                <a:cs typeface="Arial" panose="020B0604020202020204" pitchFamily="34" charset="0"/>
              </a:rPr>
              <a:t>Thou shalt not murder, steal, lie, etc.  </a:t>
            </a:r>
            <a:r>
              <a:rPr lang="en-US" altLang="en-US" smtClean="0">
                <a:latin typeface="Arial" panose="020B0604020202020204" pitchFamily="34" charset="0"/>
                <a:cs typeface="Arial" panose="020B0604020202020204" pitchFamily="34" charset="0"/>
              </a:rPr>
              <a:t>with other passages giving specific examples and levels of punishment for different levels of the sin – premeditated murder vs. accidental murder, </a:t>
            </a:r>
          </a:p>
          <a:p>
            <a:pPr eaLnBrk="1" hangingPunct="1"/>
            <a:r>
              <a:rPr lang="en-US" altLang="en-US" smtClean="0">
                <a:latin typeface="Arial" panose="020B0604020202020204" pitchFamily="34" charset="0"/>
                <a:cs typeface="Arial" panose="020B0604020202020204" pitchFamily="34" charset="0"/>
              </a:rPr>
              <a:t>The primary commands in Scripture are positive – Love God, love your neighbor, love other believes as Christ has loved us. </a:t>
            </a:r>
          </a:p>
          <a:p>
            <a:pPr eaLnBrk="1" hangingPunct="1"/>
            <a:r>
              <a:rPr lang="en-US" altLang="en-US" smtClean="0">
                <a:latin typeface="Arial" panose="020B0604020202020204" pitchFamily="34" charset="0"/>
                <a:cs typeface="Arial" panose="020B0604020202020204" pitchFamily="34" charset="0"/>
              </a:rPr>
              <a:t>Keeping the positive commands negates the need for the prohibitions – i.e. if you love your neighbor you will not steal from him, etc. </a:t>
            </a:r>
            <a:endParaRPr lang="en-US" altLang="en-US" i="1"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2682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4101ECE-0B96-4E62-B928-071A20246B2E}" type="slidenum">
              <a:rPr lang="en-US" altLang="en-US" smtClean="0"/>
              <a:pPr>
                <a:spcBef>
                  <a:spcPct val="0"/>
                </a:spcBef>
              </a:pPr>
              <a:t>3</a:t>
            </a:fld>
            <a:endParaRPr lang="en-US" altLang="en-US" smtClean="0"/>
          </a:p>
        </p:txBody>
      </p:sp>
      <p:sp>
        <p:nvSpPr>
          <p:cNvPr id="921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r>
              <a:rPr lang="en-US" dirty="0" smtClean="0"/>
              <a:t>1 Corinthians 10:23 - </a:t>
            </a:r>
            <a:r>
              <a:rPr lang="en-US" i="1" dirty="0" smtClean="0"/>
              <a:t>  All things are lawful, but not all things are profitable. All things are lawful, but not all things edify</a:t>
            </a:r>
          </a:p>
          <a:p>
            <a:pPr marL="228600" indent="-228600" eaLnBrk="1" hangingPunct="1">
              <a:buFontTx/>
              <a:buAutoNum type="alphaUcParenR"/>
              <a:defRPr/>
            </a:pPr>
            <a:r>
              <a:rPr lang="en-US" altLang="en-US" dirty="0" smtClean="0">
                <a:latin typeface="Arial" panose="020B0604020202020204" pitchFamily="34" charset="0"/>
                <a:cs typeface="Arial" panose="020B0604020202020204" pitchFamily="34" charset="0"/>
              </a:rPr>
              <a:t>Just because something is “legal” does not mean it is something that should be done</a:t>
            </a:r>
          </a:p>
          <a:p>
            <a:pPr marL="228600" indent="-228600" eaLnBrk="1" hangingPunct="1">
              <a:buFontTx/>
              <a:buAutoNum type="alphaUcParenR"/>
              <a:defRPr/>
            </a:pPr>
            <a:r>
              <a:rPr lang="en-US" altLang="en-US" dirty="0" smtClean="0">
                <a:latin typeface="Arial" panose="020B0604020202020204" pitchFamily="34" charset="0"/>
                <a:cs typeface="Arial" panose="020B0604020202020204" pitchFamily="34" charset="0"/>
              </a:rPr>
              <a:t>Just because it is “legal” and done by others does not mean it is something you should do</a:t>
            </a:r>
          </a:p>
          <a:p>
            <a:pPr marL="228600" indent="-228600" eaLnBrk="1" hangingPunct="1">
              <a:buFontTx/>
              <a:buAutoNum type="alphaUcParenR"/>
              <a:defRPr/>
            </a:pPr>
            <a:r>
              <a:rPr lang="en-US" altLang="en-US" dirty="0" smtClean="0">
                <a:latin typeface="Arial" panose="020B0604020202020204" pitchFamily="34" charset="0"/>
                <a:cs typeface="Arial" panose="020B0604020202020204" pitchFamily="34" charset="0"/>
              </a:rPr>
              <a:t>Pursuit of what is profitable and edifying will eliminate many things that are otherwise “legal”</a:t>
            </a:r>
          </a:p>
        </p:txBody>
      </p:sp>
    </p:spTree>
    <p:extLst>
      <p:ext uri="{BB962C8B-B14F-4D97-AF65-F5344CB8AC3E}">
        <p14:creationId xmlns:p14="http://schemas.microsoft.com/office/powerpoint/2010/main" val="2907115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473D407-603F-468D-B8CB-46F74ABEE988}" type="slidenum">
              <a:rPr lang="en-US" altLang="en-US" smtClean="0"/>
              <a:pPr>
                <a:spcBef>
                  <a:spcPct val="0"/>
                </a:spcBef>
              </a:pPr>
              <a:t>4</a:t>
            </a:fld>
            <a:endParaRPr lang="en-US" altLang="en-US" smtClean="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His point is that because many of the Bible’s prohibitions are self-evident and therefore often carried out by non-Christians - we can fall into the trap of using the mores and practices of society as our standard instead of the Scriptures (Cultural Christianity). This is more of a problem in societies strongly influenced by the scriptures because it becomes assumed the standards are Christian (“Christian” colleges, churches, etc.). Non-Christian societies are more obvious is walking contrary to the scriptures even when the wisdom of a prohibition is self-evident. Note the changes in American society since 1960 as it has moved away from Christian influence. Example: The dangers of the LGBTxyz agenda on a society is self-evident, yet it is now not just tolerated, but accepted, treated with favor and is being forced into our society. </a:t>
            </a:r>
          </a:p>
          <a:p>
            <a:pPr eaLnBrk="1" hangingPunct="1"/>
            <a:r>
              <a:rPr lang="en-US" altLang="en-US" i="1" smtClean="0">
                <a:latin typeface="Arial" panose="020B0604020202020204" pitchFamily="34" charset="0"/>
                <a:cs typeface="Arial" panose="020B0604020202020204" pitchFamily="34" charset="0"/>
              </a:rPr>
              <a:t>Many examples: Current – churches that promote Critical Race Theory, Social Justice, Intersectionality, etc.  </a:t>
            </a:r>
          </a:p>
          <a:p>
            <a:pPr eaLnBrk="1" hangingPunct="1"/>
            <a:r>
              <a:rPr lang="en-US" altLang="en-US" i="1" smtClean="0">
                <a:latin typeface="Arial" panose="020B0604020202020204" pitchFamily="34" charset="0"/>
                <a:cs typeface="Arial" panose="020B0604020202020204" pitchFamily="34" charset="0"/>
              </a:rPr>
              <a:t>Example Entertainment that does not meet positive Biblical standards (Phil. 4:8) but uses secular “ratings” as the standard of acceptability</a:t>
            </a:r>
          </a:p>
        </p:txBody>
      </p:sp>
    </p:spTree>
    <p:extLst>
      <p:ext uri="{BB962C8B-B14F-4D97-AF65-F5344CB8AC3E}">
        <p14:creationId xmlns:p14="http://schemas.microsoft.com/office/powerpoint/2010/main" val="3577533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3DE34E7-0D83-40DE-B1B3-6C2434B4C359}" type="slidenum">
              <a:rPr lang="en-US" altLang="en-US" smtClean="0"/>
              <a:pPr>
                <a:spcBef>
                  <a:spcPct val="0"/>
                </a:spcBef>
              </a:pPr>
              <a:t>5</a:t>
            </a:fld>
            <a:endParaRPr lang="en-US" altLang="en-US" smtClean="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Note page 278: regarding “The Lord did not say that the flocks and herds had to go.”  We do not know all that the Lord may have told Moses. We only have small portions of the communications between them.  God spoke to Moses “mouth to mouth” - Number 12:7-8.  Exod. 3:18 - God specifically told Moses they were to sacrifice without specification of what and how many.  Exodus 10:25-26 is the reasonable conclusion of the instruction, not something “beyond” what God required</a:t>
            </a:r>
          </a:p>
          <a:p>
            <a:pPr eaLnBrk="1" hangingPunct="1"/>
            <a:r>
              <a:rPr lang="en-US" altLang="en-US" i="1" smtClean="0">
                <a:latin typeface="Arial" panose="020B0604020202020204" pitchFamily="34" charset="0"/>
                <a:cs typeface="Arial" panose="020B0604020202020204" pitchFamily="34" charset="0"/>
              </a:rPr>
              <a:t>Note on Daniel - It was Daniel’s idea about his practice of praying - three times a day with the windows open - but to change this practice in the face of the King’s decree would have been hiding and contrary to loving God openly above all else. </a:t>
            </a:r>
          </a:p>
        </p:txBody>
      </p:sp>
    </p:spTree>
    <p:extLst>
      <p:ext uri="{BB962C8B-B14F-4D97-AF65-F5344CB8AC3E}">
        <p14:creationId xmlns:p14="http://schemas.microsoft.com/office/powerpoint/2010/main" val="2415626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B59E41B-62FE-44C3-B794-8CA9BDEB6296}" type="slidenum">
              <a:rPr lang="en-US" altLang="en-US" smtClean="0">
                <a:solidFill>
                  <a:srgbClr val="000000"/>
                </a:solidFill>
              </a:rPr>
              <a:pPr>
                <a:spcBef>
                  <a:spcPct val="0"/>
                </a:spcBef>
              </a:pPr>
              <a:t>6</a:t>
            </a:fld>
            <a:endParaRPr lang="en-US" altLang="en-US" smtClean="0">
              <a:solidFill>
                <a:srgbClr val="000000"/>
              </a:solidFill>
            </a:endParaRPr>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Romans 14:23 - But he who doubts is condemned if he eats, because </a:t>
            </a:r>
            <a:r>
              <a:rPr lang="en-US" altLang="en-US" i="1" smtClean="0">
                <a:latin typeface="Arial" panose="020B0604020202020204" pitchFamily="34" charset="0"/>
                <a:cs typeface="Arial" panose="020B0604020202020204" pitchFamily="34" charset="0"/>
              </a:rPr>
              <a:t>his eating </a:t>
            </a:r>
            <a:r>
              <a:rPr lang="en-US" altLang="en-US" smtClean="0">
                <a:latin typeface="Arial" panose="020B0604020202020204" pitchFamily="34" charset="0"/>
                <a:cs typeface="Arial" panose="020B0604020202020204" pitchFamily="34" charset="0"/>
              </a:rPr>
              <a:t>is not from faith; and whatever is not from faith is sin.</a:t>
            </a:r>
          </a:p>
          <a:p>
            <a:pPr eaLnBrk="1" hangingPunct="1"/>
            <a:r>
              <a:rPr lang="en-US" altLang="en-US" smtClean="0">
                <a:latin typeface="Arial" panose="020B0604020202020204" pitchFamily="34" charset="0"/>
                <a:cs typeface="Arial" panose="020B0604020202020204" pitchFamily="34" charset="0"/>
              </a:rPr>
              <a:t>There will be differences in the individual practices of  Christians for a variety of reasons. </a:t>
            </a:r>
          </a:p>
          <a:p>
            <a:pPr eaLnBrk="1" hangingPunct="1"/>
            <a:r>
              <a:rPr lang="en-US" altLang="en-US" smtClean="0">
                <a:latin typeface="Arial" panose="020B0604020202020204" pitchFamily="34" charset="0"/>
                <a:cs typeface="Arial" panose="020B0604020202020204" pitchFamily="34" charset="0"/>
              </a:rPr>
              <a:t>Example 1: The violation of copyright is not specifically covered in the Bible, but it is covered by the general principle of “thou shall not steal.” </a:t>
            </a:r>
          </a:p>
          <a:p>
            <a:pPr eaLnBrk="1" hangingPunct="1"/>
            <a:r>
              <a:rPr lang="en-US" altLang="en-US" smtClean="0">
                <a:latin typeface="Arial" panose="020B0604020202020204" pitchFamily="34" charset="0"/>
                <a:cs typeface="Arial" panose="020B0604020202020204" pitchFamily="34" charset="0"/>
              </a:rPr>
              <a:t>Example 2: The commands to love neighbor as self would include in it the principle to prohibit being unkind.</a:t>
            </a:r>
          </a:p>
        </p:txBody>
      </p:sp>
    </p:spTree>
    <p:extLst>
      <p:ext uri="{BB962C8B-B14F-4D97-AF65-F5344CB8AC3E}">
        <p14:creationId xmlns:p14="http://schemas.microsoft.com/office/powerpoint/2010/main" val="328495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D85C420-B6BD-401E-865D-20658A78EB61}" type="slidenum">
              <a:rPr lang="en-US" altLang="en-US" smtClean="0"/>
              <a:pPr>
                <a:spcBef>
                  <a:spcPct val="0"/>
                </a:spcBef>
              </a:pPr>
              <a:t>7</a:t>
            </a:fld>
            <a:endParaRPr lang="en-US" altLang="en-US" smtClean="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Read Colossians 3:5-17</a:t>
            </a:r>
          </a:p>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0540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52F6CDC-CBCC-43B9-AC25-03ADD13B5BA9}" type="slidenum">
              <a:rPr lang="en-US" altLang="en-US" smtClean="0"/>
              <a:pPr>
                <a:spcBef>
                  <a:spcPct val="0"/>
                </a:spcBef>
              </a:pPr>
              <a:t>8</a:t>
            </a:fld>
            <a:endParaRPr lang="en-US" altLang="en-US" smtClean="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Example: Put to death immorality is easy to make objective evaluation. You either have done so or not done so</a:t>
            </a:r>
          </a:p>
          <a:p>
            <a:pPr eaLnBrk="1" hangingPunct="1"/>
            <a:r>
              <a:rPr lang="en-US" altLang="en-US" smtClean="0">
                <a:latin typeface="Arial" panose="020B0604020202020204" pitchFamily="34" charset="0"/>
                <a:cs typeface="Arial" panose="020B0604020202020204" pitchFamily="34" charset="0"/>
              </a:rPr>
              <a:t>Commands such as “love your wife” are subjective since they also take into account attitudes and motivations as well as evaluation of how well you are doing it. </a:t>
            </a:r>
          </a:p>
          <a:p>
            <a:pPr eaLnBrk="1" hangingPunct="1"/>
            <a:r>
              <a:rPr lang="en-US" altLang="en-US" b="1" smtClean="0">
                <a:latin typeface="Arial" panose="020B0604020202020204" pitchFamily="34" charset="0"/>
                <a:cs typeface="Arial" panose="020B0604020202020204" pitchFamily="34" charset="0"/>
              </a:rPr>
              <a:t>(I disagree that all objective evaluation of positive commands is impossible. The failure to keep a positive command is objective (you are unkind instead of kind), and the keeping of proscribed actions can also be  objective (getting baptized, keeping communion, forgive as the Lord has forgiven you, etc.). </a:t>
            </a:r>
          </a:p>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094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D8F2EFB-3D0E-4353-B45C-A54FBAD34FE0}" type="slidenum">
              <a:rPr lang="en-US" altLang="en-US" smtClean="0"/>
              <a:pPr>
                <a:spcBef>
                  <a:spcPct val="0"/>
                </a:spcBef>
              </a:pPr>
              <a:t>9</a:t>
            </a:fld>
            <a:endParaRPr lang="en-US" altLang="en-US" smtClean="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We must be careful when subjectively evaluating success in keeping the more general commands (love one another) that we do not reduce them down to a list of specifics which becomes the basis of self-righteous legalism. </a:t>
            </a:r>
          </a:p>
        </p:txBody>
      </p:sp>
    </p:spTree>
    <p:extLst>
      <p:ext uri="{BB962C8B-B14F-4D97-AF65-F5344CB8AC3E}">
        <p14:creationId xmlns:p14="http://schemas.microsoft.com/office/powerpoint/2010/main" val="3158214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3496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82193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625054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12036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5749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217182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84635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38548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24838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1945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41272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35123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12240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226775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418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257631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4725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93150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56660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4726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2879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12965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charset="0"/>
          <a:cs typeface="Arial" charset="0"/>
        </a:defRPr>
      </a:lvl2pPr>
      <a:lvl3pPr algn="ctr" rtl="0" eaLnBrk="0" fontAlgn="base" hangingPunct="0">
        <a:spcBef>
          <a:spcPct val="0"/>
        </a:spcBef>
        <a:spcAft>
          <a:spcPct val="0"/>
        </a:spcAft>
        <a:defRPr sz="4400" i="1">
          <a:solidFill>
            <a:schemeClr val="bg1"/>
          </a:solidFill>
          <a:latin typeface="Arial" charset="0"/>
          <a:cs typeface="Arial" charset="0"/>
        </a:defRPr>
      </a:lvl3pPr>
      <a:lvl4pPr algn="ctr" rtl="0" eaLnBrk="0" fontAlgn="base" hangingPunct="0">
        <a:spcBef>
          <a:spcPct val="0"/>
        </a:spcBef>
        <a:spcAft>
          <a:spcPct val="0"/>
        </a:spcAft>
        <a:defRPr sz="4400" i="1">
          <a:solidFill>
            <a:schemeClr val="bg1"/>
          </a:solidFill>
          <a:latin typeface="Arial" charset="0"/>
          <a:cs typeface="Arial" charset="0"/>
        </a:defRPr>
      </a:lvl4pPr>
      <a:lvl5pPr algn="ctr" rtl="0" eaLnBrk="0" fontAlgn="base" hangingPunct="0">
        <a:spcBef>
          <a:spcPct val="0"/>
        </a:spcBef>
        <a:spcAft>
          <a:spcPct val="0"/>
        </a:spcAft>
        <a:defRPr sz="4400" i="1">
          <a:solidFill>
            <a:schemeClr val="bg1"/>
          </a:solidFill>
          <a:latin typeface="Arial" charset="0"/>
          <a:cs typeface="Arial" charset="0"/>
        </a:defRPr>
      </a:lvl5pPr>
      <a:lvl6pPr marL="457200" algn="ctr" rtl="0" fontAlgn="base">
        <a:spcBef>
          <a:spcPct val="0"/>
        </a:spcBef>
        <a:spcAft>
          <a:spcPct val="0"/>
        </a:spcAft>
        <a:defRPr sz="4400" i="1">
          <a:solidFill>
            <a:schemeClr val="bg1"/>
          </a:solidFill>
          <a:latin typeface="Arial" charset="0"/>
          <a:cs typeface="Arial" charset="0"/>
        </a:defRPr>
      </a:lvl6pPr>
      <a:lvl7pPr marL="914400" algn="ctr" rtl="0" fontAlgn="base">
        <a:spcBef>
          <a:spcPct val="0"/>
        </a:spcBef>
        <a:spcAft>
          <a:spcPct val="0"/>
        </a:spcAft>
        <a:defRPr sz="4400" i="1">
          <a:solidFill>
            <a:schemeClr val="bg1"/>
          </a:solidFill>
          <a:latin typeface="Arial" charset="0"/>
          <a:cs typeface="Arial" charset="0"/>
        </a:defRPr>
      </a:lvl7pPr>
      <a:lvl8pPr marL="1371600" algn="ctr" rtl="0" fontAlgn="base">
        <a:spcBef>
          <a:spcPct val="0"/>
        </a:spcBef>
        <a:spcAft>
          <a:spcPct val="0"/>
        </a:spcAft>
        <a:defRPr sz="4400" i="1">
          <a:solidFill>
            <a:schemeClr val="bg1"/>
          </a:solidFill>
          <a:latin typeface="Arial" charset="0"/>
          <a:cs typeface="Arial" charset="0"/>
        </a:defRPr>
      </a:lvl8pPr>
      <a:lvl9pPr marL="1828800" algn="ctr" rtl="0" fontAlgn="base">
        <a:spcBef>
          <a:spcPct val="0"/>
        </a:spcBef>
        <a:spcAft>
          <a:spcPct val="0"/>
        </a:spcAft>
        <a:defRPr sz="4400" i="1">
          <a:solidFill>
            <a:schemeClr val="bg1"/>
          </a:solidFill>
          <a:latin typeface="Arial" charset="0"/>
          <a:cs typeface="Arial"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57200" y="228600"/>
            <a:ext cx="8240713" cy="2468563"/>
          </a:xfrm>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
        <p:nvSpPr>
          <p:cNvPr id="4099" name="TextBox 1"/>
          <p:cNvSpPr txBox="1">
            <a:spLocks noChangeArrowheads="1"/>
          </p:cNvSpPr>
          <p:nvPr/>
        </p:nvSpPr>
        <p:spPr bwMode="auto">
          <a:xfrm>
            <a:off x="187325" y="3200400"/>
            <a:ext cx="87804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rgbClr val="FFFFFF"/>
                </a:solidFill>
              </a:rPr>
              <a:t>Download notes at:</a:t>
            </a:r>
          </a:p>
          <a:p>
            <a:pPr algn="ctr" eaLnBrk="1" hangingPunct="1"/>
            <a:r>
              <a:rPr lang="en-US" altLang="en-US" sz="4400" b="1">
                <a:solidFill>
                  <a:srgbClr val="FFFFFF"/>
                </a:solidFill>
              </a:rPr>
              <a:t>GraceBibleNY.org/hermeneutics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304800" y="0"/>
            <a:ext cx="8229600" cy="1647825"/>
          </a:xfrm>
          <a:noFill/>
        </p:spPr>
        <p:txBody>
          <a:bodyPr lIns="0" tIns="0" rIns="0" bIns="0">
            <a:spAutoFit/>
          </a:bodyPr>
          <a:lstStyle/>
          <a:p>
            <a:pPr defTabSz="381000" eaLnBrk="1" hangingPunct="1"/>
            <a:r>
              <a:rPr lang="en-US" altLang="en-US" sz="3600" b="1" smtClean="0">
                <a:solidFill>
                  <a:srgbClr val="FFFF99"/>
                </a:solidFill>
                <a:latin typeface="Arial Narrow" panose="020B0606020202030204" pitchFamily="34" charset="0"/>
              </a:rPr>
              <a:t>Rule Eight - Each person is individually responsible for applying the Scriptures to his or her own life.</a:t>
            </a:r>
          </a:p>
        </p:txBody>
      </p:sp>
      <p:sp>
        <p:nvSpPr>
          <p:cNvPr id="52227" name="Rectangle 3"/>
          <p:cNvSpPr>
            <a:spLocks noGrp="1" noChangeArrowheads="1"/>
          </p:cNvSpPr>
          <p:nvPr>
            <p:ph type="body" idx="4294967295"/>
          </p:nvPr>
        </p:nvSpPr>
        <p:spPr>
          <a:xfrm>
            <a:off x="0" y="1600200"/>
            <a:ext cx="9144000" cy="5257800"/>
          </a:xfrm>
          <a:noFill/>
        </p:spPr>
        <p:txBody>
          <a:bodyPr/>
          <a:lstStyle/>
          <a:p>
            <a:pPr eaLnBrk="1" hangingPunct="1">
              <a:lnSpc>
                <a:spcPct val="90000"/>
              </a:lnSpc>
            </a:pPr>
            <a:r>
              <a:rPr lang="en-US" altLang="en-US" sz="3600" b="1" i="1" smtClean="0">
                <a:solidFill>
                  <a:srgbClr val="FFFFFF"/>
                </a:solidFill>
                <a:latin typeface="Arial Narrow" panose="020B0606020202030204" pitchFamily="34" charset="0"/>
              </a:rPr>
              <a:t>What role does a community have in helping a person live in godliness?    </a:t>
            </a:r>
          </a:p>
          <a:p>
            <a:pPr eaLnBrk="1" hangingPunct="1">
              <a:lnSpc>
                <a:spcPct val="90000"/>
              </a:lnSpc>
            </a:pPr>
            <a:r>
              <a:rPr lang="en-US" altLang="en-US" sz="3600" b="1" smtClean="0">
                <a:solidFill>
                  <a:srgbClr val="FFFFFF"/>
                </a:solidFill>
                <a:latin typeface="Arial Narrow" panose="020B0606020202030204" pitchFamily="34" charset="0"/>
              </a:rPr>
              <a:t>The Christian community has a responsibility to help those within it to walk with Christ in holiness - Matthew 28:19-20; Hebrews 3:13; 2 Timothy 4:2  - and to even correct &amp; discipline those that do not - Matthew 18:15-19</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5" fill="hold" grpId="0" nodeType="clickEffect">
                                  <p:stCondLst>
                                    <p:cond delay="0"/>
                                  </p:stCondLst>
                                  <p:childTnLst>
                                    <p:set>
                                      <p:cBhvr>
                                        <p:cTn id="15" dur="1" fill="hold">
                                          <p:stCondLst>
                                            <p:cond delay="0"/>
                                          </p:stCondLst>
                                        </p:cTn>
                                        <p:tgtEl>
                                          <p:spTgt spid="52227">
                                            <p:txEl>
                                              <p:pRg st="1" end="1"/>
                                            </p:txEl>
                                          </p:spTgt>
                                        </p:tgtEl>
                                        <p:attrNameLst>
                                          <p:attrName>style.visibility</p:attrName>
                                        </p:attrNameLst>
                                      </p:cBhvr>
                                      <p:to>
                                        <p:strVal val="visible"/>
                                      </p:to>
                                    </p:set>
                                    <p:animEffect transition="in" filter="blinds(vertical)">
                                      <p:cBhvr>
                                        <p:cTn id="16"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ctrTitle" idx="4294967295"/>
          </p:nvPr>
        </p:nvSpPr>
        <p:spPr>
          <a:xfrm>
            <a:off x="0" y="0"/>
            <a:ext cx="9144000" cy="549275"/>
          </a:xfrm>
          <a:noFill/>
        </p:spPr>
        <p:txBody>
          <a:bodyPr lIns="0" tIns="0" rIns="0" bIns="0">
            <a:spAutoFit/>
          </a:bodyPr>
          <a:lstStyle/>
          <a:p>
            <a:pPr defTabSz="381000" eaLnBrk="1" hangingPunct="1"/>
            <a:r>
              <a:rPr lang="en-US" altLang="en-US" sz="3600" b="1" smtClean="0">
                <a:solidFill>
                  <a:srgbClr val="FFFF99"/>
                </a:solidFill>
                <a:latin typeface="Arial Narrow" panose="020B0606020202030204" pitchFamily="34" charset="0"/>
              </a:rPr>
              <a:t>Rule Eight</a:t>
            </a:r>
          </a:p>
        </p:txBody>
      </p:sp>
      <p:sp>
        <p:nvSpPr>
          <p:cNvPr id="108547" name="Rectangle 3"/>
          <p:cNvSpPr>
            <a:spLocks noGrp="1" noChangeArrowheads="1"/>
          </p:cNvSpPr>
          <p:nvPr>
            <p:ph type="body" idx="4294967295"/>
          </p:nvPr>
        </p:nvSpPr>
        <p:spPr>
          <a:xfrm>
            <a:off x="0" y="609600"/>
            <a:ext cx="9144000" cy="6248400"/>
          </a:xfrm>
          <a:noFill/>
        </p:spPr>
        <p:txBody>
          <a:bodyPr/>
          <a:lstStyle/>
          <a:p>
            <a:pPr eaLnBrk="1" hangingPunct="1"/>
            <a:r>
              <a:rPr lang="en-US" altLang="en-US" sz="3600" b="1" i="1" smtClean="0">
                <a:solidFill>
                  <a:srgbClr val="FFFFFF"/>
                </a:solidFill>
                <a:latin typeface="Arial Narrow" panose="020B0606020202030204" pitchFamily="34" charset="0"/>
              </a:rPr>
              <a:t>Can community standards of conduct absolve a person from breaking God’s commands? Explain       </a:t>
            </a:r>
          </a:p>
          <a:p>
            <a:pPr eaLnBrk="1" hangingPunct="1"/>
            <a:r>
              <a:rPr lang="en-US" altLang="en-US" sz="3600" b="1" smtClean="0">
                <a:solidFill>
                  <a:srgbClr val="FFFFFF"/>
                </a:solidFill>
                <a:latin typeface="Arial Narrow" panose="020B0606020202030204" pitchFamily="34" charset="0"/>
              </a:rPr>
              <a:t>Community responsibility does not absolve the individual of their own responsibility. Failure to make application of God’s commands is a personal matter. </a:t>
            </a:r>
          </a:p>
          <a:p>
            <a:pPr eaLnBrk="1" hangingPunct="1"/>
            <a:r>
              <a:rPr lang="en-US" altLang="en-US" sz="3600" b="1" smtClean="0">
                <a:solidFill>
                  <a:srgbClr val="FFFFFF"/>
                </a:solidFill>
                <a:latin typeface="Arial Narrow" panose="020B0606020202030204" pitchFamily="34" charset="0"/>
              </a:rPr>
              <a:t>2 Corinthians 5:10 - each Christian will appear individually before the judgment seat of Christ.</a:t>
            </a:r>
          </a:p>
          <a:p>
            <a:pPr eaLnBrk="1" hangingPunct="1"/>
            <a:r>
              <a:rPr lang="en-US" altLang="en-US" sz="3600" b="1" smtClean="0">
                <a:solidFill>
                  <a:srgbClr val="FFFFFF"/>
                </a:solidFill>
                <a:latin typeface="Arial Narrow" panose="020B0606020202030204" pitchFamily="34" charset="0"/>
              </a:rPr>
              <a:t>Revelation 20:12 - every non-Christian will be judged according to their own deeds.</a:t>
            </a:r>
            <a:r>
              <a:rPr lang="en-US" altLang="en-US" b="1" smtClean="0">
                <a:solidFill>
                  <a:srgbClr val="FFFFFF"/>
                </a:solidFill>
                <a:latin typeface="Arial Narrow" panose="020B0606020202030204" pitchFamily="34" charset="0"/>
              </a:rPr>
              <a:t> </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8546"/>
                                        </p:tgtEl>
                                        <p:attrNameLst>
                                          <p:attrName>style.visibility</p:attrName>
                                        </p:attrNameLst>
                                      </p:cBhvr>
                                      <p:to>
                                        <p:strVal val="visible"/>
                                      </p:to>
                                    </p:set>
                                  </p:childTnLst>
                                </p:cTn>
                              </p:par>
                            </p:childTnLst>
                          </p:cTn>
                        </p:par>
                        <p:par>
                          <p:cTn id="7" fill="hold" nodeType="after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108547">
                                            <p:txEl>
                                              <p:pRg st="0" end="0"/>
                                            </p:txEl>
                                          </p:spTgt>
                                        </p:tgtEl>
                                        <p:attrNameLst>
                                          <p:attrName>style.visibility</p:attrName>
                                        </p:attrNameLst>
                                      </p:cBhvr>
                                      <p:to>
                                        <p:strVal val="visible"/>
                                      </p:to>
                                    </p:set>
                                    <p:animEffect transition="in" filter="blinds(vertical)">
                                      <p:cBhvr>
                                        <p:cTn id="10" dur="500"/>
                                        <p:tgtEl>
                                          <p:spTgt spid="108547">
                                            <p:txEl>
                                              <p:pRg st="0" end="0"/>
                                            </p:txEl>
                                          </p:spTgt>
                                        </p:tgtEl>
                                      </p:cBhvr>
                                    </p:animEffect>
                                  </p:childTnLst>
                                  <p:subTnLst>
                                    <p:animClr clrSpc="rgb" dir="cw">
                                      <p:cBhvr override="childStyle">
                                        <p:cTn dur="1" fill="hold" display="0" masterRel="nextClick" afterEffect="1"/>
                                        <p:tgtEl>
                                          <p:spTgt spid="108547">
                                            <p:txEl>
                                              <p:pRg st="0" end="0"/>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108547">
                                            <p:txEl>
                                              <p:pRg st="1" end="1"/>
                                            </p:txEl>
                                          </p:spTgt>
                                        </p:tgtEl>
                                        <p:attrNameLst>
                                          <p:attrName>style.visibility</p:attrName>
                                        </p:attrNameLst>
                                      </p:cBhvr>
                                      <p:to>
                                        <p:strVal val="visible"/>
                                      </p:to>
                                    </p:set>
                                    <p:animEffect transition="in" filter="blinds(vertical)">
                                      <p:cBhvr>
                                        <p:cTn id="15" dur="500"/>
                                        <p:tgtEl>
                                          <p:spTgt spid="108547">
                                            <p:txEl>
                                              <p:pRg st="1" end="1"/>
                                            </p:txEl>
                                          </p:spTgt>
                                        </p:tgtEl>
                                      </p:cBhvr>
                                    </p:animEffect>
                                  </p:childTnLst>
                                  <p:subTnLst>
                                    <p:animClr clrSpc="rgb" dir="cw">
                                      <p:cBhvr override="childStyle">
                                        <p:cTn dur="1" fill="hold" display="0" masterRel="nextClick" afterEffect="1"/>
                                        <p:tgtEl>
                                          <p:spTgt spid="108547">
                                            <p:txEl>
                                              <p:pRg st="1" end="1"/>
                                            </p:txEl>
                                          </p:spTgt>
                                        </p:tgtEl>
                                        <p:attrNameLst>
                                          <p:attrName>ppt_c</p:attrName>
                                        </p:attrNameLst>
                                      </p:cBhvr>
                                      <p:to>
                                        <a:srgbClr val="C0C0C0"/>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5" fill="hold" grpId="0" nodeType="clickEffect">
                                  <p:stCondLst>
                                    <p:cond delay="0"/>
                                  </p:stCondLst>
                                  <p:childTnLst>
                                    <p:set>
                                      <p:cBhvr>
                                        <p:cTn id="19" dur="1" fill="hold">
                                          <p:stCondLst>
                                            <p:cond delay="0"/>
                                          </p:stCondLst>
                                        </p:cTn>
                                        <p:tgtEl>
                                          <p:spTgt spid="108547">
                                            <p:txEl>
                                              <p:pRg st="2" end="2"/>
                                            </p:txEl>
                                          </p:spTgt>
                                        </p:tgtEl>
                                        <p:attrNameLst>
                                          <p:attrName>style.visibility</p:attrName>
                                        </p:attrNameLst>
                                      </p:cBhvr>
                                      <p:to>
                                        <p:strVal val="visible"/>
                                      </p:to>
                                    </p:set>
                                    <p:animEffect transition="in" filter="blinds(vertical)">
                                      <p:cBhvr>
                                        <p:cTn id="20" dur="500"/>
                                        <p:tgtEl>
                                          <p:spTgt spid="108547">
                                            <p:txEl>
                                              <p:pRg st="2" end="2"/>
                                            </p:txEl>
                                          </p:spTgt>
                                        </p:tgtEl>
                                      </p:cBhvr>
                                    </p:animEffect>
                                  </p:childTnLst>
                                  <p:subTnLst>
                                    <p:animClr clrSpc="rgb" dir="cw">
                                      <p:cBhvr override="childStyle">
                                        <p:cTn dur="1" fill="hold" display="0" masterRel="nextClick" afterEffect="1"/>
                                        <p:tgtEl>
                                          <p:spTgt spid="108547">
                                            <p:txEl>
                                              <p:pRg st="2" end="2"/>
                                            </p:txEl>
                                          </p:spTgt>
                                        </p:tgtEl>
                                        <p:attrNameLst>
                                          <p:attrName>ppt_c</p:attrName>
                                        </p:attrNameLst>
                                      </p:cBhvr>
                                      <p:to>
                                        <a:srgbClr val="C0C0C0"/>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5" fill="hold" grpId="0" nodeType="clickEffect">
                                  <p:stCondLst>
                                    <p:cond delay="0"/>
                                  </p:stCondLst>
                                  <p:childTnLst>
                                    <p:set>
                                      <p:cBhvr>
                                        <p:cTn id="24" dur="1" fill="hold">
                                          <p:stCondLst>
                                            <p:cond delay="0"/>
                                          </p:stCondLst>
                                        </p:cTn>
                                        <p:tgtEl>
                                          <p:spTgt spid="108547">
                                            <p:txEl>
                                              <p:pRg st="3" end="3"/>
                                            </p:txEl>
                                          </p:spTgt>
                                        </p:tgtEl>
                                        <p:attrNameLst>
                                          <p:attrName>style.visibility</p:attrName>
                                        </p:attrNameLst>
                                      </p:cBhvr>
                                      <p:to>
                                        <p:strVal val="visible"/>
                                      </p:to>
                                    </p:set>
                                    <p:animEffect transition="in" filter="blinds(vertical)">
                                      <p:cBhvr>
                                        <p:cTn id="25" dur="500"/>
                                        <p:tgtEl>
                                          <p:spTgt spid="1085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p:bldP spid="10854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647825"/>
          </a:xfrm>
          <a:noFill/>
        </p:spPr>
        <p:txBody>
          <a:bodyPr lIns="0" tIns="0" rIns="0" bIns="0">
            <a:spAutoFit/>
          </a:bodyPr>
          <a:lstStyle/>
          <a:p>
            <a:pPr defTabSz="381000" eaLnBrk="1" hangingPunct="1"/>
            <a:r>
              <a:rPr lang="en-US" altLang="en-US" sz="3600" b="1" smtClean="0">
                <a:solidFill>
                  <a:srgbClr val="FFFF99"/>
                </a:solidFill>
                <a:latin typeface="Arial Narrow" panose="020B0606020202030204" pitchFamily="34" charset="0"/>
              </a:rPr>
              <a:t>Rule Nine - In all things, we must be teachable. We must be willing to admit that we are wrong, change direction, and appear inconsistent</a:t>
            </a:r>
          </a:p>
        </p:txBody>
      </p:sp>
      <p:sp>
        <p:nvSpPr>
          <p:cNvPr id="53251" name="Rectangle 3"/>
          <p:cNvSpPr>
            <a:spLocks noGrp="1" noChangeArrowheads="1"/>
          </p:cNvSpPr>
          <p:nvPr>
            <p:ph type="body" idx="4294967295"/>
          </p:nvPr>
        </p:nvSpPr>
        <p:spPr>
          <a:xfrm>
            <a:off x="0" y="1676400"/>
            <a:ext cx="9144000" cy="5181600"/>
          </a:xfrm>
          <a:noFill/>
        </p:spPr>
        <p:txBody>
          <a:bodyPr/>
          <a:lstStyle/>
          <a:p>
            <a:pPr eaLnBrk="1" hangingPunct="1"/>
            <a:r>
              <a:rPr lang="en-US" altLang="en-US" sz="3600" b="1" i="1" smtClean="0">
                <a:solidFill>
                  <a:srgbClr val="FFFFFF"/>
                </a:solidFill>
                <a:latin typeface="Arial Narrow" panose="020B0606020202030204" pitchFamily="34" charset="0"/>
              </a:rPr>
              <a:t>What is the role of pride in a person refusing to admit they are wrong or in them blaming something or someone else for what they did?      </a:t>
            </a:r>
          </a:p>
          <a:p>
            <a:pPr eaLnBrk="1" hangingPunct="1"/>
            <a:r>
              <a:rPr lang="en-US" altLang="en-US" sz="3600" b="1" smtClean="0">
                <a:solidFill>
                  <a:srgbClr val="FFFFFF"/>
                </a:solidFill>
                <a:latin typeface="Arial Narrow" panose="020B0606020202030204" pitchFamily="34" charset="0"/>
              </a:rPr>
              <a:t>Pride blocks a person from admitting failure and being wrong and truly repenting. </a:t>
            </a:r>
          </a:p>
          <a:p>
            <a:pPr eaLnBrk="1" hangingPunct="1"/>
            <a:r>
              <a:rPr lang="en-US" altLang="en-US" sz="3600" b="1" smtClean="0">
                <a:solidFill>
                  <a:srgbClr val="FFFFFF"/>
                </a:solidFill>
                <a:latin typeface="Arial Narrow" panose="020B0606020202030204" pitchFamily="34" charset="0"/>
              </a:rPr>
              <a:t>Example: Exodus 32:22-34</a:t>
            </a:r>
          </a:p>
          <a:p>
            <a:pPr eaLnBrk="1" hangingPunct="1"/>
            <a:r>
              <a:rPr lang="en-US" altLang="en-US" sz="3600" b="1" smtClean="0">
                <a:solidFill>
                  <a:srgbClr val="FFFFFF"/>
                </a:solidFill>
                <a:latin typeface="Arial Narrow" panose="020B0606020202030204" pitchFamily="34" charset="0"/>
              </a:rPr>
              <a:t>Example: 1 Samuel 15:10-31</a:t>
            </a:r>
            <a:r>
              <a:rPr lang="en-US" altLang="en-US" sz="4400" b="1" smtClean="0">
                <a:solidFill>
                  <a:srgbClr val="FFFFFF"/>
                </a:solidFill>
                <a:latin typeface="Arial Narrow" panose="020B0606020202030204" pitchFamily="34" charset="0"/>
              </a:rPr>
              <a:t>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3251">
                                            <p:txEl>
                                              <p:pRg st="1" end="1"/>
                                            </p:txEl>
                                          </p:spTgt>
                                        </p:tgtEl>
                                        <p:attrNameLst>
                                          <p:attrName>style.visibility</p:attrName>
                                        </p:attrNameLst>
                                      </p:cBhvr>
                                      <p:to>
                                        <p:strVal val="visible"/>
                                      </p:to>
                                    </p:set>
                                    <p:animEffect transition="in" filter="wipe(left)">
                                      <p:cBhvr>
                                        <p:cTn id="16"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3251">
                                            <p:txEl>
                                              <p:pRg st="2" end="2"/>
                                            </p:txEl>
                                          </p:spTgt>
                                        </p:tgtEl>
                                        <p:attrNameLst>
                                          <p:attrName>style.visibility</p:attrName>
                                        </p:attrNameLst>
                                      </p:cBhvr>
                                      <p:to>
                                        <p:strVal val="visible"/>
                                      </p:to>
                                    </p:set>
                                    <p:animEffect transition="in" filter="wipe(left)">
                                      <p:cBhvr>
                                        <p:cTn id="21" dur="500"/>
                                        <p:tgtEl>
                                          <p:spTgt spid="53251">
                                            <p:txEl>
                                              <p:pRg st="2" end="2"/>
                                            </p:txEl>
                                          </p:spTgt>
                                        </p:tgtEl>
                                      </p:cBhvr>
                                    </p:animEffect>
                                  </p:childTnLst>
                                  <p:subTnLst>
                                    <p:animClr clrSpc="rgb" dir="cw">
                                      <p:cBhvr override="childStyle">
                                        <p:cTn dur="1" fill="hold" display="0" masterRel="nextClick" afterEffect="1"/>
                                        <p:tgtEl>
                                          <p:spTgt spid="53251">
                                            <p:txEl>
                                              <p:pRg st="2" end="2"/>
                                            </p:txEl>
                                          </p:spTgt>
                                        </p:tgtEl>
                                        <p:attrNameLst>
                                          <p:attrName>ppt_c</p:attrName>
                                        </p:attrNameLst>
                                      </p:cBhvr>
                                      <p:to>
                                        <a:srgbClr val="C0C0C0"/>
                                      </p:to>
                                    </p:animClr>
                                  </p:sub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3251">
                                            <p:txEl>
                                              <p:pRg st="3" end="3"/>
                                            </p:txEl>
                                          </p:spTgt>
                                        </p:tgtEl>
                                        <p:attrNameLst>
                                          <p:attrName>style.visibility</p:attrName>
                                        </p:attrNameLst>
                                      </p:cBhvr>
                                      <p:to>
                                        <p:strVal val="visible"/>
                                      </p:to>
                                    </p:set>
                                    <p:animEffect transition="in" filter="wipe(left)">
                                      <p:cBhvr>
                                        <p:cTn id="26" dur="500"/>
                                        <p:tgtEl>
                                          <p:spTgt spid="532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ctrTitle" idx="4294967295"/>
          </p:nvPr>
        </p:nvSpPr>
        <p:spPr>
          <a:xfrm>
            <a:off x="0" y="0"/>
            <a:ext cx="9144000" cy="1647825"/>
          </a:xfrm>
          <a:noFill/>
        </p:spPr>
        <p:txBody>
          <a:bodyPr lIns="0" tIns="0" rIns="0" bIns="0">
            <a:spAutoFit/>
          </a:bodyPr>
          <a:lstStyle/>
          <a:p>
            <a:pPr defTabSz="381000" eaLnBrk="1" hangingPunct="1"/>
            <a:r>
              <a:rPr lang="en-US" altLang="en-US" sz="3600" b="1" smtClean="0">
                <a:solidFill>
                  <a:srgbClr val="FFFF99"/>
                </a:solidFill>
                <a:latin typeface="Arial Narrow" panose="020B0606020202030204" pitchFamily="34" charset="0"/>
              </a:rPr>
              <a:t>Rule Nine - In all things, we must be teachable. We must be willing to admit that we are wrong, change direction, and appear inconsistent</a:t>
            </a:r>
          </a:p>
        </p:txBody>
      </p:sp>
      <p:sp>
        <p:nvSpPr>
          <p:cNvPr id="112643" name="Rectangle 3"/>
          <p:cNvSpPr>
            <a:spLocks noGrp="1" noChangeArrowheads="1"/>
          </p:cNvSpPr>
          <p:nvPr>
            <p:ph type="body" idx="4294967295"/>
          </p:nvPr>
        </p:nvSpPr>
        <p:spPr>
          <a:xfrm>
            <a:off x="0" y="1676400"/>
            <a:ext cx="9144000" cy="5181600"/>
          </a:xfrm>
          <a:noFill/>
        </p:spPr>
        <p:txBody>
          <a:bodyPr/>
          <a:lstStyle/>
          <a:p>
            <a:pPr eaLnBrk="1" hangingPunct="1">
              <a:lnSpc>
                <a:spcPct val="90000"/>
              </a:lnSpc>
            </a:pPr>
            <a:r>
              <a:rPr lang="en-US" altLang="en-US" sz="3600" b="1" i="1" smtClean="0">
                <a:solidFill>
                  <a:srgbClr val="FFFFFF"/>
                </a:solidFill>
                <a:latin typeface="Arial Narrow" panose="020B0606020202030204" pitchFamily="34" charset="0"/>
              </a:rPr>
              <a:t>What is the role of humility in being teachable, seeking forgiveness and changing direction?</a:t>
            </a:r>
          </a:p>
          <a:p>
            <a:pPr eaLnBrk="1" hangingPunct="1">
              <a:lnSpc>
                <a:spcPct val="90000"/>
              </a:lnSpc>
            </a:pPr>
            <a:r>
              <a:rPr lang="en-US" altLang="en-US" sz="3600" b="1" smtClean="0">
                <a:solidFill>
                  <a:srgbClr val="FFFFFF"/>
                </a:solidFill>
                <a:latin typeface="Arial Narrow" panose="020B0606020202030204" pitchFamily="34" charset="0"/>
              </a:rPr>
              <a:t>Humility demands that we change when we find out we were wrong. The goal of a Christian is to become like Christ and so he should welcome admonishment toward that end.</a:t>
            </a:r>
          </a:p>
          <a:p>
            <a:pPr eaLnBrk="1" hangingPunct="1">
              <a:lnSpc>
                <a:spcPct val="90000"/>
              </a:lnSpc>
            </a:pPr>
            <a:r>
              <a:rPr lang="en-US" altLang="en-US" sz="3600" b="1" smtClean="0">
                <a:solidFill>
                  <a:srgbClr val="FFFFFF"/>
                </a:solidFill>
                <a:latin typeface="Arial Narrow" panose="020B0606020202030204" pitchFamily="34" charset="0"/>
              </a:rPr>
              <a:t>Example: David – 2 Samuel 12:10 cf. Psalm 51</a:t>
            </a:r>
          </a:p>
          <a:p>
            <a:pPr eaLnBrk="1" hangingPunct="1">
              <a:lnSpc>
                <a:spcPct val="90000"/>
              </a:lnSpc>
            </a:pPr>
            <a:r>
              <a:rPr lang="en-US" altLang="en-US" sz="3600" b="1" smtClean="0">
                <a:solidFill>
                  <a:srgbClr val="FFFFFF"/>
                </a:solidFill>
                <a:latin typeface="Arial Narrow" panose="020B0606020202030204" pitchFamily="34" charset="0"/>
              </a:rPr>
              <a:t>Example: Paul – Acts 23:2-5</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2642"/>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112643">
                                            <p:txEl>
                                              <p:pRg st="0" end="0"/>
                                            </p:txEl>
                                          </p:spTgt>
                                        </p:tgtEl>
                                        <p:attrNameLst>
                                          <p:attrName>style.visibility</p:attrName>
                                        </p:attrNameLst>
                                      </p:cBhvr>
                                      <p:to>
                                        <p:strVal val="visible"/>
                                      </p:to>
                                    </p:set>
                                    <p:animEffect transition="in" filter="wipe(left)">
                                      <p:cBhvr>
                                        <p:cTn id="10" dur="500"/>
                                        <p:tgtEl>
                                          <p:spTgt spid="112643">
                                            <p:txEl>
                                              <p:pRg st="0" end="0"/>
                                            </p:txEl>
                                          </p:spTgt>
                                        </p:tgtEl>
                                      </p:cBhvr>
                                    </p:animEffect>
                                  </p:childTnLst>
                                  <p:subTnLst>
                                    <p:animClr clrSpc="rgb" dir="cw">
                                      <p:cBhvr override="childStyle">
                                        <p:cTn dur="1" fill="hold" display="0" masterRel="nextClick" afterEffect="1"/>
                                        <p:tgtEl>
                                          <p:spTgt spid="112643">
                                            <p:txEl>
                                              <p:pRg st="0" end="0"/>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2643">
                                            <p:txEl>
                                              <p:pRg st="1" end="1"/>
                                            </p:txEl>
                                          </p:spTgt>
                                        </p:tgtEl>
                                        <p:attrNameLst>
                                          <p:attrName>style.visibility</p:attrName>
                                        </p:attrNameLst>
                                      </p:cBhvr>
                                      <p:to>
                                        <p:strVal val="visible"/>
                                      </p:to>
                                    </p:set>
                                    <p:animEffect transition="in" filter="wipe(left)">
                                      <p:cBhvr>
                                        <p:cTn id="15" dur="500"/>
                                        <p:tgtEl>
                                          <p:spTgt spid="112643">
                                            <p:txEl>
                                              <p:pRg st="1" end="1"/>
                                            </p:txEl>
                                          </p:spTgt>
                                        </p:tgtEl>
                                      </p:cBhvr>
                                    </p:animEffect>
                                  </p:childTnLst>
                                  <p:subTnLst>
                                    <p:animClr clrSpc="rgb" dir="cw">
                                      <p:cBhvr override="childStyle">
                                        <p:cTn dur="1" fill="hold" display="0" masterRel="nextClick" afterEffect="1"/>
                                        <p:tgtEl>
                                          <p:spTgt spid="112643">
                                            <p:txEl>
                                              <p:pRg st="1" end="1"/>
                                            </p:txEl>
                                          </p:spTgt>
                                        </p:tgtEl>
                                        <p:attrNameLst>
                                          <p:attrName>ppt_c</p:attrName>
                                        </p:attrNameLst>
                                      </p:cBhvr>
                                      <p:to>
                                        <a:srgbClr val="C0C0C0"/>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12643">
                                            <p:txEl>
                                              <p:pRg st="2" end="2"/>
                                            </p:txEl>
                                          </p:spTgt>
                                        </p:tgtEl>
                                        <p:attrNameLst>
                                          <p:attrName>style.visibility</p:attrName>
                                        </p:attrNameLst>
                                      </p:cBhvr>
                                      <p:to>
                                        <p:strVal val="visible"/>
                                      </p:to>
                                    </p:set>
                                    <p:animEffect transition="in" filter="wipe(left)">
                                      <p:cBhvr>
                                        <p:cTn id="20" dur="500"/>
                                        <p:tgtEl>
                                          <p:spTgt spid="112643">
                                            <p:txEl>
                                              <p:pRg st="2" end="2"/>
                                            </p:txEl>
                                          </p:spTgt>
                                        </p:tgtEl>
                                      </p:cBhvr>
                                    </p:animEffect>
                                  </p:childTnLst>
                                  <p:subTnLst>
                                    <p:animClr clrSpc="rgb" dir="cw">
                                      <p:cBhvr override="childStyle">
                                        <p:cTn dur="1" fill="hold" display="0" masterRel="nextClick" afterEffect="1"/>
                                        <p:tgtEl>
                                          <p:spTgt spid="112643">
                                            <p:txEl>
                                              <p:pRg st="2" end="2"/>
                                            </p:txEl>
                                          </p:spTgt>
                                        </p:tgtEl>
                                        <p:attrNameLst>
                                          <p:attrName>ppt_c</p:attrName>
                                        </p:attrNameLst>
                                      </p:cBhvr>
                                      <p:to>
                                        <a:srgbClr val="C0C0C0"/>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12643">
                                            <p:txEl>
                                              <p:pRg st="3" end="3"/>
                                            </p:txEl>
                                          </p:spTgt>
                                        </p:tgtEl>
                                        <p:attrNameLst>
                                          <p:attrName>style.visibility</p:attrName>
                                        </p:attrNameLst>
                                      </p:cBhvr>
                                      <p:to>
                                        <p:strVal val="visible"/>
                                      </p:to>
                                    </p:set>
                                    <p:animEffect transition="in" filter="wipe(left)">
                                      <p:cBhvr>
                                        <p:cTn id="25" dur="500"/>
                                        <p:tgtEl>
                                          <p:spTgt spid="1126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2" grpId="0"/>
      <p:bldP spid="11264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60325"/>
            <a:ext cx="9144000" cy="1098550"/>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Rule Ten - The acknowledgment of wrong must be followed by restitution when it is within </a:t>
            </a:r>
            <a:r>
              <a:rPr lang="en-US" altLang="en-US" sz="3600" b="1" dirty="0" smtClean="0">
                <a:solidFill>
                  <a:srgbClr val="FFFF99"/>
                </a:solidFill>
                <a:latin typeface="Arial Narrow" panose="020B0606020202030204" pitchFamily="34" charset="0"/>
              </a:rPr>
              <a:t>your </a:t>
            </a:r>
            <a:r>
              <a:rPr lang="en-US" altLang="en-US" sz="3600" b="1" dirty="0" smtClean="0">
                <a:solidFill>
                  <a:srgbClr val="FFFF99"/>
                </a:solidFill>
                <a:latin typeface="Arial Narrow" panose="020B0606020202030204" pitchFamily="34" charset="0"/>
              </a:rPr>
              <a:t>power</a:t>
            </a: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lnSpc>
                <a:spcPct val="80000"/>
              </a:lnSpc>
            </a:pPr>
            <a:r>
              <a:rPr lang="en-US" altLang="en-US" sz="3600" b="1" smtClean="0">
                <a:solidFill>
                  <a:srgbClr val="FFFFFF"/>
                </a:solidFill>
                <a:latin typeface="Arial Narrow" panose="020B0606020202030204" pitchFamily="34" charset="0"/>
              </a:rPr>
              <a:t>Our society looks for ways to escape responsibility for actions and their consequences</a:t>
            </a:r>
          </a:p>
          <a:p>
            <a:pPr eaLnBrk="1" hangingPunct="1">
              <a:lnSpc>
                <a:spcPct val="80000"/>
              </a:lnSpc>
            </a:pPr>
            <a:r>
              <a:rPr lang="en-US" altLang="en-US" sz="3600" b="1" smtClean="0">
                <a:solidFill>
                  <a:srgbClr val="FFFFFF"/>
                </a:solidFill>
                <a:latin typeface="Arial Narrow" panose="020B0606020202030204" pitchFamily="34" charset="0"/>
              </a:rPr>
              <a:t>Restitution is to restore or compensate for the loss you have caused to someone else </a:t>
            </a:r>
          </a:p>
          <a:p>
            <a:pPr eaLnBrk="1" hangingPunct="1">
              <a:lnSpc>
                <a:spcPct val="80000"/>
              </a:lnSpc>
            </a:pPr>
            <a:r>
              <a:rPr lang="en-US" altLang="en-US" sz="3600" b="1" smtClean="0">
                <a:solidFill>
                  <a:srgbClr val="FFFFFF"/>
                </a:solidFill>
                <a:latin typeface="Arial Narrow" panose="020B0606020202030204" pitchFamily="34" charset="0"/>
              </a:rPr>
              <a:t>Restitution is necessary as a matter of holiness and righteousness - Exodus 22, etc.   It is fruit in keeping with repentance - Matthew 3:8</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after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60325"/>
            <a:ext cx="9144000" cy="1098550"/>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Rule Ten - The acknowledgment of wrong must be followed by restitution when it is within </a:t>
            </a:r>
            <a:r>
              <a:rPr lang="en-US" altLang="en-US" sz="3600" b="1" dirty="0" smtClean="0">
                <a:solidFill>
                  <a:srgbClr val="FFFF99"/>
                </a:solidFill>
                <a:latin typeface="Arial Narrow" panose="020B0606020202030204" pitchFamily="34" charset="0"/>
              </a:rPr>
              <a:t>your </a:t>
            </a:r>
            <a:r>
              <a:rPr lang="en-US" altLang="en-US" sz="3600" b="1" dirty="0" smtClean="0">
                <a:solidFill>
                  <a:srgbClr val="FFFF99"/>
                </a:solidFill>
                <a:latin typeface="Arial Narrow" panose="020B0606020202030204" pitchFamily="34" charset="0"/>
              </a:rPr>
              <a:t>power</a:t>
            </a: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lnSpc>
                <a:spcPct val="80000"/>
              </a:lnSpc>
            </a:pPr>
            <a:r>
              <a:rPr lang="en-US" altLang="en-US" sz="3600" b="1" i="1" smtClean="0">
                <a:solidFill>
                  <a:srgbClr val="FFFFFF"/>
                </a:solidFill>
                <a:latin typeface="Arial Narrow" panose="020B0606020202030204" pitchFamily="34" charset="0"/>
              </a:rPr>
              <a:t>What is the difference and the relationship between confession and restitution?  </a:t>
            </a:r>
          </a:p>
          <a:p>
            <a:pPr eaLnBrk="1" hangingPunct="1">
              <a:lnSpc>
                <a:spcPct val="80000"/>
              </a:lnSpc>
            </a:pPr>
            <a:r>
              <a:rPr lang="en-US" altLang="en-US" sz="3600" b="1" smtClean="0">
                <a:solidFill>
                  <a:srgbClr val="FFFFFF"/>
                </a:solidFill>
                <a:latin typeface="Arial Narrow" panose="020B0606020202030204" pitchFamily="34" charset="0"/>
              </a:rPr>
              <a:t>Confession admits fault by agreeing with God and His standards. </a:t>
            </a:r>
          </a:p>
          <a:p>
            <a:pPr eaLnBrk="1" hangingPunct="1">
              <a:lnSpc>
                <a:spcPct val="80000"/>
              </a:lnSpc>
            </a:pPr>
            <a:r>
              <a:rPr lang="en-US" altLang="en-US" sz="3600" b="1" smtClean="0">
                <a:solidFill>
                  <a:srgbClr val="FFFFFF"/>
                </a:solidFill>
                <a:latin typeface="Arial Narrow" panose="020B0606020202030204" pitchFamily="34" charset="0"/>
              </a:rPr>
              <a:t> Restitution arises out of confession as the effort to compensate in some tangible way for the damage done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after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subTnLst>
                                    <p:animClr clrSpc="rgb" dir="cw">
                                      <p:cBhvr override="childStyle">
                                        <p:cTn dur="1" fill="hold" display="0" masterRel="nextClick" afterEffect="1"/>
                                        <p:tgtEl>
                                          <p:spTgt spid="54275">
                                            <p:txEl>
                                              <p:pRg st="1" end="1"/>
                                            </p:txEl>
                                          </p:spTgt>
                                        </p:tgtEl>
                                        <p:attrNameLst>
                                          <p:attrName>ppt_c</p:attrName>
                                        </p:attrNameLst>
                                      </p:cBhvr>
                                      <p:to>
                                        <a:srgbClr val="C0C0C0"/>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4275">
                                            <p:txEl>
                                              <p:pRg st="2" end="2"/>
                                            </p:txEl>
                                          </p:spTgt>
                                        </p:tgtEl>
                                        <p:attrNameLst>
                                          <p:attrName>style.visibility</p:attrName>
                                        </p:attrNameLst>
                                      </p:cBhvr>
                                      <p:to>
                                        <p:strVal val="visible"/>
                                      </p:to>
                                    </p:set>
                                    <p:animEffect transition="in" filter="fade">
                                      <p:cBhvr>
                                        <p:cTn id="20" dur="10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idx="4294967295"/>
          </p:nvPr>
        </p:nvSpPr>
        <p:spPr>
          <a:xfrm>
            <a:off x="0" y="60325"/>
            <a:ext cx="9144000" cy="1098550"/>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Rule Ten - The acknowledgment of wrong must be followed by restitution when it is within </a:t>
            </a:r>
            <a:r>
              <a:rPr lang="en-US" altLang="en-US" sz="3600" b="1" dirty="0" smtClean="0">
                <a:solidFill>
                  <a:srgbClr val="FFFF99"/>
                </a:solidFill>
                <a:latin typeface="Arial Narrow" panose="020B0606020202030204" pitchFamily="34" charset="0"/>
              </a:rPr>
              <a:t>your </a:t>
            </a:r>
            <a:r>
              <a:rPr lang="en-US" altLang="en-US" sz="3600" b="1" dirty="0" smtClean="0">
                <a:solidFill>
                  <a:srgbClr val="FFFF99"/>
                </a:solidFill>
                <a:latin typeface="Arial Narrow" panose="020B0606020202030204" pitchFamily="34" charset="0"/>
              </a:rPr>
              <a:t>power</a:t>
            </a:r>
          </a:p>
        </p:txBody>
      </p:sp>
      <p:sp>
        <p:nvSpPr>
          <p:cNvPr id="114691" name="Rectangle 3"/>
          <p:cNvSpPr>
            <a:spLocks noGrp="1" noChangeArrowheads="1"/>
          </p:cNvSpPr>
          <p:nvPr>
            <p:ph type="body" idx="4294967295"/>
          </p:nvPr>
        </p:nvSpPr>
        <p:spPr>
          <a:xfrm>
            <a:off x="0" y="1143000"/>
            <a:ext cx="9144000" cy="5715000"/>
          </a:xfrm>
          <a:noFill/>
        </p:spPr>
        <p:txBody>
          <a:bodyPr/>
          <a:lstStyle/>
          <a:p>
            <a:pPr eaLnBrk="1" hangingPunct="1">
              <a:lnSpc>
                <a:spcPct val="80000"/>
              </a:lnSpc>
            </a:pPr>
            <a:r>
              <a:rPr lang="en-US" altLang="en-US" sz="3600" b="1" smtClean="0">
                <a:solidFill>
                  <a:srgbClr val="FFFFFF"/>
                </a:solidFill>
                <a:latin typeface="Arial Narrow" panose="020B0606020202030204" pitchFamily="34" charset="0"/>
              </a:rPr>
              <a:t>People feel guilty because they are guilty</a:t>
            </a:r>
          </a:p>
          <a:p>
            <a:pPr eaLnBrk="1" hangingPunct="1">
              <a:lnSpc>
                <a:spcPct val="80000"/>
              </a:lnSpc>
            </a:pPr>
            <a:r>
              <a:rPr lang="en-US" altLang="en-US" sz="3600" b="1" i="1" smtClean="0">
                <a:solidFill>
                  <a:srgbClr val="FFFFFF"/>
                </a:solidFill>
                <a:latin typeface="Arial Narrow" panose="020B0606020202030204" pitchFamily="34" charset="0"/>
              </a:rPr>
              <a:t>What is the source of feelings of guilt? What can be done to resolve those feelings?</a:t>
            </a:r>
          </a:p>
          <a:p>
            <a:pPr eaLnBrk="1" hangingPunct="1">
              <a:lnSpc>
                <a:spcPct val="80000"/>
              </a:lnSpc>
            </a:pPr>
            <a:r>
              <a:rPr lang="en-US" altLang="en-US" sz="3600" b="1" smtClean="0">
                <a:solidFill>
                  <a:srgbClr val="FFFFFF"/>
                </a:solidFill>
                <a:latin typeface="Arial Narrow" panose="020B0606020202030204" pitchFamily="34" charset="0"/>
              </a:rPr>
              <a:t>Guilt is a God given mechanism that pricks the conscience that we have done something wrong. </a:t>
            </a:r>
          </a:p>
          <a:p>
            <a:pPr eaLnBrk="1" hangingPunct="1">
              <a:lnSpc>
                <a:spcPct val="80000"/>
              </a:lnSpc>
            </a:pPr>
            <a:r>
              <a:rPr lang="en-US" altLang="en-US" sz="3600" b="1" smtClean="0">
                <a:solidFill>
                  <a:srgbClr val="FFFFFF"/>
                </a:solidFill>
                <a:latin typeface="Arial Narrow" panose="020B0606020202030204" pitchFamily="34" charset="0"/>
              </a:rPr>
              <a:t>The cure for guilt is truth and confession.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4690"/>
                                        </p:tgtEl>
                                        <p:attrNameLst>
                                          <p:attrName>style.visibility</p:attrName>
                                        </p:attrNameLst>
                                      </p:cBhvr>
                                      <p:to>
                                        <p:strVal val="visible"/>
                                      </p:to>
                                    </p:set>
                                  </p:childTnLst>
                                </p:cTn>
                              </p:par>
                            </p:childTnLst>
                          </p:cTn>
                        </p:par>
                        <p:par>
                          <p:cTn id="7" fill="hold" nodeType="after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114691">
                                            <p:txEl>
                                              <p:pRg st="0" end="0"/>
                                            </p:txEl>
                                          </p:spTgt>
                                        </p:tgtEl>
                                        <p:attrNameLst>
                                          <p:attrName>style.visibility</p:attrName>
                                        </p:attrNameLst>
                                      </p:cBhvr>
                                      <p:to>
                                        <p:strVal val="visible"/>
                                      </p:to>
                                    </p:set>
                                    <p:animEffect transition="in" filter="fade">
                                      <p:cBhvr>
                                        <p:cTn id="10" dur="1000"/>
                                        <p:tgtEl>
                                          <p:spTgt spid="114691">
                                            <p:txEl>
                                              <p:pRg st="0" end="0"/>
                                            </p:txEl>
                                          </p:spTgt>
                                        </p:tgtEl>
                                      </p:cBhvr>
                                    </p:animEffect>
                                  </p:childTnLst>
                                  <p:subTnLst>
                                    <p:animClr clrSpc="rgb" dir="cw">
                                      <p:cBhvr override="childStyle">
                                        <p:cTn dur="1" fill="hold" display="0" masterRel="nextClick" afterEffect="1"/>
                                        <p:tgtEl>
                                          <p:spTgt spid="114691">
                                            <p:txEl>
                                              <p:pRg st="0" end="0"/>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4691">
                                            <p:txEl>
                                              <p:pRg st="1" end="1"/>
                                            </p:txEl>
                                          </p:spTgt>
                                        </p:tgtEl>
                                        <p:attrNameLst>
                                          <p:attrName>style.visibility</p:attrName>
                                        </p:attrNameLst>
                                      </p:cBhvr>
                                      <p:to>
                                        <p:strVal val="visible"/>
                                      </p:to>
                                    </p:set>
                                    <p:animEffect transition="in" filter="fade">
                                      <p:cBhvr>
                                        <p:cTn id="15" dur="1000"/>
                                        <p:tgtEl>
                                          <p:spTgt spid="114691">
                                            <p:txEl>
                                              <p:pRg st="1" end="1"/>
                                            </p:txEl>
                                          </p:spTgt>
                                        </p:tgtEl>
                                      </p:cBhvr>
                                    </p:animEffect>
                                  </p:childTnLst>
                                  <p:subTnLst>
                                    <p:animClr clrSpc="rgb" dir="cw">
                                      <p:cBhvr override="childStyle">
                                        <p:cTn dur="1" fill="hold" display="0" masterRel="nextClick" afterEffect="1"/>
                                        <p:tgtEl>
                                          <p:spTgt spid="114691">
                                            <p:txEl>
                                              <p:pRg st="1" end="1"/>
                                            </p:txEl>
                                          </p:spTgt>
                                        </p:tgtEl>
                                        <p:attrNameLst>
                                          <p:attrName>ppt_c</p:attrName>
                                        </p:attrNameLst>
                                      </p:cBhvr>
                                      <p:to>
                                        <a:srgbClr val="C0C0C0"/>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4691">
                                            <p:txEl>
                                              <p:pRg st="2" end="2"/>
                                            </p:txEl>
                                          </p:spTgt>
                                        </p:tgtEl>
                                        <p:attrNameLst>
                                          <p:attrName>style.visibility</p:attrName>
                                        </p:attrNameLst>
                                      </p:cBhvr>
                                      <p:to>
                                        <p:strVal val="visible"/>
                                      </p:to>
                                    </p:set>
                                    <p:animEffect transition="in" filter="fade">
                                      <p:cBhvr>
                                        <p:cTn id="20" dur="1000"/>
                                        <p:tgtEl>
                                          <p:spTgt spid="114691">
                                            <p:txEl>
                                              <p:pRg st="2" end="2"/>
                                            </p:txEl>
                                          </p:spTgt>
                                        </p:tgtEl>
                                      </p:cBhvr>
                                    </p:animEffect>
                                  </p:childTnLst>
                                  <p:subTnLst>
                                    <p:animClr clrSpc="rgb" dir="cw">
                                      <p:cBhvr override="childStyle">
                                        <p:cTn dur="1" fill="hold" display="0" masterRel="nextClick" afterEffect="1"/>
                                        <p:tgtEl>
                                          <p:spTgt spid="114691">
                                            <p:txEl>
                                              <p:pRg st="2" end="2"/>
                                            </p:txEl>
                                          </p:spTgt>
                                        </p:tgtEl>
                                        <p:attrNameLst>
                                          <p:attrName>ppt_c</p:attrName>
                                        </p:attrNameLst>
                                      </p:cBhvr>
                                      <p:to>
                                        <a:srgbClr val="C0C0C0"/>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4691">
                                            <p:txEl>
                                              <p:pRg st="3" end="3"/>
                                            </p:txEl>
                                          </p:spTgt>
                                        </p:tgtEl>
                                        <p:attrNameLst>
                                          <p:attrName>style.visibility</p:attrName>
                                        </p:attrNameLst>
                                      </p:cBhvr>
                                      <p:to>
                                        <p:strVal val="visible"/>
                                      </p:to>
                                    </p:set>
                                    <p:animEffect transition="in" filter="fade">
                                      <p:cBhvr>
                                        <p:cTn id="25" dur="1000"/>
                                        <p:tgtEl>
                                          <p:spTgt spid="1146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P spid="11469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idx="4294967295"/>
          </p:nvPr>
        </p:nvSpPr>
        <p:spPr>
          <a:xfrm>
            <a:off x="0" y="60325"/>
            <a:ext cx="9144000" cy="1098550"/>
          </a:xfrm>
          <a:noFill/>
        </p:spPr>
        <p:txBody>
          <a:bodyPr lIns="0" tIns="0" rIns="0" bIns="0">
            <a:spAutoFit/>
          </a:bodyPr>
          <a:lstStyle/>
          <a:p>
            <a:pPr defTabSz="381000" eaLnBrk="1" hangingPunct="1"/>
            <a:r>
              <a:rPr lang="en-US" altLang="en-US" sz="3600" b="1" dirty="0" smtClean="0">
                <a:solidFill>
                  <a:srgbClr val="FFFF99"/>
                </a:solidFill>
                <a:latin typeface="Arial Narrow" panose="020B0606020202030204" pitchFamily="34" charset="0"/>
              </a:rPr>
              <a:t>Rule Ten - The acknowledgment of wrong must be followed by restitution when it is within </a:t>
            </a:r>
            <a:r>
              <a:rPr lang="en-US" altLang="en-US" sz="3600" b="1" dirty="0" smtClean="0">
                <a:solidFill>
                  <a:srgbClr val="FFFF99"/>
                </a:solidFill>
                <a:latin typeface="Arial Narrow" panose="020B0606020202030204" pitchFamily="34" charset="0"/>
              </a:rPr>
              <a:t>your </a:t>
            </a:r>
            <a:r>
              <a:rPr lang="en-US" altLang="en-US" sz="3600" b="1" dirty="0" smtClean="0">
                <a:solidFill>
                  <a:srgbClr val="FFFF99"/>
                </a:solidFill>
                <a:latin typeface="Arial Narrow" panose="020B0606020202030204" pitchFamily="34" charset="0"/>
              </a:rPr>
              <a:t>power</a:t>
            </a:r>
          </a:p>
        </p:txBody>
      </p:sp>
      <p:sp>
        <p:nvSpPr>
          <p:cNvPr id="114691" name="Rectangle 3"/>
          <p:cNvSpPr>
            <a:spLocks noGrp="1" noChangeArrowheads="1"/>
          </p:cNvSpPr>
          <p:nvPr>
            <p:ph type="body" idx="4294967295"/>
          </p:nvPr>
        </p:nvSpPr>
        <p:spPr>
          <a:xfrm>
            <a:off x="0" y="1143000"/>
            <a:ext cx="9144000" cy="5715000"/>
          </a:xfrm>
          <a:noFill/>
        </p:spPr>
        <p:txBody>
          <a:bodyPr/>
          <a:lstStyle/>
          <a:p>
            <a:pPr eaLnBrk="1" hangingPunct="1">
              <a:lnSpc>
                <a:spcPct val="80000"/>
              </a:lnSpc>
            </a:pPr>
            <a:r>
              <a:rPr lang="en-US" altLang="en-US" sz="3600" b="1" i="1" smtClean="0">
                <a:solidFill>
                  <a:srgbClr val="FFFFFF"/>
                </a:solidFill>
                <a:latin typeface="Arial Narrow" panose="020B0606020202030204" pitchFamily="34" charset="0"/>
              </a:rPr>
              <a:t>What are some possible things a Christian can do if they find it is impossible to make restitution to an individual they have wronged?   </a:t>
            </a:r>
          </a:p>
          <a:p>
            <a:pPr eaLnBrk="1" hangingPunct="1">
              <a:lnSpc>
                <a:spcPct val="80000"/>
              </a:lnSpc>
            </a:pPr>
            <a:r>
              <a:rPr lang="en-US" altLang="en-US" sz="3600" b="1" smtClean="0">
                <a:solidFill>
                  <a:srgbClr val="FFFFFF"/>
                </a:solidFill>
                <a:latin typeface="Arial Narrow" panose="020B0606020202030204" pitchFamily="34" charset="0"/>
              </a:rPr>
              <a:t>They should strive to make as much restitution as possible - and if they cannot make it to the person, then make it to an alternative that would be of similar nature or have been appreciated by the one that was harmed.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4690"/>
                                        </p:tgtEl>
                                        <p:attrNameLst>
                                          <p:attrName>style.visibility</p:attrName>
                                        </p:attrNameLst>
                                      </p:cBhvr>
                                      <p:to>
                                        <p:strVal val="visible"/>
                                      </p:to>
                                    </p:set>
                                  </p:childTnLst>
                                </p:cTn>
                              </p:par>
                            </p:childTnLst>
                          </p:cTn>
                        </p:par>
                        <p:par>
                          <p:cTn id="7" fill="hold" nodeType="after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114691">
                                            <p:txEl>
                                              <p:pRg st="0" end="0"/>
                                            </p:txEl>
                                          </p:spTgt>
                                        </p:tgtEl>
                                        <p:attrNameLst>
                                          <p:attrName>style.visibility</p:attrName>
                                        </p:attrNameLst>
                                      </p:cBhvr>
                                      <p:to>
                                        <p:strVal val="visible"/>
                                      </p:to>
                                    </p:set>
                                    <p:animEffect transition="in" filter="fade">
                                      <p:cBhvr>
                                        <p:cTn id="10" dur="1000"/>
                                        <p:tgtEl>
                                          <p:spTgt spid="114691">
                                            <p:txEl>
                                              <p:pRg st="0" end="0"/>
                                            </p:txEl>
                                          </p:spTgt>
                                        </p:tgtEl>
                                      </p:cBhvr>
                                    </p:animEffect>
                                  </p:childTnLst>
                                  <p:subTnLst>
                                    <p:animClr clrSpc="rgb" dir="cw">
                                      <p:cBhvr override="childStyle">
                                        <p:cTn dur="1" fill="hold" display="0" masterRel="nextClick" afterEffect="1"/>
                                        <p:tgtEl>
                                          <p:spTgt spid="114691">
                                            <p:txEl>
                                              <p:pRg st="0" end="0"/>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4691">
                                            <p:txEl>
                                              <p:pRg st="1" end="1"/>
                                            </p:txEl>
                                          </p:spTgt>
                                        </p:tgtEl>
                                        <p:attrNameLst>
                                          <p:attrName>style.visibility</p:attrName>
                                        </p:attrNameLst>
                                      </p:cBhvr>
                                      <p:to>
                                        <p:strVal val="visible"/>
                                      </p:to>
                                    </p:set>
                                    <p:animEffect transition="in" filter="fade">
                                      <p:cBhvr>
                                        <p:cTn id="15" dur="1000"/>
                                        <p:tgtEl>
                                          <p:spTgt spid="1146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P spid="114691"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Manuscript" pitchFamily="18" charset="0"/>
              </a:rPr>
              <a:t>Grace Bible Church</a:t>
            </a:r>
            <a:r>
              <a:rPr lang="en-US" altLang="en-US" sz="7200" b="1" i="0" smtClean="0">
                <a:solidFill>
                  <a:srgbClr val="A0D0FF"/>
                </a:solidFill>
                <a:latin typeface="Manuscript" pitchFamily="18" charset="0"/>
              </a:rPr>
              <a:t/>
            </a:r>
            <a:br>
              <a:rPr lang="en-US" altLang="en-US" sz="7200" b="1" i="0" smtClean="0">
                <a:solidFill>
                  <a:srgbClr val="A0D0FF"/>
                </a:solidFill>
                <a:latin typeface="Manuscript" pitchFamily="18" charset="0"/>
              </a:rPr>
            </a:br>
            <a:r>
              <a:rPr lang="en-US" altLang="en-US" sz="5400" b="1" i="0" smtClean="0">
                <a:solidFill>
                  <a:srgbClr val="A0D0FF"/>
                </a:solidFill>
                <a:latin typeface="Manuscript" pitchFamily="18" charset="0"/>
              </a:rPr>
              <a:t> </a:t>
            </a:r>
            <a:r>
              <a:rPr lang="en-US" altLang="en-US" sz="3600" b="1" smtClean="0">
                <a:solidFill>
                  <a:srgbClr val="FFFF90"/>
                </a:solidFill>
                <a:latin typeface="Manuscript" pitchFamily="18" charset="0"/>
              </a:rPr>
              <a:t>Glorifying God </a:t>
            </a:r>
            <a:br>
              <a:rPr lang="en-US" altLang="en-US" sz="3600" b="1" smtClean="0">
                <a:solidFill>
                  <a:srgbClr val="FFFF90"/>
                </a:solidFill>
                <a:latin typeface="Manuscript" pitchFamily="18" charset="0"/>
              </a:rPr>
            </a:br>
            <a:r>
              <a:rPr lang="en-US" altLang="en-US" sz="3600" b="1" smtClean="0">
                <a:solidFill>
                  <a:srgbClr val="FFFF90"/>
                </a:solidFill>
                <a:latin typeface="Manuscript"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8306"/>
                                        </p:tgtEl>
                                        <p:attrNameLst>
                                          <p:attrName>style.visibility</p:attrName>
                                        </p:attrNameLst>
                                      </p:cBhvr>
                                      <p:to>
                                        <p:strVal val="visible"/>
                                      </p:to>
                                    </p:set>
                                    <p:animEffect transition="in" filter="fade">
                                      <p:cBhvr>
                                        <p:cTn id="7" dur="2000"/>
                                        <p:tgtEl>
                                          <p:spTgt spid="98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p:bldLst>
  </p:timing>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647825"/>
          </a:xfrm>
          <a:noFill/>
        </p:spPr>
        <p:txBody>
          <a:bodyPr lIns="0" tIns="0" rIns="0" bIns="0">
            <a:spAutoFit/>
          </a:bodyPr>
          <a:lstStyle/>
          <a:p>
            <a:pPr defTabSz="381000" eaLnBrk="1" hangingPunct="1"/>
            <a:r>
              <a:rPr lang="en-US" altLang="en-US" sz="3600" b="1" smtClean="0">
                <a:solidFill>
                  <a:srgbClr val="FFFF99"/>
                </a:solidFill>
                <a:latin typeface="Arial Narrow" panose="020B0606020202030204" pitchFamily="34" charset="0"/>
              </a:rPr>
              <a:t>Rule Six - In those areas of life not addressed by the Scriptures, we must develop personal convictions to govern our behavior</a:t>
            </a:r>
          </a:p>
        </p:txBody>
      </p:sp>
      <p:sp>
        <p:nvSpPr>
          <p:cNvPr id="6150" name="Rectangle 6"/>
          <p:cNvSpPr>
            <a:spLocks noGrp="1" noChangeArrowheads="1"/>
          </p:cNvSpPr>
          <p:nvPr>
            <p:ph type="body" idx="4294967295"/>
          </p:nvPr>
        </p:nvSpPr>
        <p:spPr>
          <a:xfrm>
            <a:off x="0" y="1752600"/>
            <a:ext cx="9144000" cy="4953000"/>
          </a:xfrm>
          <a:noFill/>
        </p:spPr>
        <p:txBody>
          <a:bodyPr/>
          <a:lstStyle/>
          <a:p>
            <a:pPr eaLnBrk="1" hangingPunct="1">
              <a:lnSpc>
                <a:spcPct val="80000"/>
              </a:lnSpc>
            </a:pPr>
            <a:r>
              <a:rPr lang="en-US" altLang="en-US" sz="3600" b="1" smtClean="0">
                <a:solidFill>
                  <a:srgbClr val="FFFFFF"/>
                </a:solidFill>
                <a:latin typeface="Arial Narrow" panose="020B0606020202030204" pitchFamily="34" charset="0"/>
              </a:rPr>
              <a:t>Believers are free to do whatever the Bible does not prohibit. Christians have considerable freedom </a:t>
            </a:r>
          </a:p>
          <a:p>
            <a:pPr eaLnBrk="1" hangingPunct="1">
              <a:lnSpc>
                <a:spcPct val="80000"/>
              </a:lnSpc>
            </a:pPr>
            <a:r>
              <a:rPr lang="en-US" altLang="en-US" sz="3600" b="1" i="1" smtClean="0">
                <a:solidFill>
                  <a:srgbClr val="FFFFFF"/>
                </a:solidFill>
                <a:latin typeface="Arial Narrow" panose="020B0606020202030204" pitchFamily="34" charset="0"/>
              </a:rPr>
              <a:t>Why do you think the Bible has relatively few prohibitions compared to non-Biblical societies?      </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 calcmode="lin" valueType="num">
                                      <p:cBhvr additive="base">
                                        <p:cTn id="17"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647825"/>
          </a:xfrm>
          <a:noFill/>
        </p:spPr>
        <p:txBody>
          <a:bodyPr lIns="0" tIns="0" rIns="0" bIns="0">
            <a:spAutoFit/>
          </a:bodyPr>
          <a:lstStyle/>
          <a:p>
            <a:pPr defTabSz="381000" eaLnBrk="1" hangingPunct="1"/>
            <a:r>
              <a:rPr lang="en-US" altLang="en-US" sz="3600" b="1" smtClean="0">
                <a:solidFill>
                  <a:srgbClr val="FFFF99"/>
                </a:solidFill>
                <a:latin typeface="Arial Narrow" panose="020B0606020202030204" pitchFamily="34" charset="0"/>
              </a:rPr>
              <a:t>Rule Six - In those areas of life not addressed by the Scriptures, we must develop personal convictions to govern our behavior</a:t>
            </a:r>
          </a:p>
        </p:txBody>
      </p:sp>
      <p:sp>
        <p:nvSpPr>
          <p:cNvPr id="6150" name="Rectangle 6"/>
          <p:cNvSpPr>
            <a:spLocks noGrp="1" noChangeArrowheads="1"/>
          </p:cNvSpPr>
          <p:nvPr>
            <p:ph type="body" idx="4294967295"/>
          </p:nvPr>
        </p:nvSpPr>
        <p:spPr>
          <a:xfrm>
            <a:off x="0" y="1752600"/>
            <a:ext cx="9144000" cy="4953000"/>
          </a:xfrm>
          <a:noFill/>
        </p:spPr>
        <p:txBody>
          <a:bodyPr/>
          <a:lstStyle/>
          <a:p>
            <a:pPr eaLnBrk="1" hangingPunct="1">
              <a:lnSpc>
                <a:spcPct val="80000"/>
              </a:lnSpc>
            </a:pPr>
            <a:r>
              <a:rPr lang="en-US" altLang="en-US" sz="3600" b="1" smtClean="0">
                <a:solidFill>
                  <a:srgbClr val="FFFFFF"/>
                </a:solidFill>
                <a:latin typeface="Arial Narrow" panose="020B0606020202030204" pitchFamily="34" charset="0"/>
              </a:rPr>
              <a:t>The lack of a specific prohibition does not mean the activity is helpful or without harm.  </a:t>
            </a:r>
          </a:p>
          <a:p>
            <a:pPr eaLnBrk="1" hangingPunct="1">
              <a:lnSpc>
                <a:spcPct val="80000"/>
              </a:lnSpc>
            </a:pPr>
            <a:r>
              <a:rPr lang="en-US" altLang="en-US" sz="3600" b="1" smtClean="0">
                <a:solidFill>
                  <a:srgbClr val="FFFFFF"/>
                </a:solidFill>
                <a:latin typeface="Arial Narrow" panose="020B0606020202030204" pitchFamily="34" charset="0"/>
              </a:rPr>
              <a:t>See 1 Corinthians 10:23</a:t>
            </a:r>
          </a:p>
          <a:p>
            <a:pPr eaLnBrk="1" hangingPunct="1">
              <a:lnSpc>
                <a:spcPct val="80000"/>
              </a:lnSpc>
            </a:pPr>
            <a:r>
              <a:rPr lang="en-US" altLang="en-US" sz="3600" b="1" i="1" smtClean="0">
                <a:solidFill>
                  <a:srgbClr val="FFFFFF"/>
                </a:solidFill>
                <a:latin typeface="Arial Narrow" panose="020B0606020202030204" pitchFamily="34" charset="0"/>
              </a:rPr>
              <a:t>What is the principle of 1 Corinthians 10:23 and how does that apply in your life? </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nodeType="afterGroup">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6150">
                                            <p:txEl>
                                              <p:pRg st="1" end="1"/>
                                            </p:txEl>
                                          </p:spTgt>
                                        </p:tgtEl>
                                        <p:attrNameLst>
                                          <p:attrName>style.visibility</p:attrName>
                                        </p:attrNameLst>
                                      </p:cBhvr>
                                      <p:to>
                                        <p:strVal val="visible"/>
                                      </p:to>
                                    </p:set>
                                    <p:anim calcmode="lin" valueType="num">
                                      <p:cBhvr additive="base">
                                        <p:cTn id="16"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150">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1" end="1"/>
                                            </p:txEl>
                                          </p:spTgt>
                                        </p:tgtEl>
                                        <p:attrNameLst>
                                          <p:attrName>ppt_c</p:attrName>
                                        </p:attrNameLst>
                                      </p:cBhvr>
                                      <p:to>
                                        <a:srgbClr val="C0C0C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6150">
                                            <p:txEl>
                                              <p:pRg st="2" end="2"/>
                                            </p:txEl>
                                          </p:spTgt>
                                        </p:tgtEl>
                                        <p:attrNameLst>
                                          <p:attrName>style.visibility</p:attrName>
                                        </p:attrNameLst>
                                      </p:cBhvr>
                                      <p:to>
                                        <p:strVal val="visible"/>
                                      </p:to>
                                    </p:set>
                                    <p:anim calcmode="lin" valueType="num">
                                      <p:cBhvr additive="base">
                                        <p:cTn id="22"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615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0" y="0"/>
            <a:ext cx="9144000" cy="549275"/>
          </a:xfrm>
          <a:noFill/>
        </p:spPr>
        <p:txBody>
          <a:bodyPr lIns="0" tIns="0" rIns="0" bIns="0">
            <a:spAutoFit/>
          </a:bodyPr>
          <a:lstStyle/>
          <a:p>
            <a:pPr defTabSz="381000" eaLnBrk="1" hangingPunct="1"/>
            <a:r>
              <a:rPr lang="en-US" altLang="en-US" sz="3600" b="1" smtClean="0">
                <a:solidFill>
                  <a:srgbClr val="FFFF99"/>
                </a:solidFill>
                <a:latin typeface="Arial Narrow" panose="020B0606020202030204" pitchFamily="34" charset="0"/>
              </a:rPr>
              <a:t>Rule Six</a:t>
            </a:r>
          </a:p>
        </p:txBody>
      </p:sp>
      <p:sp>
        <p:nvSpPr>
          <p:cNvPr id="102403" name="Rectangle 3"/>
          <p:cNvSpPr>
            <a:spLocks noGrp="1" noChangeArrowheads="1"/>
          </p:cNvSpPr>
          <p:nvPr>
            <p:ph type="body" idx="4294967295"/>
          </p:nvPr>
        </p:nvSpPr>
        <p:spPr>
          <a:xfrm>
            <a:off x="0" y="685800"/>
            <a:ext cx="9144000" cy="6019800"/>
          </a:xfrm>
          <a:noFill/>
        </p:spPr>
        <p:txBody>
          <a:bodyPr/>
          <a:lstStyle/>
          <a:p>
            <a:pPr eaLnBrk="1" hangingPunct="1">
              <a:lnSpc>
                <a:spcPct val="80000"/>
              </a:lnSpc>
            </a:pPr>
            <a:r>
              <a:rPr lang="en-US" altLang="en-US" sz="3600" b="1" smtClean="0">
                <a:solidFill>
                  <a:srgbClr val="FFFFFF"/>
                </a:solidFill>
                <a:latin typeface="Arial Narrow" panose="020B0606020202030204" pitchFamily="34" charset="0"/>
              </a:rPr>
              <a:t>If we don’t establish limits in areas other than those mentioned in the Bible, we run the risk of being emotionally yoked with the world  pg 277</a:t>
            </a:r>
          </a:p>
          <a:p>
            <a:pPr eaLnBrk="1" hangingPunct="1">
              <a:lnSpc>
                <a:spcPct val="80000"/>
              </a:lnSpc>
            </a:pPr>
            <a:r>
              <a:rPr lang="en-US" altLang="en-US" sz="3600" b="1" i="1" smtClean="0">
                <a:solidFill>
                  <a:srgbClr val="FFFFFF"/>
                </a:solidFill>
                <a:latin typeface="Arial Narrow" panose="020B0606020202030204" pitchFamily="34" charset="0"/>
              </a:rPr>
              <a:t>How have you seen professing Christians fall into the trap of living by the standards of society instead of standards of godliness?  How have you seen claims of Christian liberty used to justify licentiousness?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childTnLst>
                                </p:cTn>
                              </p:par>
                            </p:childTnLst>
                          </p:cTn>
                        </p:par>
                        <p:par>
                          <p:cTn id="7" fill="hold" nodeType="afterGroup">
                            <p:stCondLst>
                              <p:cond delay="0"/>
                            </p:stCondLst>
                            <p:childTnLst>
                              <p:par>
                                <p:cTn id="8" presetID="2" presetClass="entr" presetSubtype="8" fill="hold" grpId="0" nodeType="afterEffect">
                                  <p:stCondLst>
                                    <p:cond delay="0"/>
                                  </p:stCondLst>
                                  <p:childTnLst>
                                    <p:set>
                                      <p:cBhvr>
                                        <p:cTn id="9" dur="1" fill="hold">
                                          <p:stCondLst>
                                            <p:cond delay="0"/>
                                          </p:stCondLst>
                                        </p:cTn>
                                        <p:tgtEl>
                                          <p:spTgt spid="102403">
                                            <p:txEl>
                                              <p:pRg st="0" end="0"/>
                                            </p:txEl>
                                          </p:spTgt>
                                        </p:tgtEl>
                                        <p:attrNameLst>
                                          <p:attrName>style.visibility</p:attrName>
                                        </p:attrNameLst>
                                      </p:cBhvr>
                                      <p:to>
                                        <p:strVal val="visible"/>
                                      </p:to>
                                    </p:set>
                                    <p:anim calcmode="lin" valueType="num">
                                      <p:cBhvr additive="base">
                                        <p:cTn id="10" dur="500" fill="hold"/>
                                        <p:tgtEl>
                                          <p:spTgt spid="102403">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102403">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2403">
                                            <p:txEl>
                                              <p:pRg st="0" end="0"/>
                                            </p:txEl>
                                          </p:spTgt>
                                        </p:tgtEl>
                                        <p:attrNameLst>
                                          <p:attrName>ppt_c</p:attrName>
                                        </p:attrNameLst>
                                      </p:cBhvr>
                                      <p:to>
                                        <a:srgbClr val="C0C0C0"/>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102403">
                                            <p:txEl>
                                              <p:pRg st="1" end="1"/>
                                            </p:txEl>
                                          </p:spTgt>
                                        </p:tgtEl>
                                        <p:attrNameLst>
                                          <p:attrName>style.visibility</p:attrName>
                                        </p:attrNameLst>
                                      </p:cBhvr>
                                      <p:to>
                                        <p:strVal val="visible"/>
                                      </p:to>
                                    </p:set>
                                    <p:anim calcmode="lin" valueType="num">
                                      <p:cBhvr additive="base">
                                        <p:cTn id="16" dur="500" fill="hold"/>
                                        <p:tgtEl>
                                          <p:spTgt spid="102403">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10240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P spid="10240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0" y="0"/>
            <a:ext cx="9144000" cy="549275"/>
          </a:xfrm>
          <a:noFill/>
        </p:spPr>
        <p:txBody>
          <a:bodyPr lIns="0" tIns="0" rIns="0" bIns="0">
            <a:spAutoFit/>
          </a:bodyPr>
          <a:lstStyle/>
          <a:p>
            <a:pPr defTabSz="381000" eaLnBrk="1" hangingPunct="1"/>
            <a:r>
              <a:rPr lang="en-US" altLang="en-US" sz="3600" b="1" smtClean="0">
                <a:solidFill>
                  <a:srgbClr val="FFFF99"/>
                </a:solidFill>
                <a:latin typeface="Arial Narrow" panose="020B0606020202030204" pitchFamily="34" charset="0"/>
              </a:rPr>
              <a:t>Rule Six</a:t>
            </a:r>
          </a:p>
        </p:txBody>
      </p:sp>
      <p:sp>
        <p:nvSpPr>
          <p:cNvPr id="100355" name="Rectangle 3"/>
          <p:cNvSpPr>
            <a:spLocks noGrp="1" noChangeArrowheads="1"/>
          </p:cNvSpPr>
          <p:nvPr>
            <p:ph type="body" idx="4294967295"/>
          </p:nvPr>
        </p:nvSpPr>
        <p:spPr>
          <a:xfrm>
            <a:off x="0" y="685800"/>
            <a:ext cx="9144000" cy="6019800"/>
          </a:xfrm>
          <a:noFill/>
        </p:spPr>
        <p:txBody>
          <a:bodyPr/>
          <a:lstStyle/>
          <a:p>
            <a:pPr eaLnBrk="1" hangingPunct="1">
              <a:lnSpc>
                <a:spcPct val="80000"/>
              </a:lnSpc>
            </a:pPr>
            <a:r>
              <a:rPr lang="en-US" altLang="en-US" sz="3600" b="1" smtClean="0">
                <a:solidFill>
                  <a:srgbClr val="FFFFFF"/>
                </a:solidFill>
                <a:latin typeface="Arial Narrow" panose="020B0606020202030204" pitchFamily="34" charset="0"/>
              </a:rPr>
              <a:t>Note on page 278  - We do not know what else the Lord may have told Moses (and others). We only have small portions of what was revealed. </a:t>
            </a:r>
          </a:p>
          <a:p>
            <a:pPr eaLnBrk="1" hangingPunct="1">
              <a:lnSpc>
                <a:spcPct val="80000"/>
              </a:lnSpc>
            </a:pPr>
            <a:r>
              <a:rPr lang="en-US" altLang="en-US" sz="3600" b="1" i="1" smtClean="0">
                <a:solidFill>
                  <a:srgbClr val="FFFFFF"/>
                </a:solidFill>
                <a:latin typeface="Arial Narrow" panose="020B0606020202030204" pitchFamily="34" charset="0"/>
              </a:rPr>
              <a:t>Would it have been wrong for Daniel to stop his particular practices of prayer - Daniel 6:10? 	</a:t>
            </a:r>
            <a:endParaRPr lang="en-US" altLang="en-US" sz="3600" b="1" smtClean="0">
              <a:solidFill>
                <a:srgbClr val="FFFFFF"/>
              </a:solidFill>
              <a:latin typeface="Arial Narrow" panose="020B060602020203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childTnLst>
                                </p:cTn>
                              </p:par>
                            </p:childTnLst>
                          </p:cTn>
                        </p:par>
                        <p:par>
                          <p:cTn id="7" fill="hold" nodeType="afterGroup">
                            <p:stCondLst>
                              <p:cond delay="0"/>
                            </p:stCondLst>
                            <p:childTnLst>
                              <p:par>
                                <p:cTn id="8" presetID="2" presetClass="entr" presetSubtype="8" fill="hold" grpId="0" nodeType="afterEffect">
                                  <p:stCondLst>
                                    <p:cond delay="0"/>
                                  </p:stCondLst>
                                  <p:childTnLst>
                                    <p:set>
                                      <p:cBhvr>
                                        <p:cTn id="9" dur="1" fill="hold">
                                          <p:stCondLst>
                                            <p:cond delay="0"/>
                                          </p:stCondLst>
                                        </p:cTn>
                                        <p:tgtEl>
                                          <p:spTgt spid="100355">
                                            <p:txEl>
                                              <p:pRg st="0" end="0"/>
                                            </p:txEl>
                                          </p:spTgt>
                                        </p:tgtEl>
                                        <p:attrNameLst>
                                          <p:attrName>style.visibility</p:attrName>
                                        </p:attrNameLst>
                                      </p:cBhvr>
                                      <p:to>
                                        <p:strVal val="visible"/>
                                      </p:to>
                                    </p:set>
                                    <p:anim calcmode="lin" valueType="num">
                                      <p:cBhvr additive="base">
                                        <p:cTn id="10" dur="500" fill="hold"/>
                                        <p:tgtEl>
                                          <p:spTgt spid="100355">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100355">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0355">
                                            <p:txEl>
                                              <p:pRg st="0" end="0"/>
                                            </p:txEl>
                                          </p:spTgt>
                                        </p:tgtEl>
                                        <p:attrNameLst>
                                          <p:attrName>ppt_c</p:attrName>
                                        </p:attrNameLst>
                                      </p:cBhvr>
                                      <p:to>
                                        <a:srgbClr val="C0C0C0"/>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100355">
                                            <p:txEl>
                                              <p:pRg st="1" end="1"/>
                                            </p:txEl>
                                          </p:spTgt>
                                        </p:tgtEl>
                                        <p:attrNameLst>
                                          <p:attrName>style.visibility</p:attrName>
                                        </p:attrNameLst>
                                      </p:cBhvr>
                                      <p:to>
                                        <p:strVal val="visible"/>
                                      </p:to>
                                    </p:set>
                                    <p:anim calcmode="lin" valueType="num">
                                      <p:cBhvr additive="base">
                                        <p:cTn id="16" dur="500" fill="hold"/>
                                        <p:tgtEl>
                                          <p:spTgt spid="100355">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10035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P spid="10035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0" y="0"/>
            <a:ext cx="9144000" cy="549275"/>
          </a:xfrm>
          <a:noFill/>
        </p:spPr>
        <p:txBody>
          <a:bodyPr lIns="0" tIns="0" rIns="0" bIns="0">
            <a:spAutoFit/>
          </a:bodyPr>
          <a:lstStyle/>
          <a:p>
            <a:pPr defTabSz="381000" eaLnBrk="1" hangingPunct="1"/>
            <a:r>
              <a:rPr lang="en-US" altLang="en-US" sz="3600" b="1" smtClean="0">
                <a:solidFill>
                  <a:srgbClr val="FFFF99"/>
                </a:solidFill>
                <a:latin typeface="Arial Narrow" panose="020B0606020202030204" pitchFamily="34" charset="0"/>
              </a:rPr>
              <a:t>Rule Six</a:t>
            </a:r>
          </a:p>
        </p:txBody>
      </p:sp>
      <p:sp>
        <p:nvSpPr>
          <p:cNvPr id="100355" name="Rectangle 3"/>
          <p:cNvSpPr>
            <a:spLocks noGrp="1" noChangeArrowheads="1"/>
          </p:cNvSpPr>
          <p:nvPr>
            <p:ph type="body" idx="4294967295"/>
          </p:nvPr>
        </p:nvSpPr>
        <p:spPr>
          <a:xfrm>
            <a:off x="0" y="685800"/>
            <a:ext cx="9144000" cy="6019800"/>
          </a:xfrm>
          <a:noFill/>
        </p:spPr>
        <p:txBody>
          <a:bodyPr/>
          <a:lstStyle/>
          <a:p>
            <a:pPr eaLnBrk="1" hangingPunct="1">
              <a:lnSpc>
                <a:spcPct val="80000"/>
              </a:lnSpc>
            </a:pPr>
            <a:r>
              <a:rPr lang="en-US" altLang="en-US" sz="3600" b="1" i="1" smtClean="0">
                <a:solidFill>
                  <a:srgbClr val="FFFFFF"/>
                </a:solidFill>
                <a:latin typeface="Arial Narrow" panose="020B0606020202030204" pitchFamily="34" charset="0"/>
              </a:rPr>
              <a:t>Explain Romans 14:23 and why the same action can be sinful for one Christian but not others?      </a:t>
            </a:r>
            <a:endParaRPr lang="en-US" altLang="en-US" sz="3600" b="1" smtClean="0">
              <a:solidFill>
                <a:srgbClr val="FFFFFF"/>
              </a:solidFill>
              <a:latin typeface="Arial Narrow" panose="020B0606020202030204" pitchFamily="34" charset="0"/>
            </a:endParaRPr>
          </a:p>
          <a:p>
            <a:pPr eaLnBrk="1" hangingPunct="1">
              <a:lnSpc>
                <a:spcPct val="80000"/>
              </a:lnSpc>
            </a:pPr>
            <a:r>
              <a:rPr lang="en-US" altLang="en-US" sz="3600" b="1" smtClean="0">
                <a:solidFill>
                  <a:srgbClr val="FFFFFF"/>
                </a:solidFill>
                <a:latin typeface="Arial Narrow" panose="020B0606020202030204" pitchFamily="34" charset="0"/>
              </a:rPr>
              <a:t>We err when we allow freedom to become license. </a:t>
            </a:r>
          </a:p>
          <a:p>
            <a:pPr eaLnBrk="1" hangingPunct="1">
              <a:lnSpc>
                <a:spcPct val="80000"/>
              </a:lnSpc>
            </a:pPr>
            <a:r>
              <a:rPr lang="en-US" altLang="en-US" sz="3600" b="1" smtClean="0">
                <a:solidFill>
                  <a:srgbClr val="FFFFFF"/>
                </a:solidFill>
                <a:latin typeface="Arial Narrow" panose="020B0606020202030204" pitchFamily="34" charset="0"/>
              </a:rPr>
              <a:t> MY OWN COROLLARY: </a:t>
            </a:r>
            <a:r>
              <a:rPr lang="en-US" altLang="en-US" sz="3600" b="1" i="1" smtClean="0">
                <a:solidFill>
                  <a:srgbClr val="FFFFFF"/>
                </a:solidFill>
                <a:latin typeface="Arial Narrow" panose="020B0606020202030204" pitchFamily="34" charset="0"/>
              </a:rPr>
              <a:t>THE LACK OF A SPECIFIC PROHIBITION DOES NOT GIVE FREEDOM TO VIOLATE EITHER THE GENERAL PRINCIPLES OF THE PROHIBITION NOR TO ACT CONTRARY TO SPECIFIC AND GENERAL PRINCIPLES PROSCRIBED BY THE SCRIPTURES</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childTnLst>
                                </p:cTn>
                              </p:par>
                            </p:childTnLst>
                          </p:cTn>
                        </p:par>
                        <p:par>
                          <p:cTn id="7" fill="hold" nodeType="afterGroup">
                            <p:stCondLst>
                              <p:cond delay="0"/>
                            </p:stCondLst>
                            <p:childTnLst>
                              <p:par>
                                <p:cTn id="8" presetID="2" presetClass="entr" presetSubtype="8" fill="hold" grpId="0" nodeType="afterEffect">
                                  <p:stCondLst>
                                    <p:cond delay="0"/>
                                  </p:stCondLst>
                                  <p:childTnLst>
                                    <p:set>
                                      <p:cBhvr>
                                        <p:cTn id="9" dur="1" fill="hold">
                                          <p:stCondLst>
                                            <p:cond delay="0"/>
                                          </p:stCondLst>
                                        </p:cTn>
                                        <p:tgtEl>
                                          <p:spTgt spid="100355">
                                            <p:txEl>
                                              <p:pRg st="0" end="0"/>
                                            </p:txEl>
                                          </p:spTgt>
                                        </p:tgtEl>
                                        <p:attrNameLst>
                                          <p:attrName>style.visibility</p:attrName>
                                        </p:attrNameLst>
                                      </p:cBhvr>
                                      <p:to>
                                        <p:strVal val="visible"/>
                                      </p:to>
                                    </p:set>
                                    <p:anim calcmode="lin" valueType="num">
                                      <p:cBhvr additive="base">
                                        <p:cTn id="10" dur="500" fill="hold"/>
                                        <p:tgtEl>
                                          <p:spTgt spid="100355">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100355">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0355">
                                            <p:txEl>
                                              <p:pRg st="0" end="0"/>
                                            </p:txEl>
                                          </p:spTgt>
                                        </p:tgtEl>
                                        <p:attrNameLst>
                                          <p:attrName>ppt_c</p:attrName>
                                        </p:attrNameLst>
                                      </p:cBhvr>
                                      <p:to>
                                        <a:srgbClr val="C0C0C0"/>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100355">
                                            <p:txEl>
                                              <p:pRg st="1" end="1"/>
                                            </p:txEl>
                                          </p:spTgt>
                                        </p:tgtEl>
                                        <p:attrNameLst>
                                          <p:attrName>style.visibility</p:attrName>
                                        </p:attrNameLst>
                                      </p:cBhvr>
                                      <p:to>
                                        <p:strVal val="visible"/>
                                      </p:to>
                                    </p:set>
                                    <p:anim calcmode="lin" valueType="num">
                                      <p:cBhvr additive="base">
                                        <p:cTn id="16" dur="500" fill="hold"/>
                                        <p:tgtEl>
                                          <p:spTgt spid="100355">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100355">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0355">
                                            <p:txEl>
                                              <p:pRg st="1" end="1"/>
                                            </p:txEl>
                                          </p:spTgt>
                                        </p:tgtEl>
                                        <p:attrNameLst>
                                          <p:attrName>ppt_c</p:attrName>
                                        </p:attrNameLst>
                                      </p:cBhvr>
                                      <p:to>
                                        <a:srgbClr val="C0C0C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100355">
                                            <p:txEl>
                                              <p:pRg st="2" end="2"/>
                                            </p:txEl>
                                          </p:spTgt>
                                        </p:tgtEl>
                                        <p:attrNameLst>
                                          <p:attrName>style.visibility</p:attrName>
                                        </p:attrNameLst>
                                      </p:cBhvr>
                                      <p:to>
                                        <p:strVal val="visible"/>
                                      </p:to>
                                    </p:set>
                                    <p:anim calcmode="lin" valueType="num">
                                      <p:cBhvr additive="base">
                                        <p:cTn id="22" dur="500" fill="hold"/>
                                        <p:tgtEl>
                                          <p:spTgt spid="100355">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003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P spid="10035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ctrTitle" idx="4294967295"/>
          </p:nvPr>
        </p:nvSpPr>
        <p:spPr>
          <a:xfrm>
            <a:off x="0" y="0"/>
            <a:ext cx="9144000" cy="1647825"/>
          </a:xfrm>
          <a:noFill/>
        </p:spPr>
        <p:txBody>
          <a:bodyPr lIns="0" tIns="0" rIns="0" bIns="0">
            <a:spAutoFit/>
          </a:bodyPr>
          <a:lstStyle/>
          <a:p>
            <a:pPr defTabSz="381000" eaLnBrk="1" hangingPunct="1"/>
            <a:r>
              <a:rPr lang="en-US" altLang="en-US" sz="3600" b="1" smtClean="0">
                <a:solidFill>
                  <a:srgbClr val="FFFF99"/>
                </a:solidFill>
                <a:latin typeface="Arial Narrow" panose="020B0606020202030204" pitchFamily="34" charset="0"/>
              </a:rPr>
              <a:t>	Rule Seven - When applying the Scriptures, we must make a distinction between the positive and negative commands</a:t>
            </a:r>
          </a:p>
        </p:txBody>
      </p:sp>
      <p:sp>
        <p:nvSpPr>
          <p:cNvPr id="104451" name="Rectangle 3"/>
          <p:cNvSpPr>
            <a:spLocks noGrp="1" noChangeArrowheads="1"/>
          </p:cNvSpPr>
          <p:nvPr>
            <p:ph type="body" idx="4294967295"/>
          </p:nvPr>
        </p:nvSpPr>
        <p:spPr>
          <a:xfrm>
            <a:off x="0" y="1676400"/>
            <a:ext cx="9144000" cy="5181600"/>
          </a:xfrm>
          <a:noFill/>
        </p:spPr>
        <p:txBody>
          <a:bodyPr/>
          <a:lstStyle/>
          <a:p>
            <a:pPr eaLnBrk="1" hangingPunct="1">
              <a:lnSpc>
                <a:spcPct val="90000"/>
              </a:lnSpc>
            </a:pPr>
            <a:r>
              <a:rPr lang="en-US" altLang="en-US" sz="3600" b="1" smtClean="0">
                <a:solidFill>
                  <a:srgbClr val="FFFFFF"/>
                </a:solidFill>
                <a:latin typeface="Arial Narrow" panose="020B0606020202030204" pitchFamily="34" charset="0"/>
              </a:rPr>
              <a:t>Negative commands tend to be somewhat more clear / more precise than positive commands</a:t>
            </a:r>
          </a:p>
          <a:p>
            <a:pPr eaLnBrk="1" hangingPunct="1">
              <a:lnSpc>
                <a:spcPct val="90000"/>
              </a:lnSpc>
            </a:pPr>
            <a:r>
              <a:rPr lang="en-US" altLang="en-US" sz="3600" b="1" smtClean="0">
                <a:solidFill>
                  <a:srgbClr val="FFFFFF"/>
                </a:solidFill>
                <a:latin typeface="Arial Narrow" panose="020B0606020202030204" pitchFamily="34" charset="0"/>
              </a:rPr>
              <a:t>Colossians 3:5-17</a:t>
            </a:r>
          </a:p>
          <a:p>
            <a:pPr eaLnBrk="1" hangingPunct="1">
              <a:lnSpc>
                <a:spcPct val="90000"/>
              </a:lnSpc>
            </a:pPr>
            <a:r>
              <a:rPr lang="en-US" altLang="en-US" sz="3600" b="1" i="1" smtClean="0">
                <a:solidFill>
                  <a:srgbClr val="FFFFFF"/>
                </a:solidFill>
                <a:latin typeface="Arial Narrow" panose="020B0606020202030204" pitchFamily="34" charset="0"/>
              </a:rPr>
              <a:t>What is the difference between a negative and a positive command?      </a:t>
            </a:r>
          </a:p>
          <a:p>
            <a:pPr eaLnBrk="1" hangingPunct="1">
              <a:lnSpc>
                <a:spcPct val="90000"/>
              </a:lnSpc>
            </a:pPr>
            <a:r>
              <a:rPr lang="en-US" altLang="en-US" sz="3600" b="1" smtClean="0">
                <a:solidFill>
                  <a:srgbClr val="FFFFFF"/>
                </a:solidFill>
                <a:latin typeface="Arial Narrow" panose="020B0606020202030204" pitchFamily="34" charset="0"/>
              </a:rPr>
              <a:t>Negative commands - putting to death, laying aside the motives &amp; deeds of the old man</a:t>
            </a:r>
          </a:p>
          <a:p>
            <a:pPr eaLnBrk="1" hangingPunct="1">
              <a:lnSpc>
                <a:spcPct val="90000"/>
              </a:lnSpc>
            </a:pPr>
            <a:r>
              <a:rPr lang="en-US" altLang="en-US" sz="3600" b="1" smtClean="0">
                <a:solidFill>
                  <a:srgbClr val="FFFFFF"/>
                </a:solidFill>
                <a:latin typeface="Arial Narrow" panose="020B0606020202030204" pitchFamily="34" charset="0"/>
              </a:rPr>
              <a:t>Positive commands - putting on motives and deeds of the new man</a:t>
            </a:r>
          </a:p>
          <a:p>
            <a:pPr eaLnBrk="1" hangingPunct="1">
              <a:lnSpc>
                <a:spcPct val="90000"/>
              </a:lnSpc>
            </a:pPr>
            <a:endParaRPr lang="en-US" altLang="en-US" sz="3600" b="1" smtClean="0">
              <a:solidFill>
                <a:srgbClr val="FFFFFF"/>
              </a:solidFill>
              <a:latin typeface="Arial Narrow" panose="020B0606020202030204"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44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104451">
                                            <p:txEl>
                                              <p:pRg st="0" end="0"/>
                                            </p:txEl>
                                          </p:spTgt>
                                        </p:tgtEl>
                                        <p:attrNameLst>
                                          <p:attrName>style.visibility</p:attrName>
                                        </p:attrNameLst>
                                      </p:cBhvr>
                                      <p:to>
                                        <p:strVal val="visible"/>
                                      </p:to>
                                    </p:set>
                                    <p:animEffect transition="in" filter="dissolve">
                                      <p:cBhvr>
                                        <p:cTn id="11" dur="500"/>
                                        <p:tgtEl>
                                          <p:spTgt spid="104451">
                                            <p:txEl>
                                              <p:pRg st="0" end="0"/>
                                            </p:txEl>
                                          </p:spTgt>
                                        </p:tgtEl>
                                      </p:cBhvr>
                                    </p:animEffect>
                                  </p:childTnLst>
                                  <p:subTnLst>
                                    <p:animClr clrSpc="rgb" dir="cw">
                                      <p:cBhvr override="childStyle">
                                        <p:cTn dur="1" fill="hold" display="0" masterRel="nextClick" afterEffect="1"/>
                                        <p:tgtEl>
                                          <p:spTgt spid="104451">
                                            <p:txEl>
                                              <p:pRg st="0" end="0"/>
                                            </p:txEl>
                                          </p:spTgt>
                                        </p:tgtEl>
                                        <p:attrNameLst>
                                          <p:attrName>ppt_c</p:attrName>
                                        </p:attrNameLst>
                                      </p:cBhvr>
                                      <p:to>
                                        <a:srgbClr val="C0C0C0"/>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04451">
                                            <p:txEl>
                                              <p:pRg st="1" end="1"/>
                                            </p:txEl>
                                          </p:spTgt>
                                        </p:tgtEl>
                                        <p:attrNameLst>
                                          <p:attrName>style.visibility</p:attrName>
                                        </p:attrNameLst>
                                      </p:cBhvr>
                                      <p:to>
                                        <p:strVal val="visible"/>
                                      </p:to>
                                    </p:set>
                                    <p:animEffect transition="in" filter="dissolve">
                                      <p:cBhvr>
                                        <p:cTn id="16" dur="500"/>
                                        <p:tgtEl>
                                          <p:spTgt spid="104451">
                                            <p:txEl>
                                              <p:pRg st="1" end="1"/>
                                            </p:txEl>
                                          </p:spTgt>
                                        </p:tgtEl>
                                      </p:cBhvr>
                                    </p:animEffect>
                                  </p:childTnLst>
                                  <p:subTnLst>
                                    <p:animClr clrSpc="rgb" dir="cw">
                                      <p:cBhvr override="childStyle">
                                        <p:cTn dur="1" fill="hold" display="0" masterRel="nextClick" afterEffect="1"/>
                                        <p:tgtEl>
                                          <p:spTgt spid="104451">
                                            <p:txEl>
                                              <p:pRg st="1" end="1"/>
                                            </p:txEl>
                                          </p:spTgt>
                                        </p:tgtEl>
                                        <p:attrNameLst>
                                          <p:attrName>ppt_c</p:attrName>
                                        </p:attrNameLst>
                                      </p:cBhvr>
                                      <p:to>
                                        <a:srgbClr val="C0C0C0"/>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04451">
                                            <p:txEl>
                                              <p:pRg st="2" end="2"/>
                                            </p:txEl>
                                          </p:spTgt>
                                        </p:tgtEl>
                                        <p:attrNameLst>
                                          <p:attrName>style.visibility</p:attrName>
                                        </p:attrNameLst>
                                      </p:cBhvr>
                                      <p:to>
                                        <p:strVal val="visible"/>
                                      </p:to>
                                    </p:set>
                                    <p:animEffect transition="in" filter="dissolve">
                                      <p:cBhvr>
                                        <p:cTn id="21" dur="500"/>
                                        <p:tgtEl>
                                          <p:spTgt spid="104451">
                                            <p:txEl>
                                              <p:pRg st="2" end="2"/>
                                            </p:txEl>
                                          </p:spTgt>
                                        </p:tgtEl>
                                      </p:cBhvr>
                                    </p:animEffect>
                                  </p:childTnLst>
                                  <p:subTnLst>
                                    <p:animClr clrSpc="rgb" dir="cw">
                                      <p:cBhvr override="childStyle">
                                        <p:cTn dur="1" fill="hold" display="0" masterRel="nextClick" afterEffect="1"/>
                                        <p:tgtEl>
                                          <p:spTgt spid="104451">
                                            <p:txEl>
                                              <p:pRg st="2" end="2"/>
                                            </p:txEl>
                                          </p:spTgt>
                                        </p:tgtEl>
                                        <p:attrNameLst>
                                          <p:attrName>ppt_c</p:attrName>
                                        </p:attrNameLst>
                                      </p:cBhvr>
                                      <p:to>
                                        <a:srgbClr val="C0C0C0"/>
                                      </p:to>
                                    </p:animClr>
                                  </p:sub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04451">
                                            <p:txEl>
                                              <p:pRg st="3" end="3"/>
                                            </p:txEl>
                                          </p:spTgt>
                                        </p:tgtEl>
                                        <p:attrNameLst>
                                          <p:attrName>style.visibility</p:attrName>
                                        </p:attrNameLst>
                                      </p:cBhvr>
                                      <p:to>
                                        <p:strVal val="visible"/>
                                      </p:to>
                                    </p:set>
                                    <p:animEffect transition="in" filter="dissolve">
                                      <p:cBhvr>
                                        <p:cTn id="26" dur="500"/>
                                        <p:tgtEl>
                                          <p:spTgt spid="104451">
                                            <p:txEl>
                                              <p:pRg st="3" end="3"/>
                                            </p:txEl>
                                          </p:spTgt>
                                        </p:tgtEl>
                                      </p:cBhvr>
                                    </p:animEffect>
                                  </p:childTnLst>
                                  <p:subTnLst>
                                    <p:animClr clrSpc="rgb" dir="cw">
                                      <p:cBhvr override="childStyle">
                                        <p:cTn dur="1" fill="hold" display="0" masterRel="nextClick" afterEffect="1"/>
                                        <p:tgtEl>
                                          <p:spTgt spid="104451">
                                            <p:txEl>
                                              <p:pRg st="3" end="3"/>
                                            </p:txEl>
                                          </p:spTgt>
                                        </p:tgtEl>
                                        <p:attrNameLst>
                                          <p:attrName>ppt_c</p:attrName>
                                        </p:attrNameLst>
                                      </p:cBhvr>
                                      <p:to>
                                        <a:srgbClr val="C0C0C0"/>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04451">
                                            <p:txEl>
                                              <p:pRg st="4" end="4"/>
                                            </p:txEl>
                                          </p:spTgt>
                                        </p:tgtEl>
                                        <p:attrNameLst>
                                          <p:attrName>style.visibility</p:attrName>
                                        </p:attrNameLst>
                                      </p:cBhvr>
                                      <p:to>
                                        <p:strVal val="visible"/>
                                      </p:to>
                                    </p:set>
                                    <p:animEffect transition="in" filter="dissolve">
                                      <p:cBhvr>
                                        <p:cTn id="31" dur="500"/>
                                        <p:tgtEl>
                                          <p:spTgt spid="1044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P spid="10445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549275"/>
          </a:xfrm>
          <a:noFill/>
        </p:spPr>
        <p:txBody>
          <a:bodyPr lIns="0" tIns="0" rIns="0" bIns="0">
            <a:spAutoFit/>
          </a:bodyPr>
          <a:lstStyle/>
          <a:p>
            <a:pPr defTabSz="381000" eaLnBrk="1" hangingPunct="1"/>
            <a:r>
              <a:rPr lang="en-US" altLang="en-US" sz="3600" b="1" smtClean="0">
                <a:solidFill>
                  <a:srgbClr val="FFFF99"/>
                </a:solidFill>
                <a:latin typeface="Arial Narrow" panose="020B0606020202030204" pitchFamily="34" charset="0"/>
              </a:rPr>
              <a:t>	Rule Seven</a:t>
            </a:r>
          </a:p>
        </p:txBody>
      </p:sp>
      <p:sp>
        <p:nvSpPr>
          <p:cNvPr id="51203" name="Rectangle 3"/>
          <p:cNvSpPr>
            <a:spLocks noGrp="1" noChangeArrowheads="1"/>
          </p:cNvSpPr>
          <p:nvPr>
            <p:ph type="body" idx="4294967295"/>
          </p:nvPr>
        </p:nvSpPr>
        <p:spPr>
          <a:xfrm>
            <a:off x="0" y="609600"/>
            <a:ext cx="9144000" cy="6248400"/>
          </a:xfrm>
          <a:noFill/>
        </p:spPr>
        <p:txBody>
          <a:bodyPr/>
          <a:lstStyle/>
          <a:p>
            <a:pPr eaLnBrk="1" hangingPunct="1">
              <a:lnSpc>
                <a:spcPct val="80000"/>
              </a:lnSpc>
            </a:pPr>
            <a:r>
              <a:rPr lang="en-US" altLang="en-US" sz="3600" b="1" i="1" smtClean="0">
                <a:solidFill>
                  <a:srgbClr val="FFFFFF"/>
                </a:solidFill>
                <a:latin typeface="Arial Narrow" panose="020B0606020202030204" pitchFamily="34" charset="0"/>
              </a:rPr>
              <a:t>Why are negative commands easier to keep than positive ones?      </a:t>
            </a:r>
            <a:r>
              <a:rPr lang="en-US" altLang="en-US" sz="3600" b="1" smtClean="0">
                <a:solidFill>
                  <a:srgbClr val="FFFFFF"/>
                </a:solidFill>
                <a:latin typeface="Arial Narrow" panose="020B0606020202030204" pitchFamily="34" charset="0"/>
              </a:rPr>
              <a:t>	</a:t>
            </a:r>
          </a:p>
          <a:p>
            <a:pPr eaLnBrk="1" hangingPunct="1">
              <a:lnSpc>
                <a:spcPct val="80000"/>
              </a:lnSpc>
            </a:pPr>
            <a:r>
              <a:rPr lang="en-US" altLang="en-US" sz="3600" b="1" smtClean="0">
                <a:solidFill>
                  <a:srgbClr val="FFFFFF"/>
                </a:solidFill>
                <a:latin typeface="Arial Narrow" panose="020B0606020202030204" pitchFamily="34" charset="0"/>
              </a:rPr>
              <a:t>It is easy to be objective about a clear and specific command prohibiting a particular action. It is somewhat subjective to evaluate how well you are doing carrying out a general positive command. </a:t>
            </a:r>
          </a:p>
          <a:p>
            <a:pPr eaLnBrk="1" hangingPunct="1">
              <a:lnSpc>
                <a:spcPct val="80000"/>
              </a:lnSpc>
            </a:pPr>
            <a:r>
              <a:rPr lang="en-US" altLang="en-US" sz="3600" b="1" u="sng" smtClean="0">
                <a:solidFill>
                  <a:srgbClr val="FFFFFF"/>
                </a:solidFill>
                <a:latin typeface="Arial Narrow" panose="020B0606020202030204" pitchFamily="34" charset="0"/>
              </a:rPr>
              <a:t>Note</a:t>
            </a:r>
            <a:r>
              <a:rPr lang="en-US" altLang="en-US" sz="3600" b="1" smtClean="0">
                <a:solidFill>
                  <a:srgbClr val="FFFFFF"/>
                </a:solidFill>
                <a:latin typeface="Arial Narrow" panose="020B0606020202030204" pitchFamily="34" charset="0"/>
              </a:rPr>
              <a:t>: the failure to keep a positive general command can be objective </a:t>
            </a:r>
          </a:p>
          <a:p>
            <a:pPr eaLnBrk="1" hangingPunct="1">
              <a:lnSpc>
                <a:spcPct val="80000"/>
              </a:lnSpc>
            </a:pPr>
            <a:r>
              <a:rPr lang="en-US" altLang="en-US" sz="3600" b="1" smtClean="0">
                <a:solidFill>
                  <a:srgbClr val="FFFFFF"/>
                </a:solidFill>
                <a:latin typeface="Arial Narrow" panose="020B0606020202030204" pitchFamily="34" charset="0"/>
              </a:rPr>
              <a:t>Keeping proscribed actions can also be  objective </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nodeType="after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subTnLst>
                                    <p:animClr clrSpc="rgb" dir="cw">
                                      <p:cBhvr override="childStyle">
                                        <p:cTn dur="1" fill="hold" display="0" masterRel="nextClick" afterEffect="1"/>
                                        <p:tgtEl>
                                          <p:spTgt spid="51203">
                                            <p:txEl>
                                              <p:pRg st="1" end="1"/>
                                            </p:txEl>
                                          </p:spTgt>
                                        </p:tgtEl>
                                        <p:attrNameLst>
                                          <p:attrName>ppt_c</p:attrName>
                                        </p:attrNameLst>
                                      </p:cBhvr>
                                      <p:to>
                                        <a:srgbClr val="C0C0C0"/>
                                      </p:to>
                                    </p:animClr>
                                  </p:sub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dissolve">
                                      <p:cBhvr>
                                        <p:cTn id="20" dur="500"/>
                                        <p:tgtEl>
                                          <p:spTgt spid="51203">
                                            <p:txEl>
                                              <p:pRg st="2" end="2"/>
                                            </p:txEl>
                                          </p:spTgt>
                                        </p:tgtEl>
                                      </p:cBhvr>
                                    </p:animEffect>
                                  </p:childTnLst>
                                  <p:subTnLst>
                                    <p:animClr clrSpc="rgb" dir="cw">
                                      <p:cBhvr override="childStyle">
                                        <p:cTn dur="1" fill="hold" display="0" masterRel="nextClick" afterEffect="1"/>
                                        <p:tgtEl>
                                          <p:spTgt spid="51203">
                                            <p:txEl>
                                              <p:pRg st="2" end="2"/>
                                            </p:txEl>
                                          </p:spTgt>
                                        </p:tgtEl>
                                        <p:attrNameLst>
                                          <p:attrName>ppt_c</p:attrName>
                                        </p:attrNameLst>
                                      </p:cBhvr>
                                      <p:to>
                                        <a:srgbClr val="C0C0C0"/>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Effect transition="in" filter="dissolve">
                                      <p:cBhvr>
                                        <p:cTn id="25" dur="500"/>
                                        <p:tgtEl>
                                          <p:spTgt spid="51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ctrTitle" idx="4294967295"/>
          </p:nvPr>
        </p:nvSpPr>
        <p:spPr>
          <a:xfrm>
            <a:off x="0" y="0"/>
            <a:ext cx="9144000" cy="549275"/>
          </a:xfrm>
          <a:noFill/>
        </p:spPr>
        <p:txBody>
          <a:bodyPr lIns="0" tIns="0" rIns="0" bIns="0">
            <a:spAutoFit/>
          </a:bodyPr>
          <a:lstStyle/>
          <a:p>
            <a:pPr defTabSz="381000" eaLnBrk="1" hangingPunct="1"/>
            <a:r>
              <a:rPr lang="en-US" altLang="en-US" sz="3600" b="1" smtClean="0">
                <a:solidFill>
                  <a:srgbClr val="FFFF99"/>
                </a:solidFill>
                <a:latin typeface="Arial Narrow" panose="020B0606020202030204" pitchFamily="34" charset="0"/>
              </a:rPr>
              <a:t>	Rule Seven</a:t>
            </a:r>
          </a:p>
        </p:txBody>
      </p:sp>
      <p:sp>
        <p:nvSpPr>
          <p:cNvPr id="106499" name="Rectangle 3"/>
          <p:cNvSpPr>
            <a:spLocks noGrp="1" noChangeArrowheads="1"/>
          </p:cNvSpPr>
          <p:nvPr>
            <p:ph type="body" idx="4294967295"/>
          </p:nvPr>
        </p:nvSpPr>
        <p:spPr>
          <a:xfrm>
            <a:off x="0" y="609600"/>
            <a:ext cx="9144000" cy="6248400"/>
          </a:xfrm>
          <a:noFill/>
        </p:spPr>
        <p:txBody>
          <a:bodyPr/>
          <a:lstStyle/>
          <a:p>
            <a:pPr eaLnBrk="1" hangingPunct="1"/>
            <a:r>
              <a:rPr lang="en-US" altLang="en-US" sz="3600" b="1" i="1" smtClean="0">
                <a:solidFill>
                  <a:srgbClr val="FFFFFF"/>
                </a:solidFill>
                <a:latin typeface="Arial Narrow" panose="020B0606020202030204" pitchFamily="34" charset="0"/>
              </a:rPr>
              <a:t>What is the danger of applying objective standards to positive commands?    </a:t>
            </a:r>
          </a:p>
          <a:p>
            <a:pPr eaLnBrk="1" hangingPunct="1"/>
            <a:r>
              <a:rPr lang="en-US" altLang="en-US" sz="3600" b="1" smtClean="0">
                <a:solidFill>
                  <a:srgbClr val="FFFFFF"/>
                </a:solidFill>
                <a:latin typeface="Arial Narrow" panose="020B0606020202030204" pitchFamily="34" charset="0"/>
              </a:rPr>
              <a:t>It can reduce them down to a list of specifics which becomes the basis of self-righteous legalism.</a:t>
            </a:r>
            <a:r>
              <a:rPr lang="en-US" altLang="en-US" sz="4400" b="1" smtClean="0">
                <a:solidFill>
                  <a:srgbClr val="FFFFFF"/>
                </a:solidFill>
                <a:latin typeface="Arial Narrow" panose="020B0606020202030204" pitchFamily="34" charset="0"/>
              </a:rPr>
              <a:t> </a:t>
            </a:r>
          </a:p>
          <a:p>
            <a:pPr eaLnBrk="1" hangingPunct="1"/>
            <a:endParaRPr lang="en-US" altLang="en-US" sz="4400" b="1" smtClean="0">
              <a:solidFill>
                <a:srgbClr val="FFFFFF"/>
              </a:solidFill>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6498"/>
                                        </p:tgtEl>
                                        <p:attrNameLst>
                                          <p:attrName>style.visibility</p:attrName>
                                        </p:attrNameLst>
                                      </p:cBhvr>
                                      <p:to>
                                        <p:strVal val="visible"/>
                                      </p:to>
                                    </p:set>
                                  </p:childTnLst>
                                </p:cTn>
                              </p:par>
                            </p:childTnLst>
                          </p:cTn>
                        </p:par>
                        <p:par>
                          <p:cTn id="7" fill="hold" nodeType="after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106499">
                                            <p:txEl>
                                              <p:pRg st="0" end="0"/>
                                            </p:txEl>
                                          </p:spTgt>
                                        </p:tgtEl>
                                        <p:attrNameLst>
                                          <p:attrName>style.visibility</p:attrName>
                                        </p:attrNameLst>
                                      </p:cBhvr>
                                      <p:to>
                                        <p:strVal val="visible"/>
                                      </p:to>
                                    </p:set>
                                    <p:animEffect transition="in" filter="dissolve">
                                      <p:cBhvr>
                                        <p:cTn id="10" dur="500"/>
                                        <p:tgtEl>
                                          <p:spTgt spid="106499">
                                            <p:txEl>
                                              <p:pRg st="0" end="0"/>
                                            </p:txEl>
                                          </p:spTgt>
                                        </p:tgtEl>
                                      </p:cBhvr>
                                    </p:animEffect>
                                  </p:childTnLst>
                                  <p:subTnLst>
                                    <p:animClr clrSpc="rgb" dir="cw">
                                      <p:cBhvr override="childStyle">
                                        <p:cTn dur="1" fill="hold" display="0" masterRel="nextClick" afterEffect="1"/>
                                        <p:tgtEl>
                                          <p:spTgt spid="106499">
                                            <p:txEl>
                                              <p:pRg st="0" end="0"/>
                                            </p:txEl>
                                          </p:spTgt>
                                        </p:tgtEl>
                                        <p:attrNameLst>
                                          <p:attrName>ppt_c</p:attrName>
                                        </p:attrNameLst>
                                      </p:cBhvr>
                                      <p:to>
                                        <a:srgbClr val="C0C0C0"/>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06499">
                                            <p:txEl>
                                              <p:pRg st="1" end="1"/>
                                            </p:txEl>
                                          </p:spTgt>
                                        </p:tgtEl>
                                        <p:attrNameLst>
                                          <p:attrName>style.visibility</p:attrName>
                                        </p:attrNameLst>
                                      </p:cBhvr>
                                      <p:to>
                                        <p:strVal val="visible"/>
                                      </p:to>
                                    </p:set>
                                    <p:animEffect transition="in" filter="dissolve">
                                      <p:cBhvr>
                                        <p:cTn id="15" dur="500"/>
                                        <p:tgtEl>
                                          <p:spTgt spid="1064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p:bldP spid="106499" grpId="0"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1036</TotalTime>
  <Words>2807</Words>
  <Application>Microsoft Office PowerPoint</Application>
  <PresentationFormat>On-screen Show (4:3)</PresentationFormat>
  <Paragraphs>131</Paragraphs>
  <Slides>18</Slides>
  <Notes>18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Wingdings</vt:lpstr>
      <vt:lpstr>Times New Roman</vt:lpstr>
      <vt:lpstr>Arial Narrow</vt:lpstr>
      <vt:lpstr>Manuscript</vt:lpstr>
      <vt:lpstr>Custom Design</vt:lpstr>
      <vt:lpstr>1_Custom Design</vt:lpstr>
      <vt:lpstr>Grace Bible Church  Glorifying God  by Making Disciples of Jesus Christ</vt:lpstr>
      <vt:lpstr>Rule Six - In those areas of life not addressed by the Scriptures, we must develop personal convictions to govern our behavior</vt:lpstr>
      <vt:lpstr>Rule Six - In those areas of life not addressed by the Scriptures, we must develop personal convictions to govern our behavior</vt:lpstr>
      <vt:lpstr>Rule Six</vt:lpstr>
      <vt:lpstr>Rule Six</vt:lpstr>
      <vt:lpstr>Rule Six</vt:lpstr>
      <vt:lpstr> Rule Seven - When applying the Scriptures, we must make a distinction between the positive and negative commands</vt:lpstr>
      <vt:lpstr> Rule Seven</vt:lpstr>
      <vt:lpstr> Rule Seven</vt:lpstr>
      <vt:lpstr>Rule Eight - Each person is individually responsible for applying the Scriptures to his or her own life.</vt:lpstr>
      <vt:lpstr>Rule Eight</vt:lpstr>
      <vt:lpstr>Rule Nine - In all things, we must be teachable. We must be willing to admit that we are wrong, change direction, and appear inconsistent</vt:lpstr>
      <vt:lpstr>Rule Nine - In all things, we must be teachable. We must be willing to admit that we are wrong, change direction, and appear inconsistent</vt:lpstr>
      <vt:lpstr>Rule Ten - The acknowledgment of wrong must be followed by restitution when it is within your power</vt:lpstr>
      <vt:lpstr>Rule Ten - The acknowledgment of wrong must be followed by restitution when it is within your power</vt:lpstr>
      <vt:lpstr>Rule Ten - The acknowledgment of wrong must be followed by restitution when it is within your power</vt:lpstr>
      <vt:lpstr>Rule Ten - The acknowledgment of wrong must be followed by restitution when it is within your power</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 Harris</dc:creator>
  <cp:lastModifiedBy>Scott Harris</cp:lastModifiedBy>
  <cp:revision>67</cp:revision>
  <dcterms:modified xsi:type="dcterms:W3CDTF">2021-01-29T03:39:27Z</dcterms:modified>
</cp:coreProperties>
</file>