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6"/>
  </p:notesMasterIdLst>
  <p:sldIdLst>
    <p:sldId id="300" r:id="rId2"/>
    <p:sldId id="301" r:id="rId3"/>
    <p:sldId id="302" r:id="rId4"/>
    <p:sldId id="303" r:id="rId5"/>
    <p:sldId id="304" r:id="rId6"/>
    <p:sldId id="305" r:id="rId7"/>
    <p:sldId id="306" r:id="rId8"/>
    <p:sldId id="307" r:id="rId9"/>
    <p:sldId id="308" r:id="rId10"/>
    <p:sldId id="309" r:id="rId11"/>
    <p:sldId id="310" r:id="rId12"/>
    <p:sldId id="311" r:id="rId13"/>
    <p:sldId id="312" r:id="rId14"/>
    <p:sldId id="260" r:id="rId15"/>
    <p:sldId id="278" r:id="rId16"/>
    <p:sldId id="279" r:id="rId17"/>
    <p:sldId id="280" r:id="rId18"/>
    <p:sldId id="281" r:id="rId19"/>
    <p:sldId id="282" r:id="rId20"/>
    <p:sldId id="283" r:id="rId21"/>
    <p:sldId id="284" r:id="rId22"/>
    <p:sldId id="286" r:id="rId23"/>
    <p:sldId id="287" r:id="rId24"/>
    <p:sldId id="297"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8411" autoAdjust="0"/>
  </p:normalViewPr>
  <p:slideViewPr>
    <p:cSldViewPr>
      <p:cViewPr varScale="1">
        <p:scale>
          <a:sx n="76" d="100"/>
          <a:sy n="76" d="100"/>
        </p:scale>
        <p:origin x="101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566"/>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22C0C1-BA29-4E8F-B34F-70C124C374CD}" type="slidenum">
              <a:rPr lang="en-US" altLang="en-US"/>
              <a:pPr/>
              <a:t>‹#›</a:t>
            </a:fld>
            <a:endParaRPr lang="en-US" altLang="en-US"/>
          </a:p>
        </p:txBody>
      </p:sp>
    </p:spTree>
    <p:extLst>
      <p:ext uri="{BB962C8B-B14F-4D97-AF65-F5344CB8AC3E}">
        <p14:creationId xmlns:p14="http://schemas.microsoft.com/office/powerpoint/2010/main" val="2897947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0C7D83-4E13-48D1-9BCE-55EF0A472180}" type="slidenum">
              <a:rPr lang="en-US" altLang="en-US">
                <a:solidFill>
                  <a:srgbClr val="000000"/>
                </a:solidFill>
              </a:rPr>
              <a:pPr/>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01078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10</a:t>
            </a:fld>
            <a:endParaRPr lang="en-US" altLang="en-US">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200" b="0" i="0" u="none" strike="noStrike" baseline="0" dirty="0" smtClean="0"/>
          </a:p>
          <a:p>
            <a:r>
              <a:rPr lang="en-US" sz="1200" b="0" i="0" u="none" strike="noStrike" baseline="0" dirty="0" smtClean="0"/>
              <a:t>Matthew 19:21-23    </a:t>
            </a:r>
            <a:r>
              <a:rPr lang="en-US" sz="1200" b="0" i="0" u="none" strike="noStrike" baseline="30000" dirty="0" smtClean="0"/>
              <a:t>21</a:t>
            </a:r>
            <a:r>
              <a:rPr lang="en-US" sz="1200" b="0" i="0" u="none" strike="noStrike" baseline="0" dirty="0" smtClean="0"/>
              <a:t>Jesus said to him, “If you wish to be complete, go and sell your possessions and give to the poor, and you will have treasure in heaven; and come, follow Me.”  </a:t>
            </a:r>
            <a:r>
              <a:rPr lang="en-US" sz="1200" b="0" i="0" u="none" strike="noStrike" baseline="30000" dirty="0" smtClean="0"/>
              <a:t>22</a:t>
            </a:r>
            <a:r>
              <a:rPr lang="en-US" sz="1200" b="0" i="0" u="none" strike="noStrike" baseline="0" dirty="0" smtClean="0"/>
              <a:t>But when the young man heard this statement, he went away grieving; for he was one who owned much property. </a:t>
            </a:r>
            <a:r>
              <a:rPr lang="en-US" sz="1200" b="0" i="0" u="none" strike="noStrike" baseline="30000" dirty="0" smtClean="0"/>
              <a:t>23</a:t>
            </a:r>
            <a:r>
              <a:rPr lang="en-US" sz="1200" b="0" i="0" u="none" strike="noStrike" baseline="0" dirty="0" smtClean="0"/>
              <a:t>And Jesus said to His disciples, “Truly I say to you, it is hard for a rich man to enter the kingdom of heaven.</a:t>
            </a:r>
          </a:p>
          <a:p>
            <a:endParaRPr lang="en-US" sz="1200" b="0" i="0" u="none" strike="noStrike" baseline="0" dirty="0" smtClean="0"/>
          </a:p>
          <a:p>
            <a:r>
              <a:rPr lang="en-US" sz="1200" b="0" i="0" u="none" strike="noStrike" baseline="0" dirty="0" smtClean="0"/>
              <a:t>Luke 14:33 (NASB95) </a:t>
            </a:r>
            <a:r>
              <a:rPr lang="en-US" sz="1200" b="0" i="0" u="none" strike="noStrike" baseline="30000" dirty="0" smtClean="0"/>
              <a:t>33</a:t>
            </a:r>
            <a:r>
              <a:rPr lang="en-US" sz="1200" b="0" i="0" u="none" strike="noStrike" baseline="0" dirty="0" smtClean="0"/>
              <a:t> “So then, none of you can be My disciple who does not give up all his own possessions.</a:t>
            </a:r>
          </a:p>
          <a:p>
            <a:endParaRPr lang="en-US" sz="1200" b="0" i="0" u="none" strike="noStrike" baseline="0" dirty="0" smtClean="0"/>
          </a:p>
          <a:p>
            <a:endParaRPr lang="en-US" sz="1200" dirty="0" smtClean="0"/>
          </a:p>
          <a:p>
            <a:r>
              <a:rPr lang="en-US" sz="1200" b="0" i="1" u="none" strike="noStrike" baseline="0" dirty="0" smtClean="0"/>
              <a:t>The following rules are especially relevant in this case. The person is interpreting and applying Matthew 19:21-23 and Luke 14:33 because he is interpreting out of context and seeking to make an application from an example to a particular person, and then from a hyperbolic statement - note Luke 14:26 shows that Jesus is using hyperbole to make His points. </a:t>
            </a:r>
            <a:endParaRPr lang="en-US" sz="1200" b="0" i="0" u="none" strike="noStrike" baseline="0" dirty="0" smtClean="0"/>
          </a:p>
          <a:p>
            <a:r>
              <a:rPr lang="en-US" sz="1200" b="0" i="0" u="none" strike="noStrike" baseline="0" dirty="0" smtClean="0"/>
              <a:t>Rule 5 - Biblical examples are authoritative only when supported by a command.</a:t>
            </a:r>
          </a:p>
          <a:p>
            <a:r>
              <a:rPr lang="en-US" sz="1200" b="0" i="0" u="none" strike="noStrike" baseline="0" dirty="0" smtClean="0"/>
              <a:t>Rule 13 - Interpret a passage in harmony with its context</a:t>
            </a:r>
          </a:p>
          <a:p>
            <a:r>
              <a:rPr lang="en-US" sz="1200" b="0" i="0" u="none" strike="noStrike" baseline="0" dirty="0" smtClean="0"/>
              <a:t>Rule 18 - Since Scripture originated in an historical context, it can be understood only in light of Biblical history. </a:t>
            </a:r>
          </a:p>
          <a:p>
            <a:r>
              <a:rPr lang="en-US" sz="1200" b="0" i="0" u="none" strike="noStrike" baseline="0" dirty="0" smtClean="0"/>
              <a:t>Rule 22 - A doctrine cannot be considered biblical unless it sums up and includes all that the Scriptures say about it. </a:t>
            </a:r>
          </a:p>
          <a:p>
            <a:pPr eaLnBrk="1" hangingPunct="1"/>
            <a:endParaRPr lang="en-US" altLang="en-US" dirty="0" smtClean="0"/>
          </a:p>
        </p:txBody>
      </p:sp>
    </p:spTree>
    <p:extLst>
      <p:ext uri="{BB962C8B-B14F-4D97-AF65-F5344CB8AC3E}">
        <p14:creationId xmlns:p14="http://schemas.microsoft.com/office/powerpoint/2010/main" val="5920975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11</a:t>
            </a:fld>
            <a:endParaRPr lang="en-US" altLang="en-US">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200" b="0" i="0" u="none" strike="noStrike" baseline="0" dirty="0" smtClean="0"/>
          </a:p>
          <a:p>
            <a:r>
              <a:rPr lang="en-US" sz="1200" b="0" i="0" u="none" strike="noStrike" baseline="0" dirty="0" smtClean="0"/>
              <a:t>John 10:33–36 (NASB95) </a:t>
            </a:r>
            <a:r>
              <a:rPr lang="en-US" sz="1200" b="0" i="0" u="none" strike="noStrike" baseline="30000" dirty="0" smtClean="0"/>
              <a:t>33</a:t>
            </a:r>
            <a:r>
              <a:rPr lang="en-US" sz="1200" b="0" i="0" u="none" strike="noStrike" baseline="0" dirty="0" smtClean="0"/>
              <a:t> The Jews answered Him, “For a good work we do not stone You, but for blasphemy; and because You, being a man, make Yourself out to be God.” </a:t>
            </a:r>
            <a:r>
              <a:rPr lang="en-US" sz="1200" b="0" i="0" u="none" strike="noStrike" baseline="30000" dirty="0" smtClean="0"/>
              <a:t>34</a:t>
            </a:r>
            <a:r>
              <a:rPr lang="en-US" sz="1200" b="0" i="0" u="none" strike="noStrike" baseline="0" dirty="0" smtClean="0"/>
              <a:t> Jesus answered them, “Has it not been written in your Law, ‘I SAID, YOU ARE GODS’? 35 “If he called them gods, to whom the word of God came (and the Scripture cannot be broken), </a:t>
            </a:r>
            <a:r>
              <a:rPr lang="en-US" sz="1200" b="0" i="0" u="none" strike="noStrike" baseline="30000" dirty="0" smtClean="0"/>
              <a:t>36</a:t>
            </a:r>
            <a:r>
              <a:rPr lang="en-US" sz="1200" b="0" i="0" u="none" strike="noStrike" baseline="0" dirty="0" smtClean="0"/>
              <a:t> do you say of Him, whom the Father sanctified and sent into the world, ‘You are blaspheming,’ because I said, ‘I am the Son of God’?</a:t>
            </a:r>
          </a:p>
          <a:p>
            <a:pPr eaLnBrk="1" hangingPunct="1"/>
            <a:endParaRPr lang="en-US" altLang="en-US" dirty="0" smtClean="0"/>
          </a:p>
        </p:txBody>
      </p:sp>
    </p:spTree>
    <p:extLst>
      <p:ext uri="{BB962C8B-B14F-4D97-AF65-F5344CB8AC3E}">
        <p14:creationId xmlns:p14="http://schemas.microsoft.com/office/powerpoint/2010/main" val="609195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12</a:t>
            </a:fld>
            <a:endParaRPr lang="en-US" altLang="en-US">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The following rules are relevant to proper interpretation of this passage:</a:t>
            </a:r>
          </a:p>
          <a:p>
            <a:r>
              <a:rPr lang="en-US" sz="1200" b="0" i="0" u="none" strike="noStrike" baseline="0" dirty="0" smtClean="0"/>
              <a:t>Rule 11 - Interpret words in harmony with their meaning in the time of the author. </a:t>
            </a:r>
          </a:p>
          <a:p>
            <a:r>
              <a:rPr lang="en-US" sz="1200" b="0" i="0" u="none" strike="noStrike" baseline="0" dirty="0" smtClean="0"/>
              <a:t>Rule 12 - Interpret a word in relations to its sentence &amp; context</a:t>
            </a:r>
          </a:p>
          <a:p>
            <a:r>
              <a:rPr lang="en-US" sz="1200" b="0" i="0" u="none" strike="noStrike" baseline="0" dirty="0" smtClean="0"/>
              <a:t>Rule 13 - Interpret a passage in harmony with its context</a:t>
            </a:r>
          </a:p>
          <a:p>
            <a:r>
              <a:rPr lang="en-US" sz="1200" b="0" i="0" u="none" strike="noStrike" baseline="0" dirty="0" smtClean="0"/>
              <a:t>Rule 17- Interpret the words of the prophets in their usual, literal and historical sense, unless the context of manner in which they are fulfilled clearly indicates they have a symbolic meaning. Their fulfillment may be in installments, each fulfillment being a pledge of that which is to follow.</a:t>
            </a:r>
          </a:p>
          <a:p>
            <a:r>
              <a:rPr lang="en-US" sz="1200" b="0" i="0" u="none" strike="noStrike" baseline="0" dirty="0" smtClean="0"/>
              <a:t>Rule 18 - Since Scripture originated in an historical context, it can be understood only in light of Biblical history. </a:t>
            </a:r>
          </a:p>
          <a:p>
            <a:r>
              <a:rPr lang="en-US" sz="1200" b="0" i="0" u="none" strike="noStrike" baseline="0" dirty="0" smtClean="0"/>
              <a:t>Rule 21 - You must understand the Bible grammatically before you can understand it theologically. </a:t>
            </a:r>
          </a:p>
          <a:p>
            <a:r>
              <a:rPr lang="en-US" sz="1200" b="0" i="0" u="none" strike="noStrike" baseline="0" dirty="0" smtClean="0"/>
              <a:t>Rule 22 - A doctrine cannot be considered biblical unless it sums up and includes all that the Scriptures say about it. </a:t>
            </a:r>
          </a:p>
          <a:p>
            <a:pPr eaLnBrk="1" hangingPunct="1"/>
            <a:endParaRPr lang="en-US" altLang="en-US" dirty="0" smtClean="0"/>
          </a:p>
        </p:txBody>
      </p:sp>
    </p:spTree>
    <p:extLst>
      <p:ext uri="{BB962C8B-B14F-4D97-AF65-F5344CB8AC3E}">
        <p14:creationId xmlns:p14="http://schemas.microsoft.com/office/powerpoint/2010/main" val="2800864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solidFill>
                  <a:srgbClr val="000000"/>
                </a:solidFill>
              </a:rPr>
              <a:pPr/>
              <a:t>13</a:t>
            </a:fld>
            <a:endParaRPr lang="en-US" altLang="en-US">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200" b="0" i="0" u="none" strike="noStrike" baseline="0" dirty="0" smtClean="0"/>
          </a:p>
          <a:p>
            <a:r>
              <a:rPr lang="en-US" sz="1200" b="0" i="0" u="none" strike="noStrike" baseline="0" dirty="0" smtClean="0"/>
              <a:t>A) No where in this passage does Jesus deny being divine</a:t>
            </a:r>
          </a:p>
          <a:p>
            <a:r>
              <a:rPr lang="en-US" sz="1200" b="0" i="0" u="none" strike="noStrike" baseline="0" dirty="0" smtClean="0"/>
              <a:t>B) In the greater context, Jesus clearly states He is divine - vs. 30, and they understood His claim of divinity - vs. 33</a:t>
            </a:r>
          </a:p>
          <a:p>
            <a:r>
              <a:rPr lang="en-US" sz="1200" b="0" i="0" u="none" strike="noStrike" baseline="0" dirty="0" smtClean="0"/>
              <a:t>C) Jesus’ claim of divinity in the passage is predicated on His being the one that revealing the Father to them by word and deeds - vs. 25</a:t>
            </a:r>
          </a:p>
          <a:p>
            <a:r>
              <a:rPr lang="en-US" sz="1200" b="0" i="0" u="none" strike="noStrike" baseline="0" dirty="0" smtClean="0"/>
              <a:t>D) The reference to “You are Gods” is to prophets who spoke the words of God to the people and so were as God to the people as His spokesman - see Exodus 4:16; 7:1 , etc. Jesus statement is one of from the lesser to the greater - if mere prophets were called gods, then how much more so the one who is the Son of God and who demonstrates that truth in both word and deed. </a:t>
            </a:r>
          </a:p>
          <a:p>
            <a:r>
              <a:rPr lang="en-US" sz="1200" b="0" i="0" u="none" strike="noStrike" baseline="0" dirty="0" smtClean="0"/>
              <a:t>E) Jesus is fulfilling the prophecy of Deuteronomy 18:15-20 - the greater prophet like Moses to come</a:t>
            </a:r>
          </a:p>
          <a:p>
            <a:r>
              <a:rPr lang="en-US" sz="1200" b="0" i="0" u="none" strike="noStrike" baseline="0" dirty="0" smtClean="0"/>
              <a:t>F) The claim that Jesus denies His deity in this passage is contradictory to His claims to divinity in many other passages.  </a:t>
            </a:r>
          </a:p>
        </p:txBody>
      </p:sp>
    </p:spTree>
    <p:extLst>
      <p:ext uri="{BB962C8B-B14F-4D97-AF65-F5344CB8AC3E}">
        <p14:creationId xmlns:p14="http://schemas.microsoft.com/office/powerpoint/2010/main" val="1372750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DEB34E-EEA8-445B-908C-B693D53C79D3}" type="slidenum">
              <a:rPr lang="en-US" altLang="en-US"/>
              <a:pPr/>
              <a:t>14</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36726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224D4AF-464C-4F49-A3CB-8AE77D8FC69D}" type="slidenum">
              <a:rPr lang="en-US" altLang="en-US"/>
              <a:pPr/>
              <a:t>15</a:t>
            </a:fld>
            <a:endParaRPr lang="en-US"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080168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803ED6-D2C2-46F5-AEB2-7468D3E7C6CB}" type="slidenum">
              <a:rPr lang="en-US" altLang="en-US"/>
              <a:pPr/>
              <a:t>16</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11718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E11D933-2153-4F0F-9BBB-FEC700A69927}" type="slidenum">
              <a:rPr lang="en-US" altLang="en-US"/>
              <a:pPr/>
              <a:t>17</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02182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28D9F4-24B7-4F37-8B2B-5CD08CC9AD62}" type="slidenum">
              <a:rPr lang="en-US" altLang="en-US"/>
              <a:pPr/>
              <a:t>18</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25727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C9FC20C-68AB-485F-955A-4E1BD86E42ED}" type="slidenum">
              <a:rPr lang="en-US" altLang="en-US"/>
              <a:pPr/>
              <a:t>19</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20742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2</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769639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pPr/>
              <a:t>20</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397480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pPr/>
              <a:t>21</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676725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pPr/>
              <a:t>22</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119159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142DC4-2D22-46D1-A456-8F1F34605A44}" type="slidenum">
              <a:rPr lang="en-US" altLang="en-US"/>
              <a:pPr/>
              <a:t>23</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634188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2FC34-64C0-4807-BBF7-8A37F4457245}" type="slidenum">
              <a:rPr lang="en-US" altLang="en-US"/>
              <a:pPr/>
              <a:t>24</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76161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3</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36232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58A5EE-AD44-4365-86CE-AC45D0096F2E}" type="slidenum">
              <a:rPr lang="en-US" altLang="en-US">
                <a:solidFill>
                  <a:srgbClr val="000000"/>
                </a:solidFill>
              </a:rPr>
              <a:pPr/>
              <a:t>4</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80248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5</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Psalm 139:13-16 - God makes human life in the womb</a:t>
            </a:r>
          </a:p>
          <a:p>
            <a:r>
              <a:rPr lang="en-US" sz="1200" b="0" i="0" u="none" strike="noStrike" baseline="0" dirty="0" smtClean="0"/>
              <a:t>Luke 1:41f - Unborn babies have souls - a quality of human life</a:t>
            </a:r>
          </a:p>
          <a:p>
            <a:r>
              <a:rPr lang="en-US" sz="1200" b="0" i="0" u="none" strike="noStrike" baseline="0" dirty="0" smtClean="0"/>
              <a:t>Genesis 9:5-6 - God prohibits murder of humans. </a:t>
            </a:r>
          </a:p>
          <a:p>
            <a:r>
              <a:rPr lang="en-US" sz="1200" b="0" i="0" u="none" strike="noStrike" baseline="0" dirty="0" smtClean="0"/>
              <a:t>* Unborn children are humans made by God and therefore are not to be murdered. Abortion is wrong</a:t>
            </a:r>
            <a:endParaRPr lang="en-US" altLang="en-US" dirty="0" smtClean="0"/>
          </a:p>
        </p:txBody>
      </p:sp>
    </p:spTree>
    <p:extLst>
      <p:ext uri="{BB962C8B-B14F-4D97-AF65-F5344CB8AC3E}">
        <p14:creationId xmlns:p14="http://schemas.microsoft.com/office/powerpoint/2010/main" val="70140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6</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The Bible specifically addresses alcoholic beverages and does not require abstinence even among the leaders (1 Timothy 3, Titus 1).  </a:t>
            </a:r>
          </a:p>
          <a:p>
            <a:r>
              <a:rPr lang="en-US" sz="1200" b="0" i="0" u="none" strike="noStrike" baseline="0" dirty="0" smtClean="0"/>
              <a:t>This syllogism breaks rules 2, 4, 12, 13 &amp; 22 i.e. God does not declare alcoholic beverages as evil, only their abuse </a:t>
            </a:r>
            <a:endParaRPr lang="en-US" altLang="en-US" dirty="0" smtClean="0"/>
          </a:p>
        </p:txBody>
      </p:sp>
    </p:spTree>
    <p:extLst>
      <p:ext uri="{BB962C8B-B14F-4D97-AF65-F5344CB8AC3E}">
        <p14:creationId xmlns:p14="http://schemas.microsoft.com/office/powerpoint/2010/main" val="73962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2D243-75D1-4D93-96D3-25DCF513F713}" type="slidenum">
              <a:rPr lang="en-US" altLang="en-US">
                <a:solidFill>
                  <a:srgbClr val="000000"/>
                </a:solidFill>
              </a:rPr>
              <a:pPr/>
              <a:t>7</a:t>
            </a:fld>
            <a:endParaRPr lang="en-US" altLang="en-US">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smtClean="0"/>
              <a:t>*Ancient Israel had leaders called elders  - Exodus 18 / Numbers 11</a:t>
            </a:r>
          </a:p>
          <a:p>
            <a:r>
              <a:rPr lang="en-US" sz="1200" b="0" i="0" u="none" strike="noStrike" baseline="0" dirty="0" smtClean="0"/>
              <a:t>*New Testament Israel had leaders called elders - Matthew 21:3</a:t>
            </a:r>
          </a:p>
          <a:p>
            <a:r>
              <a:rPr lang="en-US" sz="1200" b="0" i="0" u="none" strike="noStrike" baseline="0" dirty="0" smtClean="0"/>
              <a:t>*The early church in Jerusalem had leaders called elders - Acts 11:30; 15:2,4,6,22-23; 16:4</a:t>
            </a:r>
          </a:p>
          <a:p>
            <a:r>
              <a:rPr lang="en-US" sz="1200" b="0" i="0" u="none" strike="noStrike" baseline="0" dirty="0" smtClean="0"/>
              <a:t>*Paul appointed or had appointed Elders in the churches he planted – Acts 14:23;  20:17; 1 Tim. 5:17; Titus 1:5</a:t>
            </a:r>
          </a:p>
          <a:p>
            <a:r>
              <a:rPr lang="en-US" sz="1200" b="0" i="0" u="none" strike="noStrike" baseline="0" dirty="0" smtClean="0"/>
              <a:t>*James indicates there were Elders in the churches of the diaspora – James 5:14</a:t>
            </a:r>
          </a:p>
          <a:p>
            <a:r>
              <a:rPr lang="en-US" sz="1200" b="0" i="0" u="none" strike="noStrike" baseline="0" dirty="0" smtClean="0"/>
              <a:t>*Peter gives instructions to the Elders in the churches to which he was writing – 1 Peter 5:1</a:t>
            </a:r>
          </a:p>
          <a:p>
            <a:r>
              <a:rPr lang="en-US" sz="1200" b="0" i="0" u="none" strike="noStrike" baseline="0" dirty="0" smtClean="0"/>
              <a:t>&gt; Churches in the present time should have leaders called elders. </a:t>
            </a:r>
          </a:p>
        </p:txBody>
      </p:sp>
    </p:spTree>
    <p:extLst>
      <p:ext uri="{BB962C8B-B14F-4D97-AF65-F5344CB8AC3E}">
        <p14:creationId xmlns:p14="http://schemas.microsoft.com/office/powerpoint/2010/main" val="1523295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8</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i="1" u="none" strike="noStrike" baseline="0" dirty="0" smtClean="0"/>
              <a:t>Rule 5: Biblical examples are authoritative only when supported by a command – Acts is a narrative</a:t>
            </a:r>
            <a:endParaRPr lang="en-US" sz="1200" b="0" i="1" u="none" strike="noStrike" baseline="0" dirty="0" smtClean="0"/>
          </a:p>
          <a:p>
            <a:r>
              <a:rPr lang="en-US" sz="1200" b="0" i="1" u="none" strike="noStrike" baseline="0" dirty="0" smtClean="0"/>
              <a:t>Rule 11: Interpret words in harmony with their meaning in the time of the author -  servant (slave or ?)</a:t>
            </a:r>
          </a:p>
          <a:p>
            <a:r>
              <a:rPr lang="en-US" sz="1200" b="0" i="1" u="none" strike="noStrike" baseline="0" dirty="0" smtClean="0"/>
              <a:t>Rule 12: Interpret a word in relation to its sentence and context – repent and be baptized for the forgiveness of sin – Acts 2:38 </a:t>
            </a:r>
          </a:p>
          <a:p>
            <a:r>
              <a:rPr lang="en-US" sz="1200" b="1" i="1" u="none" strike="noStrike" baseline="0" dirty="0" smtClean="0"/>
              <a:t>Rule 13: Interpret a passage in harmony with its context – Events of Acts 2</a:t>
            </a:r>
            <a:endParaRPr lang="en-US" sz="1200" b="0" i="1" u="none" strike="noStrike" baseline="0" dirty="0" smtClean="0"/>
          </a:p>
          <a:p>
            <a:r>
              <a:rPr lang="en-US" sz="1200" b="0" i="1" u="none" strike="noStrike" baseline="0" dirty="0" smtClean="0"/>
              <a:t>Rule 17- Interpret the words of the prophets in their usual, literal and historical sense, unless the context of manner in which they are fulfilled clearly indicates they have a symbolic meaning. Their fulfillment may be in installments, each fulfillment being a pledge of that which is to follow.  Acts 2 / Joel 2</a:t>
            </a:r>
          </a:p>
          <a:p>
            <a:r>
              <a:rPr lang="en-US" sz="1200" b="1" i="1" u="none" strike="noStrike" baseline="0" dirty="0" smtClean="0"/>
              <a:t>Rule 18 - Since Scripture originated in an historical context, it can be understood only in light of Biblical history.  - Acts 2; Acts 15</a:t>
            </a:r>
            <a:endParaRPr lang="en-US" sz="1200" b="0" i="1" u="none" strike="noStrike" baseline="0" dirty="0" smtClean="0"/>
          </a:p>
          <a:p>
            <a:r>
              <a:rPr lang="en-US" sz="1200" b="0" i="1" u="none" strike="noStrike" baseline="0" dirty="0" smtClean="0"/>
              <a:t>Rule 20 - Historical facts or events become symbols of spiritual truths only if the Scriptures so designate them.  - the practices of the early church – house to house, etc.</a:t>
            </a:r>
          </a:p>
          <a:p>
            <a:r>
              <a:rPr lang="en-US" sz="1200" b="0" i="1" u="none" strike="noStrike" baseline="0" dirty="0" smtClean="0"/>
              <a:t>Rule 21 - You must understand the Bible grammatically before you can understand it theologically.   - repent &amp; be baptized for the forgiveness of sin</a:t>
            </a:r>
          </a:p>
          <a:p>
            <a:r>
              <a:rPr lang="en-US" sz="1200" b="1" i="1" u="none" strike="noStrike" baseline="0" dirty="0" smtClean="0"/>
              <a:t>Rule 22 - A doctrine cannot be considered biblical unless it sums up and includes all that the Scriptures say about it. – baptism / repentance / </a:t>
            </a:r>
            <a:endParaRPr lang="en-US" sz="1200" b="0" i="1" u="none" strike="noStrike" baseline="0" dirty="0" smtClean="0"/>
          </a:p>
          <a:p>
            <a:r>
              <a:rPr lang="en-US" sz="1200" b="0" i="1" u="none" strike="noStrike" baseline="0" dirty="0" smtClean="0"/>
              <a:t>Rules in bold are especially important for a study in Acts</a:t>
            </a:r>
            <a:r>
              <a:rPr lang="en-US" sz="1200" b="0" i="0" u="none" strike="noStrike" baseline="0" dirty="0" smtClean="0"/>
              <a:t>. </a:t>
            </a:r>
            <a:endParaRPr lang="en-US" altLang="en-US" dirty="0" smtClean="0"/>
          </a:p>
        </p:txBody>
      </p:sp>
    </p:spTree>
    <p:extLst>
      <p:ext uri="{BB962C8B-B14F-4D97-AF65-F5344CB8AC3E}">
        <p14:creationId xmlns:p14="http://schemas.microsoft.com/office/powerpoint/2010/main" val="1507998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E951F7B-7EBD-49F8-A5E0-3761427245C6}" type="slidenum">
              <a:rPr lang="en-US" altLang="en-US">
                <a:solidFill>
                  <a:srgbClr val="000000"/>
                </a:solidFill>
              </a:rPr>
              <a:pPr/>
              <a:t>9</a:t>
            </a:fld>
            <a:endParaRPr lang="en-US" alt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1" u="none" strike="noStrike" baseline="0" dirty="0" smtClean="0"/>
              <a:t>Rule 11 - Interpret words in harmony with their meaning in the time of the author.  </a:t>
            </a:r>
          </a:p>
          <a:p>
            <a:r>
              <a:rPr lang="en-US" sz="1200" b="0" i="1" u="none" strike="noStrike" baseline="0" dirty="0" smtClean="0"/>
              <a:t>Rule 12 - Interpret a word in relations to its sentence &amp; context </a:t>
            </a:r>
          </a:p>
          <a:p>
            <a:r>
              <a:rPr lang="en-US" sz="1200" b="0" i="1" u="none" strike="noStrike" baseline="0" dirty="0" smtClean="0"/>
              <a:t>Rule 13 - Interpret a passage in harmony with its context</a:t>
            </a:r>
          </a:p>
          <a:p>
            <a:r>
              <a:rPr lang="en-US" sz="1200" b="0" i="1" u="none" strike="noStrike" baseline="0" dirty="0" smtClean="0"/>
              <a:t>Rule 18 - Since Scripture originated in an historical context, it can be understood only in light of Biblical history. </a:t>
            </a:r>
          </a:p>
          <a:p>
            <a:r>
              <a:rPr lang="en-US" sz="1200" b="0" i="1" u="none" strike="noStrike" baseline="0" dirty="0" smtClean="0"/>
              <a:t>Rule 22 - A doctrine cannot be considered biblical unless it sums up and includes all that the Scriptures say about it. </a:t>
            </a:r>
            <a:endParaRPr lang="en-US" sz="1200" b="0" i="0" u="none" strike="noStrike" baseline="0" dirty="0" smtClean="0"/>
          </a:p>
          <a:p>
            <a:r>
              <a:rPr lang="en-US" sz="1200" b="0" i="1" u="none" strike="noStrike" baseline="0" dirty="0" smtClean="0"/>
              <a:t>The interpretation of Exodus 20:13 hinges upon the meaning of the Hebrew words in their historical context which are translated in the KJV as “Thou shalt not kill.” Also critical to the interpretation is taking into account all the Scriptures say upon the subject and not just one passage. </a:t>
            </a:r>
            <a:endParaRPr lang="en-US" sz="1200" b="0" i="0" u="none" strike="noStrike" baseline="0" dirty="0" smtClean="0"/>
          </a:p>
          <a:p>
            <a:pPr eaLnBrk="1" hangingPunct="1"/>
            <a:endParaRPr lang="en-US" altLang="en-US" dirty="0" smtClean="0"/>
          </a:p>
        </p:txBody>
      </p:sp>
    </p:spTree>
    <p:extLst>
      <p:ext uri="{BB962C8B-B14F-4D97-AF65-F5344CB8AC3E}">
        <p14:creationId xmlns:p14="http://schemas.microsoft.com/office/powerpoint/2010/main" val="1598189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940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772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3593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242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586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82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456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186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468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6135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64566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57200" y="228600"/>
            <a:ext cx="8240713" cy="2468563"/>
          </a:xfrm>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
        <p:nvSpPr>
          <p:cNvPr id="4099" name="TextBox 1"/>
          <p:cNvSpPr txBox="1">
            <a:spLocks noChangeArrowheads="1"/>
          </p:cNvSpPr>
          <p:nvPr/>
        </p:nvSpPr>
        <p:spPr bwMode="auto">
          <a:xfrm>
            <a:off x="187325" y="3200400"/>
            <a:ext cx="87804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smtClean="0">
                <a:solidFill>
                  <a:srgbClr val="FFFFFF"/>
                </a:solidFill>
              </a:rPr>
              <a:t>Download notes at:</a:t>
            </a:r>
          </a:p>
          <a:p>
            <a:pPr algn="ctr"/>
            <a:r>
              <a:rPr lang="en-US" altLang="en-US" sz="4400" b="1" smtClean="0">
                <a:solidFill>
                  <a:srgbClr val="FFFFFF"/>
                </a:solidFill>
              </a:rPr>
              <a:t>GraceBibleNY.org/hermeneutics</a:t>
            </a:r>
          </a:p>
        </p:txBody>
      </p:sp>
    </p:spTree>
    <p:extLst>
      <p:ext uri="{BB962C8B-B14F-4D97-AF65-F5344CB8AC3E}">
        <p14:creationId xmlns:p14="http://schemas.microsoft.com/office/powerpoint/2010/main" val="202658938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24 – Case Studies</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457200" indent="-457200" eaLnBrk="1" hangingPunct="1">
              <a:buNone/>
            </a:pPr>
            <a:r>
              <a:rPr lang="en-US" altLang="en-US" sz="3200" b="1" dirty="0">
                <a:solidFill>
                  <a:srgbClr val="FFFFFF"/>
                </a:solidFill>
                <a:latin typeface="Arial Narrow" panose="020B0606020202030204" pitchFamily="34" charset="0"/>
              </a:rPr>
              <a:t>3) On the basis of Matthew 19:21-23 and Luke 14:33, you are told by someone that to be a follower of Christ you must rid yourself of all possessions. Biblically, how would you answer this person and which of the rules of interpretation would you use? </a:t>
            </a:r>
            <a:endParaRPr lang="en-US" altLang="en-US" sz="3200" b="1" dirty="0" smtClean="0">
              <a:solidFill>
                <a:srgbClr val="FFFFFF"/>
              </a:solidFill>
              <a:latin typeface="Arial Narrow" panose="020B0606020202030204" pitchFamily="34" charset="0"/>
            </a:endParaRPr>
          </a:p>
          <a:p>
            <a:pPr marL="457200" indent="-457200" eaLnBrk="1" hangingPunct="1">
              <a:buNone/>
            </a:pP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063902345"/>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24 – Case Studies</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4</a:t>
            </a:r>
            <a:r>
              <a:rPr lang="en-US" altLang="en-US" sz="3200" b="1" dirty="0">
                <a:solidFill>
                  <a:srgbClr val="FFFFFF"/>
                </a:solidFill>
                <a:latin typeface="Arial Narrow" panose="020B0606020202030204" pitchFamily="34" charset="0"/>
              </a:rPr>
              <a:t>) A Jehovah’s Witness argues that Jesus denied being divine in John 10:33-36. Using the rules of interpretation just studied, interpret this passage and answer the Jehovah’s Witness’ assertion. List the rules you used as you do this.</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424125819"/>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24 – Case Studies</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4</a:t>
            </a:r>
            <a:r>
              <a:rPr lang="en-US" altLang="en-US" sz="3200" b="1" dirty="0">
                <a:solidFill>
                  <a:srgbClr val="FFFFFF"/>
                </a:solidFill>
                <a:latin typeface="Arial Narrow" panose="020B0606020202030204" pitchFamily="34" charset="0"/>
              </a:rPr>
              <a:t>) A Jehovah’s Witness argues that Jesus denied being divine in John 10:33-36. Using the rules of interpretation just studied, interpret this passage and answer the Jehovah’s Witness’ assertion. List the rules you used as you do this.</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05572249"/>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Rule 24 – Case Studies</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4</a:t>
            </a:r>
            <a:r>
              <a:rPr lang="en-US" altLang="en-US" sz="3200" b="1" dirty="0">
                <a:solidFill>
                  <a:srgbClr val="FFFFFF"/>
                </a:solidFill>
                <a:latin typeface="Arial Narrow" panose="020B0606020202030204" pitchFamily="34" charset="0"/>
              </a:rPr>
              <a:t>) A Jehovah’s Witness argues that Jesus denied being divine in John 10:33-36. Using the rules of interpretation just studied, interpret this passage and answer the Jehovah’s Witness’ assertion. List the rules you used as you do this.</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819821798"/>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3200" b="1" dirty="0" smtClean="0">
                <a:solidFill>
                  <a:srgbClr val="FFFFFF"/>
                </a:solidFill>
                <a:latin typeface="Arial Narrow" panose="020B0606020202030204" pitchFamily="34" charset="0"/>
              </a:rPr>
              <a:t>Points – Fly in from left</a:t>
            </a: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dissolve in</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Blinds Vertical</a:t>
            </a: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wipe from right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fade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blinds horizontal</a:t>
            </a: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2215991"/>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24</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A teaching merely implied in Scripture may be considered biblical when a comparison of related passages supports it. </a:t>
            </a:r>
            <a:r>
              <a:rPr lang="en-US" altLang="en-US" sz="3600" b="1" dirty="0" smtClean="0">
                <a:solidFill>
                  <a:srgbClr val="FFFF99"/>
                </a:solidFill>
                <a:latin typeface="Arial Narrow" panose="020B0606020202030204" pitchFamily="34" charset="0"/>
              </a:rPr>
              <a:t> Pages 219-221</a:t>
            </a:r>
          </a:p>
        </p:txBody>
      </p:sp>
      <p:sp>
        <p:nvSpPr>
          <p:cNvPr id="56323" name="Rectangle 3"/>
          <p:cNvSpPr>
            <a:spLocks noGrp="1" noChangeArrowheads="1"/>
          </p:cNvSpPr>
          <p:nvPr>
            <p:ph type="body" idx="4294967295"/>
          </p:nvPr>
        </p:nvSpPr>
        <p:spPr>
          <a:xfrm>
            <a:off x="0" y="2215991"/>
            <a:ext cx="9144000" cy="4642009"/>
          </a:xfrm>
          <a:noFill/>
        </p:spPr>
        <p:txBody>
          <a:bodyPr/>
          <a:lstStyle/>
          <a:p>
            <a:pPr eaLnBrk="1" hangingPunct="1"/>
            <a:r>
              <a:rPr lang="en-US" altLang="en-US" sz="3200" b="1" dirty="0">
                <a:solidFill>
                  <a:srgbClr val="FFFFFF"/>
                </a:solidFill>
                <a:latin typeface="Arial Narrow" panose="020B0606020202030204" pitchFamily="34" charset="0"/>
              </a:rPr>
              <a:t>Example: The Resurrection is true - Mark 12:26-27  </a:t>
            </a:r>
            <a:r>
              <a:rPr lang="en-US" altLang="en-US" sz="3200" b="1" dirty="0" smtClean="0">
                <a:solidFill>
                  <a:srgbClr val="FFFFFF"/>
                </a:solidFill>
                <a:latin typeface="Arial Narrow" panose="020B0606020202030204" pitchFamily="34" charset="0"/>
              </a:rPr>
              <a:t>-</a:t>
            </a:r>
          </a:p>
          <a:p>
            <a:pPr marL="290512" lvl="1" indent="0" eaLnBrk="1" hangingPunct="1">
              <a:buNone/>
            </a:pPr>
            <a:r>
              <a:rPr lang="en-US" altLang="en-US" sz="3200" b="1" dirty="0" smtClean="0">
                <a:solidFill>
                  <a:srgbClr val="FFFFFF"/>
                </a:solidFill>
                <a:latin typeface="Arial Narrow" panose="020B0606020202030204" pitchFamily="34" charset="0"/>
              </a:rPr>
              <a:t>* God </a:t>
            </a:r>
            <a:r>
              <a:rPr lang="en-US" altLang="en-US" sz="3200" b="1" dirty="0">
                <a:solidFill>
                  <a:srgbClr val="FFFFFF"/>
                </a:solidFill>
                <a:latin typeface="Arial Narrow" panose="020B0606020202030204" pitchFamily="34" charset="0"/>
              </a:rPr>
              <a:t>is a God of the living </a:t>
            </a:r>
            <a:endParaRPr lang="en-US" altLang="en-US" sz="3200" b="1" dirty="0" smtClean="0">
              <a:solidFill>
                <a:srgbClr val="FFFFFF"/>
              </a:solidFill>
              <a:latin typeface="Arial Narrow" panose="020B0606020202030204" pitchFamily="34" charset="0"/>
            </a:endParaRPr>
          </a:p>
          <a:p>
            <a:pPr marL="290512" lvl="1" indent="0" eaLnBrk="1" hangingPunct="1">
              <a:buNone/>
            </a:pPr>
            <a:r>
              <a:rPr lang="en-US" altLang="en-US" sz="3200" b="1" dirty="0" smtClean="0">
                <a:solidFill>
                  <a:srgbClr val="FFFFFF"/>
                </a:solidFill>
                <a:latin typeface="Arial Narrow" panose="020B0606020202030204" pitchFamily="34" charset="0"/>
              </a:rPr>
              <a:t>* God is the God of Abraham, Isaac &amp; Jacob (Ex. 3:15)</a:t>
            </a:r>
          </a:p>
          <a:p>
            <a:pPr lvl="1" eaLnBrk="1" hangingPunct="1"/>
            <a:r>
              <a:rPr lang="en-US" altLang="en-US" sz="3200" b="1" dirty="0" smtClean="0">
                <a:solidFill>
                  <a:srgbClr val="FFFFFF"/>
                </a:solidFill>
                <a:latin typeface="Arial Narrow" panose="020B0606020202030204" pitchFamily="34" charset="0"/>
              </a:rPr>
              <a:t>Abraham, Isaac &amp; Jacob are living</a:t>
            </a:r>
            <a:endParaRPr lang="en-US" altLang="en-US" sz="3200" b="1" dirty="0">
              <a:solidFill>
                <a:srgbClr val="FFFFFF"/>
              </a:solidFill>
              <a:latin typeface="Arial Narrow" panose="020B0606020202030204" pitchFamily="34" charset="0"/>
            </a:endParaRPr>
          </a:p>
          <a:p>
            <a:pPr eaLnBrk="1" hangingPunct="1"/>
            <a:r>
              <a:rPr lang="en-US" altLang="en-US" sz="3200" b="1" dirty="0" smtClean="0">
                <a:solidFill>
                  <a:srgbClr val="FFFFFF"/>
                </a:solidFill>
                <a:latin typeface="Arial Narrow" panose="020B0606020202030204" pitchFamily="34" charset="0"/>
              </a:rPr>
              <a:t>Example</a:t>
            </a:r>
            <a:r>
              <a:rPr lang="en-US" altLang="en-US" sz="3200" b="1" dirty="0">
                <a:solidFill>
                  <a:srgbClr val="FFFFFF"/>
                </a:solidFill>
                <a:latin typeface="Arial Narrow" panose="020B0606020202030204" pitchFamily="34" charset="0"/>
              </a:rPr>
              <a:t>: Women can partake of communion  - </a:t>
            </a:r>
            <a:r>
              <a:rPr lang="en-US" altLang="en-US" sz="3200" b="1" dirty="0" smtClean="0">
                <a:solidFill>
                  <a:srgbClr val="FFFFFF"/>
                </a:solidFill>
                <a:latin typeface="Arial Narrow" panose="020B0606020202030204" pitchFamily="34" charset="0"/>
              </a:rPr>
              <a:t>	</a:t>
            </a:r>
          </a:p>
          <a:p>
            <a:pPr marL="290512" lvl="1" indent="0" eaLnBrk="1" hangingPunct="1">
              <a:buNone/>
            </a:pPr>
            <a:r>
              <a:rPr lang="en-US" altLang="en-US" sz="3200" b="1" dirty="0" smtClean="0">
                <a:solidFill>
                  <a:srgbClr val="FFFFFF"/>
                </a:solidFill>
                <a:latin typeface="Arial Narrow" panose="020B0606020202030204" pitchFamily="34" charset="0"/>
              </a:rPr>
              <a:t>* The church was instructed about Communion</a:t>
            </a:r>
          </a:p>
          <a:p>
            <a:pPr marL="290512" lvl="1" indent="0" eaLnBrk="1" hangingPunct="1">
              <a:buNone/>
            </a:pPr>
            <a:r>
              <a:rPr lang="en-US" altLang="en-US" sz="3200" b="1" dirty="0" smtClean="0">
                <a:solidFill>
                  <a:srgbClr val="FFFFFF"/>
                </a:solidFill>
                <a:latin typeface="Arial Narrow" panose="020B0606020202030204" pitchFamily="34" charset="0"/>
              </a:rPr>
              <a:t>* Women are in the church</a:t>
            </a:r>
          </a:p>
          <a:p>
            <a:pPr lvl="1" eaLnBrk="1" hangingPunct="1"/>
            <a:r>
              <a:rPr lang="en-US" altLang="en-US" sz="3200" b="1" dirty="0" smtClean="0">
                <a:solidFill>
                  <a:srgbClr val="FFFFFF"/>
                </a:solidFill>
                <a:latin typeface="Arial Narrow" panose="020B0606020202030204" pitchFamily="34" charset="0"/>
              </a:rPr>
              <a:t>Women can participate in Communion</a:t>
            </a:r>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3474207624"/>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1" dur="500"/>
                                        <p:tgtEl>
                                          <p:spTgt spid="56323">
                                            <p:txEl>
                                              <p:pRg st="2" end="2"/>
                                            </p:txEl>
                                          </p:spTgt>
                                        </p:tgtEl>
                                      </p:cBhvr>
                                    </p:animEffect>
                                  </p:childTnLst>
                                  <p:subTnLst>
                                    <p:animClr clrSpc="rgb" dir="cw">
                                      <p:cBhvr override="childStyle">
                                        <p:cTn dur="1" fill="hold" display="0" masterRel="nextClick" afterEffect="1"/>
                                        <p:tgtEl>
                                          <p:spTgt spid="56323">
                                            <p:txEl>
                                              <p:pRg st="2" end="2"/>
                                            </p:txEl>
                                          </p:spTgt>
                                        </p:tgtEl>
                                        <p:attrNameLst>
                                          <p:attrName>ppt_c</p:attrName>
                                        </p:attrNameLst>
                                      </p:cBhvr>
                                      <p:to>
                                        <a:srgbClr val="C0C0C0"/>
                                      </p:to>
                                    </p:animClr>
                                  </p:sub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6" dur="500"/>
                                        <p:tgtEl>
                                          <p:spTgt spid="56323">
                                            <p:txEl>
                                              <p:pRg st="3" end="3"/>
                                            </p:txEl>
                                          </p:spTgt>
                                        </p:tgtEl>
                                      </p:cBhvr>
                                    </p:animEffect>
                                  </p:childTnLst>
                                  <p:subTnLst>
                                    <p:animClr clrSpc="rgb" dir="cw">
                                      <p:cBhvr override="childStyle">
                                        <p:cTn dur="1" fill="hold" display="0" masterRel="nextClick" afterEffect="1"/>
                                        <p:tgtEl>
                                          <p:spTgt spid="56323">
                                            <p:txEl>
                                              <p:pRg st="3" end="3"/>
                                            </p:txEl>
                                          </p:spTgt>
                                        </p:tgtEl>
                                        <p:attrNameLst>
                                          <p:attrName>ppt_c</p:attrName>
                                        </p:attrNameLst>
                                      </p:cBhvr>
                                      <p:to>
                                        <a:srgbClr val="C0C0C0"/>
                                      </p:to>
                                    </p:animClr>
                                  </p:subTnLst>
                                </p:cTn>
                              </p:par>
                            </p:childTnLst>
                          </p:cTn>
                        </p:par>
                      </p:childTnLst>
                    </p:cTn>
                  </p:par>
                  <p:par>
                    <p:cTn id="27" fill="hold">
                      <p:stCondLst>
                        <p:cond delay="indefinite"/>
                      </p:stCondLst>
                      <p:childTnLst>
                        <p:par>
                          <p:cTn id="28" fill="hold">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1" dur="500"/>
                                        <p:tgtEl>
                                          <p:spTgt spid="5632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37" fill="hold" grpId="0" nodeType="clickEffect">
                                  <p:stCondLst>
                                    <p:cond delay="0"/>
                                  </p:stCondLst>
                                  <p:childTnLst>
                                    <p:set>
                                      <p:cBhvr>
                                        <p:cTn id="35" dur="1" fill="hold">
                                          <p:stCondLst>
                                            <p:cond delay="0"/>
                                          </p:stCondLst>
                                        </p:cTn>
                                        <p:tgtEl>
                                          <p:spTgt spid="56323">
                                            <p:txEl>
                                              <p:pRg st="5" end="5"/>
                                            </p:txEl>
                                          </p:spTgt>
                                        </p:tgtEl>
                                        <p:attrNameLst>
                                          <p:attrName>style.visibility</p:attrName>
                                        </p:attrNameLst>
                                      </p:cBhvr>
                                      <p:to>
                                        <p:strVal val="visible"/>
                                      </p:to>
                                    </p:set>
                                    <p:animEffect transition="in" filter="barn(outVertical)">
                                      <p:cBhvr>
                                        <p:cTn id="36" dur="500"/>
                                        <p:tgtEl>
                                          <p:spTgt spid="56323">
                                            <p:txEl>
                                              <p:pRg st="5" end="5"/>
                                            </p:txEl>
                                          </p:spTgt>
                                        </p:tgtEl>
                                      </p:cBhvr>
                                    </p:animEffect>
                                  </p:childTnLst>
                                  <p:subTnLst>
                                    <p:animClr clrSpc="rgb" dir="cw">
                                      <p:cBhvr override="childStyle">
                                        <p:cTn dur="1" fill="hold" display="0" masterRel="nextClick" afterEffect="1"/>
                                        <p:tgtEl>
                                          <p:spTgt spid="56323">
                                            <p:txEl>
                                              <p:pRg st="5" end="5"/>
                                            </p:txEl>
                                          </p:spTgt>
                                        </p:tgtEl>
                                        <p:attrNameLst>
                                          <p:attrName>ppt_c</p:attrName>
                                        </p:attrNameLst>
                                      </p:cBhvr>
                                      <p:to>
                                        <a:srgbClr val="C0C0C0"/>
                                      </p:to>
                                    </p:animClr>
                                  </p:subTnLst>
                                </p:cTn>
                              </p:par>
                            </p:childTnLst>
                          </p:cTn>
                        </p:par>
                      </p:childTnLst>
                    </p:cTn>
                  </p:par>
                  <p:par>
                    <p:cTn id="37" fill="hold">
                      <p:stCondLst>
                        <p:cond delay="indefinite"/>
                      </p:stCondLst>
                      <p:childTnLst>
                        <p:par>
                          <p:cTn id="38" fill="hold">
                            <p:stCondLst>
                              <p:cond delay="0"/>
                            </p:stCondLst>
                            <p:childTnLst>
                              <p:par>
                                <p:cTn id="39" presetID="16" presetClass="entr" presetSubtype="37" fill="hold" grpId="0" nodeType="clickEffect">
                                  <p:stCondLst>
                                    <p:cond delay="0"/>
                                  </p:stCondLst>
                                  <p:childTnLst>
                                    <p:set>
                                      <p:cBhvr>
                                        <p:cTn id="40" dur="1" fill="hold">
                                          <p:stCondLst>
                                            <p:cond delay="0"/>
                                          </p:stCondLst>
                                        </p:cTn>
                                        <p:tgtEl>
                                          <p:spTgt spid="56323">
                                            <p:txEl>
                                              <p:pRg st="6" end="6"/>
                                            </p:txEl>
                                          </p:spTgt>
                                        </p:tgtEl>
                                        <p:attrNameLst>
                                          <p:attrName>style.visibility</p:attrName>
                                        </p:attrNameLst>
                                      </p:cBhvr>
                                      <p:to>
                                        <p:strVal val="visible"/>
                                      </p:to>
                                    </p:set>
                                    <p:animEffect transition="in" filter="barn(outVertical)">
                                      <p:cBhvr>
                                        <p:cTn id="41" dur="500"/>
                                        <p:tgtEl>
                                          <p:spTgt spid="56323">
                                            <p:txEl>
                                              <p:pRg st="6" end="6"/>
                                            </p:txEl>
                                          </p:spTgt>
                                        </p:tgtEl>
                                      </p:cBhvr>
                                    </p:animEffect>
                                  </p:childTnLst>
                                  <p:subTnLst>
                                    <p:animClr clrSpc="rgb" dir="cw">
                                      <p:cBhvr override="childStyle">
                                        <p:cTn dur="1" fill="hold" display="0" masterRel="nextClick" afterEffect="1"/>
                                        <p:tgtEl>
                                          <p:spTgt spid="56323">
                                            <p:txEl>
                                              <p:pRg st="6" end="6"/>
                                            </p:txEl>
                                          </p:spTgt>
                                        </p:tgtEl>
                                        <p:attrNameLst>
                                          <p:attrName>ppt_c</p:attrName>
                                        </p:attrNameLst>
                                      </p:cBhvr>
                                      <p:to>
                                        <a:srgbClr val="C0C0C0"/>
                                      </p:to>
                                    </p:animClr>
                                  </p:subTnLst>
                                </p:cTn>
                              </p:par>
                            </p:childTnLst>
                          </p:cTn>
                        </p:par>
                      </p:childTnLst>
                    </p:cTn>
                  </p:par>
                  <p:par>
                    <p:cTn id="42" fill="hold">
                      <p:stCondLst>
                        <p:cond delay="indefinite"/>
                      </p:stCondLst>
                      <p:childTnLst>
                        <p:par>
                          <p:cTn id="43" fill="hold">
                            <p:stCondLst>
                              <p:cond delay="0"/>
                            </p:stCondLst>
                            <p:childTnLst>
                              <p:par>
                                <p:cTn id="44" presetID="16" presetClass="entr" presetSubtype="37" fill="hold" grpId="0" nodeType="clickEffect">
                                  <p:stCondLst>
                                    <p:cond delay="0"/>
                                  </p:stCondLst>
                                  <p:childTnLst>
                                    <p:set>
                                      <p:cBhvr>
                                        <p:cTn id="45" dur="1" fill="hold">
                                          <p:stCondLst>
                                            <p:cond delay="0"/>
                                          </p:stCondLst>
                                        </p:cTn>
                                        <p:tgtEl>
                                          <p:spTgt spid="56323">
                                            <p:txEl>
                                              <p:pRg st="7" end="7"/>
                                            </p:txEl>
                                          </p:spTgt>
                                        </p:tgtEl>
                                        <p:attrNameLst>
                                          <p:attrName>style.visibility</p:attrName>
                                        </p:attrNameLst>
                                      </p:cBhvr>
                                      <p:to>
                                        <p:strVal val="visible"/>
                                      </p:to>
                                    </p:set>
                                    <p:animEffect transition="in" filter="barn(outVertical)">
                                      <p:cBhvr>
                                        <p:cTn id="46" dur="500"/>
                                        <p:tgtEl>
                                          <p:spTgt spid="563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split out vertical</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Peek In from bottom</a:t>
            </a: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Title</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Text</a:t>
            </a:r>
          </a:p>
        </p:txBody>
      </p:sp>
      <p:sp>
        <p:nvSpPr>
          <p:cNvPr id="5939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3200" b="1" dirty="0" smtClean="0">
                <a:solidFill>
                  <a:srgbClr val="FFFFFF"/>
                </a:solidFill>
                <a:latin typeface="Arial Narrow" panose="020B0606020202030204" pitchFamily="34" charset="0"/>
              </a:rPr>
              <a:t>Points – Random bars horizontal</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0" y="61555"/>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Conclusions</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108"/>
            <a:ext cx="9144000" cy="6180892"/>
          </a:xfrm>
          <a:noFill/>
        </p:spPr>
        <p:txBody>
          <a:bodyPr/>
          <a:lstStyle/>
          <a:p>
            <a:pPr eaLnBrk="1" hangingPunct="1"/>
            <a:r>
              <a:rPr lang="en-US" altLang="en-US" sz="3200" b="1" dirty="0" smtClean="0">
                <a:solidFill>
                  <a:srgbClr val="FFFFFF"/>
                </a:solidFill>
                <a:latin typeface="Arial Narrow" panose="020B0606020202030204" pitchFamily="34" charset="0"/>
              </a:rPr>
              <a:t>Points – faded zoom</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53" presetClass="entr" presetSubtype="0" fill="hold" grpId="0" nodeType="clickEffect">
                                  <p:stCondLst>
                                    <p:cond delay="0"/>
                                  </p:stCondLst>
                                  <p:childTnLst>
                                    <p:set>
                                      <p:cBhvr>
                                        <p:cTn id="10" dur="1" fill="hold">
                                          <p:stCondLst>
                                            <p:cond delay="0"/>
                                          </p:stCondLst>
                                        </p:cTn>
                                        <p:tgtEl>
                                          <p:spTgt spid="60419">
                                            <p:txEl>
                                              <p:pRg st="0" end="0"/>
                                            </p:txEl>
                                          </p:spTgt>
                                        </p:tgtEl>
                                        <p:attrNameLst>
                                          <p:attrName>style.visibility</p:attrName>
                                        </p:attrNameLst>
                                      </p:cBhvr>
                                      <p:to>
                                        <p:strVal val="visible"/>
                                      </p:to>
                                    </p:set>
                                    <p:anim calcmode="lin" valueType="num">
                                      <p:cBhvr>
                                        <p:cTn id="11"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604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2215991"/>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24</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A teaching merely implied in Scripture may be considered biblical when a comparison of related passages supports it. </a:t>
            </a:r>
            <a:r>
              <a:rPr lang="en-US" altLang="en-US" sz="3600" b="1" dirty="0" smtClean="0">
                <a:solidFill>
                  <a:srgbClr val="FFFF99"/>
                </a:solidFill>
                <a:latin typeface="Arial Narrow" panose="020B0606020202030204" pitchFamily="34" charset="0"/>
              </a:rPr>
              <a:t> Pages 219-221</a:t>
            </a:r>
          </a:p>
        </p:txBody>
      </p:sp>
      <p:sp>
        <p:nvSpPr>
          <p:cNvPr id="56323" name="Rectangle 3"/>
          <p:cNvSpPr>
            <a:spLocks noGrp="1" noChangeArrowheads="1"/>
          </p:cNvSpPr>
          <p:nvPr>
            <p:ph type="body" idx="4294967295"/>
          </p:nvPr>
        </p:nvSpPr>
        <p:spPr>
          <a:xfrm>
            <a:off x="0" y="2215991"/>
            <a:ext cx="9144000" cy="4642009"/>
          </a:xfrm>
          <a:noFill/>
        </p:spPr>
        <p:txBody>
          <a:bodyPr/>
          <a:lstStyle/>
          <a:p>
            <a:pPr eaLnBrk="1" hangingPunct="1"/>
            <a:r>
              <a:rPr lang="en-US" altLang="en-US" sz="3200" b="1" dirty="0" smtClean="0">
                <a:solidFill>
                  <a:srgbClr val="FFFFFF"/>
                </a:solidFill>
                <a:latin typeface="Arial Narrow" panose="020B0606020202030204" pitchFamily="34" charset="0"/>
              </a:rPr>
              <a:t>Example </a:t>
            </a:r>
            <a:r>
              <a:rPr lang="en-US" altLang="en-US" sz="3200" b="1" dirty="0">
                <a:solidFill>
                  <a:srgbClr val="FFFFFF"/>
                </a:solidFill>
                <a:latin typeface="Arial Narrow" panose="020B0606020202030204" pitchFamily="34" charset="0"/>
              </a:rPr>
              <a:t>of error </a:t>
            </a:r>
            <a:endParaRPr lang="en-US" altLang="en-US" sz="3200" b="1" dirty="0" smtClean="0">
              <a:solidFill>
                <a:srgbClr val="FFFFFF"/>
              </a:solidFill>
              <a:latin typeface="Arial Narrow" panose="020B0606020202030204" pitchFamily="34" charset="0"/>
            </a:endParaRPr>
          </a:p>
          <a:p>
            <a:pPr marL="290512" lvl="1" indent="0" eaLnBrk="1" hangingPunct="1">
              <a:buNone/>
            </a:pPr>
            <a:r>
              <a:rPr lang="en-US" altLang="en-US" sz="3200" b="1" dirty="0" smtClean="0">
                <a:solidFill>
                  <a:srgbClr val="FFFFFF"/>
                </a:solidFill>
                <a:latin typeface="Arial Narrow" panose="020B0606020202030204" pitchFamily="34" charset="0"/>
              </a:rPr>
              <a:t>* </a:t>
            </a:r>
            <a:r>
              <a:rPr lang="en-US" altLang="en-US" sz="3200" b="1" dirty="0">
                <a:solidFill>
                  <a:srgbClr val="FFFFFF"/>
                </a:solidFill>
                <a:latin typeface="Arial Narrow" panose="020B0606020202030204" pitchFamily="34" charset="0"/>
              </a:rPr>
              <a:t>We are to be like Jesus </a:t>
            </a:r>
            <a:endParaRPr lang="en-US" altLang="en-US" sz="3200" b="1" dirty="0" smtClean="0">
              <a:solidFill>
                <a:srgbClr val="FFFFFF"/>
              </a:solidFill>
              <a:latin typeface="Arial Narrow" panose="020B0606020202030204" pitchFamily="34" charset="0"/>
            </a:endParaRPr>
          </a:p>
          <a:p>
            <a:pPr marL="290512" lvl="1" indent="0" eaLnBrk="1" hangingPunct="1">
              <a:buNone/>
            </a:pPr>
            <a:r>
              <a:rPr lang="en-US" altLang="en-US" sz="3200" b="1" dirty="0" smtClean="0">
                <a:solidFill>
                  <a:srgbClr val="FFFFFF"/>
                </a:solidFill>
                <a:latin typeface="Arial Narrow" panose="020B0606020202030204" pitchFamily="34" charset="0"/>
              </a:rPr>
              <a:t>* Jesus got </a:t>
            </a:r>
            <a:r>
              <a:rPr lang="en-US" altLang="en-US" sz="3200" b="1" dirty="0">
                <a:solidFill>
                  <a:srgbClr val="FFFFFF"/>
                </a:solidFill>
                <a:latin typeface="Arial Narrow" panose="020B0606020202030204" pitchFamily="34" charset="0"/>
              </a:rPr>
              <a:t>up early to pray </a:t>
            </a:r>
            <a:endParaRPr lang="en-US" altLang="en-US" sz="3200" b="1" dirty="0" smtClean="0">
              <a:solidFill>
                <a:srgbClr val="FFFFFF"/>
              </a:solidFill>
              <a:latin typeface="Arial Narrow" panose="020B0606020202030204" pitchFamily="34" charset="0"/>
            </a:endParaRPr>
          </a:p>
          <a:p>
            <a:pPr lvl="1" eaLnBrk="1" hangingPunct="1"/>
            <a:r>
              <a:rPr lang="en-US" altLang="en-US" sz="3200" b="1" dirty="0" smtClean="0">
                <a:solidFill>
                  <a:srgbClr val="FFFFFF"/>
                </a:solidFill>
                <a:latin typeface="Arial Narrow" panose="020B0606020202030204" pitchFamily="34" charset="0"/>
              </a:rPr>
              <a:t> We must get up early to pray</a:t>
            </a:r>
          </a:p>
          <a:p>
            <a:pPr eaLnBrk="1" hangingPunct="1"/>
            <a:r>
              <a:rPr lang="en-US" altLang="en-US" sz="3200" b="1" dirty="0" smtClean="0">
                <a:solidFill>
                  <a:srgbClr val="FFFFFF"/>
                </a:solidFill>
                <a:latin typeface="Arial Narrow" panose="020B0606020202030204" pitchFamily="34" charset="0"/>
              </a:rPr>
              <a:t>Biblical </a:t>
            </a:r>
            <a:r>
              <a:rPr lang="en-US" altLang="en-US" sz="3200" b="1" dirty="0">
                <a:solidFill>
                  <a:srgbClr val="FFFFFF"/>
                </a:solidFill>
                <a:latin typeface="Arial Narrow" panose="020B0606020202030204" pitchFamily="34" charset="0"/>
              </a:rPr>
              <a:t>examples are authoritative only when supported by a </a:t>
            </a:r>
            <a:r>
              <a:rPr lang="en-US" altLang="en-US" sz="3200" b="1" dirty="0" smtClean="0">
                <a:solidFill>
                  <a:srgbClr val="FFFFFF"/>
                </a:solidFill>
                <a:latin typeface="Arial Narrow" panose="020B0606020202030204" pitchFamily="34" charset="0"/>
              </a:rPr>
              <a:t>command</a:t>
            </a:r>
            <a:endParaRPr lang="en-US" altLang="en-US" sz="3200" b="1" dirty="0">
              <a:solidFill>
                <a:srgbClr val="FFFFFF"/>
              </a:solidFill>
              <a:latin typeface="Arial Narrow" panose="020B0606020202030204" pitchFamily="34" charset="0"/>
            </a:endParaRPr>
          </a:p>
          <a:p>
            <a:pPr eaLnBrk="1" hangingPunct="1"/>
            <a:endParaRPr lang="en-US" altLang="en-US" sz="32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999223650"/>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37"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1" dur="500"/>
                                        <p:tgtEl>
                                          <p:spTgt spid="5632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37" fill="hold" grpId="0" nodeType="clickEffect">
                                  <p:stCondLst>
                                    <p:cond delay="0"/>
                                  </p:stCondLst>
                                  <p:childTnLst>
                                    <p:set>
                                      <p:cBhvr>
                                        <p:cTn id="15"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6" dur="500"/>
                                        <p:tgtEl>
                                          <p:spTgt spid="5632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1" dur="500"/>
                                        <p:tgtEl>
                                          <p:spTgt spid="5632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56323">
                                            <p:txEl>
                                              <p:pRg st="3" end="3"/>
                                            </p:txEl>
                                          </p:spTgt>
                                        </p:tgtEl>
                                        <p:attrNameLst>
                                          <p:attrName>style.visibility</p:attrName>
                                        </p:attrNameLst>
                                      </p:cBhvr>
                                      <p:to>
                                        <p:strVal val="visible"/>
                                      </p:to>
                                    </p:set>
                                    <p:animEffect transition="in" filter="barn(outVertical)">
                                      <p:cBhvr>
                                        <p:cTn id="26" dur="500"/>
                                        <p:tgtEl>
                                          <p:spTgt spid="5632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56323">
                                            <p:txEl>
                                              <p:pRg st="4" end="4"/>
                                            </p:txEl>
                                          </p:spTgt>
                                        </p:tgtEl>
                                        <p:attrNameLst>
                                          <p:attrName>style.visibility</p:attrName>
                                        </p:attrNameLst>
                                      </p:cBhvr>
                                      <p:to>
                                        <p:strVal val="visible"/>
                                      </p:to>
                                    </p:set>
                                    <p:animEffect transition="in" filter="barn(outVertical)">
                                      <p:cBhvr>
                                        <p:cTn id="31" dur="500"/>
                                        <p:tgtEl>
                                          <p:spTgt spid="563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2215991"/>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Theological Principles – Rule 24</a:t>
            </a:r>
            <a:r>
              <a:rPr lang="en-US" altLang="en-US" sz="3600" b="1" i="0" u="sng" dirty="0" smtClean="0">
                <a:solidFill>
                  <a:srgbClr val="A0D0FF"/>
                </a:solidFill>
                <a:latin typeface="Arial Narrow" panose="020B0606020202030204" pitchFamily="34" charset="0"/>
              </a:rPr>
              <a:t/>
            </a:r>
            <a:br>
              <a:rPr lang="en-US" altLang="en-US" sz="3600"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A teaching merely implied in Scripture may be considered biblical when a comparison of related passages supports it. </a:t>
            </a:r>
            <a:r>
              <a:rPr lang="en-US" altLang="en-US" sz="3600" b="1" dirty="0" smtClean="0">
                <a:solidFill>
                  <a:srgbClr val="FFFF99"/>
                </a:solidFill>
                <a:latin typeface="Arial Narrow" panose="020B0606020202030204" pitchFamily="34" charset="0"/>
              </a:rPr>
              <a:t> Pages 219-221</a:t>
            </a:r>
          </a:p>
        </p:txBody>
      </p:sp>
      <p:sp>
        <p:nvSpPr>
          <p:cNvPr id="56323" name="Rectangle 3"/>
          <p:cNvSpPr>
            <a:spLocks noGrp="1" noChangeArrowheads="1"/>
          </p:cNvSpPr>
          <p:nvPr>
            <p:ph type="body" idx="4294967295"/>
          </p:nvPr>
        </p:nvSpPr>
        <p:spPr>
          <a:xfrm>
            <a:off x="0" y="2215991"/>
            <a:ext cx="9144000" cy="4642009"/>
          </a:xfrm>
          <a:noFill/>
        </p:spPr>
        <p:txBody>
          <a:bodyPr/>
          <a:lstStyle/>
          <a:p>
            <a:pPr eaLnBrk="1" hangingPunct="1"/>
            <a:r>
              <a:rPr lang="en-US" altLang="en-US" sz="3200" b="1" dirty="0" smtClean="0">
                <a:solidFill>
                  <a:srgbClr val="FFFFFF"/>
                </a:solidFill>
                <a:latin typeface="Arial Narrow" panose="020B0606020202030204" pitchFamily="34" charset="0"/>
              </a:rPr>
              <a:t>You </a:t>
            </a:r>
            <a:r>
              <a:rPr lang="en-US" altLang="en-US" sz="3200" b="1" dirty="0">
                <a:solidFill>
                  <a:srgbClr val="FFFFFF"/>
                </a:solidFill>
                <a:latin typeface="Arial Narrow" panose="020B0606020202030204" pitchFamily="34" charset="0"/>
              </a:rPr>
              <a:t>cannot violate one principle of interpretation in order to substantiate another. Your Bible study must take all the principles into account if you are to make a proper interpretation (pg. 221)</a:t>
            </a:r>
          </a:p>
        </p:txBody>
      </p:sp>
    </p:spTree>
    <p:extLst>
      <p:ext uri="{BB962C8B-B14F-4D97-AF65-F5344CB8AC3E}">
        <p14:creationId xmlns:p14="http://schemas.microsoft.com/office/powerpoint/2010/main" val="2490760185"/>
      </p:ext>
    </p:extLst>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24</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25-256</a:t>
            </a:r>
          </a:p>
        </p:txBody>
      </p:sp>
      <p:sp>
        <p:nvSpPr>
          <p:cNvPr id="57347" name="Rectangle 3"/>
          <p:cNvSpPr>
            <a:spLocks noGrp="1" noChangeArrowheads="1"/>
          </p:cNvSpPr>
          <p:nvPr>
            <p:ph type="body" idx="4294967295"/>
          </p:nvPr>
        </p:nvSpPr>
        <p:spPr>
          <a:xfrm>
            <a:off x="0" y="1143000"/>
            <a:ext cx="9144000" cy="5715000"/>
          </a:xfrm>
          <a:noFill/>
        </p:spPr>
        <p:txBody>
          <a:bodyPr/>
          <a:lstStyle/>
          <a:p>
            <a:pPr marL="457200" indent="-395288" eaLnBrk="1" hangingPunct="1">
              <a:buNone/>
            </a:pPr>
            <a:r>
              <a:rPr lang="en-US" altLang="en-US" sz="3200" b="1" dirty="0" smtClean="0">
                <a:solidFill>
                  <a:srgbClr val="FFFFFF"/>
                </a:solidFill>
                <a:latin typeface="Arial Narrow" panose="020B0606020202030204" pitchFamily="34" charset="0"/>
              </a:rPr>
              <a:t>1</a:t>
            </a:r>
            <a:r>
              <a:rPr lang="en-US" altLang="en-US" sz="3200" b="1" dirty="0">
                <a:solidFill>
                  <a:srgbClr val="FFFFFF"/>
                </a:solidFill>
                <a:latin typeface="Arial Narrow" panose="020B0606020202030204" pitchFamily="34" charset="0"/>
              </a:rPr>
              <a:t>. The Bible does not expressly prohibit abortion. Using deductive reasoning, show that it is wrong / </a:t>
            </a:r>
            <a:r>
              <a:rPr lang="en-US" altLang="en-US" sz="3200" b="1" dirty="0" smtClean="0">
                <a:solidFill>
                  <a:srgbClr val="FFFFFF"/>
                </a:solidFill>
                <a:latin typeface="Arial Narrow" panose="020B0606020202030204" pitchFamily="34" charset="0"/>
              </a:rPr>
              <a:t>right with </a:t>
            </a:r>
            <a:r>
              <a:rPr lang="en-US" altLang="en-US" sz="3200" b="1" dirty="0">
                <a:solidFill>
                  <a:srgbClr val="FFFFFF"/>
                </a:solidFill>
                <a:latin typeface="Arial Narrow" panose="020B0606020202030204" pitchFamily="34" charset="0"/>
              </a:rPr>
              <a:t>accompanying </a:t>
            </a:r>
            <a:r>
              <a:rPr lang="en-US" altLang="en-US" sz="3200" b="1" dirty="0" smtClean="0">
                <a:solidFill>
                  <a:srgbClr val="FFFFFF"/>
                </a:solidFill>
                <a:latin typeface="Arial Narrow" panose="020B0606020202030204" pitchFamily="34" charset="0"/>
              </a:rPr>
              <a:t>Scriptures</a:t>
            </a:r>
          </a:p>
          <a:p>
            <a:pPr marL="630238" lvl="1" indent="-339725" eaLnBrk="1" hangingPunct="1"/>
            <a:r>
              <a:rPr lang="en-US" altLang="en-US" sz="3200" b="1" dirty="0">
                <a:solidFill>
                  <a:srgbClr val="FFFFFF"/>
                </a:solidFill>
                <a:latin typeface="Arial Narrow" panose="020B0606020202030204" pitchFamily="34" charset="0"/>
              </a:rPr>
              <a:t>Psalm 139:13-16 - God makes human life in the womb</a:t>
            </a:r>
          </a:p>
          <a:p>
            <a:pPr marL="630238" lvl="1" indent="-339725" eaLnBrk="1" hangingPunct="1"/>
            <a:r>
              <a:rPr lang="en-US" altLang="en-US" sz="3200" b="1" dirty="0" smtClean="0">
                <a:solidFill>
                  <a:srgbClr val="FFFFFF"/>
                </a:solidFill>
                <a:latin typeface="Arial Narrow" panose="020B0606020202030204" pitchFamily="34" charset="0"/>
              </a:rPr>
              <a:t>Luke </a:t>
            </a:r>
            <a:r>
              <a:rPr lang="en-US" altLang="en-US" sz="3200" b="1" dirty="0">
                <a:solidFill>
                  <a:srgbClr val="FFFFFF"/>
                </a:solidFill>
                <a:latin typeface="Arial Narrow" panose="020B0606020202030204" pitchFamily="34" charset="0"/>
              </a:rPr>
              <a:t>1:41f - Unborn babies have souls - a quality of human life</a:t>
            </a:r>
          </a:p>
          <a:p>
            <a:pPr marL="630238" lvl="1" indent="-339725" eaLnBrk="1" hangingPunct="1"/>
            <a:r>
              <a:rPr lang="en-US" altLang="en-US" sz="3200" b="1" dirty="0" smtClean="0">
                <a:solidFill>
                  <a:srgbClr val="FFFFFF"/>
                </a:solidFill>
                <a:latin typeface="Arial Narrow" panose="020B0606020202030204" pitchFamily="34" charset="0"/>
              </a:rPr>
              <a:t>Genesis </a:t>
            </a:r>
            <a:r>
              <a:rPr lang="en-US" altLang="en-US" sz="3200" b="1" dirty="0">
                <a:solidFill>
                  <a:srgbClr val="FFFFFF"/>
                </a:solidFill>
                <a:latin typeface="Arial Narrow" panose="020B0606020202030204" pitchFamily="34" charset="0"/>
              </a:rPr>
              <a:t>9:5-6 - God prohibits murder of humans. </a:t>
            </a:r>
          </a:p>
          <a:p>
            <a:pPr marL="284163" indent="-173038" eaLnBrk="1" hangingPunct="1"/>
            <a:r>
              <a:rPr lang="en-US" altLang="en-US" sz="3200" b="1" dirty="0" smtClean="0">
                <a:solidFill>
                  <a:srgbClr val="FFFFFF"/>
                </a:solidFill>
                <a:latin typeface="Arial Narrow" panose="020B0606020202030204" pitchFamily="34" charset="0"/>
              </a:rPr>
              <a:t>Unborn </a:t>
            </a:r>
            <a:r>
              <a:rPr lang="en-US" altLang="en-US" sz="3200" b="1" dirty="0">
                <a:solidFill>
                  <a:srgbClr val="FFFFFF"/>
                </a:solidFill>
                <a:latin typeface="Arial Narrow" panose="020B0606020202030204" pitchFamily="34" charset="0"/>
              </a:rPr>
              <a:t>children are humans made by God and therefore are not to be murdered. Abortion is wrong</a:t>
            </a:r>
          </a:p>
          <a:p>
            <a:pPr lvl="1" eaLnBrk="1" hangingPunct="1"/>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573672172"/>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DDDDDD"/>
                                      </p:to>
                                    </p:animClr>
                                  </p:sub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subTnLst>
                                    <p:animClr clrSpc="rgb" dir="cw">
                                      <p:cBhvr override="childStyle">
                                        <p:cTn dur="1" fill="hold" display="0" masterRel="nextClick" afterEffect="1"/>
                                        <p:tgtEl>
                                          <p:spTgt spid="57347">
                                            <p:txEl>
                                              <p:pRg st="2" end="2"/>
                                            </p:txEl>
                                          </p:spTgt>
                                        </p:tgtEl>
                                        <p:attrNameLst>
                                          <p:attrName>ppt_c</p:attrName>
                                        </p:attrNameLst>
                                      </p:cBhvr>
                                      <p:to>
                                        <a:srgbClr val="DDDDDD"/>
                                      </p:to>
                                    </p:animClr>
                                  </p:sub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subTnLst>
                                    <p:animClr clrSpc="rgb" dir="cw">
                                      <p:cBhvr override="childStyle">
                                        <p:cTn dur="1" fill="hold" display="0" masterRel="nextClick" afterEffect="1"/>
                                        <p:tgtEl>
                                          <p:spTgt spid="57347">
                                            <p:txEl>
                                              <p:pRg st="3" end="3"/>
                                            </p:txEl>
                                          </p:spTgt>
                                        </p:tgtEl>
                                        <p:attrNameLst>
                                          <p:attrName>ppt_c</p:attrName>
                                        </p:attrNameLst>
                                      </p:cBhvr>
                                      <p:to>
                                        <a:srgbClr val="DDDDDD"/>
                                      </p:to>
                                    </p:animClr>
                                  </p:sub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57347">
                                            <p:txEl>
                                              <p:pRg st="4" end="4"/>
                                            </p:txEl>
                                          </p:spTgt>
                                        </p:tgtEl>
                                        <p:attrNameLst>
                                          <p:attrName>style.visibility</p:attrName>
                                        </p:attrNameLst>
                                      </p:cBhvr>
                                      <p:to>
                                        <p:strVal val="visible"/>
                                      </p:to>
                                    </p:set>
                                    <p:animEffect transition="in" filter="slide(fromBottom)">
                                      <p:cBhvr>
                                        <p:cTn id="31" dur="500"/>
                                        <p:tgtEl>
                                          <p:spTgt spid="573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24</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25-256</a:t>
            </a:r>
          </a:p>
        </p:txBody>
      </p:sp>
      <p:sp>
        <p:nvSpPr>
          <p:cNvPr id="57347" name="Rectangle 3"/>
          <p:cNvSpPr>
            <a:spLocks noGrp="1" noChangeArrowheads="1"/>
          </p:cNvSpPr>
          <p:nvPr>
            <p:ph type="body" idx="4294967295"/>
          </p:nvPr>
        </p:nvSpPr>
        <p:spPr>
          <a:xfrm>
            <a:off x="0" y="1143000"/>
            <a:ext cx="9144000" cy="5715000"/>
          </a:xfrm>
          <a:noFill/>
        </p:spPr>
        <p:txBody>
          <a:bodyPr/>
          <a:lstStyle/>
          <a:p>
            <a:pPr marL="111125" indent="0" eaLnBrk="1" hangingPunct="1">
              <a:buNone/>
            </a:pPr>
            <a:r>
              <a:rPr lang="en-US" altLang="en-US" sz="3200" b="1" dirty="0" smtClean="0">
                <a:solidFill>
                  <a:srgbClr val="FFFFFF"/>
                </a:solidFill>
                <a:latin typeface="Arial Narrow" panose="020B0606020202030204" pitchFamily="34" charset="0"/>
              </a:rPr>
              <a:t>2. Evaluate </a:t>
            </a:r>
            <a:r>
              <a:rPr lang="en-US" altLang="en-US" sz="3200" b="1" dirty="0">
                <a:solidFill>
                  <a:srgbClr val="FFFFFF"/>
                </a:solidFill>
                <a:latin typeface="Arial Narrow" panose="020B0606020202030204" pitchFamily="34" charset="0"/>
              </a:rPr>
              <a:t>the following syllogisms</a:t>
            </a:r>
            <a:r>
              <a:rPr lang="en-US" altLang="en-US" sz="3200" b="1" dirty="0" smtClean="0">
                <a:solidFill>
                  <a:srgbClr val="FFFFFF"/>
                </a:solidFill>
                <a:latin typeface="Arial Narrow" panose="020B0606020202030204" pitchFamily="34" charset="0"/>
              </a:rPr>
              <a:t>:</a:t>
            </a:r>
          </a:p>
          <a:p>
            <a:pPr marL="630238" indent="-284163" eaLnBrk="1" hangingPunct="1"/>
            <a:r>
              <a:rPr lang="en-US" altLang="en-US" sz="3200" b="1" dirty="0" smtClean="0">
                <a:solidFill>
                  <a:srgbClr val="FFFFFF"/>
                </a:solidFill>
                <a:latin typeface="Arial Narrow" panose="020B0606020202030204" pitchFamily="34" charset="0"/>
              </a:rPr>
              <a:t>Believers </a:t>
            </a:r>
            <a:r>
              <a:rPr lang="en-US" altLang="en-US" sz="3200" b="1" dirty="0">
                <a:solidFill>
                  <a:srgbClr val="FFFFFF"/>
                </a:solidFill>
                <a:latin typeface="Arial Narrow" panose="020B0606020202030204" pitchFamily="34" charset="0"/>
              </a:rPr>
              <a:t>are to abstain from all appearance of evil (1 Thess. 5:22)</a:t>
            </a:r>
          </a:p>
          <a:p>
            <a:pPr marL="630238" indent="-284163" eaLnBrk="1" hangingPunct="1"/>
            <a:r>
              <a:rPr lang="en-US" altLang="en-US" sz="3200" b="1" dirty="0" smtClean="0">
                <a:solidFill>
                  <a:srgbClr val="FFFFFF"/>
                </a:solidFill>
                <a:latin typeface="Arial Narrow" panose="020B0606020202030204" pitchFamily="34" charset="0"/>
              </a:rPr>
              <a:t>Drinking </a:t>
            </a:r>
            <a:r>
              <a:rPr lang="en-US" altLang="en-US" sz="3200" b="1" dirty="0">
                <a:solidFill>
                  <a:srgbClr val="FFFFFF"/>
                </a:solidFill>
                <a:latin typeface="Arial Narrow" panose="020B0606020202030204" pitchFamily="34" charset="0"/>
              </a:rPr>
              <a:t>alcoholic beverages has an appearance of evil (Proverbs 20:1)</a:t>
            </a:r>
          </a:p>
          <a:p>
            <a:pPr marL="630238" indent="-284163" eaLnBrk="1" hangingPunct="1"/>
            <a:r>
              <a:rPr lang="en-US" altLang="en-US" sz="3200" b="1" dirty="0" smtClean="0">
                <a:solidFill>
                  <a:srgbClr val="FFFFFF"/>
                </a:solidFill>
                <a:latin typeface="Arial Narrow" panose="020B0606020202030204" pitchFamily="34" charset="0"/>
              </a:rPr>
              <a:t>&gt; </a:t>
            </a:r>
            <a:r>
              <a:rPr lang="en-US" altLang="en-US" sz="3200" b="1" dirty="0">
                <a:solidFill>
                  <a:srgbClr val="FFFFFF"/>
                </a:solidFill>
                <a:latin typeface="Arial Narrow" panose="020B0606020202030204" pitchFamily="34" charset="0"/>
              </a:rPr>
              <a:t>Christians should not drink alcoholic beverages</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428137089"/>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7347">
                                            <p:txEl>
                                              <p:pRg st="3" end="3"/>
                                            </p:txEl>
                                          </p:spTgt>
                                        </p:tgtEl>
                                        <p:attrNameLst>
                                          <p:attrName>style.visibility</p:attrName>
                                        </p:attrNameLst>
                                      </p:cBhvr>
                                      <p:to>
                                        <p:strVal val="visible"/>
                                      </p:to>
                                    </p:set>
                                    <p:animEffect transition="in" filter="slide(fromBottom)">
                                      <p:cBhvr>
                                        <p:cTn id="26" dur="500"/>
                                        <p:tgtEl>
                                          <p:spTgt spid="57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55602"/>
            <a:ext cx="9144000" cy="1107996"/>
          </a:xfrm>
          <a:noFill/>
        </p:spPr>
        <p:txBody>
          <a:bodyPr lIns="0" tIns="0" rIns="0" bIns="0">
            <a:spAutoFit/>
          </a:bodyPr>
          <a:lstStyle/>
          <a:p>
            <a:pPr defTabSz="381000" eaLnBrk="1" hangingPunct="1"/>
            <a:r>
              <a:rPr lang="en-US" altLang="en-US" sz="3600" b="1" u="sng" dirty="0">
                <a:solidFill>
                  <a:srgbClr val="A0D0FF"/>
                </a:solidFill>
                <a:latin typeface="Arial Narrow" panose="020B0606020202030204" pitchFamily="34" charset="0"/>
              </a:rPr>
              <a:t>Theological Principles – Rule 24</a:t>
            </a:r>
            <a:r>
              <a:rPr lang="en-US" altLang="en-US" sz="3600" b="1" i="0" u="sng" dirty="0">
                <a:solidFill>
                  <a:srgbClr val="A0D0FF"/>
                </a:solidFill>
                <a:latin typeface="Arial Narrow" panose="020B0606020202030204" pitchFamily="34" charset="0"/>
              </a:rPr>
              <a:t/>
            </a:r>
            <a:br>
              <a:rPr lang="en-US" altLang="en-US" sz="3600" b="1" i="0" u="sng" dirty="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Exercises – Pages 25-256</a:t>
            </a:r>
          </a:p>
        </p:txBody>
      </p:sp>
      <p:sp>
        <p:nvSpPr>
          <p:cNvPr id="57347" name="Rectangle 3"/>
          <p:cNvSpPr>
            <a:spLocks noGrp="1" noChangeArrowheads="1"/>
          </p:cNvSpPr>
          <p:nvPr>
            <p:ph type="body" idx="4294967295"/>
          </p:nvPr>
        </p:nvSpPr>
        <p:spPr>
          <a:xfrm>
            <a:off x="0" y="1143000"/>
            <a:ext cx="9144000" cy="5715000"/>
          </a:xfrm>
          <a:noFill/>
        </p:spPr>
        <p:txBody>
          <a:bodyPr/>
          <a:lstStyle/>
          <a:p>
            <a:pPr marL="457200" indent="-395288" eaLnBrk="1" hangingPunct="1">
              <a:buNone/>
            </a:pPr>
            <a:r>
              <a:rPr lang="en-US" altLang="en-US" sz="3200" b="1" dirty="0" smtClean="0">
                <a:solidFill>
                  <a:srgbClr val="FFFFFF"/>
                </a:solidFill>
                <a:latin typeface="Arial Narrow" panose="020B0606020202030204" pitchFamily="34" charset="0"/>
              </a:rPr>
              <a:t>3</a:t>
            </a:r>
            <a:r>
              <a:rPr lang="en-US" altLang="en-US" sz="3200" b="1" dirty="0">
                <a:solidFill>
                  <a:srgbClr val="FFFFFF"/>
                </a:solidFill>
                <a:latin typeface="Arial Narrow" panose="020B0606020202030204" pitchFamily="34" charset="0"/>
              </a:rPr>
              <a:t>. Take a teaching you believe to be implied in the Bible, state it as a syllogism, and support it with Scripture (Do not use those mentioned in the book or in this study </a:t>
            </a:r>
            <a:r>
              <a:rPr lang="en-US" altLang="en-US" sz="3200" b="1" dirty="0" smtClean="0">
                <a:solidFill>
                  <a:srgbClr val="FFFFFF"/>
                </a:solidFill>
                <a:latin typeface="Arial Narrow" panose="020B0606020202030204" pitchFamily="34" charset="0"/>
              </a:rPr>
              <a:t>guide)</a:t>
            </a:r>
          </a:p>
        </p:txBody>
      </p:sp>
    </p:spTree>
    <p:extLst>
      <p:ext uri="{BB962C8B-B14F-4D97-AF65-F5344CB8AC3E}">
        <p14:creationId xmlns:p14="http://schemas.microsoft.com/office/powerpoint/2010/main" val="2659611463"/>
      </p:ext>
    </p:extLst>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32951"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24 – Case Studies</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85800"/>
            <a:ext cx="9144000" cy="6172200"/>
          </a:xfrm>
          <a:noFill/>
        </p:spPr>
        <p:txBody>
          <a:bodyPr/>
          <a:lstStyle/>
          <a:p>
            <a:pPr marL="395288" indent="-395288" eaLnBrk="1" hangingPunct="1">
              <a:buNone/>
            </a:pPr>
            <a:r>
              <a:rPr lang="en-US" altLang="en-US" sz="3200" b="1" dirty="0">
                <a:solidFill>
                  <a:srgbClr val="FFFFFF"/>
                </a:solidFill>
                <a:latin typeface="Arial Narrow" panose="020B0606020202030204" pitchFamily="34" charset="0"/>
              </a:rPr>
              <a:t>1) A person says to you, “I have done a topical study on the Holy Spirit from Acts. Now I plan on preaching a series of message on it.”  What principles of interpretation would you counsel him or her to remember? Write out your answer on a separate sheet of paper.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860294140"/>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32951" y="0"/>
            <a:ext cx="9144000" cy="553998"/>
          </a:xfrm>
          <a:noFill/>
        </p:spPr>
        <p:txBody>
          <a:bodyPr lIns="0" tIns="0" rIns="0" bIns="0">
            <a:spAutoFit/>
          </a:bodyPr>
          <a:lstStyle/>
          <a:p>
            <a:pPr defTabSz="381000" eaLnBrk="1" hangingPunct="1"/>
            <a:r>
              <a:rPr lang="en-US" altLang="en-US" sz="3600" b="1" u="sng" dirty="0" smtClean="0">
                <a:solidFill>
                  <a:srgbClr val="A0D0FF"/>
                </a:solidFill>
                <a:latin typeface="Arial Narrow" panose="020B0606020202030204" pitchFamily="34" charset="0"/>
              </a:rPr>
              <a:t>Rule 24 – Case Studies</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85800"/>
            <a:ext cx="9144000" cy="6172200"/>
          </a:xfrm>
          <a:noFill/>
        </p:spPr>
        <p:txBody>
          <a:bodyPr/>
          <a:lstStyle/>
          <a:p>
            <a:pPr marL="457200" indent="-457200" eaLnBrk="1" hangingPunct="1">
              <a:buNone/>
            </a:pPr>
            <a:r>
              <a:rPr lang="en-US" altLang="en-US" sz="3200" b="1" dirty="0" smtClean="0">
                <a:solidFill>
                  <a:srgbClr val="FFFFFF"/>
                </a:solidFill>
                <a:latin typeface="Arial Narrow" panose="020B0606020202030204" pitchFamily="34" charset="0"/>
              </a:rPr>
              <a:t>2</a:t>
            </a:r>
            <a:r>
              <a:rPr lang="en-US" altLang="en-US" sz="3200" b="1" dirty="0">
                <a:solidFill>
                  <a:srgbClr val="FFFFFF"/>
                </a:solidFill>
                <a:latin typeface="Arial Narrow" panose="020B0606020202030204" pitchFamily="34" charset="0"/>
              </a:rPr>
              <a:t>) Bill is a conscientious objector on the basis of the sixth commandment, “Thou shalt not kill” ( Exodus 20:13). Apart from your own personal bias on the subject, how would you counsel Bill, using the twenty -four rules of interpretation? Include in your comments the rules you would use. </a:t>
            </a:r>
            <a:endParaRPr lang="en-US" altLang="en-US" sz="32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316749807"/>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786</TotalTime>
  <Words>2086</Words>
  <Application>Microsoft Office PowerPoint</Application>
  <PresentationFormat>On-screen Show (4:3)</PresentationFormat>
  <Paragraphs>147</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Arial Narrow</vt:lpstr>
      <vt:lpstr>Times New Roman</vt:lpstr>
      <vt:lpstr>Wingdings</vt:lpstr>
      <vt:lpstr>Custom Design</vt:lpstr>
      <vt:lpstr>Grace Bible Church  Glorifying God  by Making Disciples of Jesus Christ</vt:lpstr>
      <vt:lpstr>Theological Principles – Rule 24 A teaching merely implied in Scripture may be considered biblical when a comparison of related passages supports it.  Pages 219-221</vt:lpstr>
      <vt:lpstr>Theological Principles – Rule 24 A teaching merely implied in Scripture may be considered biblical when a comparison of related passages supports it.  Pages 219-221</vt:lpstr>
      <vt:lpstr>Theological Principles – Rule 24 A teaching merely implied in Scripture may be considered biblical when a comparison of related passages supports it.  Pages 219-221</vt:lpstr>
      <vt:lpstr>Theological Principles – Rule 24 Exercises – Pages 25-256</vt:lpstr>
      <vt:lpstr>Theological Principles – Rule 24 Exercises – Pages 25-256</vt:lpstr>
      <vt:lpstr>Theological Principles – Rule 24 Exercises – Pages 25-256</vt:lpstr>
      <vt:lpstr>Rule 24 – Case Studies</vt:lpstr>
      <vt:lpstr>Rule 24 – Case Studies</vt:lpstr>
      <vt:lpstr>Rule 24 – Case Studies</vt:lpstr>
      <vt:lpstr>Rule 24 – Case Studies</vt:lpstr>
      <vt:lpstr>Rule 24 – Case Studies</vt:lpstr>
      <vt:lpstr>Rule 24 – Case Studies</vt:lpstr>
      <vt:lpstr>Title Text</vt:lpstr>
      <vt:lpstr>Title Text</vt:lpstr>
      <vt:lpstr>Title Text</vt:lpstr>
      <vt:lpstr>Title Text</vt:lpstr>
      <vt:lpstr>Title Text</vt:lpstr>
      <vt:lpstr>Title Text</vt:lpstr>
      <vt:lpstr>Title Text</vt:lpstr>
      <vt:lpstr>Title Text</vt:lpstr>
      <vt:lpstr>Title Text</vt:lpstr>
      <vt:lpstr>Conclusions</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Scott Harris</cp:lastModifiedBy>
  <cp:revision>52</cp:revision>
  <dcterms:modified xsi:type="dcterms:W3CDTF">2021-01-14T19:36:30Z</dcterms:modified>
</cp:coreProperties>
</file>