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0"/>
  </p:notesMasterIdLst>
  <p:sldIdLst>
    <p:sldId id="300" r:id="rId2"/>
    <p:sldId id="260" r:id="rId3"/>
    <p:sldId id="278" r:id="rId4"/>
    <p:sldId id="303" r:id="rId5"/>
    <p:sldId id="279" r:id="rId6"/>
    <p:sldId id="304" r:id="rId7"/>
    <p:sldId id="305" r:id="rId8"/>
    <p:sldId id="280" r:id="rId9"/>
    <p:sldId id="306" r:id="rId10"/>
    <p:sldId id="307" r:id="rId11"/>
    <p:sldId id="281" r:id="rId12"/>
    <p:sldId id="308" r:id="rId13"/>
    <p:sldId id="309" r:id="rId14"/>
    <p:sldId id="310" r:id="rId15"/>
    <p:sldId id="311" r:id="rId16"/>
    <p:sldId id="312" r:id="rId17"/>
    <p:sldId id="282" r:id="rId18"/>
    <p:sldId id="297"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2401" autoAdjust="0"/>
  </p:normalViewPr>
  <p:slideViewPr>
    <p:cSldViewPr>
      <p:cViewPr varScale="1">
        <p:scale>
          <a:sx n="62" d="100"/>
          <a:sy n="62" d="100"/>
        </p:scale>
        <p:origin x="1421"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E222C0C1-BA29-4E8F-B34F-70C124C374CD}" type="slidenum">
              <a:rPr lang="en-US" altLang="en-US"/>
              <a:pPr/>
              <a:t>‹#›</a:t>
            </a:fld>
            <a:endParaRPr lang="en-US" altLang="en-US"/>
          </a:p>
        </p:txBody>
      </p:sp>
    </p:spTree>
    <p:extLst>
      <p:ext uri="{BB962C8B-B14F-4D97-AF65-F5344CB8AC3E}">
        <p14:creationId xmlns:p14="http://schemas.microsoft.com/office/powerpoint/2010/main" val="2897947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0C7D83-4E13-48D1-9BCE-55EF0A472180}" type="slidenum">
              <a:rPr lang="en-US" altLang="en-US">
                <a:solidFill>
                  <a:srgbClr val="000000"/>
                </a:solidFill>
              </a:rPr>
              <a:pPr/>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01078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10</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none" strike="noStrike" baseline="0" dirty="0" smtClean="0"/>
              <a:t>3. </a:t>
            </a:r>
            <a:r>
              <a:rPr lang="en-US" sz="1200" b="0" i="0" u="sng" strike="noStrike" baseline="0" dirty="0" smtClean="0"/>
              <a:t>This has already been done through reading through the entire Bible and topical Bible study </a:t>
            </a:r>
          </a:p>
          <a:p>
            <a:r>
              <a:rPr lang="en-US" altLang="en-US" sz="1200" b="0" i="0" u="none" strike="noStrike" baseline="0" dirty="0" smtClean="0"/>
              <a:t>4. </a:t>
            </a:r>
            <a:r>
              <a:rPr lang="en-US" sz="1200" b="0" i="0" u="sng" strike="noStrike" baseline="0" dirty="0" smtClean="0"/>
              <a:t>Matthew 22:23-33 - Correcting the Sadducees on the resurrection </a:t>
            </a:r>
          </a:p>
          <a:p>
            <a:r>
              <a:rPr lang="en-US" sz="1200" b="0" i="0" u="none" strike="noStrike" baseline="0" dirty="0" smtClean="0"/>
              <a:t>    </a:t>
            </a:r>
            <a:r>
              <a:rPr lang="en-US" sz="1200" b="0" i="0" u="sng" strike="noStrike" baseline="0" dirty="0" smtClean="0"/>
              <a:t>Luke 11:37-44  - Correcting the Pharisee about ceremonial washing &amp; the real source of defilement</a:t>
            </a:r>
          </a:p>
          <a:p>
            <a:r>
              <a:rPr lang="en-US" sz="1200" b="0" i="0" u="none" strike="noStrike" baseline="0" dirty="0" smtClean="0"/>
              <a:t>    </a:t>
            </a:r>
            <a:r>
              <a:rPr lang="en-US" sz="1200" b="0" i="0" u="sng" strike="noStrike" baseline="0" dirty="0" smtClean="0"/>
              <a:t>Luke 18:11f - Jesus’ correction about true righteousness / justification based in humility</a:t>
            </a:r>
          </a:p>
          <a:p>
            <a:r>
              <a:rPr lang="en-US" sz="1200" b="0" i="0" u="none" strike="noStrike" baseline="0" dirty="0" smtClean="0"/>
              <a:t>    </a:t>
            </a:r>
            <a:r>
              <a:rPr lang="en-US" sz="1200" b="0" i="0" u="sng" strike="noStrike" baseline="0" dirty="0" smtClean="0"/>
              <a:t>Mark 7:11f - Jesus’ correction of their practice of “corban” - which dishonored the parents. </a:t>
            </a:r>
            <a:endParaRPr lang="en-US" altLang="en-US" i="0" u="none" dirty="0" smtClean="0"/>
          </a:p>
        </p:txBody>
      </p:sp>
    </p:spTree>
    <p:extLst>
      <p:ext uri="{BB962C8B-B14F-4D97-AF65-F5344CB8AC3E}">
        <p14:creationId xmlns:p14="http://schemas.microsoft.com/office/powerpoint/2010/main" val="3116954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pPr/>
              <a:t>11</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25727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12</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none" strike="noStrike" baseline="0" dirty="0" smtClean="0"/>
              <a:t>(Isaiah 45:7 - “create evil” - KJV, should be translated as create / prepare “calamity or disaster”)</a:t>
            </a:r>
            <a:endParaRPr lang="en-US" altLang="en-US" dirty="0" smtClean="0"/>
          </a:p>
        </p:txBody>
      </p:sp>
    </p:spTree>
    <p:extLst>
      <p:ext uri="{BB962C8B-B14F-4D97-AF65-F5344CB8AC3E}">
        <p14:creationId xmlns:p14="http://schemas.microsoft.com/office/powerpoint/2010/main" val="2504429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13</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dirty="0" smtClean="0"/>
              <a:t>Matthew 24:31- </a:t>
            </a:r>
            <a:r>
              <a:rPr lang="en-US" sz="1200" i="1" dirty="0" smtClean="0">
                <a:effectLst/>
              </a:rPr>
              <a:t>“And He will send forth His angels with </a:t>
            </a:r>
            <a:r>
              <a:rPr lang="en-US" sz="1200" i="1" cap="small" dirty="0" smtClean="0">
                <a:effectLst/>
              </a:rPr>
              <a:t>a great trumpet</a:t>
            </a:r>
            <a:r>
              <a:rPr lang="en-US" sz="1200" i="1" dirty="0" smtClean="0">
                <a:effectLst/>
              </a:rPr>
              <a:t> and </a:t>
            </a:r>
            <a:r>
              <a:rPr lang="en-US" sz="1200" i="1" cap="small" dirty="0" smtClean="0">
                <a:effectLst/>
              </a:rPr>
              <a:t>they will gather together</a:t>
            </a:r>
            <a:r>
              <a:rPr lang="en-US" sz="1200" i="1" dirty="0" smtClean="0">
                <a:effectLst/>
              </a:rPr>
              <a:t> </a:t>
            </a:r>
            <a:r>
              <a:rPr lang="en-US" sz="1200" i="1" u="sng" dirty="0" smtClean="0">
                <a:effectLst/>
              </a:rPr>
              <a:t>His elect </a:t>
            </a:r>
            <a:r>
              <a:rPr lang="en-US" sz="1200" i="1" dirty="0" smtClean="0">
                <a:effectLst/>
              </a:rPr>
              <a:t>from the four winds, from one end of the sky to the other.</a:t>
            </a:r>
            <a:r>
              <a:rPr lang="en-US" i="1" dirty="0" smtClean="0"/>
              <a:t> </a:t>
            </a:r>
          </a:p>
          <a:p>
            <a:r>
              <a:rPr lang="en-US" b="1" dirty="0" smtClean="0"/>
              <a:t>1 Corinthians 1:27 </a:t>
            </a:r>
            <a:r>
              <a:rPr lang="en-US" dirty="0" smtClean="0"/>
              <a:t>- </a:t>
            </a:r>
            <a:r>
              <a:rPr lang="en-US" i="1" dirty="0" smtClean="0"/>
              <a:t> but </a:t>
            </a:r>
            <a:r>
              <a:rPr lang="en-US" i="1" u="sng" dirty="0" smtClean="0"/>
              <a:t>God has chosen </a:t>
            </a:r>
            <a:r>
              <a:rPr lang="en-US" i="1" dirty="0" smtClean="0"/>
              <a:t>the foolish things of the world to shame the wise, and God has chosen the weak things of the world to shame the things which are strong,</a:t>
            </a:r>
          </a:p>
          <a:p>
            <a:r>
              <a:rPr lang="en-US" b="1" dirty="0" smtClean="0"/>
              <a:t>Romans 8:29–30 </a:t>
            </a:r>
            <a:r>
              <a:rPr lang="en-US" dirty="0" smtClean="0"/>
              <a:t>- </a:t>
            </a:r>
            <a:r>
              <a:rPr lang="en-US" i="1" dirty="0" smtClean="0"/>
              <a:t>For those whom </a:t>
            </a:r>
            <a:r>
              <a:rPr lang="en-US" i="1" u="sng" dirty="0" smtClean="0"/>
              <a:t>He foreknew</a:t>
            </a:r>
            <a:r>
              <a:rPr lang="en-US" i="1" dirty="0" smtClean="0"/>
              <a:t>, He also </a:t>
            </a:r>
            <a:r>
              <a:rPr lang="en-US" i="1" u="sng" dirty="0" smtClean="0"/>
              <a:t>predestined</a:t>
            </a:r>
            <a:r>
              <a:rPr lang="en-US" i="1" dirty="0" smtClean="0"/>
              <a:t> to become conformed to the image of His Son, so that He would be the firstborn among many brethren; 30 and these whom He </a:t>
            </a:r>
            <a:r>
              <a:rPr lang="en-US" i="1" u="sng" dirty="0" smtClean="0"/>
              <a:t>predestined</a:t>
            </a:r>
            <a:r>
              <a:rPr lang="en-US" i="1" dirty="0" smtClean="0"/>
              <a:t>, He also called; and these whom He called, He also </a:t>
            </a:r>
            <a:r>
              <a:rPr lang="en-US" i="1" u="sng" dirty="0" smtClean="0"/>
              <a:t>justified</a:t>
            </a:r>
            <a:r>
              <a:rPr lang="en-US" i="1" dirty="0" smtClean="0"/>
              <a:t>; and these whom He justified, He also </a:t>
            </a:r>
            <a:r>
              <a:rPr lang="en-US" i="1" u="sng" dirty="0" smtClean="0"/>
              <a:t>glorified</a:t>
            </a:r>
            <a:r>
              <a:rPr lang="en-US" i="1" dirty="0" smtClean="0"/>
              <a:t>.</a:t>
            </a:r>
          </a:p>
          <a:p>
            <a:r>
              <a:rPr lang="en-US" b="1" i="0" dirty="0" smtClean="0"/>
              <a:t>Ephesians 1:4 </a:t>
            </a:r>
            <a:r>
              <a:rPr lang="en-US" i="1" dirty="0" smtClean="0"/>
              <a:t>- just as </a:t>
            </a:r>
            <a:r>
              <a:rPr lang="en-US" i="1" u="sng" dirty="0" smtClean="0"/>
              <a:t>He chose us in Him before the foundation of the world</a:t>
            </a:r>
            <a:r>
              <a:rPr lang="en-US" i="1" dirty="0" smtClean="0"/>
              <a:t>, that we would be holy and blameless before Him. In love</a:t>
            </a:r>
          </a:p>
          <a:p>
            <a:r>
              <a:rPr lang="en-US" b="1" i="0" dirty="0" smtClean="0"/>
              <a:t>Colossians 3:12 </a:t>
            </a:r>
            <a:r>
              <a:rPr lang="en-US" i="1" dirty="0" smtClean="0"/>
              <a:t>- So, as those who have been </a:t>
            </a:r>
            <a:r>
              <a:rPr lang="en-US" i="1" u="sng" dirty="0" smtClean="0"/>
              <a:t>chosen of God</a:t>
            </a:r>
            <a:r>
              <a:rPr lang="en-US" i="1" dirty="0" smtClean="0"/>
              <a:t>, holy and beloved, put on a heart of compassion, kindness, humility, gentleness and patience;</a:t>
            </a:r>
          </a:p>
          <a:p>
            <a:r>
              <a:rPr lang="en-US" b="1" i="0" dirty="0" smtClean="0"/>
              <a:t>John 6:44 – </a:t>
            </a:r>
            <a:r>
              <a:rPr lang="en-US" i="1" dirty="0" smtClean="0"/>
              <a:t>“No one can come to Me </a:t>
            </a:r>
            <a:r>
              <a:rPr lang="en-US" i="1" u="sng" dirty="0" smtClean="0"/>
              <a:t>unless the Father who sent Me draws him</a:t>
            </a:r>
            <a:r>
              <a:rPr lang="en-US" i="1" dirty="0" smtClean="0"/>
              <a:t>; and I will raise him up on the last day.</a:t>
            </a:r>
          </a:p>
          <a:p>
            <a:r>
              <a:rPr lang="en-US" b="1" i="0" dirty="0" smtClean="0"/>
              <a:t>John 3:16–20 </a:t>
            </a:r>
            <a:r>
              <a:rPr lang="en-US" i="1" dirty="0" smtClean="0"/>
              <a:t>- 16 “For God so loved the world, that He gave His only begotten Son, that </a:t>
            </a:r>
            <a:r>
              <a:rPr lang="en-US" i="1" u="sng" dirty="0" smtClean="0"/>
              <a:t>whoever believes </a:t>
            </a:r>
            <a:r>
              <a:rPr lang="en-US" i="1" dirty="0" smtClean="0"/>
              <a:t>in Him shall not perish, but have eternal life. 17 “For God did not send the Son into the world to judge the world, but that the world might be saved through Him. 18 “</a:t>
            </a:r>
            <a:r>
              <a:rPr lang="en-US" i="1" u="sng" dirty="0" smtClean="0"/>
              <a:t>He who believes </a:t>
            </a:r>
            <a:r>
              <a:rPr lang="en-US" i="1" dirty="0" smtClean="0"/>
              <a:t>in Him is not judged; </a:t>
            </a:r>
            <a:r>
              <a:rPr lang="en-US" i="1" u="sng" dirty="0" smtClean="0"/>
              <a:t>he who does not believe </a:t>
            </a:r>
            <a:r>
              <a:rPr lang="en-US" i="1" dirty="0" smtClean="0"/>
              <a:t>has been judged already, because </a:t>
            </a:r>
            <a:r>
              <a:rPr lang="en-US" i="1" u="sng" dirty="0" smtClean="0"/>
              <a:t>he has not believed </a:t>
            </a:r>
            <a:r>
              <a:rPr lang="en-US" i="1" dirty="0" smtClean="0"/>
              <a:t>in the name of the only begotten Son of God. 19 “This is the judgment, that the Light has come into the world, and </a:t>
            </a:r>
            <a:r>
              <a:rPr lang="en-US" i="1" u="sng" dirty="0" smtClean="0"/>
              <a:t>men loved the darkness </a:t>
            </a:r>
            <a:r>
              <a:rPr lang="en-US" i="1" dirty="0" smtClean="0"/>
              <a:t>rather than the Light, for their deeds were evil. 20 “For everyone who does evil hates the Light, and does not come to the Light for fear that his deeds will be exposed.</a:t>
            </a:r>
          </a:p>
          <a:p>
            <a:r>
              <a:rPr lang="en-US" b="1" i="0" dirty="0" smtClean="0"/>
              <a:t>John 20:31- </a:t>
            </a:r>
            <a:r>
              <a:rPr lang="en-US" i="1" dirty="0" smtClean="0"/>
              <a:t>but these have been written </a:t>
            </a:r>
            <a:r>
              <a:rPr lang="en-US" i="1" u="sng" dirty="0" smtClean="0"/>
              <a:t>so that you may believe </a:t>
            </a:r>
            <a:r>
              <a:rPr lang="en-US" i="1" dirty="0" smtClean="0"/>
              <a:t>that Jesus is the Christ, the Son of God; and </a:t>
            </a:r>
            <a:r>
              <a:rPr lang="en-US" i="1" u="sng" dirty="0" smtClean="0"/>
              <a:t>that believing you may have life in His name</a:t>
            </a:r>
            <a:r>
              <a:rPr lang="en-US" i="1" dirty="0" smtClean="0"/>
              <a:t>.</a:t>
            </a:r>
          </a:p>
          <a:p>
            <a:r>
              <a:rPr lang="en-US" b="1" i="0" dirty="0" smtClean="0"/>
              <a:t>1 John 5:13 - </a:t>
            </a:r>
            <a:r>
              <a:rPr lang="en-US" i="1" dirty="0" smtClean="0"/>
              <a:t>These things I have written to </a:t>
            </a:r>
            <a:r>
              <a:rPr lang="en-US" i="1" u="sng" dirty="0" smtClean="0"/>
              <a:t>you who believe </a:t>
            </a:r>
            <a:r>
              <a:rPr lang="en-US" i="1" dirty="0" smtClean="0"/>
              <a:t>in the name of the Son of God, so that you may know that you have eternal life.</a:t>
            </a:r>
          </a:p>
          <a:p>
            <a:r>
              <a:rPr lang="en-US" b="1" i="0" dirty="0" smtClean="0"/>
              <a:t>Romans 10:13 </a:t>
            </a:r>
            <a:r>
              <a:rPr lang="en-US" i="1" dirty="0" smtClean="0"/>
              <a:t>- for “</a:t>
            </a:r>
            <a:r>
              <a:rPr lang="en-US" i="1" u="sng" dirty="0" smtClean="0"/>
              <a:t>WHOEVER WILL CALL </a:t>
            </a:r>
            <a:r>
              <a:rPr lang="en-US" i="1" dirty="0" smtClean="0"/>
              <a:t>ON THE NAME OF THE LORD WILL BE SAVED.” </a:t>
            </a:r>
            <a:r>
              <a:rPr lang="en-US" i="0" u="none" dirty="0" smtClean="0"/>
              <a:t>(Joel 2:32;</a:t>
            </a:r>
            <a:r>
              <a:rPr lang="en-US" i="0" u="none" baseline="0" dirty="0" smtClean="0"/>
              <a:t> Acts 2:21)</a:t>
            </a:r>
          </a:p>
          <a:p>
            <a:r>
              <a:rPr lang="en-US" b="1" i="0" u="none" dirty="0" smtClean="0"/>
              <a:t>Matthew 11:28 -  </a:t>
            </a:r>
            <a:r>
              <a:rPr lang="en-US" i="0" u="none" dirty="0" smtClean="0"/>
              <a:t>“</a:t>
            </a:r>
            <a:r>
              <a:rPr lang="en-US" i="0" u="sng" dirty="0" smtClean="0"/>
              <a:t>Come to Me, all </a:t>
            </a:r>
            <a:r>
              <a:rPr lang="en-US" i="0" u="none" dirty="0" smtClean="0"/>
              <a:t>who are weary and heavy-laden, and I will give you rest.</a:t>
            </a:r>
          </a:p>
          <a:p>
            <a:r>
              <a:rPr lang="en-US" b="1" i="0" u="none" dirty="0" smtClean="0"/>
              <a:t>John 7:37–39 </a:t>
            </a:r>
            <a:r>
              <a:rPr lang="en-US" b="0" i="0" u="none" dirty="0" smtClean="0"/>
              <a:t>-</a:t>
            </a:r>
            <a:r>
              <a:rPr lang="en-US" b="0" i="0" u="none" baseline="0" dirty="0" smtClean="0"/>
              <a:t> </a:t>
            </a:r>
            <a:r>
              <a:rPr lang="en-US" i="1" u="none" dirty="0" smtClean="0"/>
              <a:t>37 Now on the last day, the great day of the feast, Jesus stood and cried out, saying, “If anyone is thirsty, let him come to Me and drink. 38 “He who believes in Me, as the Scripture said, ‘From his innermost being will flow rivers of living water.’ ” 39 But this He spoke of the Spirit, whom those who believed in Him were to receive; for the Spirit was not yet given, because Jesus was not yet glorified.</a:t>
            </a:r>
          </a:p>
          <a:p>
            <a:r>
              <a:rPr lang="en-US" b="1" i="0" u="none" dirty="0" smtClean="0"/>
              <a:t>2 Thessalonians 1:8 </a:t>
            </a:r>
            <a:r>
              <a:rPr lang="en-US" i="0" u="none" dirty="0" smtClean="0"/>
              <a:t>- </a:t>
            </a:r>
            <a:r>
              <a:rPr lang="en-US" i="1" u="none" dirty="0" smtClean="0"/>
              <a:t>dealing out retribution to those who do not know God and to those who do not obey the gospel of our Lord Jesus.</a:t>
            </a:r>
          </a:p>
          <a:p>
            <a:endParaRPr lang="en-US" i="0" u="none" dirty="0" smtClean="0"/>
          </a:p>
          <a:p>
            <a:endParaRPr lang="en-US" i="0" u="none" dirty="0" smtClean="0"/>
          </a:p>
          <a:p>
            <a:endParaRPr lang="en-US" i="1" dirty="0" smtClean="0"/>
          </a:p>
          <a:p>
            <a:endParaRPr lang="en-US" i="1" dirty="0" smtClean="0"/>
          </a:p>
          <a:p>
            <a:endParaRPr lang="en-US" i="1" dirty="0" smtClean="0"/>
          </a:p>
          <a:p>
            <a:endParaRPr lang="en-US" dirty="0"/>
          </a:p>
        </p:txBody>
      </p:sp>
    </p:spTree>
    <p:extLst>
      <p:ext uri="{BB962C8B-B14F-4D97-AF65-F5344CB8AC3E}">
        <p14:creationId xmlns:p14="http://schemas.microsoft.com/office/powerpoint/2010/main" val="7696755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14</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8643086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15</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AutoNum type="arabicParenR"/>
            </a:pPr>
            <a:r>
              <a:rPr lang="en-US" sz="1200" b="0" i="0" u="none" strike="noStrike" baseline="0" dirty="0" smtClean="0"/>
              <a:t>Former Elders in regard to drinking alcoholic beverages.  Long list of legalistic practices could be added here.   Dave Hunt’s idea of what the love of God must be relative to the doctrine of election (his rejection of it)</a:t>
            </a:r>
            <a:endParaRPr lang="en-US" altLang="en-US" i="0" u="none" dirty="0" smtClean="0"/>
          </a:p>
        </p:txBody>
      </p:sp>
    </p:spTree>
    <p:extLst>
      <p:ext uri="{BB962C8B-B14F-4D97-AF65-F5344CB8AC3E}">
        <p14:creationId xmlns:p14="http://schemas.microsoft.com/office/powerpoint/2010/main" val="19177486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16</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r>
              <a:rPr lang="en-US" sz="1200" b="0" i="0" u="none" strike="noStrike" baseline="0" dirty="0" smtClean="0"/>
              <a:t>2a  God: Isaiah 7:14 cf. Matthew 1:22f; John 1:1,14,18; John 20:28; Romans 10:9-10;   Col. 1:15; Titus 2:13; Hebrews 1:3,8; 2 Peter 1:1; 1 John 5:20; Jude 24-25</a:t>
            </a:r>
          </a:p>
          <a:p>
            <a:pPr marL="0" indent="0" eaLnBrk="1" hangingPunct="1">
              <a:buNone/>
            </a:pPr>
            <a:r>
              <a:rPr lang="en-US" altLang="en-US" u="none" dirty="0" smtClean="0"/>
              <a:t>2b Man: </a:t>
            </a:r>
            <a:r>
              <a:rPr lang="en-US" sz="1200" b="0" i="0" u="none" strike="noStrike" baseline="0" dirty="0" smtClean="0"/>
              <a:t>John 8:40, Acts 2:22; Romans 5:15; 1 Cor. 15:21; Luke 1:42,43, 2:7; 3:23-38; John 1:14; 1 John 4:2, 1 Timothy 3:16; Hebrews 2:14; etc. </a:t>
            </a:r>
            <a:endParaRPr lang="en-US" altLang="en-US" i="0" u="none" dirty="0" smtClean="0"/>
          </a:p>
        </p:txBody>
      </p:sp>
    </p:spTree>
    <p:extLst>
      <p:ext uri="{BB962C8B-B14F-4D97-AF65-F5344CB8AC3E}">
        <p14:creationId xmlns:p14="http://schemas.microsoft.com/office/powerpoint/2010/main" val="2939090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pPr/>
              <a:t>17</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AutoNum type="arabicParenR"/>
            </a:pPr>
            <a:r>
              <a:rPr lang="en-US" sz="1200" b="0" i="0" u="none" strike="noStrike" baseline="0" dirty="0" smtClean="0"/>
              <a:t>Former Elders in regard to drinking alcoholic beverages.  Long list of legalistic practices could be added here.   Dave Hunt’s idea of what the love of God must be relative to the doctrine of election (his rejection of it) </a:t>
            </a:r>
          </a:p>
          <a:p>
            <a:pPr marL="0" indent="0" eaLnBrk="1" hangingPunct="1">
              <a:buNone/>
            </a:pPr>
            <a:r>
              <a:rPr lang="en-US" altLang="en-US" sz="1200" b="0" i="0" u="none" strike="noStrike" baseline="0" dirty="0" smtClean="0"/>
              <a:t>2a  God: </a:t>
            </a:r>
            <a:r>
              <a:rPr lang="en-US" sz="1200" b="0" i="0" u="sng" strike="noStrike" baseline="0" dirty="0" smtClean="0"/>
              <a:t>Isaiah 7:14 cf. Matthew 1:22f; John 1:1,14,18; John 20:28; Romans 10:9-10;   Col. 1:15; Titus 2:13; Hebrews 1:3,8; 2 Peer 1:1; 1 John 5:20; Jude 24-25</a:t>
            </a:r>
          </a:p>
          <a:p>
            <a:pPr marL="0" indent="0" eaLnBrk="1" hangingPunct="1">
              <a:buNone/>
            </a:pPr>
            <a:r>
              <a:rPr lang="en-US" altLang="en-US" u="none" dirty="0" smtClean="0"/>
              <a:t>2b Man: </a:t>
            </a:r>
            <a:r>
              <a:rPr lang="en-US" sz="1200" b="0" i="0" u="sng" strike="noStrike" baseline="0" dirty="0" smtClean="0"/>
              <a:t>John 8:40, Acts 2:22; Romans 5:15; 1 Cor. 15:21; Luke 1:42,43, 2:7; 3:23-38; John 1:14; 1 John 4:2, 1 timothy 3:16; Hebrews 2:14; etc. </a:t>
            </a:r>
            <a:endParaRPr lang="en-US" sz="1200" b="0" i="0" u="none" strike="noStrike" baseline="0" dirty="0" smtClean="0"/>
          </a:p>
          <a:p>
            <a:pPr marL="0" indent="0" eaLnBrk="1" hangingPunct="1">
              <a:buNone/>
            </a:pPr>
            <a:r>
              <a:rPr lang="en-US" altLang="en-US" sz="1200" b="0" i="0" u="none" strike="noStrike" baseline="0" dirty="0" smtClean="0"/>
              <a:t>3) </a:t>
            </a:r>
            <a:r>
              <a:rPr lang="en-US" sz="1200" b="0" i="0" u="none" strike="noStrike" baseline="0" dirty="0" smtClean="0"/>
              <a:t>Unitarianism, Arianism (Jehovah’s witnesses),   Denial of either Jesus’ humanity or deity is rank heresy.  Nearly every cult errors in one direction or the other</a:t>
            </a:r>
            <a:endParaRPr lang="en-US" altLang="en-US" i="0" u="none" dirty="0" smtClean="0"/>
          </a:p>
        </p:txBody>
      </p:sp>
    </p:spTree>
    <p:extLst>
      <p:ext uri="{BB962C8B-B14F-4D97-AF65-F5344CB8AC3E}">
        <p14:creationId xmlns:p14="http://schemas.microsoft.com/office/powerpoint/2010/main" val="39207422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E2FC34-64C0-4807-BBF7-8A37F4457245}" type="slidenum">
              <a:rPr lang="en-US" altLang="en-US"/>
              <a:pPr/>
              <a:t>18</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76161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pPr/>
              <a:t>2</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36726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pPr/>
              <a:t>3</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80168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4</a:t>
            </a:fld>
            <a:endParaRPr lang="en-US" alt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AutoNum type="alphaLcPeriod"/>
            </a:pPr>
            <a:r>
              <a:rPr lang="en-US" sz="1200" b="0" i="1" u="sng" strike="noStrike" baseline="0" dirty="0" smtClean="0"/>
              <a:t>Jesus Christ came as a man of flesh and blood and the truth of His identification was testified to by Himself, the Holy Spirit and by God the Father. Jesus is the Son of God who gives eternal life to those who believe in Him </a:t>
            </a:r>
          </a:p>
          <a:p>
            <a:pPr marL="228600" indent="-228600" eaLnBrk="1" hangingPunct="1">
              <a:buAutoNum type="alphaLcPeriod"/>
            </a:pPr>
            <a:r>
              <a:rPr lang="en-US" sz="1200" b="0" i="1" u="sng" strike="noStrike" baseline="0" dirty="0" smtClean="0"/>
              <a:t>Jesus is the Son of God in human flesh. He is the only means of eternal life. This truth has the best testimony - Jesus’ own claims, that of the Holy Spirit who indwells the believer and that of God the Father</a:t>
            </a:r>
          </a:p>
          <a:p>
            <a:pPr marL="228600" indent="-228600" eaLnBrk="1" hangingPunct="1">
              <a:buAutoNum type="alphaLcPeriod"/>
            </a:pPr>
            <a:r>
              <a:rPr lang="en-US" sz="1200" b="0" i="0" u="sng" strike="noStrike" baseline="0" dirty="0" smtClean="0"/>
              <a:t>The exact meaning of “water” and “blood</a:t>
            </a:r>
          </a:p>
          <a:p>
            <a:pPr marL="228600" indent="-228600" eaLnBrk="1" hangingPunct="1">
              <a:buAutoNum type="alphaLcPeriod"/>
            </a:pPr>
            <a:r>
              <a:rPr lang="en-US" altLang="en-US" sz="1200" b="0" i="0" u="sng" strike="noStrike" baseline="0" dirty="0" smtClean="0"/>
              <a:t>No - </a:t>
            </a:r>
            <a:r>
              <a:rPr lang="en-US" sz="1200" b="0" i="0" u="sng" strike="noStrike" baseline="0" dirty="0" smtClean="0"/>
              <a:t>The context still gives the thrust of meaning though the exact reference of the meaning of “water” and “blood” is difficult since it appears to be a metaphor for something more than just physical water and blood</a:t>
            </a:r>
            <a:endParaRPr lang="en-US" altLang="en-US" dirty="0" smtClean="0"/>
          </a:p>
        </p:txBody>
      </p:sp>
    </p:spTree>
    <p:extLst>
      <p:ext uri="{BB962C8B-B14F-4D97-AF65-F5344CB8AC3E}">
        <p14:creationId xmlns:p14="http://schemas.microsoft.com/office/powerpoint/2010/main" val="107292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pPr/>
              <a:t>5</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200" b="1" i="1" dirty="0" smtClean="0">
                <a:solidFill>
                  <a:srgbClr val="FFFFFF"/>
                </a:solidFill>
                <a:latin typeface="Arial Narrow" panose="020B0606020202030204" pitchFamily="34" charset="0"/>
              </a:rPr>
              <a:t>Proverbs 18:13 - </a:t>
            </a:r>
            <a:r>
              <a:rPr lang="en-US" sz="1200" b="0" i="1" u="none" strike="noStrike" baseline="0" dirty="0" smtClean="0"/>
              <a:t>“He who gives an answer before he hears, It is folly and shame to him”</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i="1" u="none" strike="noStrike" baseline="0" dirty="0" smtClean="0"/>
              <a:t>Romans 3:28 </a:t>
            </a:r>
            <a:r>
              <a:rPr lang="en-US" sz="1200" b="0" i="1" u="none" strike="noStrike" baseline="0" dirty="0" smtClean="0"/>
              <a:t>- For we maintain that a man is justified by faith </a:t>
            </a:r>
            <a:r>
              <a:rPr lang="en-US" sz="1200" b="0" i="1" u="sng" strike="noStrike" baseline="0" dirty="0" smtClean="0"/>
              <a:t>apart from works of the Law</a:t>
            </a:r>
            <a:r>
              <a:rPr lang="en-US" sz="1200" b="0" i="1" u="none" strike="noStrike" baseline="0" dirty="0" smtClean="0"/>
              <a:t>.</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i="1" u="none" strike="noStrike" baseline="0" dirty="0" smtClean="0"/>
              <a:t>Galatians 5:18 </a:t>
            </a:r>
            <a:r>
              <a:rPr lang="en-US" sz="1200" b="0" i="1" u="none" strike="noStrike" baseline="0" dirty="0" smtClean="0"/>
              <a:t>- But if you are led by the Spirit, </a:t>
            </a:r>
            <a:r>
              <a:rPr lang="en-US" sz="1200" b="0" i="1" u="sng" strike="noStrike" baseline="0" dirty="0" smtClean="0"/>
              <a:t>you are not under the Law</a:t>
            </a:r>
            <a:r>
              <a:rPr lang="en-US" sz="1200" b="0" i="1" u="none" strike="noStrike" baseline="0" dirty="0" smtClean="0"/>
              <a:t>.</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i="1" u="none" strike="noStrike" baseline="0" dirty="0" smtClean="0"/>
              <a:t>1 Corinthians 9:21 </a:t>
            </a:r>
            <a:r>
              <a:rPr lang="en-US" sz="1200" b="0" i="1" u="none" strike="noStrike" baseline="0" dirty="0" smtClean="0"/>
              <a:t>- to those who are without law, as without law, though not being without the law of God but </a:t>
            </a:r>
            <a:r>
              <a:rPr lang="en-US" sz="1200" b="0" i="1" u="sng" strike="noStrike" baseline="0" dirty="0" smtClean="0"/>
              <a:t>under the law of Christ</a:t>
            </a:r>
            <a:r>
              <a:rPr lang="en-US" sz="1200" b="0" i="1" u="none" strike="noStrike" baseline="0" dirty="0" smtClean="0"/>
              <a:t>, so that I might win those who are without law.</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i="1" u="none" strike="noStrike" baseline="0" dirty="0" smtClean="0"/>
              <a:t>Galatians 6:2 </a:t>
            </a:r>
            <a:r>
              <a:rPr lang="en-US" sz="1200" b="0" i="1" u="none" strike="noStrike" baseline="0" dirty="0" smtClean="0"/>
              <a:t>- Bear one another’s burdens, and thereby </a:t>
            </a:r>
            <a:r>
              <a:rPr lang="en-US" sz="1200" b="0" i="1" u="sng" strike="noStrike" baseline="0" dirty="0" smtClean="0"/>
              <a:t>fulfill the law of Christ</a:t>
            </a:r>
            <a:r>
              <a:rPr lang="en-US" sz="1200" b="0" i="1" u="none" strike="noStrike" baseline="0" dirty="0" smtClean="0"/>
              <a:t>.</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i="1" u="none" strike="noStrike" baseline="0" dirty="0" smtClean="0"/>
              <a:t>James 1:25 </a:t>
            </a:r>
            <a:r>
              <a:rPr lang="en-US" sz="1200" b="0" i="1" u="none" strike="noStrike" baseline="0" dirty="0" smtClean="0"/>
              <a:t>- But one who looks intently at </a:t>
            </a:r>
            <a:r>
              <a:rPr lang="en-US" sz="1200" b="0" i="1" u="sng" strike="noStrike" baseline="0" dirty="0" smtClean="0"/>
              <a:t>the perfect law, the law of liberty</a:t>
            </a:r>
            <a:r>
              <a:rPr lang="en-US" sz="1200" b="0" i="1" u="none" strike="noStrike" baseline="0" dirty="0" smtClean="0"/>
              <a:t>, and abides by it, not having become a forgetful hearer but an effectual doer, this man will be blessed in what he does.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i="1" u="none" strike="noStrike" baseline="0" dirty="0" smtClean="0"/>
              <a:t>James 2:8 </a:t>
            </a:r>
            <a:r>
              <a:rPr lang="en-US" sz="1200" b="0" i="1" u="none" strike="noStrike" baseline="0" dirty="0" smtClean="0"/>
              <a:t>-  If, however, you are </a:t>
            </a:r>
            <a:r>
              <a:rPr lang="en-US" sz="1200" b="0" i="1" u="sng" strike="noStrike" baseline="0" dirty="0" smtClean="0"/>
              <a:t>fulfilling the royal law </a:t>
            </a:r>
            <a:r>
              <a:rPr lang="en-US" sz="1200" b="0" i="1" u="none" strike="noStrike" baseline="0" dirty="0" smtClean="0"/>
              <a:t>according to the Scripture, “YOU SHALL LOVE YOUR NEIGHBOR AS YOURSELF,” you are doing well.</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i="1" u="none" strike="noStrike" baseline="0" dirty="0" smtClean="0"/>
              <a:t>1 John 2:8–11 </a:t>
            </a:r>
            <a:r>
              <a:rPr lang="en-US" sz="1200" b="0" i="1" u="none" strike="noStrike" baseline="0" dirty="0" smtClean="0"/>
              <a:t>- 8 On the other hand, I am writing </a:t>
            </a:r>
            <a:r>
              <a:rPr lang="en-US" sz="1200" b="0" i="1" u="sng" strike="noStrike" baseline="0" dirty="0" smtClean="0"/>
              <a:t>a new commandment to you</a:t>
            </a:r>
            <a:r>
              <a:rPr lang="en-US" sz="1200" b="0" i="1" u="none" strike="noStrike" baseline="0" dirty="0" smtClean="0"/>
              <a:t>, which is true in Him and in you, because the darkness is passing away and the true Light is already shining. 9 The one who says he is in the Light and yet hates his brother is in the darkness until now. 10 The one who loves his brother abides in the Light and there is no cause for stumbling in him. 11 But the one who hates his brother is in the darkness and walks in the darkness, and does not know where he is going because the darkness has blinded his eyes.</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b="0" i="1" u="none" strike="noStrike" baseline="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b="0" i="1" u="none" strike="noStrike" baseline="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b="0" i="1" u="none" strike="noStrike" baseline="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b="0" i="1" u="none" strike="noStrike" baseline="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b="0" i="1" u="none" strike="noStrike" baseline="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en-US" dirty="0" smtClean="0"/>
          </a:p>
        </p:txBody>
      </p:sp>
    </p:spTree>
    <p:extLst>
      <p:ext uri="{BB962C8B-B14F-4D97-AF65-F5344CB8AC3E}">
        <p14:creationId xmlns:p14="http://schemas.microsoft.com/office/powerpoint/2010/main" val="911718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6</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en-US" dirty="0" smtClean="0"/>
          </a:p>
        </p:txBody>
      </p:sp>
    </p:spTree>
    <p:extLst>
      <p:ext uri="{BB962C8B-B14F-4D97-AF65-F5344CB8AC3E}">
        <p14:creationId xmlns:p14="http://schemas.microsoft.com/office/powerpoint/2010/main" val="3868895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7</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en-US" dirty="0" smtClean="0"/>
          </a:p>
        </p:txBody>
      </p:sp>
    </p:spTree>
    <p:extLst>
      <p:ext uri="{BB962C8B-B14F-4D97-AF65-F5344CB8AC3E}">
        <p14:creationId xmlns:p14="http://schemas.microsoft.com/office/powerpoint/2010/main" val="2414843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pPr/>
              <a:t>8</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1" u="sng" strike="noStrike" baseline="0" dirty="0" smtClean="0"/>
              <a:t>Lot was a man who knew God and was troubled (soul was vexed) by sin around him - but he was weak and did not protect his family from the influence of the sinful society</a:t>
            </a:r>
            <a:endParaRPr lang="en-US" altLang="en-US" dirty="0" smtClean="0"/>
          </a:p>
        </p:txBody>
      </p:sp>
    </p:spTree>
    <p:extLst>
      <p:ext uri="{BB962C8B-B14F-4D97-AF65-F5344CB8AC3E}">
        <p14:creationId xmlns:p14="http://schemas.microsoft.com/office/powerpoint/2010/main" val="3902182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9</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none" strike="noStrike" baseline="0" dirty="0" smtClean="0"/>
              <a:t>2a   - Not sure. I have been trying to make sure my convictions are Biblical for many decades</a:t>
            </a:r>
          </a:p>
          <a:p>
            <a:pPr eaLnBrk="1" hangingPunct="1"/>
            <a:r>
              <a:rPr lang="en-US" altLang="en-US" sz="1200" b="0" i="0" u="none" strike="noStrike" baseline="0" dirty="0" smtClean="0"/>
              <a:t>2b - Alternative:  Things I was taught that turned out not to be Biblical:  1) </a:t>
            </a:r>
            <a:r>
              <a:rPr lang="en-US" sz="1200" b="0" i="0" u="sng" strike="noStrike" baseline="0" dirty="0" smtClean="0"/>
              <a:t>We are able to choose right and wrong - salvation - on our own.   2) That “elders” were a wrong form of church government.   3) That all partaking of alcoholic beverages is sinful. </a:t>
            </a:r>
            <a:endParaRPr lang="en-US" altLang="en-US" i="0" u="none" dirty="0" smtClean="0"/>
          </a:p>
        </p:txBody>
      </p:sp>
    </p:spTree>
    <p:extLst>
      <p:ext uri="{BB962C8B-B14F-4D97-AF65-F5344CB8AC3E}">
        <p14:creationId xmlns:p14="http://schemas.microsoft.com/office/powerpoint/2010/main" val="349638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940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7725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3593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242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65863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828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4565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31868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4689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36135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6456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57200" y="228600"/>
            <a:ext cx="8240713" cy="2468563"/>
          </a:xfrm>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
        <p:nvSpPr>
          <p:cNvPr id="4099" name="TextBox 1"/>
          <p:cNvSpPr txBox="1">
            <a:spLocks noChangeArrowheads="1"/>
          </p:cNvSpPr>
          <p:nvPr/>
        </p:nvSpPr>
        <p:spPr bwMode="auto">
          <a:xfrm>
            <a:off x="187325" y="3200400"/>
            <a:ext cx="87804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600" b="1" smtClean="0">
                <a:solidFill>
                  <a:srgbClr val="FFFFFF"/>
                </a:solidFill>
              </a:rPr>
              <a:t>Download notes at:</a:t>
            </a:r>
          </a:p>
          <a:p>
            <a:pPr algn="ctr"/>
            <a:r>
              <a:rPr lang="en-US" altLang="en-US" sz="4400" b="1" smtClean="0">
                <a:solidFill>
                  <a:srgbClr val="FFFFFF"/>
                </a:solidFill>
              </a:rPr>
              <a:t>GraceBibleNY.org/hermeneutics</a:t>
            </a:r>
          </a:p>
        </p:txBody>
      </p:sp>
    </p:spTree>
    <p:extLst>
      <p:ext uri="{BB962C8B-B14F-4D97-AF65-F5344CB8AC3E}">
        <p14:creationId xmlns:p14="http://schemas.microsoft.com/office/powerpoint/2010/main" val="202658938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Theological Principles – Rule 22</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Exercises pages 253-254</a:t>
            </a:r>
          </a:p>
        </p:txBody>
      </p:sp>
      <p:sp>
        <p:nvSpPr>
          <p:cNvPr id="53251" name="Rectangle 3"/>
          <p:cNvSpPr>
            <a:spLocks noGrp="1" noChangeArrowheads="1"/>
          </p:cNvSpPr>
          <p:nvPr>
            <p:ph type="body" idx="4294967295"/>
          </p:nvPr>
        </p:nvSpPr>
        <p:spPr>
          <a:xfrm>
            <a:off x="0" y="1143000"/>
            <a:ext cx="9144000" cy="5715000"/>
          </a:xfrm>
          <a:noFill/>
        </p:spPr>
        <p:txBody>
          <a:bodyPr/>
          <a:lstStyle/>
          <a:p>
            <a:pPr marL="346075" indent="-234950" eaLnBrk="1" hangingPunct="1">
              <a:buNone/>
            </a:pPr>
            <a:r>
              <a:rPr lang="en-US" altLang="en-US" sz="3200" b="1" dirty="0" smtClean="0">
                <a:solidFill>
                  <a:srgbClr val="FFFFFF"/>
                </a:solidFill>
                <a:latin typeface="Arial Narrow" panose="020B0606020202030204" pitchFamily="34" charset="0"/>
              </a:rPr>
              <a:t>3</a:t>
            </a:r>
            <a:r>
              <a:rPr lang="en-US" altLang="en-US" sz="3200" b="1" dirty="0">
                <a:solidFill>
                  <a:srgbClr val="FFFFFF"/>
                </a:solidFill>
                <a:latin typeface="Arial Narrow" panose="020B0606020202030204" pitchFamily="34" charset="0"/>
              </a:rPr>
              <a:t>. Write out a plan to rectify your deficiency in this area </a:t>
            </a:r>
          </a:p>
          <a:p>
            <a:pPr marL="457200" indent="-346075" eaLnBrk="1" hangingPunct="1">
              <a:buNone/>
            </a:pPr>
            <a:r>
              <a:rPr lang="en-US" altLang="en-US" sz="3200" b="1" dirty="0" smtClean="0">
                <a:solidFill>
                  <a:srgbClr val="FFFFFF"/>
                </a:solidFill>
                <a:latin typeface="Arial Narrow" panose="020B0606020202030204" pitchFamily="34" charset="0"/>
              </a:rPr>
              <a:t>4</a:t>
            </a:r>
            <a:r>
              <a:rPr lang="en-US" altLang="en-US" sz="3200" b="1" dirty="0">
                <a:solidFill>
                  <a:srgbClr val="FFFFFF"/>
                </a:solidFill>
                <a:latin typeface="Arial Narrow" panose="020B0606020202030204" pitchFamily="34" charset="0"/>
              </a:rPr>
              <a:t>. Give an illustration of how Jesus used this principle to correct the religious leaders of His day</a:t>
            </a:r>
            <a:endParaRPr lang="en-US" altLang="en-US" sz="3200" b="1" dirty="0" smtClean="0">
              <a:solidFill>
                <a:srgbClr val="FFFFFF"/>
              </a:solidFill>
              <a:latin typeface="Arial Narrow" panose="020B0606020202030204" pitchFamily="34" charset="0"/>
            </a:endParaRPr>
          </a:p>
          <a:p>
            <a:pPr marL="284163" indent="-284163" eaLnBrk="1" hangingPunct="1"/>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06566976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2769989"/>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Theological Principles – Rule 23</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When two doctrines taught in the Bible </a:t>
            </a:r>
            <a:r>
              <a:rPr lang="en-US" altLang="en-US" sz="3600" b="1" dirty="0" smtClean="0">
                <a:solidFill>
                  <a:srgbClr val="FFFF99"/>
                </a:solidFill>
                <a:latin typeface="Arial Narrow" panose="020B0606020202030204" pitchFamily="34" charset="0"/>
              </a:rPr>
              <a:t>appear</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 </a:t>
            </a:r>
            <a:r>
              <a:rPr lang="en-US" altLang="en-US" sz="3600" b="1" dirty="0">
                <a:solidFill>
                  <a:srgbClr val="FFFF99"/>
                </a:solidFill>
                <a:latin typeface="Arial Narrow" panose="020B0606020202030204" pitchFamily="34" charset="0"/>
              </a:rPr>
              <a:t>to be contradictory, accept both as scriptural </a:t>
            </a:r>
            <a:r>
              <a:rPr lang="en-US" altLang="en-US" sz="3600" b="1" dirty="0" smtClean="0">
                <a:solidFill>
                  <a:srgbClr val="FFFF99"/>
                </a:solidFill>
                <a:latin typeface="Arial Narrow" panose="020B0606020202030204" pitchFamily="34" charset="0"/>
              </a:rPr>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in </a:t>
            </a:r>
            <a:r>
              <a:rPr lang="en-US" altLang="en-US" sz="3600" b="1" dirty="0">
                <a:solidFill>
                  <a:srgbClr val="FFFF99"/>
                </a:solidFill>
                <a:latin typeface="Arial Narrow" panose="020B0606020202030204" pitchFamily="34" charset="0"/>
              </a:rPr>
              <a:t>the confident believe they will resolve themselves into a higher </a:t>
            </a:r>
            <a:r>
              <a:rPr lang="en-US" altLang="en-US" sz="3600" b="1" dirty="0" smtClean="0">
                <a:solidFill>
                  <a:srgbClr val="FFFF99"/>
                </a:solidFill>
                <a:latin typeface="Arial Narrow" panose="020B0606020202030204" pitchFamily="34" charset="0"/>
              </a:rPr>
              <a:t>unity – </a:t>
            </a:r>
            <a:r>
              <a:rPr lang="en-US" altLang="en-US" sz="3600" b="1" dirty="0" err="1" smtClean="0">
                <a:solidFill>
                  <a:srgbClr val="FFFF99"/>
                </a:solidFill>
                <a:latin typeface="Arial Narrow" panose="020B0606020202030204" pitchFamily="34" charset="0"/>
              </a:rPr>
              <a:t>pgs</a:t>
            </a:r>
            <a:r>
              <a:rPr lang="en-US" altLang="en-US" sz="3600" b="1" dirty="0" smtClean="0">
                <a:solidFill>
                  <a:srgbClr val="FFFF99"/>
                </a:solidFill>
                <a:latin typeface="Arial Narrow" panose="020B0606020202030204" pitchFamily="34" charset="0"/>
              </a:rPr>
              <a:t> 217-218</a:t>
            </a:r>
          </a:p>
        </p:txBody>
      </p:sp>
      <p:sp>
        <p:nvSpPr>
          <p:cNvPr id="54275" name="Rectangle 3"/>
          <p:cNvSpPr>
            <a:spLocks noGrp="1" noChangeArrowheads="1"/>
          </p:cNvSpPr>
          <p:nvPr>
            <p:ph type="body" idx="4294967295"/>
          </p:nvPr>
        </p:nvSpPr>
        <p:spPr>
          <a:xfrm>
            <a:off x="0" y="2667000"/>
            <a:ext cx="9144000" cy="4191000"/>
          </a:xfrm>
          <a:noFill/>
        </p:spPr>
        <p:txBody>
          <a:bodyPr/>
          <a:lstStyle/>
          <a:p>
            <a:pPr eaLnBrk="1" hangingPunct="1"/>
            <a:r>
              <a:rPr lang="en-US" altLang="en-US" sz="3200" b="1" dirty="0">
                <a:solidFill>
                  <a:srgbClr val="FFFFFF"/>
                </a:solidFill>
                <a:latin typeface="Arial Narrow" panose="020B0606020202030204" pitchFamily="34" charset="0"/>
              </a:rPr>
              <a:t>Paradoxes / Antinomy exist because </a:t>
            </a:r>
          </a:p>
          <a:p>
            <a:pPr marL="692150" lvl="1" indent="-403225"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Not all information has been gathered / available to resolve the seeming contradiction</a:t>
            </a:r>
          </a:p>
          <a:p>
            <a:pPr marL="692150" lvl="1" indent="-403225"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Man’s finite mind cannot comprehend God’s infinite mind</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4275">
                                            <p:txEl>
                                              <p:pRg st="1" end="1"/>
                                            </p:txEl>
                                          </p:spTgt>
                                        </p:tgtEl>
                                        <p:attrNameLst>
                                          <p:attrName>style.visibility</p:attrName>
                                        </p:attrNameLst>
                                      </p:cBhvr>
                                      <p:to>
                                        <p:strVal val="visible"/>
                                      </p:to>
                                    </p:set>
                                    <p:animEffect transition="in" filter="fade">
                                      <p:cBhvr>
                                        <p:cTn id="16"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4275">
                                            <p:txEl>
                                              <p:pRg st="2" end="2"/>
                                            </p:txEl>
                                          </p:spTgt>
                                        </p:tgtEl>
                                        <p:attrNameLst>
                                          <p:attrName>style.visibility</p:attrName>
                                        </p:attrNameLst>
                                      </p:cBhvr>
                                      <p:to>
                                        <p:strVal val="visible"/>
                                      </p:to>
                                    </p:set>
                                    <p:animEffect transition="in" filter="fade">
                                      <p:cBhvr>
                                        <p:cTn id="21" dur="10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Theological Principles – Rule 23</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685800"/>
            <a:ext cx="9144000" cy="6172200"/>
          </a:xfrm>
          <a:noFill/>
        </p:spPr>
        <p:txBody>
          <a:bodyPr/>
          <a:lstStyle/>
          <a:p>
            <a:pPr eaLnBrk="1" hangingPunct="1"/>
            <a:r>
              <a:rPr lang="en-US" altLang="en-US" sz="3200" b="1" dirty="0" smtClean="0">
                <a:solidFill>
                  <a:srgbClr val="FFFFFF"/>
                </a:solidFill>
                <a:latin typeface="Arial Narrow" panose="020B0606020202030204" pitchFamily="34" charset="0"/>
              </a:rPr>
              <a:t>Familiar Paradoxes</a:t>
            </a:r>
            <a:endParaRPr lang="en-US" altLang="en-US" sz="3200" b="1" dirty="0">
              <a:solidFill>
                <a:srgbClr val="FFFFFF"/>
              </a:solidFill>
              <a:latin typeface="Arial Narrow" panose="020B0606020202030204" pitchFamily="34" charset="0"/>
            </a:endParaRPr>
          </a:p>
          <a:p>
            <a:pPr marL="692150" lvl="1" indent="-519113" eaLnBrk="1" hangingPunct="1">
              <a:buNone/>
            </a:pPr>
            <a:r>
              <a:rPr lang="en-US" altLang="en-US" sz="3200" b="1" dirty="0" smtClean="0">
                <a:solidFill>
                  <a:srgbClr val="FFFFFF"/>
                </a:solidFill>
                <a:latin typeface="Arial Narrow" panose="020B0606020202030204" pitchFamily="34" charset="0"/>
              </a:rPr>
              <a:t>1) The </a:t>
            </a:r>
            <a:r>
              <a:rPr lang="en-US" altLang="en-US" sz="3200" b="1" dirty="0">
                <a:solidFill>
                  <a:srgbClr val="FFFFFF"/>
                </a:solidFill>
                <a:latin typeface="Arial Narrow" panose="020B0606020202030204" pitchFamily="34" charset="0"/>
              </a:rPr>
              <a:t>Triune nature of God (Trinity</a:t>
            </a:r>
            <a:r>
              <a:rPr lang="en-US" altLang="en-US" sz="3200" b="1" dirty="0" smtClean="0">
                <a:solidFill>
                  <a:srgbClr val="FFFFFF"/>
                </a:solidFill>
                <a:latin typeface="Arial Narrow" panose="020B0606020202030204" pitchFamily="34" charset="0"/>
              </a:rPr>
              <a:t>)</a:t>
            </a:r>
          </a:p>
          <a:p>
            <a:pPr marL="692150" lvl="1" indent="-519113"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The hypostatic union of Jesus - Dual nature as God &amp; </a:t>
            </a:r>
            <a:r>
              <a:rPr lang="en-US" altLang="en-US" sz="3200" b="1" dirty="0" smtClean="0">
                <a:solidFill>
                  <a:srgbClr val="FFFFFF"/>
                </a:solidFill>
                <a:latin typeface="Arial Narrow" panose="020B0606020202030204" pitchFamily="34" charset="0"/>
              </a:rPr>
              <a:t>man</a:t>
            </a:r>
          </a:p>
          <a:p>
            <a:pPr marL="692150" lvl="1" indent="-519113" eaLnBrk="1" hangingPunct="1">
              <a:buNone/>
            </a:pPr>
            <a:r>
              <a:rPr lang="en-US" altLang="en-US" sz="3200" b="1" dirty="0" smtClean="0">
                <a:solidFill>
                  <a:srgbClr val="FFFFFF"/>
                </a:solidFill>
                <a:latin typeface="Arial Narrow" panose="020B0606020202030204" pitchFamily="34" charset="0"/>
              </a:rPr>
              <a:t>3</a:t>
            </a:r>
            <a:r>
              <a:rPr lang="en-US" altLang="en-US" sz="3200" b="1" dirty="0">
                <a:solidFill>
                  <a:srgbClr val="FFFFFF"/>
                </a:solidFill>
                <a:latin typeface="Arial Narrow" panose="020B0606020202030204" pitchFamily="34" charset="0"/>
              </a:rPr>
              <a:t>) The origin and existence of evil.  Logic leads us to conclude that either God created evil or it is co-eternal with Him  - Scripture denies </a:t>
            </a:r>
            <a:r>
              <a:rPr lang="en-US" altLang="en-US" sz="3200" b="1" dirty="0" smtClean="0">
                <a:solidFill>
                  <a:srgbClr val="FFFFFF"/>
                </a:solidFill>
                <a:latin typeface="Arial Narrow" panose="020B0606020202030204" pitchFamily="34" charset="0"/>
              </a:rPr>
              <a:t>both</a:t>
            </a:r>
            <a:endParaRPr lang="en-US" altLang="en-US" sz="3200" b="1" dirty="0">
              <a:solidFill>
                <a:srgbClr val="FFFFFF"/>
              </a:solidFill>
              <a:latin typeface="Arial Narrow" panose="020B0606020202030204" pitchFamily="34" charset="0"/>
            </a:endParaRPr>
          </a:p>
          <a:p>
            <a:pPr marL="692150" lvl="1" indent="-61913" eaLnBrk="1" hangingPunct="1">
              <a:buNone/>
            </a:pPr>
            <a:r>
              <a:rPr lang="en-US" altLang="en-US" sz="3200" b="1" dirty="0" smtClean="0">
                <a:solidFill>
                  <a:srgbClr val="FFFFFF"/>
                </a:solidFill>
                <a:latin typeface="Arial Narrow" panose="020B0606020202030204" pitchFamily="34" charset="0"/>
              </a:rPr>
              <a:t>	*There </a:t>
            </a:r>
            <a:r>
              <a:rPr lang="en-US" altLang="en-US" sz="3200" b="1" dirty="0">
                <a:solidFill>
                  <a:srgbClr val="FFFFFF"/>
                </a:solidFill>
                <a:latin typeface="Arial Narrow" panose="020B0606020202030204" pitchFamily="34" charset="0"/>
              </a:rPr>
              <a:t>was no evil in the beginning - it was all “very good” - Genesis </a:t>
            </a:r>
            <a:r>
              <a:rPr lang="en-US" altLang="en-US" sz="3200" b="1" dirty="0" smtClean="0">
                <a:solidFill>
                  <a:srgbClr val="FFFFFF"/>
                </a:solidFill>
                <a:latin typeface="Arial Narrow" panose="020B0606020202030204" pitchFamily="34" charset="0"/>
              </a:rPr>
              <a:t>1:31</a:t>
            </a:r>
          </a:p>
          <a:p>
            <a:pPr marL="692150" lvl="1" indent="-61913" eaLnBrk="1" hangingPunct="1">
              <a:buNone/>
            </a:pPr>
            <a:r>
              <a:rPr lang="en-US" altLang="en-US" sz="3200" b="1" dirty="0" smtClean="0">
                <a:solidFill>
                  <a:srgbClr val="FFFFFF"/>
                </a:solidFill>
                <a:latin typeface="Arial Narrow" panose="020B0606020202030204" pitchFamily="34" charset="0"/>
              </a:rPr>
              <a:t>	*There </a:t>
            </a:r>
            <a:r>
              <a:rPr lang="en-US" altLang="en-US" sz="3200" b="1" dirty="0">
                <a:solidFill>
                  <a:srgbClr val="FFFFFF"/>
                </a:solidFill>
                <a:latin typeface="Arial Narrow" panose="020B0606020202030204" pitchFamily="34" charset="0"/>
              </a:rPr>
              <a:t>is no evil in God from which evil could be created by Him - Psalm 5:4; James 1:13</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05648190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4275">
                                            <p:txEl>
                                              <p:pRg st="1" end="1"/>
                                            </p:txEl>
                                          </p:spTgt>
                                        </p:tgtEl>
                                        <p:attrNameLst>
                                          <p:attrName>style.visibility</p:attrName>
                                        </p:attrNameLst>
                                      </p:cBhvr>
                                      <p:to>
                                        <p:strVal val="visible"/>
                                      </p:to>
                                    </p:set>
                                    <p:animEffect transition="in" filter="fade">
                                      <p:cBhvr>
                                        <p:cTn id="16"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4275">
                                            <p:txEl>
                                              <p:pRg st="2" end="2"/>
                                            </p:txEl>
                                          </p:spTgt>
                                        </p:tgtEl>
                                        <p:attrNameLst>
                                          <p:attrName>style.visibility</p:attrName>
                                        </p:attrNameLst>
                                      </p:cBhvr>
                                      <p:to>
                                        <p:strVal val="visible"/>
                                      </p:to>
                                    </p:set>
                                    <p:animEffect transition="in" filter="fade">
                                      <p:cBhvr>
                                        <p:cTn id="21" dur="10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4275">
                                            <p:txEl>
                                              <p:pRg st="3" end="3"/>
                                            </p:txEl>
                                          </p:spTgt>
                                        </p:tgtEl>
                                        <p:attrNameLst>
                                          <p:attrName>style.visibility</p:attrName>
                                        </p:attrNameLst>
                                      </p:cBhvr>
                                      <p:to>
                                        <p:strVal val="visible"/>
                                      </p:to>
                                    </p:set>
                                    <p:animEffect transition="in" filter="fade">
                                      <p:cBhvr>
                                        <p:cTn id="26" dur="1000"/>
                                        <p:tgtEl>
                                          <p:spTgt spid="5427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4275">
                                            <p:txEl>
                                              <p:pRg st="4" end="4"/>
                                            </p:txEl>
                                          </p:spTgt>
                                        </p:tgtEl>
                                        <p:attrNameLst>
                                          <p:attrName>style.visibility</p:attrName>
                                        </p:attrNameLst>
                                      </p:cBhvr>
                                      <p:to>
                                        <p:strVal val="visible"/>
                                      </p:to>
                                    </p:set>
                                    <p:animEffect transition="in" filter="fade">
                                      <p:cBhvr>
                                        <p:cTn id="31" dur="1000"/>
                                        <p:tgtEl>
                                          <p:spTgt spid="54275">
                                            <p:txEl>
                                              <p:pRg st="4" end="4"/>
                                            </p:txEl>
                                          </p:spTgt>
                                        </p:tgtEl>
                                      </p:cBhvr>
                                    </p:animEffect>
                                  </p:childTnLst>
                                  <p:subTnLst>
                                    <p:animClr clrSpc="rgb" dir="cw">
                                      <p:cBhvr override="childStyle">
                                        <p:cTn dur="1" fill="hold" display="0" masterRel="nextClick" afterEffect="1"/>
                                        <p:tgtEl>
                                          <p:spTgt spid="54275">
                                            <p:txEl>
                                              <p:pRg st="4" end="4"/>
                                            </p:txEl>
                                          </p:spTgt>
                                        </p:tgtEl>
                                        <p:attrNameLst>
                                          <p:attrName>ppt_c</p:attrName>
                                        </p:attrNameLst>
                                      </p:cBhvr>
                                      <p:to>
                                        <a:srgbClr val="C0C0C0"/>
                                      </p:to>
                                    </p:animClr>
                                  </p:sub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4275">
                                            <p:txEl>
                                              <p:pRg st="5" end="5"/>
                                            </p:txEl>
                                          </p:spTgt>
                                        </p:tgtEl>
                                        <p:attrNameLst>
                                          <p:attrName>style.visibility</p:attrName>
                                        </p:attrNameLst>
                                      </p:cBhvr>
                                      <p:to>
                                        <p:strVal val="visible"/>
                                      </p:to>
                                    </p:set>
                                    <p:animEffect transition="in" filter="fade">
                                      <p:cBhvr>
                                        <p:cTn id="36" dur="1000"/>
                                        <p:tgtEl>
                                          <p:spTgt spid="542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Theological Principles – Rule 23</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685800"/>
            <a:ext cx="9144000" cy="6172200"/>
          </a:xfrm>
          <a:noFill/>
        </p:spPr>
        <p:txBody>
          <a:bodyPr/>
          <a:lstStyle/>
          <a:p>
            <a:pPr eaLnBrk="1" hangingPunct="1"/>
            <a:r>
              <a:rPr lang="en-US" altLang="en-US" sz="3200" b="1" dirty="0" smtClean="0">
                <a:solidFill>
                  <a:srgbClr val="FFFFFF"/>
                </a:solidFill>
                <a:latin typeface="Arial Narrow" panose="020B0606020202030204" pitchFamily="34" charset="0"/>
              </a:rPr>
              <a:t>Familiar Paradoxes</a:t>
            </a:r>
          </a:p>
          <a:p>
            <a:pPr marL="741363" indent="-506413"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The sovereign election of God and the responsibility of </a:t>
            </a:r>
            <a:r>
              <a:rPr lang="en-US" altLang="en-US" sz="3200" b="1" dirty="0" smtClean="0">
                <a:solidFill>
                  <a:srgbClr val="FFFFFF"/>
                </a:solidFill>
                <a:latin typeface="Arial Narrow" panose="020B0606020202030204" pitchFamily="34" charset="0"/>
              </a:rPr>
              <a:t>man</a:t>
            </a:r>
          </a:p>
          <a:p>
            <a:pPr marL="692150" lvl="1" indent="-296863" eaLnBrk="1" hangingPunct="1"/>
            <a:r>
              <a:rPr lang="en-US" altLang="en-US" sz="3200" b="1" dirty="0" smtClean="0">
                <a:solidFill>
                  <a:srgbClr val="FFFFFF"/>
                </a:solidFill>
                <a:latin typeface="Arial Narrow" panose="020B0606020202030204" pitchFamily="34" charset="0"/>
              </a:rPr>
              <a:t>Election </a:t>
            </a:r>
            <a:r>
              <a:rPr lang="en-US" altLang="en-US" sz="3200" b="1" dirty="0">
                <a:solidFill>
                  <a:srgbClr val="FFFFFF"/>
                </a:solidFill>
                <a:latin typeface="Arial Narrow" panose="020B0606020202030204" pitchFamily="34" charset="0"/>
              </a:rPr>
              <a:t>- Matthew 24:31; 1 Cor. 1:27; Romans 8:29-33; Ephesians 1:4; Col. 3:12; John </a:t>
            </a:r>
            <a:r>
              <a:rPr lang="en-US" altLang="en-US" sz="3200" b="1" dirty="0" smtClean="0">
                <a:solidFill>
                  <a:srgbClr val="FFFFFF"/>
                </a:solidFill>
                <a:latin typeface="Arial Narrow" panose="020B0606020202030204" pitchFamily="34" charset="0"/>
              </a:rPr>
              <a:t>6:44</a:t>
            </a:r>
          </a:p>
          <a:p>
            <a:pPr marL="741363" lvl="1" indent="-346075" eaLnBrk="1" hangingPunct="1"/>
            <a:r>
              <a:rPr lang="en-US" altLang="en-US" sz="3200" b="1" dirty="0" smtClean="0">
                <a:solidFill>
                  <a:srgbClr val="FFFFFF"/>
                </a:solidFill>
                <a:latin typeface="Arial Narrow" panose="020B0606020202030204" pitchFamily="34" charset="0"/>
              </a:rPr>
              <a:t>God’s offer / man’s responsibility - John 3:16-20; 7:37-39; 20:31; 1 John 5:13; Romans 10:13; Matthew 11:28; 2 Thess. 1:8</a:t>
            </a:r>
          </a:p>
        </p:txBody>
      </p:sp>
    </p:spTree>
    <p:extLst>
      <p:ext uri="{BB962C8B-B14F-4D97-AF65-F5344CB8AC3E}">
        <p14:creationId xmlns:p14="http://schemas.microsoft.com/office/powerpoint/2010/main" val="376517680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54275">
                                            <p:txEl>
                                              <p:pRg st="1" end="1"/>
                                            </p:txEl>
                                          </p:spTgt>
                                        </p:tgtEl>
                                        <p:attrNameLst>
                                          <p:attrName>style.visibility</p:attrName>
                                        </p:attrNameLst>
                                      </p:cBhvr>
                                      <p:to>
                                        <p:strVal val="visible"/>
                                      </p:to>
                                    </p:set>
                                    <p:animEffect transition="in" filter="fade">
                                      <p:cBhvr>
                                        <p:cTn id="14" dur="1000"/>
                                        <p:tgtEl>
                                          <p:spTgt spid="5427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4275">
                                            <p:txEl>
                                              <p:pRg st="2" end="2"/>
                                            </p:txEl>
                                          </p:spTgt>
                                        </p:tgtEl>
                                        <p:attrNameLst>
                                          <p:attrName>style.visibility</p:attrName>
                                        </p:attrNameLst>
                                      </p:cBhvr>
                                      <p:to>
                                        <p:strVal val="visible"/>
                                      </p:to>
                                    </p:set>
                                    <p:animEffect transition="in" filter="fade">
                                      <p:cBhvr>
                                        <p:cTn id="19" dur="10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4275">
                                            <p:txEl>
                                              <p:pRg st="3" end="3"/>
                                            </p:txEl>
                                          </p:spTgt>
                                        </p:tgtEl>
                                        <p:attrNameLst>
                                          <p:attrName>style.visibility</p:attrName>
                                        </p:attrNameLst>
                                      </p:cBhvr>
                                      <p:to>
                                        <p:strVal val="visible"/>
                                      </p:to>
                                    </p:set>
                                    <p:animEffect transition="in" filter="fade">
                                      <p:cBhvr>
                                        <p:cTn id="24" dur="1000"/>
                                        <p:tgtEl>
                                          <p:spTgt spid="54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Theological Principles – Rule 23</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685800"/>
            <a:ext cx="9144000" cy="6172200"/>
          </a:xfrm>
          <a:noFill/>
        </p:spPr>
        <p:txBody>
          <a:bodyPr/>
          <a:lstStyle/>
          <a:p>
            <a:pPr eaLnBrk="1" hangingPunct="1"/>
            <a:r>
              <a:rPr lang="en-US" altLang="en-US" sz="3200" b="1" dirty="0">
                <a:solidFill>
                  <a:srgbClr val="FFFFFF"/>
                </a:solidFill>
                <a:latin typeface="Arial Narrow" panose="020B0606020202030204" pitchFamily="34" charset="0"/>
              </a:rPr>
              <a:t>Living in tension is not pleasant, but you must take care not to lose Biblical balance in seeking to relieve the tension   (Pg. </a:t>
            </a:r>
            <a:r>
              <a:rPr lang="en-US" altLang="en-US" sz="3200" b="1" dirty="0" smtClean="0">
                <a:solidFill>
                  <a:srgbClr val="FFFFFF"/>
                </a:solidFill>
                <a:latin typeface="Arial Narrow" panose="020B0606020202030204" pitchFamily="34" charset="0"/>
              </a:rPr>
              <a:t>218)</a:t>
            </a:r>
          </a:p>
          <a:p>
            <a:pPr eaLnBrk="1" hangingPunct="1"/>
            <a:r>
              <a:rPr lang="en-US" altLang="en-US" sz="3200" b="1" dirty="0" smtClean="0">
                <a:solidFill>
                  <a:srgbClr val="FFFFFF"/>
                </a:solidFill>
                <a:latin typeface="Arial Narrow" panose="020B0606020202030204" pitchFamily="34" charset="0"/>
              </a:rPr>
              <a:t>Our </a:t>
            </a:r>
            <a:r>
              <a:rPr lang="en-US" altLang="en-US" sz="3200" b="1" dirty="0">
                <a:solidFill>
                  <a:srgbClr val="FFFFFF"/>
                </a:solidFill>
                <a:latin typeface="Arial Narrow" panose="020B0606020202030204" pitchFamily="34" charset="0"/>
              </a:rPr>
              <a:t>allegiance is not first and primarily to a system of theology, but to the Scripture (pg. 218).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32468005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Theological Principles – Rule 23</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Exercises – Pages 254-255</a:t>
            </a:r>
          </a:p>
        </p:txBody>
      </p:sp>
      <p:sp>
        <p:nvSpPr>
          <p:cNvPr id="55299" name="Rectangle 3"/>
          <p:cNvSpPr>
            <a:spLocks noGrp="1" noChangeArrowheads="1"/>
          </p:cNvSpPr>
          <p:nvPr>
            <p:ph type="body" idx="4294967295"/>
          </p:nvPr>
        </p:nvSpPr>
        <p:spPr>
          <a:xfrm>
            <a:off x="0" y="1143000"/>
            <a:ext cx="9144000" cy="5715000"/>
          </a:xfrm>
          <a:noFill/>
        </p:spPr>
        <p:txBody>
          <a:bodyPr/>
          <a:lstStyle/>
          <a:p>
            <a:pPr marL="457200" indent="-395288"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Give an illustration of when someone within your acquaintance </a:t>
            </a:r>
            <a:r>
              <a:rPr lang="en-US" altLang="en-US" sz="3200" b="1" dirty="0" smtClean="0">
                <a:solidFill>
                  <a:srgbClr val="FFFFFF"/>
                </a:solidFill>
                <a:latin typeface="Arial Narrow" panose="020B0606020202030204" pitchFamily="34" charset="0"/>
              </a:rPr>
              <a:t>has </a:t>
            </a:r>
            <a:r>
              <a:rPr lang="en-US" altLang="en-US" sz="3200" b="1" dirty="0">
                <a:solidFill>
                  <a:srgbClr val="FFFFFF"/>
                </a:solidFill>
                <a:latin typeface="Arial Narrow" panose="020B0606020202030204" pitchFamily="34" charset="0"/>
              </a:rPr>
              <a:t>forced the Bible to say more than it does to resolve a theological or intellectual </a:t>
            </a:r>
            <a:r>
              <a:rPr lang="en-US" altLang="en-US" sz="3200" b="1" dirty="0" smtClean="0">
                <a:solidFill>
                  <a:srgbClr val="FFFFFF"/>
                </a:solidFill>
                <a:latin typeface="Arial Narrow" panose="020B0606020202030204" pitchFamily="34" charset="0"/>
              </a:rPr>
              <a:t>problem</a:t>
            </a:r>
            <a:endParaRPr lang="en-US" altLang="en-US" sz="28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627531048"/>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Theological Principles – Rule 23</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Exercises – Pages 254-255</a:t>
            </a:r>
          </a:p>
        </p:txBody>
      </p:sp>
      <p:sp>
        <p:nvSpPr>
          <p:cNvPr id="55299" name="Rectangle 3"/>
          <p:cNvSpPr>
            <a:spLocks noGrp="1" noChangeArrowheads="1"/>
          </p:cNvSpPr>
          <p:nvPr>
            <p:ph type="body" idx="4294967295"/>
          </p:nvPr>
        </p:nvSpPr>
        <p:spPr>
          <a:xfrm>
            <a:off x="0" y="1143000"/>
            <a:ext cx="9144000" cy="5715000"/>
          </a:xfrm>
          <a:noFill/>
        </p:spPr>
        <p:txBody>
          <a:bodyPr/>
          <a:lstStyle/>
          <a:p>
            <a:pPr marL="457200" indent="-395288"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List some passages that teach that Jesus is</a:t>
            </a:r>
            <a:r>
              <a:rPr lang="en-US" altLang="en-US" sz="3200" b="1" dirty="0" smtClean="0">
                <a:solidFill>
                  <a:srgbClr val="FFFFFF"/>
                </a:solidFill>
                <a:latin typeface="Arial Narrow" panose="020B0606020202030204" pitchFamily="34" charset="0"/>
              </a:rPr>
              <a:t>:</a:t>
            </a:r>
          </a:p>
          <a:p>
            <a:pPr marL="568325" lvl="1" indent="-277813" eaLnBrk="1" hangingPunct="1"/>
            <a:r>
              <a:rPr lang="en-US" altLang="en-US" sz="3200" b="1" dirty="0" smtClean="0">
                <a:solidFill>
                  <a:srgbClr val="FFFFFF"/>
                </a:solidFill>
                <a:latin typeface="Arial Narrow" panose="020B0606020202030204" pitchFamily="34" charset="0"/>
              </a:rPr>
              <a:t>God</a:t>
            </a:r>
            <a:r>
              <a:rPr lang="en-US" altLang="en-US" sz="3200" b="1" dirty="0">
                <a:solidFill>
                  <a:srgbClr val="FFFFFF"/>
                </a:solidFill>
                <a:latin typeface="Arial Narrow" panose="020B0606020202030204" pitchFamily="34" charset="0"/>
              </a:rPr>
              <a:t>: </a:t>
            </a:r>
            <a:endParaRPr lang="en-US" altLang="en-US" sz="3200" b="1" dirty="0" smtClean="0">
              <a:solidFill>
                <a:srgbClr val="FFFFFF"/>
              </a:solidFill>
              <a:latin typeface="Arial Narrow" panose="020B0606020202030204" pitchFamily="34" charset="0"/>
            </a:endParaRPr>
          </a:p>
          <a:p>
            <a:pPr marL="846138" lvl="2" indent="-277813" eaLnBrk="1" hangingPunct="1"/>
            <a:r>
              <a:rPr lang="en-US" altLang="en-US" sz="3200" b="1" dirty="0" smtClean="0">
                <a:solidFill>
                  <a:srgbClr val="FFFFFF"/>
                </a:solidFill>
                <a:latin typeface="Arial Narrow" panose="020B0606020202030204" pitchFamily="34" charset="0"/>
              </a:rPr>
              <a:t>Isaiah </a:t>
            </a:r>
            <a:r>
              <a:rPr lang="en-US" altLang="en-US" sz="3200" b="1" dirty="0">
                <a:solidFill>
                  <a:srgbClr val="FFFFFF"/>
                </a:solidFill>
                <a:latin typeface="Arial Narrow" panose="020B0606020202030204" pitchFamily="34" charset="0"/>
              </a:rPr>
              <a:t>7:14 cf. Matthew 1:22f; John 1:1,14,18; John 20:28; Romans 10:9-10;   Col. 1:15; Titus 2:13; Hebrews 1:3,8; 2 </a:t>
            </a:r>
            <a:r>
              <a:rPr lang="en-US" altLang="en-US" sz="3200" b="1" dirty="0" smtClean="0">
                <a:solidFill>
                  <a:srgbClr val="FFFFFF"/>
                </a:solidFill>
                <a:latin typeface="Arial Narrow" panose="020B0606020202030204" pitchFamily="34" charset="0"/>
              </a:rPr>
              <a:t>Peter </a:t>
            </a:r>
            <a:r>
              <a:rPr lang="en-US" altLang="en-US" sz="3200" b="1" dirty="0">
                <a:solidFill>
                  <a:srgbClr val="FFFFFF"/>
                </a:solidFill>
                <a:latin typeface="Arial Narrow" panose="020B0606020202030204" pitchFamily="34" charset="0"/>
              </a:rPr>
              <a:t>1:1; 1 John 5:20; Jude 24-25</a:t>
            </a:r>
            <a:endParaRPr lang="en-US" altLang="en-US" sz="3200" b="1" dirty="0" smtClean="0">
              <a:solidFill>
                <a:srgbClr val="FFFFFF"/>
              </a:solidFill>
              <a:latin typeface="Arial Narrow" panose="020B0606020202030204" pitchFamily="34" charset="0"/>
            </a:endParaRPr>
          </a:p>
          <a:p>
            <a:pPr marL="568325" lvl="1" indent="-277813" eaLnBrk="1" hangingPunct="1"/>
            <a:r>
              <a:rPr lang="en-US" altLang="en-US" sz="3200" b="1" dirty="0" smtClean="0">
                <a:solidFill>
                  <a:srgbClr val="FFFFFF"/>
                </a:solidFill>
                <a:latin typeface="Arial Narrow" panose="020B0606020202030204" pitchFamily="34" charset="0"/>
              </a:rPr>
              <a:t>Man</a:t>
            </a:r>
            <a:r>
              <a:rPr lang="en-US" altLang="en-US" sz="3200" b="1" dirty="0">
                <a:solidFill>
                  <a:srgbClr val="FFFFFF"/>
                </a:solidFill>
                <a:latin typeface="Arial Narrow" panose="020B0606020202030204" pitchFamily="34" charset="0"/>
              </a:rPr>
              <a:t>: </a:t>
            </a:r>
            <a:endParaRPr lang="en-US" altLang="en-US" sz="3200" b="1" dirty="0" smtClean="0">
              <a:solidFill>
                <a:srgbClr val="FFFFFF"/>
              </a:solidFill>
              <a:latin typeface="Arial Narrow" panose="020B0606020202030204" pitchFamily="34" charset="0"/>
            </a:endParaRPr>
          </a:p>
          <a:p>
            <a:pPr marL="846138" lvl="2" indent="-277813" eaLnBrk="1" hangingPunct="1"/>
            <a:r>
              <a:rPr lang="en-US" altLang="en-US" sz="3200" b="1" dirty="0" smtClean="0">
                <a:solidFill>
                  <a:srgbClr val="FFFFFF"/>
                </a:solidFill>
                <a:latin typeface="Arial Narrow" panose="020B0606020202030204" pitchFamily="34" charset="0"/>
              </a:rPr>
              <a:t>John </a:t>
            </a:r>
            <a:r>
              <a:rPr lang="en-US" altLang="en-US" sz="3200" b="1" dirty="0">
                <a:solidFill>
                  <a:srgbClr val="FFFFFF"/>
                </a:solidFill>
                <a:latin typeface="Arial Narrow" panose="020B0606020202030204" pitchFamily="34" charset="0"/>
              </a:rPr>
              <a:t>8:40, Acts 2:22; Romans 5:15; 1 Cor. 15:21; Luke 1:42,43, 2:7; 3:23-38; John 1:14; 1 John 4:2, 1 </a:t>
            </a:r>
            <a:r>
              <a:rPr lang="en-US" altLang="en-US" sz="3200" b="1" dirty="0" smtClean="0">
                <a:solidFill>
                  <a:srgbClr val="FFFFFF"/>
                </a:solidFill>
                <a:latin typeface="Arial Narrow" panose="020B0606020202030204" pitchFamily="34" charset="0"/>
              </a:rPr>
              <a:t>Timothy </a:t>
            </a:r>
            <a:r>
              <a:rPr lang="en-US" altLang="en-US" sz="3200" b="1" dirty="0">
                <a:solidFill>
                  <a:srgbClr val="FFFFFF"/>
                </a:solidFill>
                <a:latin typeface="Arial Narrow" panose="020B0606020202030204" pitchFamily="34" charset="0"/>
              </a:rPr>
              <a:t>3:16; Hebrews 2:14; </a:t>
            </a:r>
            <a:r>
              <a:rPr lang="en-US" altLang="en-US" sz="3200" b="1" dirty="0" err="1" smtClean="0">
                <a:solidFill>
                  <a:srgbClr val="FFFFFF"/>
                </a:solidFill>
                <a:latin typeface="Arial Narrow" panose="020B0606020202030204" pitchFamily="34" charset="0"/>
              </a:rPr>
              <a:t>etc</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911008976"/>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0" dur="500"/>
                                        <p:tgtEl>
                                          <p:spTgt spid="55299">
                                            <p:txEl>
                                              <p:pRg st="2" end="2"/>
                                            </p:txEl>
                                          </p:spTgt>
                                        </p:tgtEl>
                                      </p:cBhvr>
                                    </p:animEffect>
                                  </p:childTnLst>
                                  <p:subTnLst>
                                    <p:animClr clrSpc="rgb" dir="cw">
                                      <p:cBhvr override="childStyle">
                                        <p:cTn dur="1" fill="hold" display="0" masterRel="nextClick" afterEffect="1"/>
                                        <p:tgtEl>
                                          <p:spTgt spid="55299">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5" dur="500"/>
                                        <p:tgtEl>
                                          <p:spTgt spid="5529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55299">
                                            <p:txEl>
                                              <p:pRg st="4" end="4"/>
                                            </p:txEl>
                                          </p:spTgt>
                                        </p:tgtEl>
                                        <p:attrNameLst>
                                          <p:attrName>style.visibility</p:attrName>
                                        </p:attrNameLst>
                                      </p:cBhvr>
                                      <p:to>
                                        <p:strVal val="visible"/>
                                      </p:to>
                                    </p:set>
                                    <p:animEffect transition="in" filter="blinds(horizontal)">
                                      <p:cBhvr>
                                        <p:cTn id="30" dur="500"/>
                                        <p:tgtEl>
                                          <p:spTgt spid="552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Theological Principles – Rule 23</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Exercises – Pages 254-255</a:t>
            </a:r>
          </a:p>
        </p:txBody>
      </p:sp>
      <p:sp>
        <p:nvSpPr>
          <p:cNvPr id="55299" name="Rectangle 3"/>
          <p:cNvSpPr>
            <a:spLocks noGrp="1" noChangeArrowheads="1"/>
          </p:cNvSpPr>
          <p:nvPr>
            <p:ph type="body" idx="4294967295"/>
          </p:nvPr>
        </p:nvSpPr>
        <p:spPr>
          <a:xfrm>
            <a:off x="0" y="1143000"/>
            <a:ext cx="9144000" cy="5715000"/>
          </a:xfrm>
          <a:noFill/>
        </p:spPr>
        <p:txBody>
          <a:bodyPr/>
          <a:lstStyle/>
          <a:p>
            <a:pPr marL="457200" indent="-395288" eaLnBrk="1" hangingPunct="1">
              <a:buNone/>
            </a:pPr>
            <a:r>
              <a:rPr lang="en-US" altLang="en-US" sz="3200" b="1" dirty="0" smtClean="0">
                <a:solidFill>
                  <a:srgbClr val="FFFFFF"/>
                </a:solidFill>
                <a:latin typeface="Arial Narrow" panose="020B0606020202030204" pitchFamily="34" charset="0"/>
              </a:rPr>
              <a:t>3</a:t>
            </a:r>
            <a:r>
              <a:rPr lang="en-US" altLang="en-US" sz="3200" b="1" dirty="0">
                <a:solidFill>
                  <a:srgbClr val="FFFFFF"/>
                </a:solidFill>
                <a:latin typeface="Arial Narrow" panose="020B0606020202030204" pitchFamily="34" charset="0"/>
              </a:rPr>
              <a:t>. What are some possible errors you could fall into in emphasizing Jesus’ manhood over His divinity or vice versa? </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1" dur="500"/>
                                        <p:tgtEl>
                                          <p:spTgt spid="552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4665"/>
            <a:ext cx="9144000" cy="1661993"/>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Theological </a:t>
            </a:r>
            <a:r>
              <a:rPr lang="en-US" altLang="en-US" sz="3600" b="1" u="sng" dirty="0" smtClean="0">
                <a:solidFill>
                  <a:srgbClr val="A0D0FF"/>
                </a:solidFill>
                <a:latin typeface="Arial Narrow" panose="020B0606020202030204" pitchFamily="34" charset="0"/>
              </a:rPr>
              <a:t>Principles – Rule 21</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You must understand the Bible grammatically before you can understand it </a:t>
            </a:r>
            <a:r>
              <a:rPr lang="en-US" altLang="en-US" sz="3600" b="1" dirty="0" smtClean="0">
                <a:solidFill>
                  <a:srgbClr val="FFFF99"/>
                </a:solidFill>
                <a:latin typeface="Arial Narrow" panose="020B0606020202030204" pitchFamily="34" charset="0"/>
              </a:rPr>
              <a:t>theologically</a:t>
            </a:r>
          </a:p>
        </p:txBody>
      </p:sp>
      <p:sp>
        <p:nvSpPr>
          <p:cNvPr id="6150" name="Rectangle 6"/>
          <p:cNvSpPr>
            <a:spLocks noGrp="1" noChangeArrowheads="1"/>
          </p:cNvSpPr>
          <p:nvPr>
            <p:ph type="body" idx="4294967295"/>
          </p:nvPr>
        </p:nvSpPr>
        <p:spPr>
          <a:xfrm>
            <a:off x="0" y="1752600"/>
            <a:ext cx="9144000" cy="4953000"/>
          </a:xfrm>
          <a:noFill/>
        </p:spPr>
        <p:txBody>
          <a:bodyPr/>
          <a:lstStyle/>
          <a:p>
            <a:pPr eaLnBrk="1" hangingPunct="1"/>
            <a:r>
              <a:rPr lang="en-US" altLang="en-US" sz="3200" b="1" dirty="0" smtClean="0">
                <a:solidFill>
                  <a:srgbClr val="FFFFFF"/>
                </a:solidFill>
                <a:latin typeface="Arial Narrow" panose="020B0606020202030204" pitchFamily="34" charset="0"/>
              </a:rPr>
              <a:t>Example: Romans 5:15-21  (pg. 212)</a:t>
            </a:r>
          </a:p>
          <a:p>
            <a:pPr marL="569913" lvl="1" indent="-279400" eaLnBrk="1" hangingPunct="1"/>
            <a:r>
              <a:rPr lang="en-US" altLang="en-US" sz="3200" b="1" dirty="0" smtClean="0">
                <a:solidFill>
                  <a:srgbClr val="FFFFFF"/>
                </a:solidFill>
                <a:latin typeface="Arial Narrow" panose="020B0606020202030204" pitchFamily="34" charset="0"/>
              </a:rPr>
              <a:t>Comparison of the first Adam with the second Adam (Christ) &amp; the imputation of sin with the imputation of righteousness</a:t>
            </a:r>
          </a:p>
          <a:p>
            <a:pPr marL="288926" indent="-279400" eaLnBrk="1" hangingPunct="1"/>
            <a:r>
              <a:rPr lang="en-US" altLang="en-US" sz="3200" b="1" dirty="0" smtClean="0">
                <a:solidFill>
                  <a:srgbClr val="FFFFFF"/>
                </a:solidFill>
                <a:latin typeface="Arial Narrow" panose="020B0606020202030204" pitchFamily="34" charset="0"/>
              </a:rPr>
              <a:t>Example: Hebrews 10:26 (pg. 213)</a:t>
            </a:r>
          </a:p>
          <a:p>
            <a:pPr marL="569913" lvl="1" indent="-279400" eaLnBrk="1" hangingPunct="1"/>
            <a:r>
              <a:rPr lang="en-US" altLang="en-US" sz="3200" b="1" dirty="0" smtClean="0">
                <a:solidFill>
                  <a:srgbClr val="FFFFFF"/>
                </a:solidFill>
                <a:latin typeface="Arial Narrow" panose="020B0606020202030204" pitchFamily="34" charset="0"/>
              </a:rPr>
              <a:t>Written to Jews who had practiced animal sacrifice</a:t>
            </a:r>
          </a:p>
          <a:p>
            <a:pPr marL="569913" lvl="1" indent="-279400" eaLnBrk="1" hangingPunct="1"/>
            <a:r>
              <a:rPr lang="en-US" altLang="en-US" sz="3200" b="1" dirty="0" smtClean="0">
                <a:solidFill>
                  <a:srgbClr val="FFFFFF"/>
                </a:solidFill>
                <a:latin typeface="Arial Narrow" panose="020B0606020202030204" pitchFamily="34" charset="0"/>
              </a:rPr>
              <a:t>Animal sacrifice of no value once it is know that Jesus is the final sacrifice</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 calcmode="lin" valueType="num">
                                      <p:cBhvr additive="base">
                                        <p:cTn id="17"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50">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1" end="1"/>
                                            </p:txEl>
                                          </p:spTgt>
                                        </p:tgtEl>
                                        <p:attrNameLst>
                                          <p:attrName>ppt_c</p:attrName>
                                        </p:attrNameLst>
                                      </p:cBhvr>
                                      <p:to>
                                        <a:srgbClr val="C0C0C0"/>
                                      </p:to>
                                    </p:animClr>
                                  </p:sub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6150">
                                            <p:txEl>
                                              <p:pRg st="2" end="2"/>
                                            </p:txEl>
                                          </p:spTgt>
                                        </p:tgtEl>
                                        <p:attrNameLst>
                                          <p:attrName>style.visibility</p:attrName>
                                        </p:attrNameLst>
                                      </p:cBhvr>
                                      <p:to>
                                        <p:strVal val="visible"/>
                                      </p:to>
                                    </p:set>
                                    <p:anim calcmode="lin" valueType="num">
                                      <p:cBhvr additive="base">
                                        <p:cTn id="23"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15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6150">
                                            <p:txEl>
                                              <p:pRg st="3" end="3"/>
                                            </p:txEl>
                                          </p:spTgt>
                                        </p:tgtEl>
                                        <p:attrNameLst>
                                          <p:attrName>style.visibility</p:attrName>
                                        </p:attrNameLst>
                                      </p:cBhvr>
                                      <p:to>
                                        <p:strVal val="visible"/>
                                      </p:to>
                                    </p:set>
                                    <p:anim calcmode="lin" valueType="num">
                                      <p:cBhvr additive="base">
                                        <p:cTn id="29" dur="500" fill="hold"/>
                                        <p:tgtEl>
                                          <p:spTgt spid="6150">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15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6150">
                                            <p:txEl>
                                              <p:pRg st="4" end="4"/>
                                            </p:txEl>
                                          </p:spTgt>
                                        </p:tgtEl>
                                        <p:attrNameLst>
                                          <p:attrName>style.visibility</p:attrName>
                                        </p:attrNameLst>
                                      </p:cBhvr>
                                      <p:to>
                                        <p:strVal val="visible"/>
                                      </p:to>
                                    </p:set>
                                    <p:anim calcmode="lin" valueType="num">
                                      <p:cBhvr additive="base">
                                        <p:cTn id="35" dur="500" fill="hold"/>
                                        <p:tgtEl>
                                          <p:spTgt spid="6150">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615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Theological Principles – Rule 21</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Exercises – Pages 252-253</a:t>
            </a:r>
          </a:p>
        </p:txBody>
      </p:sp>
      <p:sp>
        <p:nvSpPr>
          <p:cNvPr id="51203" name="Rectangle 3"/>
          <p:cNvSpPr>
            <a:spLocks noGrp="1" noChangeArrowheads="1"/>
          </p:cNvSpPr>
          <p:nvPr>
            <p:ph type="body" idx="4294967295"/>
          </p:nvPr>
        </p:nvSpPr>
        <p:spPr>
          <a:xfrm>
            <a:off x="0" y="1143000"/>
            <a:ext cx="9144000" cy="5715000"/>
          </a:xfrm>
          <a:noFill/>
        </p:spPr>
        <p:txBody>
          <a:bodyPr/>
          <a:lstStyle/>
          <a:p>
            <a:pPr marL="401638" indent="-346075" eaLnBrk="1" hangingPunct="1">
              <a:buNone/>
            </a:pPr>
            <a:r>
              <a:rPr lang="en-US" altLang="en-US" sz="3200" b="1" dirty="0" smtClean="0">
                <a:solidFill>
                  <a:srgbClr val="FFFFFF"/>
                </a:solidFill>
                <a:latin typeface="Arial Narrow" panose="020B0606020202030204" pitchFamily="34" charset="0"/>
              </a:rPr>
              <a:t>1. 1 </a:t>
            </a:r>
            <a:r>
              <a:rPr lang="en-US" altLang="en-US" sz="3200" b="1" dirty="0">
                <a:solidFill>
                  <a:srgbClr val="FFFFFF"/>
                </a:solidFill>
                <a:latin typeface="Arial Narrow" panose="020B0606020202030204" pitchFamily="34" charset="0"/>
              </a:rPr>
              <a:t>Corinthians 7:14, 15:29, and 1 Peter 3:18-22 are three passages that are difficult to understand and </a:t>
            </a:r>
            <a:r>
              <a:rPr lang="en-US" altLang="en-US" sz="3200" b="1" dirty="0" smtClean="0">
                <a:solidFill>
                  <a:srgbClr val="FFFFFF"/>
                </a:solidFill>
                <a:latin typeface="Arial Narrow" panose="020B0606020202030204" pitchFamily="34" charset="0"/>
              </a:rPr>
              <a:t>interpret</a:t>
            </a:r>
          </a:p>
          <a:p>
            <a:pPr marL="690563" lvl="1" indent="-401638" eaLnBrk="1" hangingPunct="1">
              <a:buNone/>
            </a:pPr>
            <a:r>
              <a:rPr lang="en-US" altLang="en-US" sz="3200" b="1" dirty="0">
                <a:solidFill>
                  <a:srgbClr val="FFFFFF"/>
                </a:solidFill>
                <a:latin typeface="Arial Narrow" panose="020B0606020202030204" pitchFamily="34" charset="0"/>
              </a:rPr>
              <a:t>a. Can you list other passages in the Bible that are difficult for you</a:t>
            </a:r>
            <a:r>
              <a:rPr lang="en-US" altLang="en-US" sz="3200" b="1" dirty="0" smtClean="0">
                <a:solidFill>
                  <a:srgbClr val="FFFFFF"/>
                </a:solidFill>
                <a:latin typeface="Arial Narrow" panose="020B0606020202030204" pitchFamily="34" charset="0"/>
              </a:rPr>
              <a:t>?</a:t>
            </a:r>
          </a:p>
          <a:p>
            <a:pPr marL="690563" lvl="1" indent="-401638" eaLnBrk="1" hangingPunct="1">
              <a:buNone/>
            </a:pPr>
            <a:r>
              <a:rPr lang="en-US" altLang="en-US" sz="3200" b="1" dirty="0">
                <a:solidFill>
                  <a:srgbClr val="FFFFFF"/>
                </a:solidFill>
                <a:latin typeface="Arial Narrow" panose="020B0606020202030204" pitchFamily="34" charset="0"/>
              </a:rPr>
              <a:t>b. How should you handle such passages </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nodeType="with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animEffect transition="in" filter="dissolve">
                                      <p:cBhvr>
                                        <p:cTn id="15" dur="500"/>
                                        <p:tgtEl>
                                          <p:spTgt spid="5120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1" end="1"/>
                                            </p:txEl>
                                          </p:spTgt>
                                        </p:tgtEl>
                                        <p:attrNameLst>
                                          <p:attrName>style.visibility</p:attrName>
                                        </p:attrNameLst>
                                      </p:cBhvr>
                                      <p:to>
                                        <p:strVal val="visible"/>
                                      </p:to>
                                    </p:set>
                                    <p:animEffect transition="in" filter="dissolve">
                                      <p:cBhvr>
                                        <p:cTn id="20"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Theological Principles – Rule 21</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Exercises – Pages 252-253</a:t>
            </a:r>
          </a:p>
        </p:txBody>
      </p:sp>
      <p:sp>
        <p:nvSpPr>
          <p:cNvPr id="51203" name="Rectangle 3"/>
          <p:cNvSpPr>
            <a:spLocks noGrp="1" noChangeArrowheads="1"/>
          </p:cNvSpPr>
          <p:nvPr>
            <p:ph type="body" idx="4294967295"/>
          </p:nvPr>
        </p:nvSpPr>
        <p:spPr>
          <a:xfrm>
            <a:off x="0" y="1143000"/>
            <a:ext cx="9144000" cy="5715000"/>
          </a:xfrm>
          <a:noFill/>
        </p:spPr>
        <p:txBody>
          <a:bodyPr/>
          <a:lstStyle/>
          <a:p>
            <a:pPr marL="401638" indent="-346075" eaLnBrk="1" hangingPunct="1">
              <a:buNone/>
            </a:pPr>
            <a:r>
              <a:rPr lang="en-US" altLang="en-US" sz="3200" b="1" dirty="0">
                <a:solidFill>
                  <a:srgbClr val="FFFFFF"/>
                </a:solidFill>
                <a:latin typeface="Arial Narrow" panose="020B0606020202030204" pitchFamily="34" charset="0"/>
              </a:rPr>
              <a:t>2</a:t>
            </a:r>
            <a:r>
              <a:rPr lang="en-US" altLang="en-US" sz="3200" b="1" dirty="0" smtClean="0">
                <a:solidFill>
                  <a:srgbClr val="FFFFFF"/>
                </a:solidFill>
                <a:latin typeface="Arial Narrow" panose="020B0606020202030204" pitchFamily="34" charset="0"/>
              </a:rPr>
              <a:t>.  Read 1 John 5:6-12. </a:t>
            </a:r>
          </a:p>
          <a:p>
            <a:pPr marL="690563" lvl="1" indent="-401638" eaLnBrk="1" hangingPunct="1">
              <a:buNone/>
            </a:pPr>
            <a:r>
              <a:rPr lang="en-US" altLang="en-US" sz="3200" b="1" dirty="0" smtClean="0">
                <a:solidFill>
                  <a:srgbClr val="FFFFFF"/>
                </a:solidFill>
                <a:latin typeface="Arial Narrow" panose="020B0606020202030204" pitchFamily="34" charset="0"/>
              </a:rPr>
              <a:t>a</a:t>
            </a:r>
            <a:r>
              <a:rPr lang="en-US" altLang="en-US" sz="3200" b="1" dirty="0">
                <a:solidFill>
                  <a:srgbClr val="FFFFFF"/>
                </a:solidFill>
                <a:latin typeface="Arial Narrow" panose="020B0606020202030204" pitchFamily="34" charset="0"/>
              </a:rPr>
              <a:t>. Write out in your own words what this paragraph says </a:t>
            </a:r>
            <a:endParaRPr lang="en-US" altLang="en-US" sz="3200" b="1" dirty="0" smtClean="0">
              <a:solidFill>
                <a:srgbClr val="FFFFFF"/>
              </a:solidFill>
              <a:latin typeface="Arial Narrow" panose="020B0606020202030204" pitchFamily="34" charset="0"/>
            </a:endParaRPr>
          </a:p>
          <a:p>
            <a:pPr marL="690563" lvl="1" indent="-401638" eaLnBrk="1" hangingPunct="1">
              <a:buNone/>
            </a:pPr>
            <a:r>
              <a:rPr lang="en-US" altLang="en-US" sz="3200" b="1" dirty="0" smtClean="0">
                <a:solidFill>
                  <a:srgbClr val="FFFFFF"/>
                </a:solidFill>
                <a:latin typeface="Arial Narrow" panose="020B0606020202030204" pitchFamily="34" charset="0"/>
              </a:rPr>
              <a:t>b</a:t>
            </a:r>
            <a:r>
              <a:rPr lang="en-US" altLang="en-US" sz="3200" b="1" dirty="0">
                <a:solidFill>
                  <a:srgbClr val="FFFFFF"/>
                </a:solidFill>
                <a:latin typeface="Arial Narrow" panose="020B0606020202030204" pitchFamily="34" charset="0"/>
              </a:rPr>
              <a:t>. Interpret the paragraph - that is, what does it mean </a:t>
            </a:r>
            <a:endParaRPr lang="en-US" altLang="en-US" sz="3200" b="1" dirty="0" smtClean="0">
              <a:solidFill>
                <a:srgbClr val="FFFFFF"/>
              </a:solidFill>
              <a:latin typeface="Arial Narrow" panose="020B0606020202030204" pitchFamily="34" charset="0"/>
            </a:endParaRPr>
          </a:p>
          <a:p>
            <a:pPr marL="690563" lvl="1" indent="-401638" eaLnBrk="1" hangingPunct="1">
              <a:buNone/>
            </a:pPr>
            <a:r>
              <a:rPr lang="en-US" altLang="en-US" sz="3200" b="1" dirty="0" smtClean="0">
                <a:solidFill>
                  <a:srgbClr val="FFFFFF"/>
                </a:solidFill>
                <a:latin typeface="Arial Narrow" panose="020B0606020202030204" pitchFamily="34" charset="0"/>
              </a:rPr>
              <a:t>c</a:t>
            </a:r>
            <a:r>
              <a:rPr lang="en-US" altLang="en-US" sz="3200" b="1" dirty="0">
                <a:solidFill>
                  <a:srgbClr val="FFFFFF"/>
                </a:solidFill>
                <a:latin typeface="Arial Narrow" panose="020B0606020202030204" pitchFamily="34" charset="0"/>
              </a:rPr>
              <a:t>. What parts do you find difficult to interpret </a:t>
            </a:r>
            <a:endParaRPr lang="en-US" altLang="en-US" sz="3200" b="1" dirty="0" smtClean="0">
              <a:solidFill>
                <a:srgbClr val="FFFFFF"/>
              </a:solidFill>
              <a:latin typeface="Arial Narrow" panose="020B0606020202030204" pitchFamily="34" charset="0"/>
            </a:endParaRPr>
          </a:p>
          <a:p>
            <a:pPr marL="690563" lvl="1" indent="-401638" eaLnBrk="1" hangingPunct="1">
              <a:buNone/>
            </a:pPr>
            <a:r>
              <a:rPr lang="en-US" altLang="en-US" sz="3200" b="1" dirty="0" smtClean="0">
                <a:solidFill>
                  <a:srgbClr val="FFFFFF"/>
                </a:solidFill>
                <a:latin typeface="Arial Narrow" panose="020B0606020202030204" pitchFamily="34" charset="0"/>
              </a:rPr>
              <a:t>d</a:t>
            </a:r>
            <a:r>
              <a:rPr lang="en-US" altLang="en-US" sz="3200" b="1" dirty="0">
                <a:solidFill>
                  <a:srgbClr val="FFFFFF"/>
                </a:solidFill>
                <a:latin typeface="Arial Narrow" panose="020B0606020202030204" pitchFamily="34" charset="0"/>
              </a:rPr>
              <a:t>. Is there any correlation between your difficulty in interpreting this passage and your understanding of what it says</a:t>
            </a:r>
            <a:r>
              <a:rPr lang="en-US" altLang="en-US" sz="3200" b="1" dirty="0" smtClean="0">
                <a:solidFill>
                  <a:srgbClr val="FFFFFF"/>
                </a:solidFill>
                <a:latin typeface="Arial Narrow" panose="020B0606020202030204" pitchFamily="34" charset="0"/>
              </a:rPr>
              <a:t>? Explain</a:t>
            </a:r>
          </a:p>
        </p:txBody>
      </p:sp>
    </p:spTree>
    <p:extLst>
      <p:ext uri="{BB962C8B-B14F-4D97-AF65-F5344CB8AC3E}">
        <p14:creationId xmlns:p14="http://schemas.microsoft.com/office/powerpoint/2010/main" val="2293131534"/>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nodeType="with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dissolve">
                                      <p:cBhvr>
                                        <p:cTn id="20" dur="500"/>
                                        <p:tgtEl>
                                          <p:spTgt spid="51203">
                                            <p:txEl>
                                              <p:pRg st="2" end="2"/>
                                            </p:txEl>
                                          </p:spTgt>
                                        </p:tgtEl>
                                      </p:cBhvr>
                                    </p:animEffect>
                                  </p:childTnLst>
                                  <p:subTnLst>
                                    <p:animClr clrSpc="rgb" dir="cw">
                                      <p:cBhvr override="childStyle">
                                        <p:cTn dur="1" fill="hold" display="0" masterRel="nextClick" afterEffect="1"/>
                                        <p:tgtEl>
                                          <p:spTgt spid="51203">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Effect transition="in" filter="dissolve">
                                      <p:cBhvr>
                                        <p:cTn id="25" dur="500"/>
                                        <p:tgtEl>
                                          <p:spTgt spid="51203">
                                            <p:txEl>
                                              <p:pRg st="3" end="3"/>
                                            </p:txEl>
                                          </p:spTgt>
                                        </p:tgtEl>
                                      </p:cBhvr>
                                    </p:animEffect>
                                  </p:childTnLst>
                                  <p:subTnLst>
                                    <p:animClr clrSpc="rgb" dir="cw">
                                      <p:cBhvr override="childStyle">
                                        <p:cTn dur="1" fill="hold" display="0" masterRel="nextClick" afterEffect="1"/>
                                        <p:tgtEl>
                                          <p:spTgt spid="51203">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51203">
                                            <p:txEl>
                                              <p:pRg st="4" end="4"/>
                                            </p:txEl>
                                          </p:spTgt>
                                        </p:tgtEl>
                                        <p:attrNameLst>
                                          <p:attrName>style.visibility</p:attrName>
                                        </p:attrNameLst>
                                      </p:cBhvr>
                                      <p:to>
                                        <p:strVal val="visible"/>
                                      </p:to>
                                    </p:set>
                                    <p:animEffect transition="in" filter="dissolve">
                                      <p:cBhvr>
                                        <p:cTn id="30" dur="5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37070"/>
            <a:ext cx="9144000" cy="2215991"/>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Theological Principles – Rule 22</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A doctrine cannot be considered biblical unless </a:t>
            </a:r>
            <a:r>
              <a:rPr lang="en-US" altLang="en-US" sz="3600" b="1" dirty="0" smtClean="0">
                <a:solidFill>
                  <a:srgbClr val="FFFF99"/>
                </a:solidFill>
                <a:latin typeface="Arial Narrow" panose="020B0606020202030204" pitchFamily="34" charset="0"/>
              </a:rPr>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it </a:t>
            </a:r>
            <a:r>
              <a:rPr lang="en-US" altLang="en-US" sz="3600" b="1" dirty="0">
                <a:solidFill>
                  <a:srgbClr val="FFFF99"/>
                </a:solidFill>
                <a:latin typeface="Arial Narrow" panose="020B0606020202030204" pitchFamily="34" charset="0"/>
              </a:rPr>
              <a:t>sums up and includes all that the Scriptures </a:t>
            </a:r>
            <a:r>
              <a:rPr lang="en-US" altLang="en-US" sz="3600" b="1" dirty="0" smtClean="0">
                <a:solidFill>
                  <a:srgbClr val="FFFF99"/>
                </a:solidFill>
                <a:latin typeface="Arial Narrow" panose="020B0606020202030204" pitchFamily="34" charset="0"/>
              </a:rPr>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say </a:t>
            </a:r>
            <a:r>
              <a:rPr lang="en-US" altLang="en-US" sz="3600" b="1" dirty="0">
                <a:solidFill>
                  <a:srgbClr val="FFFF99"/>
                </a:solidFill>
                <a:latin typeface="Arial Narrow" panose="020B0606020202030204" pitchFamily="34" charset="0"/>
              </a:rPr>
              <a:t>about it</a:t>
            </a:r>
            <a:r>
              <a:rPr lang="en-US" altLang="en-US" sz="3600" b="1" dirty="0" smtClean="0">
                <a:solidFill>
                  <a:srgbClr val="FFFF99"/>
                </a:solidFill>
                <a:latin typeface="Arial Narrow" panose="020B0606020202030204" pitchFamily="34" charset="0"/>
              </a:rPr>
              <a:t>. (</a:t>
            </a:r>
            <a:r>
              <a:rPr lang="en-US" altLang="en-US" sz="3600" b="1" dirty="0" err="1" smtClean="0">
                <a:solidFill>
                  <a:srgbClr val="FFFF99"/>
                </a:solidFill>
                <a:latin typeface="Arial Narrow" panose="020B0606020202030204" pitchFamily="34" charset="0"/>
              </a:rPr>
              <a:t>pgs</a:t>
            </a:r>
            <a:r>
              <a:rPr lang="en-US" altLang="en-US" sz="3600" b="1" dirty="0" smtClean="0">
                <a:solidFill>
                  <a:srgbClr val="FFFF99"/>
                </a:solidFill>
                <a:latin typeface="Arial Narrow" panose="020B0606020202030204" pitchFamily="34" charset="0"/>
              </a:rPr>
              <a:t> 214-216)</a:t>
            </a:r>
          </a:p>
        </p:txBody>
      </p:sp>
      <p:sp>
        <p:nvSpPr>
          <p:cNvPr id="52227" name="Rectangle 3"/>
          <p:cNvSpPr>
            <a:spLocks noGrp="1" noChangeArrowheads="1"/>
          </p:cNvSpPr>
          <p:nvPr>
            <p:ph type="body" idx="4294967295"/>
          </p:nvPr>
        </p:nvSpPr>
        <p:spPr>
          <a:xfrm>
            <a:off x="0" y="2362200"/>
            <a:ext cx="9144000" cy="4495800"/>
          </a:xfrm>
          <a:noFill/>
        </p:spPr>
        <p:txBody>
          <a:bodyPr/>
          <a:lstStyle/>
          <a:p>
            <a:pPr eaLnBrk="1" hangingPunct="1"/>
            <a:r>
              <a:rPr lang="en-US" altLang="en-US" sz="3200" b="1" dirty="0">
                <a:solidFill>
                  <a:srgbClr val="FFFFFF"/>
                </a:solidFill>
                <a:latin typeface="Arial Narrow" panose="020B0606020202030204" pitchFamily="34" charset="0"/>
              </a:rPr>
              <a:t>Proverbs 18:13 - </a:t>
            </a:r>
            <a:r>
              <a:rPr lang="en-US" altLang="en-US" sz="3200" b="1" dirty="0" smtClean="0">
                <a:solidFill>
                  <a:srgbClr val="FFFFFF"/>
                </a:solidFill>
                <a:latin typeface="Arial Narrow" panose="020B0606020202030204" pitchFamily="34" charset="0"/>
              </a:rPr>
              <a:t>Don’t </a:t>
            </a:r>
            <a:r>
              <a:rPr lang="en-US" altLang="en-US" sz="3200" b="1" dirty="0">
                <a:solidFill>
                  <a:srgbClr val="FFFFFF"/>
                </a:solidFill>
                <a:latin typeface="Arial Narrow" panose="020B0606020202030204" pitchFamily="34" charset="0"/>
              </a:rPr>
              <a:t>make a conclusion before you have heard all the </a:t>
            </a:r>
            <a:r>
              <a:rPr lang="en-US" altLang="en-US" sz="3200" b="1" dirty="0" smtClean="0">
                <a:solidFill>
                  <a:srgbClr val="FFFFFF"/>
                </a:solidFill>
                <a:latin typeface="Arial Narrow" panose="020B0606020202030204" pitchFamily="34" charset="0"/>
              </a:rPr>
              <a:t>arguments</a:t>
            </a:r>
          </a:p>
          <a:p>
            <a:pPr eaLnBrk="1" hangingPunct="1"/>
            <a:r>
              <a:rPr lang="en-US" altLang="en-US" sz="3200" b="1" dirty="0">
                <a:solidFill>
                  <a:srgbClr val="FFFFFF"/>
                </a:solidFill>
                <a:latin typeface="Arial Narrow" panose="020B0606020202030204" pitchFamily="34" charset="0"/>
              </a:rPr>
              <a:t>Example: </a:t>
            </a:r>
            <a:endParaRPr lang="en-US" altLang="en-US" sz="3200" b="1" dirty="0" smtClean="0">
              <a:solidFill>
                <a:srgbClr val="FFFFFF"/>
              </a:solidFill>
              <a:latin typeface="Arial Narrow" panose="020B0606020202030204" pitchFamily="34" charset="0"/>
            </a:endParaRPr>
          </a:p>
          <a:p>
            <a:pPr marL="568325" lvl="1" indent="-277813" eaLnBrk="1" hangingPunct="1"/>
            <a:r>
              <a:rPr lang="en-US" altLang="en-US" sz="3200" b="1" dirty="0" smtClean="0">
                <a:solidFill>
                  <a:srgbClr val="FFFFFF"/>
                </a:solidFill>
                <a:latin typeface="Arial Narrow" panose="020B0606020202030204" pitchFamily="34" charset="0"/>
              </a:rPr>
              <a:t>Passages </a:t>
            </a:r>
            <a:r>
              <a:rPr lang="en-US" altLang="en-US" sz="3200" b="1" dirty="0">
                <a:solidFill>
                  <a:srgbClr val="FFFFFF"/>
                </a:solidFill>
                <a:latin typeface="Arial Narrow" panose="020B0606020202030204" pitchFamily="34" charset="0"/>
              </a:rPr>
              <a:t>stating you are “not under the law” - Rom. 3:28; Gal. 5:18</a:t>
            </a:r>
          </a:p>
          <a:p>
            <a:pPr marL="568325" lvl="1" indent="-277813" eaLnBrk="1" hangingPunct="1"/>
            <a:r>
              <a:rPr lang="en-US" altLang="en-US" sz="3200" b="1" dirty="0" smtClean="0">
                <a:solidFill>
                  <a:srgbClr val="FFFFFF"/>
                </a:solidFill>
                <a:latin typeface="Arial Narrow" panose="020B0606020202030204" pitchFamily="34" charset="0"/>
              </a:rPr>
              <a:t>Passages </a:t>
            </a:r>
            <a:r>
              <a:rPr lang="en-US" altLang="en-US" sz="3200" b="1" dirty="0">
                <a:solidFill>
                  <a:srgbClr val="FFFFFF"/>
                </a:solidFill>
                <a:latin typeface="Arial Narrow" panose="020B0606020202030204" pitchFamily="34" charset="0"/>
              </a:rPr>
              <a:t>stating you are under a law - 1 Cor. 9:21; Gal. 6:2; James 1:25; 2:8; 1 John 2:8-11</a:t>
            </a:r>
          </a:p>
          <a:p>
            <a:pPr eaLnBrk="1" hangingPunct="1"/>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5" fill="hold" grpId="0" nodeType="clickEffect">
                                  <p:stCondLst>
                                    <p:cond delay="0"/>
                                  </p:stCondLst>
                                  <p:childTnLst>
                                    <p:set>
                                      <p:cBhvr>
                                        <p:cTn id="15" dur="1" fill="hold">
                                          <p:stCondLst>
                                            <p:cond delay="0"/>
                                          </p:stCondLst>
                                        </p:cTn>
                                        <p:tgtEl>
                                          <p:spTgt spid="52227">
                                            <p:txEl>
                                              <p:pRg st="1" end="1"/>
                                            </p:txEl>
                                          </p:spTgt>
                                        </p:tgtEl>
                                        <p:attrNameLst>
                                          <p:attrName>style.visibility</p:attrName>
                                        </p:attrNameLst>
                                      </p:cBhvr>
                                      <p:to>
                                        <p:strVal val="visible"/>
                                      </p:to>
                                    </p:set>
                                    <p:animEffect transition="in" filter="blinds(vertical)">
                                      <p:cBhvr>
                                        <p:cTn id="16" dur="500"/>
                                        <p:tgtEl>
                                          <p:spTgt spid="5222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5" fill="hold" grpId="0" nodeType="clickEffect">
                                  <p:stCondLst>
                                    <p:cond delay="0"/>
                                  </p:stCondLst>
                                  <p:childTnLst>
                                    <p:set>
                                      <p:cBhvr>
                                        <p:cTn id="20" dur="1" fill="hold">
                                          <p:stCondLst>
                                            <p:cond delay="0"/>
                                          </p:stCondLst>
                                        </p:cTn>
                                        <p:tgtEl>
                                          <p:spTgt spid="52227">
                                            <p:txEl>
                                              <p:pRg st="2" end="2"/>
                                            </p:txEl>
                                          </p:spTgt>
                                        </p:tgtEl>
                                        <p:attrNameLst>
                                          <p:attrName>style.visibility</p:attrName>
                                        </p:attrNameLst>
                                      </p:cBhvr>
                                      <p:to>
                                        <p:strVal val="visible"/>
                                      </p:to>
                                    </p:set>
                                    <p:animEffect transition="in" filter="blinds(vertical)">
                                      <p:cBhvr>
                                        <p:cTn id="21"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3" presetClass="entr" presetSubtype="5" fill="hold" grpId="0" nodeType="clickEffect">
                                  <p:stCondLst>
                                    <p:cond delay="0"/>
                                  </p:stCondLst>
                                  <p:childTnLst>
                                    <p:set>
                                      <p:cBhvr>
                                        <p:cTn id="25" dur="1" fill="hold">
                                          <p:stCondLst>
                                            <p:cond delay="0"/>
                                          </p:stCondLst>
                                        </p:cTn>
                                        <p:tgtEl>
                                          <p:spTgt spid="52227">
                                            <p:txEl>
                                              <p:pRg st="3" end="3"/>
                                            </p:txEl>
                                          </p:spTgt>
                                        </p:tgtEl>
                                        <p:attrNameLst>
                                          <p:attrName>style.visibility</p:attrName>
                                        </p:attrNameLst>
                                      </p:cBhvr>
                                      <p:to>
                                        <p:strVal val="visible"/>
                                      </p:to>
                                    </p:set>
                                    <p:animEffect transition="in" filter="blinds(vertical)">
                                      <p:cBhvr>
                                        <p:cTn id="26"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20595"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Theological Principles – Rule 22</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685800"/>
            <a:ext cx="9144000" cy="6172200"/>
          </a:xfrm>
          <a:noFill/>
        </p:spPr>
        <p:txBody>
          <a:bodyPr/>
          <a:lstStyle/>
          <a:p>
            <a:pPr eaLnBrk="1" hangingPunct="1"/>
            <a:r>
              <a:rPr lang="en-US" altLang="en-US" sz="3200" b="1" dirty="0">
                <a:solidFill>
                  <a:srgbClr val="FFFFFF"/>
                </a:solidFill>
                <a:latin typeface="Arial Narrow" panose="020B0606020202030204" pitchFamily="34" charset="0"/>
              </a:rPr>
              <a:t>Topical Bible studies are foundational to this rule - tracing a theme, idea, or teaching through the </a:t>
            </a:r>
            <a:r>
              <a:rPr lang="en-US" altLang="en-US" sz="3200" b="1" dirty="0" smtClean="0">
                <a:solidFill>
                  <a:srgbClr val="FFFFFF"/>
                </a:solidFill>
                <a:latin typeface="Arial Narrow" panose="020B0606020202030204" pitchFamily="34" charset="0"/>
              </a:rPr>
              <a:t>Bible</a:t>
            </a:r>
          </a:p>
          <a:p>
            <a:pPr marL="692150" lvl="1" indent="-407988"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Word Parallels - tracing usage of words used in a passage in other passages, </a:t>
            </a:r>
            <a:r>
              <a:rPr lang="en-US" altLang="en-US" sz="3200" b="1" dirty="0" smtClean="0">
                <a:solidFill>
                  <a:srgbClr val="FFFFFF"/>
                </a:solidFill>
                <a:latin typeface="Arial Narrow" panose="020B0606020202030204" pitchFamily="34" charset="0"/>
              </a:rPr>
              <a:t>books</a:t>
            </a:r>
          </a:p>
          <a:p>
            <a:pPr marL="692150" lvl="1" indent="-407988"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Idea Parallels - similar to a word parallel - but including cognates and </a:t>
            </a:r>
            <a:r>
              <a:rPr lang="en-US" altLang="en-US" sz="3200" b="1" dirty="0" smtClean="0">
                <a:solidFill>
                  <a:srgbClr val="FFFFFF"/>
                </a:solidFill>
                <a:latin typeface="Arial Narrow" panose="020B0606020202030204" pitchFamily="34" charset="0"/>
              </a:rPr>
              <a:t>synonyms</a:t>
            </a:r>
          </a:p>
          <a:p>
            <a:pPr marL="692150" lvl="1" indent="-407988" eaLnBrk="1" hangingPunct="1">
              <a:buNone/>
            </a:pPr>
            <a:r>
              <a:rPr lang="en-US" altLang="en-US" sz="3200" b="1" dirty="0">
                <a:solidFill>
                  <a:srgbClr val="FFFFFF"/>
                </a:solidFill>
                <a:latin typeface="Arial Narrow" panose="020B0606020202030204" pitchFamily="34" charset="0"/>
              </a:rPr>
              <a:t>3. Doctrinal Parallels - Studying the passages related to a particular teaching and reasoning through the relationship between them. </a:t>
            </a:r>
          </a:p>
          <a:p>
            <a:pPr marL="692150" lvl="1" indent="-407988" eaLnBrk="1" hangingPunct="1">
              <a:buNone/>
            </a:pP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902287368"/>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subTnLst>
                                    <p:animClr clrSpc="rgb" dir="cw">
                                      <p:cBhvr override="childStyle">
                                        <p:cTn dur="1" fill="hold" display="0" masterRel="nextClick" afterEffect="1"/>
                                        <p:tgtEl>
                                          <p:spTgt spid="52227">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5" fill="hold" grpId="0" nodeType="clickEffect">
                                  <p:stCondLst>
                                    <p:cond delay="0"/>
                                  </p:stCondLst>
                                  <p:childTnLst>
                                    <p:set>
                                      <p:cBhvr>
                                        <p:cTn id="19" dur="1" fill="hold">
                                          <p:stCondLst>
                                            <p:cond delay="0"/>
                                          </p:stCondLst>
                                        </p:cTn>
                                        <p:tgtEl>
                                          <p:spTgt spid="52227">
                                            <p:txEl>
                                              <p:pRg st="2" end="2"/>
                                            </p:txEl>
                                          </p:spTgt>
                                        </p:tgtEl>
                                        <p:attrNameLst>
                                          <p:attrName>style.visibility</p:attrName>
                                        </p:attrNameLst>
                                      </p:cBhvr>
                                      <p:to>
                                        <p:strVal val="visible"/>
                                      </p:to>
                                    </p:set>
                                    <p:animEffect transition="in" filter="blinds(vertical)">
                                      <p:cBhvr>
                                        <p:cTn id="20"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3" presetClass="entr" presetSubtype="5" fill="hold" grpId="0" nodeType="clickEffect">
                                  <p:stCondLst>
                                    <p:cond delay="0"/>
                                  </p:stCondLst>
                                  <p:childTnLst>
                                    <p:set>
                                      <p:cBhvr>
                                        <p:cTn id="24" dur="1" fill="hold">
                                          <p:stCondLst>
                                            <p:cond delay="0"/>
                                          </p:stCondLst>
                                        </p:cTn>
                                        <p:tgtEl>
                                          <p:spTgt spid="52227">
                                            <p:txEl>
                                              <p:pRg st="3" end="3"/>
                                            </p:txEl>
                                          </p:spTgt>
                                        </p:tgtEl>
                                        <p:attrNameLst>
                                          <p:attrName>style.visibility</p:attrName>
                                        </p:attrNameLst>
                                      </p:cBhvr>
                                      <p:to>
                                        <p:strVal val="visible"/>
                                      </p:to>
                                    </p:set>
                                    <p:animEffect transition="in" filter="blinds(vertical)">
                                      <p:cBhvr>
                                        <p:cTn id="25"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7620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Theological Principles – Rule 22</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762000"/>
            <a:ext cx="9144000" cy="6096000"/>
          </a:xfrm>
          <a:noFill/>
        </p:spPr>
        <p:txBody>
          <a:bodyPr/>
          <a:lstStyle/>
          <a:p>
            <a:pPr marL="287338" indent="-277813" eaLnBrk="1" hangingPunct="1"/>
            <a:r>
              <a:rPr lang="en-US" altLang="en-US" sz="3200" b="1" dirty="0" smtClean="0">
                <a:solidFill>
                  <a:srgbClr val="FFFFFF"/>
                </a:solidFill>
                <a:latin typeface="Arial Narrow" panose="020B0606020202030204" pitchFamily="34" charset="0"/>
              </a:rPr>
              <a:t>Inductive </a:t>
            </a:r>
            <a:r>
              <a:rPr lang="en-US" altLang="en-US" sz="3200" b="1" dirty="0">
                <a:solidFill>
                  <a:srgbClr val="FFFFFF"/>
                </a:solidFill>
                <a:latin typeface="Arial Narrow" panose="020B0606020202030204" pitchFamily="34" charset="0"/>
              </a:rPr>
              <a:t>reasoning  - reasoning from all the parts to understand the </a:t>
            </a:r>
            <a:r>
              <a:rPr lang="en-US" altLang="en-US" sz="3200" b="1" dirty="0" smtClean="0">
                <a:solidFill>
                  <a:srgbClr val="FFFFFF"/>
                </a:solidFill>
                <a:latin typeface="Arial Narrow" panose="020B0606020202030204" pitchFamily="34" charset="0"/>
              </a:rPr>
              <a:t>whole</a:t>
            </a:r>
          </a:p>
          <a:p>
            <a:pPr marL="287338" indent="-277813" eaLnBrk="1" hangingPunct="1"/>
            <a:r>
              <a:rPr lang="en-US" altLang="en-US" sz="3200" b="1" dirty="0" smtClean="0">
                <a:solidFill>
                  <a:srgbClr val="FFFFFF"/>
                </a:solidFill>
                <a:latin typeface="Arial Narrow" panose="020B0606020202030204" pitchFamily="34" charset="0"/>
              </a:rPr>
              <a:t>Deductive </a:t>
            </a:r>
            <a:r>
              <a:rPr lang="en-US" altLang="en-US" sz="3200" b="1" dirty="0">
                <a:solidFill>
                  <a:srgbClr val="FFFFFF"/>
                </a:solidFill>
                <a:latin typeface="Arial Narrow" panose="020B0606020202030204" pitchFamily="34" charset="0"/>
              </a:rPr>
              <a:t>reasoning - reasoning from the whole to understand the parts (premise + premise = conclusion</a:t>
            </a:r>
            <a:r>
              <a:rPr lang="en-US" altLang="en-US" sz="3200" b="1" dirty="0" smtClean="0">
                <a:solidFill>
                  <a:srgbClr val="FFFFFF"/>
                </a:solidFill>
                <a:latin typeface="Arial Narrow" panose="020B0606020202030204" pitchFamily="34" charset="0"/>
              </a:rPr>
              <a:t>)</a:t>
            </a:r>
          </a:p>
          <a:p>
            <a:pPr marL="395288" indent="-284163" eaLnBrk="1" hangingPunct="1"/>
            <a:r>
              <a:rPr lang="en-US" altLang="en-US" sz="3200" b="1" dirty="0">
                <a:solidFill>
                  <a:srgbClr val="FFFFFF"/>
                </a:solidFill>
                <a:latin typeface="Arial Narrow" panose="020B0606020202030204" pitchFamily="34" charset="0"/>
              </a:rPr>
              <a:t>Deductive study can only be properly done after the inductive study has brought understanding of the premises </a:t>
            </a:r>
          </a:p>
          <a:p>
            <a:pPr marL="395288" indent="-284163" eaLnBrk="1" hangingPunct="1"/>
            <a:r>
              <a:rPr lang="en-US" altLang="en-US" sz="3200" b="1" dirty="0">
                <a:solidFill>
                  <a:srgbClr val="FFFFFF"/>
                </a:solidFill>
                <a:latin typeface="Arial Narrow" panose="020B0606020202030204" pitchFamily="34" charset="0"/>
              </a:rPr>
              <a:t>Inductive study is what leads to personal convictions that withstand testing. </a:t>
            </a:r>
          </a:p>
        </p:txBody>
      </p:sp>
    </p:spTree>
    <p:extLst>
      <p:ext uri="{BB962C8B-B14F-4D97-AF65-F5344CB8AC3E}">
        <p14:creationId xmlns:p14="http://schemas.microsoft.com/office/powerpoint/2010/main" val="4261001540"/>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subTnLst>
                                    <p:animClr clrSpc="rgb" dir="cw">
                                      <p:cBhvr override="childStyle">
                                        <p:cTn dur="1" fill="hold" display="0" masterRel="nextClick" afterEffect="1"/>
                                        <p:tgtEl>
                                          <p:spTgt spid="52227">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5" fill="hold" grpId="0" nodeType="clickEffect">
                                  <p:stCondLst>
                                    <p:cond delay="0"/>
                                  </p:stCondLst>
                                  <p:childTnLst>
                                    <p:set>
                                      <p:cBhvr>
                                        <p:cTn id="19" dur="1" fill="hold">
                                          <p:stCondLst>
                                            <p:cond delay="0"/>
                                          </p:stCondLst>
                                        </p:cTn>
                                        <p:tgtEl>
                                          <p:spTgt spid="52227">
                                            <p:txEl>
                                              <p:pRg st="2" end="2"/>
                                            </p:txEl>
                                          </p:spTgt>
                                        </p:tgtEl>
                                        <p:attrNameLst>
                                          <p:attrName>style.visibility</p:attrName>
                                        </p:attrNameLst>
                                      </p:cBhvr>
                                      <p:to>
                                        <p:strVal val="visible"/>
                                      </p:to>
                                    </p:set>
                                    <p:animEffect transition="in" filter="blinds(vertical)">
                                      <p:cBhvr>
                                        <p:cTn id="20"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3" presetClass="entr" presetSubtype="5" fill="hold" grpId="0" nodeType="clickEffect">
                                  <p:stCondLst>
                                    <p:cond delay="0"/>
                                  </p:stCondLst>
                                  <p:childTnLst>
                                    <p:set>
                                      <p:cBhvr>
                                        <p:cTn id="24" dur="1" fill="hold">
                                          <p:stCondLst>
                                            <p:cond delay="0"/>
                                          </p:stCondLst>
                                        </p:cTn>
                                        <p:tgtEl>
                                          <p:spTgt spid="52227">
                                            <p:txEl>
                                              <p:pRg st="3" end="3"/>
                                            </p:txEl>
                                          </p:spTgt>
                                        </p:tgtEl>
                                        <p:attrNameLst>
                                          <p:attrName>style.visibility</p:attrName>
                                        </p:attrNameLst>
                                      </p:cBhvr>
                                      <p:to>
                                        <p:strVal val="visible"/>
                                      </p:to>
                                    </p:set>
                                    <p:animEffect transition="in" filter="blinds(vertical)">
                                      <p:cBhvr>
                                        <p:cTn id="25"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Theological Principles – Rule 22</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Exercises pages 253-254</a:t>
            </a:r>
          </a:p>
        </p:txBody>
      </p:sp>
      <p:sp>
        <p:nvSpPr>
          <p:cNvPr id="53251" name="Rectangle 3"/>
          <p:cNvSpPr>
            <a:spLocks noGrp="1" noChangeArrowheads="1"/>
          </p:cNvSpPr>
          <p:nvPr>
            <p:ph type="body" idx="4294967295"/>
          </p:nvPr>
        </p:nvSpPr>
        <p:spPr>
          <a:xfrm>
            <a:off x="0" y="1143000"/>
            <a:ext cx="9144000" cy="5715000"/>
          </a:xfrm>
          <a:noFill/>
        </p:spPr>
        <p:txBody>
          <a:bodyPr/>
          <a:lstStyle/>
          <a:p>
            <a:pPr marL="395288" indent="-395288" eaLnBrk="1" hangingPunct="1">
              <a:buNone/>
            </a:pPr>
            <a:r>
              <a:rPr lang="en-US" altLang="en-US" sz="3200" b="1" dirty="0">
                <a:solidFill>
                  <a:srgbClr val="FFFFFF"/>
                </a:solidFill>
                <a:latin typeface="Arial Narrow" panose="020B0606020202030204" pitchFamily="34" charset="0"/>
              </a:rPr>
              <a:t>1. Using a concordance, look up all the references to Lot in the Bible. </a:t>
            </a:r>
            <a:r>
              <a:rPr lang="en-US" altLang="en-US" sz="3200" b="1" dirty="0" smtClean="0">
                <a:solidFill>
                  <a:srgbClr val="FFFFFF"/>
                </a:solidFill>
                <a:latin typeface="Arial Narrow" panose="020B0606020202030204" pitchFamily="34" charset="0"/>
              </a:rPr>
              <a:t>On </a:t>
            </a:r>
            <a:r>
              <a:rPr lang="en-US" altLang="en-US" sz="3200" b="1" dirty="0">
                <a:solidFill>
                  <a:srgbClr val="FFFFFF"/>
                </a:solidFill>
                <a:latin typeface="Arial Narrow" panose="020B0606020202030204" pitchFamily="34" charset="0"/>
              </a:rPr>
              <a:t>the basis of these verses, write out an evaluation of the </a:t>
            </a:r>
            <a:r>
              <a:rPr lang="en-US" altLang="en-US" sz="3200" b="1" dirty="0" smtClean="0">
                <a:solidFill>
                  <a:srgbClr val="FFFFFF"/>
                </a:solidFill>
                <a:latin typeface="Arial Narrow" panose="020B0606020202030204" pitchFamily="34" charset="0"/>
              </a:rPr>
              <a:t>man</a:t>
            </a:r>
          </a:p>
          <a:p>
            <a:pPr marL="565150" lvl="1" indent="-284163" eaLnBrk="1" hangingPunct="1"/>
            <a:r>
              <a:rPr lang="nb-NO" altLang="en-US" sz="3200" b="1" dirty="0" smtClean="0">
                <a:solidFill>
                  <a:srgbClr val="FFFFFF"/>
                </a:solidFill>
                <a:latin typeface="Arial Narrow" panose="020B0606020202030204" pitchFamily="34" charset="0"/>
              </a:rPr>
              <a:t>Genesis </a:t>
            </a:r>
            <a:r>
              <a:rPr lang="nb-NO" altLang="en-US" sz="3200" b="1" dirty="0">
                <a:solidFill>
                  <a:srgbClr val="FFFFFF"/>
                </a:solidFill>
                <a:latin typeface="Arial Narrow" panose="020B0606020202030204" pitchFamily="34" charset="0"/>
              </a:rPr>
              <a:t>11:27, 31; 12:4,5; 13:1,5, 7-8, 10-14; 14:12, 16; 19:1-36;  Deut. 2:9,19; Psalm 83:8; Luke 17:28-29, 32; 2 Peter </a:t>
            </a:r>
            <a:r>
              <a:rPr lang="nb-NO" altLang="en-US" sz="3200" b="1" dirty="0" smtClean="0">
                <a:solidFill>
                  <a:srgbClr val="FFFFFF"/>
                </a:solidFill>
                <a:latin typeface="Arial Narrow" panose="020B0606020202030204" pitchFamily="34" charset="0"/>
              </a:rPr>
              <a:t>2:7</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53251">
                                            <p:txEl>
                                              <p:pRg st="1" end="1"/>
                                            </p:txEl>
                                          </p:spTgt>
                                        </p:tgtEl>
                                        <p:attrNameLst>
                                          <p:attrName>style.visibility</p:attrName>
                                        </p:attrNameLst>
                                      </p:cBhvr>
                                      <p:to>
                                        <p:strVal val="visible"/>
                                      </p:to>
                                    </p:set>
                                    <p:animEffect transition="in" filter="wipe(left)">
                                      <p:cBhvr>
                                        <p:cTn id="14" dur="5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Theological Principles – Rule 22</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Exercises pages 253-254</a:t>
            </a:r>
          </a:p>
        </p:txBody>
      </p:sp>
      <p:sp>
        <p:nvSpPr>
          <p:cNvPr id="53251" name="Rectangle 3"/>
          <p:cNvSpPr>
            <a:spLocks noGrp="1" noChangeArrowheads="1"/>
          </p:cNvSpPr>
          <p:nvPr>
            <p:ph type="body" idx="4294967295"/>
          </p:nvPr>
        </p:nvSpPr>
        <p:spPr>
          <a:xfrm>
            <a:off x="0" y="1143000"/>
            <a:ext cx="9144000" cy="5715000"/>
          </a:xfrm>
          <a:noFill/>
        </p:spPr>
        <p:txBody>
          <a:bodyPr/>
          <a:lstStyle/>
          <a:p>
            <a:pPr marL="346075" indent="-234950" eaLnBrk="1" hangingPunct="1">
              <a:buNone/>
            </a:pPr>
            <a:r>
              <a:rPr lang="en-US" altLang="en-US" sz="3200" b="1" dirty="0">
                <a:solidFill>
                  <a:srgbClr val="FFFFFF"/>
                </a:solidFill>
                <a:latin typeface="Arial Narrow" panose="020B0606020202030204" pitchFamily="34" charset="0"/>
              </a:rPr>
              <a:t>2. Most, if not all, Christians fail to apply this rule in some area of their lives. For example, one may believer that </a:t>
            </a:r>
            <a:r>
              <a:rPr lang="en-US" altLang="en-US" sz="3200" b="1" i="1" dirty="0">
                <a:solidFill>
                  <a:srgbClr val="FFFFFF"/>
                </a:solidFill>
                <a:latin typeface="Arial Narrow" panose="020B0606020202030204" pitchFamily="34" charset="0"/>
              </a:rPr>
              <a:t>“God helps those who help themselves” </a:t>
            </a:r>
            <a:r>
              <a:rPr lang="en-US" altLang="en-US" sz="3200" b="1" dirty="0">
                <a:solidFill>
                  <a:srgbClr val="FFFFFF"/>
                </a:solidFill>
                <a:latin typeface="Arial Narrow" panose="020B0606020202030204" pitchFamily="34" charset="0"/>
              </a:rPr>
              <a:t>without doing an in-depth study of the word to determine if the principle is true. What is a biblical conviction that you hold that you suspect might be altered if you applied Rule Twenty-Two </a:t>
            </a:r>
            <a:endParaRPr lang="en-US" altLang="en-US" sz="3200" b="1" dirty="0" smtClean="0">
              <a:solidFill>
                <a:srgbClr val="FFFFFF"/>
              </a:solidFill>
              <a:latin typeface="Arial Narrow" panose="020B0606020202030204" pitchFamily="34" charset="0"/>
            </a:endParaRPr>
          </a:p>
          <a:p>
            <a:pPr marL="346075" indent="-234950" eaLnBrk="1" hangingPunct="1">
              <a:buNone/>
            </a:pPr>
            <a:r>
              <a:rPr lang="en-US" altLang="en-US" sz="3200" b="1" u="sng" dirty="0" smtClean="0">
                <a:solidFill>
                  <a:srgbClr val="FFFF00"/>
                </a:solidFill>
                <a:latin typeface="Arial Narrow" panose="020B0606020202030204" pitchFamily="34" charset="0"/>
              </a:rPr>
              <a:t>Alternative</a:t>
            </a:r>
            <a:r>
              <a:rPr lang="en-US" altLang="en-US" sz="3200" b="1" dirty="0">
                <a:solidFill>
                  <a:srgbClr val="FFFFFF"/>
                </a:solidFill>
                <a:latin typeface="Arial Narrow" panose="020B0606020202030204" pitchFamily="34" charset="0"/>
              </a:rPr>
              <a:t>:  What was a conviction you held that you found out was not Biblical </a:t>
            </a:r>
            <a:endParaRPr lang="en-US" altLang="en-US" sz="3200" b="1" dirty="0" smtClean="0">
              <a:solidFill>
                <a:srgbClr val="FFFFFF"/>
              </a:solidFill>
              <a:latin typeface="Arial Narrow" panose="020B0606020202030204" pitchFamily="34" charset="0"/>
            </a:endParaRPr>
          </a:p>
          <a:p>
            <a:pPr marL="284163" indent="-284163" eaLnBrk="1" hangingPunct="1"/>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1771819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1655</TotalTime>
  <Words>2505</Words>
  <Application>Microsoft Office PowerPoint</Application>
  <PresentationFormat>On-screen Show (4:3)</PresentationFormat>
  <Paragraphs>140</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Arial Narrow</vt:lpstr>
      <vt:lpstr>Times New Roman</vt:lpstr>
      <vt:lpstr>Wingdings</vt:lpstr>
      <vt:lpstr>Custom Design</vt:lpstr>
      <vt:lpstr>Grace Bible Church  Glorifying God  by Making Disciples of Jesus Christ</vt:lpstr>
      <vt:lpstr>Theological Principles – Rule 21 You must understand the Bible grammatically before you can understand it theologically</vt:lpstr>
      <vt:lpstr>Theological Principles – Rule 21 Exercises – Pages 252-253</vt:lpstr>
      <vt:lpstr>Theological Principles – Rule 21 Exercises – Pages 252-253</vt:lpstr>
      <vt:lpstr>Theological Principles – Rule 22 A doctrine cannot be considered biblical unless  it sums up and includes all that the Scriptures  say about it. (pgs 214-216)</vt:lpstr>
      <vt:lpstr>Theological Principles – Rule 22</vt:lpstr>
      <vt:lpstr>Theological Principles – Rule 22</vt:lpstr>
      <vt:lpstr>Theological Principles – Rule 22 Exercises pages 253-254</vt:lpstr>
      <vt:lpstr>Theological Principles – Rule 22 Exercises pages 253-254</vt:lpstr>
      <vt:lpstr>Theological Principles – Rule 22 Exercises pages 253-254</vt:lpstr>
      <vt:lpstr>Theological Principles – Rule 23 When two doctrines taught in the Bible appear  to be contradictory, accept both as scriptural  in the confident believe they will resolve themselves into a higher unity – pgs 217-218</vt:lpstr>
      <vt:lpstr>Theological Principles – Rule 23</vt:lpstr>
      <vt:lpstr>Theological Principles – Rule 23</vt:lpstr>
      <vt:lpstr>Theological Principles – Rule 23</vt:lpstr>
      <vt:lpstr>Theological Principles – Rule 23 Exercises – Pages 254-255</vt:lpstr>
      <vt:lpstr>Theological Principles – Rule 23 Exercises – Pages 254-255</vt:lpstr>
      <vt:lpstr>Theological Principles – Rule 23 Exercises – Pages 254-255</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Scott Harris</cp:lastModifiedBy>
  <cp:revision>66</cp:revision>
  <dcterms:modified xsi:type="dcterms:W3CDTF">2021-01-08T03:11:23Z</dcterms:modified>
</cp:coreProperties>
</file>