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3"/>
  </p:notesMasterIdLst>
  <p:sldIdLst>
    <p:sldId id="300" r:id="rId2"/>
    <p:sldId id="260" r:id="rId3"/>
    <p:sldId id="302" r:id="rId4"/>
    <p:sldId id="301" r:id="rId5"/>
    <p:sldId id="278" r:id="rId6"/>
    <p:sldId id="303" r:id="rId7"/>
    <p:sldId id="279" r:id="rId8"/>
    <p:sldId id="304" r:id="rId9"/>
    <p:sldId id="305" r:id="rId10"/>
    <p:sldId id="306" r:id="rId11"/>
    <p:sldId id="280" r:id="rId12"/>
    <p:sldId id="307" r:id="rId13"/>
    <p:sldId id="308" r:id="rId14"/>
    <p:sldId id="309" r:id="rId15"/>
    <p:sldId id="281" r:id="rId16"/>
    <p:sldId id="310" r:id="rId17"/>
    <p:sldId id="282" r:id="rId18"/>
    <p:sldId id="311" r:id="rId19"/>
    <p:sldId id="283" r:id="rId20"/>
    <p:sldId id="284" r:id="rId21"/>
    <p:sldId id="297"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4755" autoAdjust="0"/>
  </p:normalViewPr>
  <p:slideViewPr>
    <p:cSldViewPr>
      <p:cViewPr varScale="1">
        <p:scale>
          <a:sx n="55" d="100"/>
          <a:sy n="55" d="100"/>
        </p:scale>
        <p:origin x="1613"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1078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10</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4127445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11</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14-16 depending on how they are counted:</a:t>
            </a:r>
            <a:r>
              <a:rPr lang="en-US" altLang="en-US" baseline="0" dirty="0" smtClean="0"/>
              <a:t> </a:t>
            </a:r>
            <a:r>
              <a:rPr lang="en-US" altLang="en-US" dirty="0" smtClean="0"/>
              <a:t>	1:17 - Hab. 2:4;   2:24 - Isa 52:5;    3:4 - Ps. 51:4;     3:10-12 - Ps. 14:1-3 &amp; 53:1-3;    3:13a - Ps. 5:9</a:t>
            </a:r>
            <a:r>
              <a:rPr lang="en-US" altLang="en-US" baseline="0" dirty="0" smtClean="0"/>
              <a:t>    </a:t>
            </a:r>
            <a:r>
              <a:rPr lang="en-US" altLang="en-US" dirty="0" smtClean="0"/>
              <a:t>3:13b - Ps. 140:3;    3:15-17 - Isa 59:7-8;    3:18 - Ps. 36:1;     4:3 - Gn. 15:6;    4:7-8 - Ps. 32:1-2;    4:9 - Gen. 15:6;    4:17 - Gen. 17:5;    4:18a - Gen. 17:5;    4:18b - Gen. 15:5;    4:22 - Gen. 15:6</a:t>
            </a:r>
          </a:p>
          <a:p>
            <a:pPr eaLnBrk="1" hangingPunct="1"/>
            <a:endParaRPr lang="en-US" altLang="en-US" dirty="0" smtClean="0"/>
          </a:p>
        </p:txBody>
      </p:sp>
    </p:spTree>
    <p:extLst>
      <p:ext uri="{BB962C8B-B14F-4D97-AF65-F5344CB8AC3E}">
        <p14:creationId xmlns:p14="http://schemas.microsoft.com/office/powerpoint/2010/main" val="3902182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12</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Using a broader scope of any references to OT that are not direct quotations:   1:3 - a descendant of David;    2:2- since the creation of the world;    2:23,25 - idolatry common to ancient world;    2:12f - references to “the Law”;      2:25 - circumcision; 3:2 - The oracles of God (the Law);   3:21 - The Law and the Prophets;    4:1f - Abraham;    4:6 - David;   4:19 - Sarah;  </a:t>
            </a:r>
          </a:p>
          <a:p>
            <a:pPr eaLnBrk="1" hangingPunct="1"/>
            <a:r>
              <a:rPr lang="en-US" altLang="en-US" dirty="0" smtClean="0"/>
              <a:t>Total: 3 OT Illustrations  (Law, circumcision, Abraham, Sarah)      9 general references to OT </a:t>
            </a:r>
          </a:p>
        </p:txBody>
      </p:sp>
    </p:spTree>
    <p:extLst>
      <p:ext uri="{BB962C8B-B14F-4D97-AF65-F5344CB8AC3E}">
        <p14:creationId xmlns:p14="http://schemas.microsoft.com/office/powerpoint/2010/main" val="3358080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13</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Purpose of writing - Romans 1:1-16 - an apostolic gospel presentation - righteousness is by faith</a:t>
            </a:r>
          </a:p>
          <a:p>
            <a:pPr eaLnBrk="1" hangingPunct="1"/>
            <a:r>
              <a:rPr lang="en-US" altLang="en-US" dirty="0" smtClean="0"/>
              <a:t>All are guilty before God - 1:18-3:20</a:t>
            </a:r>
          </a:p>
          <a:p>
            <a:pPr eaLnBrk="1" hangingPunct="1"/>
            <a:r>
              <a:rPr lang="en-US" altLang="en-US" dirty="0" smtClean="0"/>
              <a:t>God’s Righteousness is manifested in justification by Faith 3:21-4:25</a:t>
            </a:r>
          </a:p>
        </p:txBody>
      </p:sp>
    </p:spTree>
    <p:extLst>
      <p:ext uri="{BB962C8B-B14F-4D97-AF65-F5344CB8AC3E}">
        <p14:creationId xmlns:p14="http://schemas.microsoft.com/office/powerpoint/2010/main" val="2632667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14</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Some references are for historical setting. Some references are proof that his theology is consistent with God’s revelation.  Some references are illustrations of these truths as demonstrated in the OT </a:t>
            </a:r>
          </a:p>
        </p:txBody>
      </p:sp>
    </p:spTree>
    <p:extLst>
      <p:ext uri="{BB962C8B-B14F-4D97-AF65-F5344CB8AC3E}">
        <p14:creationId xmlns:p14="http://schemas.microsoft.com/office/powerpoint/2010/main" val="3625929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15</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2. Matthew 21:12f;   John 2:15f - Jesus cleansing the temple</a:t>
            </a:r>
          </a:p>
          <a:p>
            <a:pPr eaLnBrk="1" hangingPunct="1"/>
            <a:r>
              <a:rPr lang="en-US" altLang="en-US" dirty="0" smtClean="0"/>
              <a:t>Acts 12:21-23 - the death of King Herod</a:t>
            </a:r>
          </a:p>
          <a:p>
            <a:pPr eaLnBrk="1" hangingPunct="1"/>
            <a:r>
              <a:rPr lang="en-US" altLang="en-US" dirty="0" smtClean="0"/>
              <a:t>Romans 1:18 - God’s wrath abiding on those who suppress the truth in unrighteousness. </a:t>
            </a:r>
          </a:p>
          <a:p>
            <a:pPr eaLnBrk="1" hangingPunct="1"/>
            <a:r>
              <a:rPr lang="en-US" altLang="en-US" dirty="0" smtClean="0"/>
              <a:t>Revelation 4:10f; 15:1f; 16:1f; 19:15 - God’s judgments in the Apocalypse </a:t>
            </a:r>
          </a:p>
        </p:txBody>
      </p:sp>
    </p:spTree>
    <p:extLst>
      <p:ext uri="{BB962C8B-B14F-4D97-AF65-F5344CB8AC3E}">
        <p14:creationId xmlns:p14="http://schemas.microsoft.com/office/powerpoint/2010/main" val="2925727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16</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3. Genesis 6:8 - the preservation of Noah &amp; his family from the flood</a:t>
            </a:r>
          </a:p>
          <a:p>
            <a:pPr eaLnBrk="1" hangingPunct="1"/>
            <a:r>
              <a:rPr lang="en-US" altLang="en-US" dirty="0" smtClean="0"/>
              <a:t>Exodus 12 - the Passover</a:t>
            </a:r>
          </a:p>
          <a:p>
            <a:pPr eaLnBrk="1" hangingPunct="1"/>
            <a:r>
              <a:rPr lang="en-US" altLang="en-US" dirty="0" smtClean="0"/>
              <a:t>Judges - God’s heeding of the cries of His people to relieve the oppression</a:t>
            </a:r>
          </a:p>
          <a:p>
            <a:pPr eaLnBrk="1" hangingPunct="1"/>
            <a:r>
              <a:rPr lang="en-US" altLang="en-US" dirty="0" smtClean="0"/>
              <a:t>2 Samuel  7 - David understood God’s covenant with him to be undeserved. </a:t>
            </a:r>
          </a:p>
          <a:p>
            <a:pPr eaLnBrk="1" hangingPunct="1"/>
            <a:r>
              <a:rPr lang="en-US" altLang="en-US" dirty="0" smtClean="0"/>
              <a:t>Proverbs 3:34 - Though He scoffs at the scoffers, Yet He gives grace to the afflicted.</a:t>
            </a:r>
          </a:p>
          <a:p>
            <a:pPr eaLnBrk="1" hangingPunct="1"/>
            <a:r>
              <a:rPr lang="en-US" altLang="en-US" dirty="0" smtClean="0"/>
              <a:t>The book of Hosea</a:t>
            </a:r>
          </a:p>
          <a:p>
            <a:pPr eaLnBrk="1" hangingPunct="1"/>
            <a:r>
              <a:rPr lang="en-US" altLang="en-US" dirty="0" smtClean="0"/>
              <a:t>Joel 3 - The promise of future restoration for the nation of Israel</a:t>
            </a:r>
          </a:p>
        </p:txBody>
      </p:sp>
    </p:spTree>
    <p:extLst>
      <p:ext uri="{BB962C8B-B14F-4D97-AF65-F5344CB8AC3E}">
        <p14:creationId xmlns:p14="http://schemas.microsoft.com/office/powerpoint/2010/main" val="1463488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17</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Passing through the Red Sea as symbolic of baptism. Eating the spiritual food / drink symbolic of Christ providing</a:t>
            </a:r>
          </a:p>
        </p:txBody>
      </p:sp>
    </p:spTree>
    <p:extLst>
      <p:ext uri="{BB962C8B-B14F-4D97-AF65-F5344CB8AC3E}">
        <p14:creationId xmlns:p14="http://schemas.microsoft.com/office/powerpoint/2010/main" val="3920742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18</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238555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19</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a:p>
            <a:pPr eaLnBrk="1" hangingPunct="1"/>
            <a:r>
              <a:rPr lang="en-US" altLang="en-US" dirty="0" smtClean="0"/>
              <a:t>1. Being healed / saved by faith</a:t>
            </a:r>
          </a:p>
          <a:p>
            <a:pPr eaLnBrk="1" hangingPunct="1"/>
            <a:r>
              <a:rPr lang="en-US" altLang="en-US" dirty="0" smtClean="0"/>
              <a:t>2. Jesus Christ who would be the second Adam</a:t>
            </a:r>
          </a:p>
          <a:p>
            <a:pPr eaLnBrk="1" hangingPunct="1"/>
            <a:r>
              <a:rPr lang="en-US" altLang="en-US" dirty="0" smtClean="0"/>
              <a:t>3.</a:t>
            </a:r>
            <a:r>
              <a:rPr lang="en-US" altLang="en-US" baseline="0" dirty="0" smtClean="0"/>
              <a:t> a. Cleansing </a:t>
            </a:r>
          </a:p>
          <a:p>
            <a:pPr eaLnBrk="1" hangingPunct="1"/>
            <a:r>
              <a:rPr lang="en-US" altLang="en-US" baseline="0" dirty="0" smtClean="0"/>
              <a:t>    b. Refreshment / the sustenance needed for life / promise   “Springs without water” symbolizes the </a:t>
            </a:r>
            <a:r>
              <a:rPr lang="en-US" altLang="en-US" baseline="0" smtClean="0"/>
              <a:t>utter disappointment </a:t>
            </a:r>
            <a:r>
              <a:rPr lang="en-US" altLang="en-US" baseline="0" dirty="0" smtClean="0"/>
              <a:t>to find a false promise / hope</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13974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2</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20</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4 a.  John 1:29 -  the Messiah  </a:t>
            </a:r>
          </a:p>
          <a:p>
            <a:pPr eaLnBrk="1" hangingPunct="1"/>
            <a:r>
              <a:rPr lang="en-US" altLang="en-US" dirty="0" smtClean="0"/>
              <a:t>   b.  Luke 15:6 - A lost sinner (vs. 7)</a:t>
            </a:r>
          </a:p>
          <a:p>
            <a:pPr eaLnBrk="1" hangingPunct="1"/>
            <a:r>
              <a:rPr lang="en-US" altLang="en-US" dirty="0" smtClean="0"/>
              <a:t>5. Fanciful nonsense.  Egypt can be used to typify many things and cause others to follow their example - but this is a poem founded on the historical event of the “horse and rider” or the Egyptian army drowning in the Red Sea when God caused the waters to return to their place</a:t>
            </a:r>
          </a:p>
          <a:p>
            <a:pPr eaLnBrk="1" hangingPunct="1"/>
            <a:endParaRPr lang="en-US" altLang="en-US" dirty="0" smtClean="0"/>
          </a:p>
        </p:txBody>
      </p:sp>
    </p:spTree>
    <p:extLst>
      <p:ext uri="{BB962C8B-B14F-4D97-AF65-F5344CB8AC3E}">
        <p14:creationId xmlns:p14="http://schemas.microsoft.com/office/powerpoint/2010/main" val="4267672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21</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3</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smtClean="0"/>
              <a:t>Example</a:t>
            </a:r>
            <a:r>
              <a:rPr lang="en-US" altLang="en-US" dirty="0" smtClean="0"/>
              <a:t>: The historical development of the clear doctrine of salvation by faith apart from works of the law developing through Acts culminating in the Council of Jerusalem in Acts 15.  Salvation did not require becoming a Jewish proselyte first (circumcision), but was based on faith in Christ alone. </a:t>
            </a:r>
          </a:p>
          <a:p>
            <a:pPr eaLnBrk="1" hangingPunct="1"/>
            <a:r>
              <a:rPr lang="en-US" altLang="en-US" b="1" dirty="0" smtClean="0"/>
              <a:t>Galatians</a:t>
            </a:r>
            <a:r>
              <a:rPr lang="en-US" altLang="en-US" dirty="0" smtClean="0"/>
              <a:t> is one of the clearest defenses of salvation by faith apart from works of the law - with the major arguments taken from the teachings of the law</a:t>
            </a:r>
          </a:p>
        </p:txBody>
      </p:sp>
    </p:spTree>
    <p:extLst>
      <p:ext uri="{BB962C8B-B14F-4D97-AF65-F5344CB8AC3E}">
        <p14:creationId xmlns:p14="http://schemas.microsoft.com/office/powerpoint/2010/main" val="2327304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4</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Note regarding comments on page 205: The early church did not see itself as separate from Judaism though persecuted by Jews. It was following the destruction of Jerusalem in 70 AD and the rise of the prominence of the Gentile churches that a clear distinction started to be made within the church. The culmination of this was Constantine making the church the official religion of the Roman empire. The “church,” now corrupted with many unbelievers due to the political benefits of being part of it, began to persecute the Jews</a:t>
            </a:r>
            <a:endParaRPr lang="en-US" altLang="en-US" dirty="0" smtClean="0"/>
          </a:p>
        </p:txBody>
      </p:sp>
    </p:spTree>
    <p:extLst>
      <p:ext uri="{BB962C8B-B14F-4D97-AF65-F5344CB8AC3E}">
        <p14:creationId xmlns:p14="http://schemas.microsoft.com/office/powerpoint/2010/main" val="2262642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5</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A. Assyria retreated ~ 701 B.C.  Babylon was an Assyrian vassal state, but strong. Babylonian rises in power in 612 B.C. to conquer Assyria </a:t>
            </a:r>
          </a:p>
          <a:p>
            <a:pPr eaLnBrk="1" hangingPunct="1"/>
            <a:r>
              <a:rPr lang="en-US" altLang="en-US" dirty="0" smtClean="0"/>
              <a:t>B. From where did they come and what ultimately happened to them?   The people living in “Philistia” - costal plains of Israel.  They were probably Aegean or Cretin in origin - both were sea faring trading people.  They caused the downfall of the Hittite people, but were absorbed into the Canaanite culture. They were deported by the Babylonians under Nebuchadnezzar. </a:t>
            </a:r>
          </a:p>
          <a:p>
            <a:pPr eaLnBrk="1" hangingPunct="1"/>
            <a:endParaRPr lang="en-US" altLang="en-US" dirty="0" smtClean="0"/>
          </a:p>
        </p:txBody>
      </p:sp>
    </p:spTree>
    <p:extLst>
      <p:ext uri="{BB962C8B-B14F-4D97-AF65-F5344CB8AC3E}">
        <p14:creationId xmlns:p14="http://schemas.microsoft.com/office/powerpoint/2010/main" val="2080168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6</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C. The final fall of Jerusalem in 586 B.C.  The Babylonians had conquered them in 605 B.C. and had to put down a rebellion in 597 B.C. - and they finally destroyed the city in 586. </a:t>
            </a:r>
          </a:p>
          <a:p>
            <a:pPr eaLnBrk="1" hangingPunct="1"/>
            <a:r>
              <a:rPr lang="en-US" altLang="en-US" dirty="0" smtClean="0"/>
              <a:t>D. Paul is in prison - apparently a Roman imprisonment since the Praetorian guard and Caesars household are directly affected by him. It is generally held was the during his first Roman imprisonment, though there is some possibility of this being a later Roman imprisonment (post Acts) or being imprisoned in Ephesus, though Acts does not record it. </a:t>
            </a:r>
          </a:p>
          <a:p>
            <a:pPr eaLnBrk="1" hangingPunct="1"/>
            <a:endParaRPr lang="en-US" altLang="en-US" dirty="0" smtClean="0"/>
          </a:p>
        </p:txBody>
      </p:sp>
    </p:spTree>
    <p:extLst>
      <p:ext uri="{BB962C8B-B14F-4D97-AF65-F5344CB8AC3E}">
        <p14:creationId xmlns:p14="http://schemas.microsoft.com/office/powerpoint/2010/main" val="2171132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7</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It is actually better to refer to either as just the “Scriptures,” “Bible,” “Word of God” with the actual  distinction being the language in which they were written - the Hebrew Scriptures and the Greek Scriptures</a:t>
            </a:r>
          </a:p>
          <a:p>
            <a:pPr eaLnBrk="1" hangingPunct="1"/>
            <a:endParaRPr lang="en-US" altLang="en-US" dirty="0" smtClean="0"/>
          </a:p>
          <a:p>
            <a:pPr eaLnBrk="1" hangingPunct="1"/>
            <a:r>
              <a:rPr lang="en-US" sz="1200" b="0" i="0" u="none" strike="noStrike" baseline="0" dirty="0" smtClean="0"/>
              <a:t>The character of God is the same in both testaments</a:t>
            </a:r>
            <a:endParaRPr lang="en-US" altLang="en-US" dirty="0" smtClean="0"/>
          </a:p>
        </p:txBody>
      </p:sp>
    </p:spTree>
    <p:extLst>
      <p:ext uri="{BB962C8B-B14F-4D97-AF65-F5344CB8AC3E}">
        <p14:creationId xmlns:p14="http://schemas.microsoft.com/office/powerpoint/2010/main" val="911718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8</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122903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9</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4007238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202658938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2769989"/>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19 - Through God’s revelation in the Scriptures is progressive, both Old and </a:t>
            </a:r>
            <a:r>
              <a:rPr lang="en-US" altLang="en-US" sz="3600" b="1" dirty="0" smtClean="0">
                <a:solidFill>
                  <a:srgbClr val="FFFF99"/>
                </a:solidFill>
                <a:latin typeface="Arial Narrow" panose="020B0606020202030204" pitchFamily="34" charset="0"/>
              </a:rPr>
              <a:t>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New </a:t>
            </a:r>
            <a:r>
              <a:rPr lang="en-US" altLang="en-US" sz="3600" b="1" dirty="0">
                <a:solidFill>
                  <a:srgbClr val="FFFF99"/>
                </a:solidFill>
                <a:latin typeface="Arial Narrow" panose="020B0606020202030204" pitchFamily="34" charset="0"/>
              </a:rPr>
              <a:t>Testaments are essential parts of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this </a:t>
            </a:r>
            <a:r>
              <a:rPr lang="en-US" altLang="en-US" sz="3600" b="1" dirty="0">
                <a:solidFill>
                  <a:srgbClr val="FFFF99"/>
                </a:solidFill>
                <a:latin typeface="Arial Narrow" panose="020B0606020202030204" pitchFamily="34" charset="0"/>
              </a:rPr>
              <a:t>revelation and form a unit</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895600"/>
            <a:ext cx="9144000" cy="3962400"/>
          </a:xfrm>
          <a:noFill/>
        </p:spPr>
        <p:txBody>
          <a:bodyPr/>
          <a:lstStyle/>
          <a:p>
            <a:pPr eaLnBrk="1" hangingPunct="1"/>
            <a:r>
              <a:rPr lang="en-US" altLang="en-US" sz="3200" b="1" dirty="0">
                <a:solidFill>
                  <a:srgbClr val="FFFFFF"/>
                </a:solidFill>
                <a:latin typeface="Arial Narrow" panose="020B0606020202030204" pitchFamily="34" charset="0"/>
              </a:rPr>
              <a:t>pg. 208 summary: </a:t>
            </a:r>
            <a:r>
              <a:rPr lang="en-US" altLang="en-US" sz="3200" b="1" i="1" dirty="0">
                <a:solidFill>
                  <a:srgbClr val="FFFFFF"/>
                </a:solidFill>
                <a:latin typeface="Arial Narrow" panose="020B0606020202030204" pitchFamily="34" charset="0"/>
              </a:rPr>
              <a:t>God’s revelation of Himself is progressive as you read through the Bible, but His character is unchanging. God’s great plan of redemption is the same in both testaments. AS you study the Bible you can consider them two parts of the same book, not two separate books</a:t>
            </a:r>
            <a:r>
              <a:rPr lang="en-US" altLang="en-US" sz="3200" b="1" dirty="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194876682"/>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a:t>
            </a:r>
            <a:r>
              <a:rPr lang="en-US" altLang="en-US" sz="3600" b="1" u="sng" dirty="0" smtClean="0">
                <a:solidFill>
                  <a:srgbClr val="A0D0FF"/>
                </a:solidFill>
                <a:latin typeface="Arial Narrow" panose="020B0606020202030204" pitchFamily="34" charset="0"/>
              </a:rPr>
              <a:t>19</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Read Romans 1-4 and determine: </a:t>
            </a:r>
          </a:p>
          <a:p>
            <a:pPr marL="803275" lvl="1" indent="-457200"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How many quotations come from the Old Testament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a:t>
            </a:r>
            <a:r>
              <a:rPr lang="en-US" altLang="en-US" sz="3600" b="1" u="sng" dirty="0" smtClean="0">
                <a:solidFill>
                  <a:srgbClr val="A0D0FF"/>
                </a:solidFill>
                <a:latin typeface="Arial Narrow" panose="020B0606020202030204" pitchFamily="34" charset="0"/>
              </a:rPr>
              <a:t>19</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Read Romans 1-4 and determine: </a:t>
            </a:r>
          </a:p>
          <a:p>
            <a:pPr marL="803275" lvl="1" indent="-457200" eaLnBrk="1" hangingPunct="1">
              <a:buNone/>
            </a:pPr>
            <a:r>
              <a:rPr lang="en-US" altLang="en-US" sz="3200" b="1" dirty="0">
                <a:solidFill>
                  <a:srgbClr val="FFFFFF"/>
                </a:solidFill>
                <a:latin typeface="Arial Narrow" panose="020B0606020202030204" pitchFamily="34" charset="0"/>
              </a:rPr>
              <a:t>b. How many illustrations (for example Abraham) are drawn from the Old Testament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815358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a:t>
            </a:r>
            <a:r>
              <a:rPr lang="en-US" altLang="en-US" sz="3600" b="1" u="sng" dirty="0" smtClean="0">
                <a:solidFill>
                  <a:srgbClr val="A0D0FF"/>
                </a:solidFill>
                <a:latin typeface="Arial Narrow" panose="020B0606020202030204" pitchFamily="34" charset="0"/>
              </a:rPr>
              <a:t>19</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Read Romans 1-4 and determine: </a:t>
            </a:r>
          </a:p>
          <a:p>
            <a:pPr marL="803275" lvl="1" indent="-457200" eaLnBrk="1" hangingPunct="1">
              <a:buNone/>
            </a:pPr>
            <a:r>
              <a:rPr lang="en-US" altLang="en-US" sz="3200" b="1" dirty="0">
                <a:solidFill>
                  <a:srgbClr val="FFFFFF"/>
                </a:solidFill>
                <a:latin typeface="Arial Narrow" panose="020B0606020202030204" pitchFamily="34" charset="0"/>
              </a:rPr>
              <a:t>c. What central message </a:t>
            </a:r>
            <a:r>
              <a:rPr lang="en-US" altLang="en-US" sz="3200" b="1" dirty="0" smtClean="0">
                <a:solidFill>
                  <a:srgbClr val="FFFFFF"/>
                </a:solidFill>
                <a:latin typeface="Arial Narrow" panose="020B0606020202030204" pitchFamily="34" charset="0"/>
              </a:rPr>
              <a:t>does </a:t>
            </a:r>
            <a:r>
              <a:rPr lang="en-US" altLang="en-US" sz="3200" b="1" dirty="0">
                <a:solidFill>
                  <a:srgbClr val="FFFFFF"/>
                </a:solidFill>
                <a:latin typeface="Arial Narrow" panose="020B0606020202030204" pitchFamily="34" charset="0"/>
              </a:rPr>
              <a:t>Paul communicate in these four chapters?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4010993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a:t>
            </a:r>
            <a:r>
              <a:rPr lang="en-US" altLang="en-US" sz="3600" b="1" u="sng" dirty="0" smtClean="0">
                <a:solidFill>
                  <a:srgbClr val="A0D0FF"/>
                </a:solidFill>
                <a:latin typeface="Arial Narrow" panose="020B0606020202030204" pitchFamily="34" charset="0"/>
              </a:rPr>
              <a:t>19</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Read Romans 1-4 and determine: </a:t>
            </a:r>
          </a:p>
          <a:p>
            <a:pPr marL="803275" lvl="1" indent="-457200" eaLnBrk="1" hangingPunct="1">
              <a:buNone/>
            </a:pPr>
            <a:r>
              <a:rPr lang="en-US" altLang="en-US" sz="3200" b="1" dirty="0">
                <a:solidFill>
                  <a:srgbClr val="FFFFFF"/>
                </a:solidFill>
                <a:latin typeface="Arial Narrow" panose="020B0606020202030204" pitchFamily="34" charset="0"/>
              </a:rPr>
              <a:t>d. Why does he so frequently refer to the Old Testament in communicating this message?</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6886671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19</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marL="457200" indent="-346075" eaLnBrk="1" hangingPunct="1">
              <a:buNone/>
            </a:pPr>
            <a:r>
              <a:rPr lang="en-US" altLang="en-US" sz="3200" b="1" dirty="0">
                <a:solidFill>
                  <a:srgbClr val="FFFFFF"/>
                </a:solidFill>
                <a:latin typeface="Arial Narrow" panose="020B0606020202030204" pitchFamily="34" charset="0"/>
              </a:rPr>
              <a:t>2. Find an illustration of God’s wrath in the New </a:t>
            </a:r>
            <a:r>
              <a:rPr lang="en-US" altLang="en-US" sz="3200" b="1" dirty="0" smtClean="0">
                <a:solidFill>
                  <a:srgbClr val="FFFFFF"/>
                </a:solidFill>
                <a:latin typeface="Arial Narrow" panose="020B0606020202030204" pitchFamily="34" charset="0"/>
              </a:rPr>
              <a:t>Testament</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19</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250</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marL="457200" indent="-346075" eaLnBrk="1" hangingPunct="1">
              <a:buNone/>
            </a:pPr>
            <a:r>
              <a:rPr lang="en-US" altLang="en-US" sz="3200" b="1" dirty="0" smtClean="0">
                <a:solidFill>
                  <a:srgbClr val="FFFFFF"/>
                </a:solidFill>
                <a:latin typeface="Arial Narrow" panose="020B0606020202030204" pitchFamily="34" charset="0"/>
              </a:rPr>
              <a:t>3. </a:t>
            </a:r>
            <a:r>
              <a:rPr lang="en-US" altLang="en-US" sz="3200" b="1" dirty="0">
                <a:solidFill>
                  <a:srgbClr val="FFFFFF"/>
                </a:solidFill>
                <a:latin typeface="Arial Narrow" panose="020B0606020202030204" pitchFamily="34" charset="0"/>
              </a:rPr>
              <a:t>Find an illustration of God’s grace and mercy in the Old Testament</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370331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7709" y="35004"/>
            <a:ext cx="9144000" cy="2215991"/>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20 - Historical facts or events become symbols of spiritual truths </a:t>
            </a:r>
            <a:r>
              <a:rPr lang="en-US" altLang="en-US" sz="3600" b="1" u="sng" dirty="0">
                <a:solidFill>
                  <a:srgbClr val="FFFF99"/>
                </a:solidFill>
                <a:latin typeface="Arial Narrow" panose="020B0606020202030204" pitchFamily="34" charset="0"/>
              </a:rPr>
              <a:t>only</a:t>
            </a:r>
            <a:r>
              <a:rPr lang="en-US" altLang="en-US" sz="3600" b="1" dirty="0">
                <a:solidFill>
                  <a:srgbClr val="FFFF99"/>
                </a:solidFill>
                <a:latin typeface="Arial Narrow" panose="020B0606020202030204" pitchFamily="34" charset="0"/>
              </a:rPr>
              <a:t> if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a:t>
            </a:r>
            <a:r>
              <a:rPr lang="en-US" altLang="en-US" sz="3600" b="1" dirty="0">
                <a:solidFill>
                  <a:srgbClr val="FFFF99"/>
                </a:solidFill>
                <a:latin typeface="Arial Narrow" panose="020B0606020202030204" pitchFamily="34" charset="0"/>
              </a:rPr>
              <a:t>Scriptures so designate them</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2250994"/>
            <a:ext cx="9144000" cy="4607005"/>
          </a:xfrm>
          <a:noFill/>
        </p:spPr>
        <p:txBody>
          <a:bodyPr/>
          <a:lstStyle/>
          <a:p>
            <a:pPr eaLnBrk="1" hangingPunct="1"/>
            <a:r>
              <a:rPr lang="en-US" altLang="en-US" sz="3200" b="1" dirty="0">
                <a:solidFill>
                  <a:srgbClr val="FFFFFF"/>
                </a:solidFill>
                <a:latin typeface="Arial Narrow" panose="020B0606020202030204" pitchFamily="34" charset="0"/>
              </a:rPr>
              <a:t>A symbol is “something that stands for or suggest something else by reason or relationship, association, convention, or accidental resemblance; especially a visible sign of something invisible”</a:t>
            </a:r>
          </a:p>
          <a:p>
            <a:pPr eaLnBrk="1" hangingPunct="1"/>
            <a:r>
              <a:rPr lang="en-US" altLang="en-US" sz="3200" b="1" dirty="0" smtClean="0">
                <a:solidFill>
                  <a:srgbClr val="FFFFFF"/>
                </a:solidFill>
                <a:latin typeface="Arial Narrow" panose="020B0606020202030204" pitchFamily="34" charset="0"/>
              </a:rPr>
              <a:t>Symbol</a:t>
            </a:r>
            <a:r>
              <a:rPr lang="en-US" altLang="en-US" sz="3200" b="1" dirty="0">
                <a:solidFill>
                  <a:srgbClr val="FFFFFF"/>
                </a:solidFill>
                <a:latin typeface="Arial Narrow" panose="020B0606020202030204" pitchFamily="34" charset="0"/>
              </a:rPr>
              <a:t>, type, allegory, simile and metaphor are all used as visible signs of something not so visible. </a:t>
            </a:r>
          </a:p>
          <a:p>
            <a:pPr lvl="1" eaLnBrk="1" hangingPunct="1"/>
            <a:r>
              <a:rPr lang="en-US" altLang="en-US" sz="3200" b="1" dirty="0" smtClean="0">
                <a:solidFill>
                  <a:srgbClr val="FFFFFF"/>
                </a:solidFill>
                <a:latin typeface="Arial Narrow" panose="020B0606020202030204" pitchFamily="34" charset="0"/>
              </a:rPr>
              <a:t>Examples</a:t>
            </a:r>
            <a:r>
              <a:rPr lang="en-US" altLang="en-US" sz="3200" b="1" dirty="0">
                <a:solidFill>
                  <a:srgbClr val="FFFFFF"/>
                </a:solidFill>
                <a:latin typeface="Arial Narrow" panose="020B0606020202030204" pitchFamily="34" charset="0"/>
              </a:rPr>
              <a:t>: 1 Corinthians 10:1-4 designates Exodus 14:22 &amp; Numbers 20:11 as symbolic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7709" y="35004"/>
            <a:ext cx="9144000" cy="2215991"/>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20 - Historical facts or events become symbols of spiritual truths </a:t>
            </a:r>
            <a:r>
              <a:rPr lang="en-US" altLang="en-US" sz="3600" b="1" u="sng" dirty="0">
                <a:solidFill>
                  <a:srgbClr val="FFFF99"/>
                </a:solidFill>
                <a:latin typeface="Arial Narrow" panose="020B0606020202030204" pitchFamily="34" charset="0"/>
              </a:rPr>
              <a:t>only</a:t>
            </a:r>
            <a:r>
              <a:rPr lang="en-US" altLang="en-US" sz="3600" b="1" dirty="0">
                <a:solidFill>
                  <a:srgbClr val="FFFF99"/>
                </a:solidFill>
                <a:latin typeface="Arial Narrow" panose="020B0606020202030204" pitchFamily="34" charset="0"/>
              </a:rPr>
              <a:t> if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a:t>
            </a:r>
            <a:r>
              <a:rPr lang="en-US" altLang="en-US" sz="3600" b="1" dirty="0">
                <a:solidFill>
                  <a:srgbClr val="FFFF99"/>
                </a:solidFill>
                <a:latin typeface="Arial Narrow" panose="020B0606020202030204" pitchFamily="34" charset="0"/>
              </a:rPr>
              <a:t>Scriptures so designate them</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2250994"/>
            <a:ext cx="9144000" cy="4607005"/>
          </a:xfrm>
          <a:noFill/>
        </p:spPr>
        <p:txBody>
          <a:bodyPr/>
          <a:lstStyle/>
          <a:p>
            <a:pPr eaLnBrk="1" hangingPunct="1"/>
            <a:r>
              <a:rPr lang="en-US" altLang="en-US" sz="3200" b="1" dirty="0">
                <a:solidFill>
                  <a:srgbClr val="FFFFFF"/>
                </a:solidFill>
                <a:latin typeface="Arial Narrow" panose="020B0606020202030204" pitchFamily="34" charset="0"/>
              </a:rPr>
              <a:t>Allegory (</a:t>
            </a:r>
            <a:r>
              <a:rPr lang="en-US" altLang="en-US" sz="3200" b="1" dirty="0" err="1">
                <a:solidFill>
                  <a:srgbClr val="FFFFFF"/>
                </a:solidFill>
                <a:latin typeface="Arial Narrow" panose="020B0606020202030204" pitchFamily="34" charset="0"/>
              </a:rPr>
              <a:t>pg</a:t>
            </a:r>
            <a:r>
              <a:rPr lang="en-US" altLang="en-US" sz="3200" b="1" dirty="0">
                <a:solidFill>
                  <a:srgbClr val="FFFFFF"/>
                </a:solidFill>
                <a:latin typeface="Arial Narrow" panose="020B0606020202030204" pitchFamily="34" charset="0"/>
              </a:rPr>
              <a:t> 209) - Paul’s use of Hagar and Sarah - Galatians 4:22-24.   Paul did this by the Holy Spirit</a:t>
            </a:r>
          </a:p>
          <a:p>
            <a:pPr eaLnBrk="1" hangingPunct="1"/>
            <a:r>
              <a:rPr lang="en-US" altLang="en-US" sz="3200" b="1" i="1" dirty="0" smtClean="0">
                <a:solidFill>
                  <a:srgbClr val="FFFFFF"/>
                </a:solidFill>
                <a:latin typeface="Arial Narrow" panose="020B0606020202030204" pitchFamily="34" charset="0"/>
              </a:rPr>
              <a:t>“</a:t>
            </a:r>
            <a:r>
              <a:rPr lang="en-US" altLang="en-US" sz="3200" b="1" i="1" dirty="0">
                <a:solidFill>
                  <a:srgbClr val="FFFFFF"/>
                </a:solidFill>
                <a:latin typeface="Arial Narrow" panose="020B0606020202030204" pitchFamily="34" charset="0"/>
              </a:rPr>
              <a:t>The objective of Bible study is to understand the intended meaning of the author, not to </a:t>
            </a:r>
            <a:r>
              <a:rPr lang="en-US" altLang="en-US" sz="3200" b="1" i="1" dirty="0" smtClean="0">
                <a:solidFill>
                  <a:srgbClr val="FFFFFF"/>
                </a:solidFill>
                <a:latin typeface="Arial Narrow" panose="020B0606020202030204" pitchFamily="34" charset="0"/>
              </a:rPr>
              <a:t>put </a:t>
            </a:r>
            <a:r>
              <a:rPr lang="en-US" altLang="en-US" sz="3200" b="1" i="1" dirty="0">
                <a:solidFill>
                  <a:srgbClr val="FFFFFF"/>
                </a:solidFill>
                <a:latin typeface="Arial Narrow" panose="020B0606020202030204" pitchFamily="34" charset="0"/>
              </a:rPr>
              <a:t>into his words your own content.” </a:t>
            </a:r>
          </a:p>
          <a:p>
            <a:pPr lvl="1" eaLnBrk="1" hangingPunct="1"/>
            <a:r>
              <a:rPr lang="en-US" altLang="en-US" sz="3200" b="1" dirty="0" smtClean="0">
                <a:solidFill>
                  <a:srgbClr val="FFFFFF"/>
                </a:solidFill>
                <a:latin typeface="Arial Narrow" panose="020B0606020202030204" pitchFamily="34" charset="0"/>
              </a:rPr>
              <a:t>Examples </a:t>
            </a:r>
            <a:r>
              <a:rPr lang="en-US" altLang="en-US" sz="3200" b="1" dirty="0">
                <a:solidFill>
                  <a:srgbClr val="FFFFFF"/>
                </a:solidFill>
                <a:latin typeface="Arial Narrow" panose="020B0606020202030204" pitchFamily="34" charset="0"/>
              </a:rPr>
              <a:t>of wrong use of Allegorical interpretation: Song of Solomon or the book of Philemon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803141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20</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Page 251</a:t>
            </a:r>
          </a:p>
        </p:txBody>
      </p:sp>
      <p:sp>
        <p:nvSpPr>
          <p:cNvPr id="56323" name="Rectangle 3"/>
          <p:cNvSpPr>
            <a:spLocks noGrp="1" noChangeArrowheads="1"/>
          </p:cNvSpPr>
          <p:nvPr>
            <p:ph type="body" idx="4294967295"/>
          </p:nvPr>
        </p:nvSpPr>
        <p:spPr>
          <a:xfrm>
            <a:off x="0" y="1143000"/>
            <a:ext cx="9144000" cy="5715000"/>
          </a:xfrm>
          <a:noFill/>
        </p:spPr>
        <p:txBody>
          <a:bodyPr/>
          <a:lstStyle/>
          <a:p>
            <a:pPr marL="512763" indent="-401638" eaLnBrk="1" hangingPunct="1">
              <a:buNone/>
            </a:pPr>
            <a:r>
              <a:rPr lang="en-US" altLang="en-US" sz="3200" b="1" dirty="0">
                <a:solidFill>
                  <a:srgbClr val="FFFFFF"/>
                </a:solidFill>
                <a:latin typeface="Arial Narrow" panose="020B0606020202030204" pitchFamily="34" charset="0"/>
              </a:rPr>
              <a:t>1. According to John 3:14-15, what did the brass serpent (Numbers 21:8) symbolize</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512763" indent="-401638" eaLnBrk="1" hangingPunct="1">
              <a:buNone/>
            </a:pPr>
            <a:r>
              <a:rPr lang="en-US" altLang="en-US" sz="3200" b="1" dirty="0" smtClean="0">
                <a:solidFill>
                  <a:srgbClr val="FFFFFF"/>
                </a:solidFill>
                <a:latin typeface="Arial Narrow" panose="020B0606020202030204" pitchFamily="34" charset="0"/>
              </a:rPr>
              <a:t>2. </a:t>
            </a:r>
            <a:r>
              <a:rPr lang="en-US" altLang="en-US" sz="3200" b="1" dirty="0">
                <a:solidFill>
                  <a:srgbClr val="FFFFFF"/>
                </a:solidFill>
                <a:latin typeface="Arial Narrow" panose="020B0606020202030204" pitchFamily="34" charset="0"/>
              </a:rPr>
              <a:t>According to Romans 5:14, what does Adam </a:t>
            </a:r>
            <a:r>
              <a:rPr lang="en-US" altLang="en-US" sz="3200" b="1" dirty="0" smtClean="0">
                <a:solidFill>
                  <a:srgbClr val="FFFFFF"/>
                </a:solidFill>
                <a:latin typeface="Arial Narrow" panose="020B0606020202030204" pitchFamily="34" charset="0"/>
              </a:rPr>
              <a:t>typify?</a:t>
            </a:r>
          </a:p>
          <a:p>
            <a:pPr marL="512763" indent="-401638"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What does “water” symbolize in each of the following:</a:t>
            </a:r>
          </a:p>
          <a:p>
            <a:pPr lvl="1" indent="0"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Ephesians </a:t>
            </a:r>
            <a:r>
              <a:rPr lang="en-US" altLang="en-US" sz="3200" b="1" dirty="0" smtClean="0">
                <a:solidFill>
                  <a:srgbClr val="FFFFFF"/>
                </a:solidFill>
                <a:latin typeface="Arial Narrow" panose="020B0606020202030204" pitchFamily="34" charset="0"/>
              </a:rPr>
              <a:t>5:26</a:t>
            </a:r>
            <a:endParaRPr lang="en-US" altLang="en-US" sz="3200" b="1" dirty="0">
              <a:solidFill>
                <a:srgbClr val="FFFFFF"/>
              </a:solidFill>
              <a:latin typeface="Arial Narrow" panose="020B0606020202030204" pitchFamily="34" charset="0"/>
            </a:endParaRPr>
          </a:p>
          <a:p>
            <a:pPr lvl="1" indent="0" eaLnBrk="1" hangingPunct="1">
              <a:buNone/>
            </a:pPr>
            <a:r>
              <a:rPr lang="en-US" altLang="en-US" sz="3200" b="1" dirty="0" smtClean="0">
                <a:solidFill>
                  <a:srgbClr val="FFFFFF"/>
                </a:solidFill>
                <a:latin typeface="Arial Narrow" panose="020B0606020202030204" pitchFamily="34" charset="0"/>
              </a:rPr>
              <a:t>b. </a:t>
            </a:r>
            <a:r>
              <a:rPr lang="en-US" altLang="en-US" sz="3200" b="1" dirty="0">
                <a:solidFill>
                  <a:srgbClr val="FFFFFF"/>
                </a:solidFill>
                <a:latin typeface="Arial Narrow" panose="020B0606020202030204" pitchFamily="34" charset="0"/>
              </a:rPr>
              <a:t>2 </a:t>
            </a:r>
            <a:r>
              <a:rPr lang="en-US" altLang="en-US" sz="3200" b="1" dirty="0" smtClean="0">
                <a:solidFill>
                  <a:srgbClr val="FFFFFF"/>
                </a:solidFill>
                <a:latin typeface="Arial Narrow" panose="020B0606020202030204" pitchFamily="34" charset="0"/>
              </a:rPr>
              <a:t>Peter </a:t>
            </a:r>
            <a:r>
              <a:rPr lang="en-US" altLang="en-US" sz="3200" b="1" dirty="0">
                <a:solidFill>
                  <a:srgbClr val="FFFFFF"/>
                </a:solidFill>
                <a:latin typeface="Arial Narrow" panose="020B0606020202030204" pitchFamily="34" charset="0"/>
              </a:rPr>
              <a:t>2:17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cTn>
                              </p:par>
                            </p:childTnLst>
                          </p:cTn>
                        </p:par>
                        <p:par>
                          <p:cTn id="22" fill="hold">
                            <p:stCondLst>
                              <p:cond delay="500"/>
                            </p:stCondLst>
                            <p:childTnLst>
                              <p:par>
                                <p:cTn id="23" presetID="16" presetClass="entr" presetSubtype="37" fill="hold" grpId="0" nodeType="after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35004"/>
            <a:ext cx="9144000" cy="2215991"/>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a:t>
            </a:r>
            <a:r>
              <a:rPr lang="en-US" altLang="en-US" sz="3600" b="1" u="sng" dirty="0" smtClean="0">
                <a:solidFill>
                  <a:srgbClr val="A0D0FF"/>
                </a:solidFill>
                <a:latin typeface="Arial Narrow" panose="020B0606020202030204" pitchFamily="34" charset="0"/>
              </a:rPr>
              <a:t>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18 - Since Scripture originated in </a:t>
            </a:r>
            <a:r>
              <a:rPr lang="en-US" altLang="en-US" sz="3600" b="1" dirty="0" smtClean="0">
                <a:solidFill>
                  <a:srgbClr val="FFFF99"/>
                </a:solidFill>
                <a:latin typeface="Arial Narrow" panose="020B0606020202030204" pitchFamily="34" charset="0"/>
              </a:rPr>
              <a:t>                  an </a:t>
            </a:r>
            <a:r>
              <a:rPr lang="en-US" altLang="en-US" sz="3600" b="1" dirty="0">
                <a:solidFill>
                  <a:srgbClr val="FFFF99"/>
                </a:solidFill>
                <a:latin typeface="Arial Narrow" panose="020B0606020202030204" pitchFamily="34" charset="0"/>
              </a:rPr>
              <a:t>historical context, it can be understood </a:t>
            </a:r>
            <a:r>
              <a:rPr lang="en-US" altLang="en-US" sz="3600" b="1" dirty="0" smtClean="0">
                <a:solidFill>
                  <a:srgbClr val="FFFF99"/>
                </a:solidFill>
                <a:latin typeface="Arial Narrow" panose="020B0606020202030204" pitchFamily="34" charset="0"/>
              </a:rPr>
              <a:t>        only </a:t>
            </a:r>
            <a:r>
              <a:rPr lang="en-US" altLang="en-US" sz="3600" b="1" dirty="0">
                <a:solidFill>
                  <a:srgbClr val="FFFF99"/>
                </a:solidFill>
                <a:latin typeface="Arial Narrow" panose="020B0606020202030204" pitchFamily="34" charset="0"/>
              </a:rPr>
              <a:t>in light of Biblical </a:t>
            </a:r>
            <a:r>
              <a:rPr lang="en-US" altLang="en-US" sz="3600" b="1" dirty="0" smtClean="0">
                <a:solidFill>
                  <a:srgbClr val="FFFF99"/>
                </a:solidFill>
                <a:latin typeface="Arial Narrow" panose="020B0606020202030204" pitchFamily="34" charset="0"/>
              </a:rPr>
              <a:t>history</a:t>
            </a:r>
          </a:p>
        </p:txBody>
      </p:sp>
      <p:sp>
        <p:nvSpPr>
          <p:cNvPr id="6150" name="Rectangle 6"/>
          <p:cNvSpPr>
            <a:spLocks noGrp="1" noChangeArrowheads="1"/>
          </p:cNvSpPr>
          <p:nvPr>
            <p:ph type="body" idx="4294967295"/>
          </p:nvPr>
        </p:nvSpPr>
        <p:spPr>
          <a:xfrm>
            <a:off x="0" y="2250994"/>
            <a:ext cx="9144000" cy="4454605"/>
          </a:xfrm>
          <a:noFill/>
        </p:spPr>
        <p:txBody>
          <a:bodyPr/>
          <a:lstStyle/>
          <a:p>
            <a:pPr eaLnBrk="1" hangingPunct="1"/>
            <a:r>
              <a:rPr lang="en-US" altLang="en-US" sz="3200" b="1" dirty="0">
                <a:solidFill>
                  <a:srgbClr val="FFFFFF"/>
                </a:solidFill>
                <a:latin typeface="Arial Narrow" panose="020B0606020202030204" pitchFamily="34" charset="0"/>
              </a:rPr>
              <a:t>To whom was it written?</a:t>
            </a:r>
          </a:p>
          <a:p>
            <a:pPr eaLnBrk="1" hangingPunct="1"/>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was the background of the writer?</a:t>
            </a:r>
          </a:p>
          <a:p>
            <a:pPr eaLnBrk="1" hangingPunct="1"/>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was the experience or occasion that gave rise to the message?</a:t>
            </a:r>
          </a:p>
          <a:p>
            <a:pPr eaLnBrk="1" hangingPunct="1"/>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is the historical sequence leading up to the writing?</a:t>
            </a:r>
          </a:p>
          <a:p>
            <a:pPr eaLnBrk="1" hangingPunct="1"/>
            <a:r>
              <a:rPr lang="en-US" altLang="en-US" sz="3200" b="1" dirty="0" smtClean="0">
                <a:solidFill>
                  <a:srgbClr val="FFFFFF"/>
                </a:solidFill>
                <a:latin typeface="Arial Narrow" panose="020B0606020202030204" pitchFamily="34" charset="0"/>
              </a:rPr>
              <a:t>What </a:t>
            </a:r>
            <a:r>
              <a:rPr lang="en-US" altLang="en-US" sz="3200" b="1" dirty="0">
                <a:solidFill>
                  <a:srgbClr val="FFFFFF"/>
                </a:solidFill>
                <a:latin typeface="Arial Narrow" panose="020B0606020202030204" pitchFamily="34" charset="0"/>
              </a:rPr>
              <a:t>are the customs and surroundings of the people - the writer and to whom it was written?</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3" end="3"/>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150">
                                            <p:txEl>
                                              <p:pRg st="4" end="4"/>
                                            </p:txEl>
                                          </p:spTgt>
                                        </p:tgtEl>
                                        <p:attrNameLst>
                                          <p:attrName>style.visibility</p:attrName>
                                        </p:attrNameLst>
                                      </p:cBhvr>
                                      <p:to>
                                        <p:strVal val="visible"/>
                                      </p:to>
                                    </p:set>
                                    <p:anim calcmode="lin" valueType="num">
                                      <p:cBhvr additive="base">
                                        <p:cTn id="35"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20</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251</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marL="457200" indent="-401638" eaLnBrk="1" hangingPunct="1">
              <a:buNone/>
            </a:pPr>
            <a:r>
              <a:rPr lang="en-US" altLang="en-US" sz="3200" b="1" dirty="0">
                <a:solidFill>
                  <a:srgbClr val="FFFFFF"/>
                </a:solidFill>
                <a:latin typeface="Arial Narrow" panose="020B0606020202030204" pitchFamily="34" charset="0"/>
              </a:rPr>
              <a:t>4. What does “Lamb” symbolize in each of the </a:t>
            </a:r>
            <a:r>
              <a:rPr lang="en-US" altLang="en-US" sz="3200" b="1" dirty="0" smtClean="0">
                <a:solidFill>
                  <a:srgbClr val="FFFFFF"/>
                </a:solidFill>
                <a:latin typeface="Arial Narrow" panose="020B0606020202030204" pitchFamily="34" charset="0"/>
              </a:rPr>
              <a:t>following:</a:t>
            </a:r>
          </a:p>
          <a:p>
            <a:pPr marL="401638" lvl="1" indent="0" eaLnBrk="1" hangingPunct="1">
              <a:buNone/>
            </a:pPr>
            <a:r>
              <a:rPr lang="en-US" altLang="en-US" sz="3200" b="1" dirty="0" smtClean="0">
                <a:solidFill>
                  <a:srgbClr val="FFFFFF"/>
                </a:solidFill>
                <a:latin typeface="Arial Narrow" panose="020B0606020202030204" pitchFamily="34" charset="0"/>
              </a:rPr>
              <a:t>	a</a:t>
            </a:r>
            <a:r>
              <a:rPr lang="en-US" altLang="en-US" sz="3200" b="1" dirty="0">
                <a:solidFill>
                  <a:srgbClr val="FFFFFF"/>
                </a:solidFill>
                <a:latin typeface="Arial Narrow" panose="020B0606020202030204" pitchFamily="34" charset="0"/>
              </a:rPr>
              <a:t>.  John 1:29	</a:t>
            </a:r>
            <a:endParaRPr lang="en-US" altLang="en-US" sz="3200" b="1" dirty="0" smtClean="0">
              <a:solidFill>
                <a:srgbClr val="FFFFFF"/>
              </a:solidFill>
              <a:latin typeface="Arial Narrow" panose="020B0606020202030204" pitchFamily="34" charset="0"/>
            </a:endParaRPr>
          </a:p>
          <a:p>
            <a:pPr marL="401638" lvl="1" indent="0" eaLnBrk="1" hangingPunct="1">
              <a:buNone/>
            </a:pPr>
            <a:r>
              <a:rPr lang="en-US" altLang="en-US" sz="3200" b="1" dirty="0" smtClean="0">
                <a:solidFill>
                  <a:srgbClr val="FFFFFF"/>
                </a:solidFill>
                <a:latin typeface="Arial Narrow" panose="020B0606020202030204" pitchFamily="34" charset="0"/>
              </a:rPr>
              <a:t>	b</a:t>
            </a:r>
            <a:r>
              <a:rPr lang="en-US" altLang="en-US" sz="3200" b="1" dirty="0">
                <a:solidFill>
                  <a:srgbClr val="FFFFFF"/>
                </a:solidFill>
                <a:latin typeface="Arial Narrow" panose="020B0606020202030204" pitchFamily="34" charset="0"/>
              </a:rPr>
              <a:t>.  Luke 15:6	</a:t>
            </a:r>
            <a:endParaRPr lang="en-US" altLang="en-US" sz="3200" b="1" dirty="0" smtClean="0">
              <a:solidFill>
                <a:srgbClr val="FFFFFF"/>
              </a:solidFill>
              <a:latin typeface="Arial Narrow" panose="020B0606020202030204" pitchFamily="34" charset="0"/>
            </a:endParaRPr>
          </a:p>
          <a:p>
            <a:pPr marL="568325" lvl="1" indent="-457200" eaLnBrk="1" hangingPunct="1">
              <a:buNone/>
            </a:pPr>
            <a:r>
              <a:rPr lang="en-US" altLang="en-US" sz="3200" b="1" dirty="0" smtClean="0">
                <a:solidFill>
                  <a:srgbClr val="FFFFFF"/>
                </a:solidFill>
                <a:latin typeface="Arial Narrow" panose="020B0606020202030204" pitchFamily="34" charset="0"/>
              </a:rPr>
              <a:t>5</a:t>
            </a:r>
            <a:r>
              <a:rPr lang="en-US" altLang="en-US" sz="3200" b="1" dirty="0">
                <a:solidFill>
                  <a:srgbClr val="FFFFFF"/>
                </a:solidFill>
                <a:latin typeface="Arial Narrow" panose="020B0606020202030204" pitchFamily="34" charset="0"/>
              </a:rPr>
              <a:t>. Clement of Alexandria, an early church father, interpreted Exodus 15:1 as follows: The many-limbed and brutal affection, lust, within the rider mounted, who gives the reins to pleasures, he castes them into the sea - throwing them away to the disorders of the world. “ Evaluate this interpretation in light of Rule 20.</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35004"/>
            <a:ext cx="9144000" cy="2215991"/>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a:t>
            </a:r>
            <a:r>
              <a:rPr lang="en-US" altLang="en-US" sz="3600" b="1" u="sng" dirty="0" smtClean="0">
                <a:solidFill>
                  <a:srgbClr val="A0D0FF"/>
                </a:solidFill>
                <a:latin typeface="Arial Narrow" panose="020B0606020202030204" pitchFamily="34" charset="0"/>
              </a:rPr>
              <a:t>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18 - Since Scripture originated in </a:t>
            </a:r>
            <a:r>
              <a:rPr lang="en-US" altLang="en-US" sz="3600" b="1" dirty="0" smtClean="0">
                <a:solidFill>
                  <a:srgbClr val="FFFF99"/>
                </a:solidFill>
                <a:latin typeface="Arial Narrow" panose="020B0606020202030204" pitchFamily="34" charset="0"/>
              </a:rPr>
              <a:t>                  an </a:t>
            </a:r>
            <a:r>
              <a:rPr lang="en-US" altLang="en-US" sz="3600" b="1" dirty="0">
                <a:solidFill>
                  <a:srgbClr val="FFFF99"/>
                </a:solidFill>
                <a:latin typeface="Arial Narrow" panose="020B0606020202030204" pitchFamily="34" charset="0"/>
              </a:rPr>
              <a:t>historical context, it can be understood </a:t>
            </a:r>
            <a:r>
              <a:rPr lang="en-US" altLang="en-US" sz="3600" b="1" dirty="0" smtClean="0">
                <a:solidFill>
                  <a:srgbClr val="FFFF99"/>
                </a:solidFill>
                <a:latin typeface="Arial Narrow" panose="020B0606020202030204" pitchFamily="34" charset="0"/>
              </a:rPr>
              <a:t>        only </a:t>
            </a:r>
            <a:r>
              <a:rPr lang="en-US" altLang="en-US" sz="3600" b="1" dirty="0">
                <a:solidFill>
                  <a:srgbClr val="FFFF99"/>
                </a:solidFill>
                <a:latin typeface="Arial Narrow" panose="020B0606020202030204" pitchFamily="34" charset="0"/>
              </a:rPr>
              <a:t>in light of Biblical </a:t>
            </a:r>
            <a:r>
              <a:rPr lang="en-US" altLang="en-US" sz="3600" b="1" dirty="0" smtClean="0">
                <a:solidFill>
                  <a:srgbClr val="FFFF99"/>
                </a:solidFill>
                <a:latin typeface="Arial Narrow" panose="020B0606020202030204" pitchFamily="34" charset="0"/>
              </a:rPr>
              <a:t>history</a:t>
            </a:r>
          </a:p>
        </p:txBody>
      </p:sp>
      <p:sp>
        <p:nvSpPr>
          <p:cNvPr id="6150" name="Rectangle 6"/>
          <p:cNvSpPr>
            <a:spLocks noGrp="1" noChangeArrowheads="1"/>
          </p:cNvSpPr>
          <p:nvPr>
            <p:ph type="body" idx="4294967295"/>
          </p:nvPr>
        </p:nvSpPr>
        <p:spPr>
          <a:xfrm>
            <a:off x="0" y="2250994"/>
            <a:ext cx="9144000" cy="4454605"/>
          </a:xfrm>
          <a:noFill/>
        </p:spPr>
        <p:txBody>
          <a:bodyPr/>
          <a:lstStyle/>
          <a:p>
            <a:pPr eaLnBrk="1" hangingPunct="1"/>
            <a:r>
              <a:rPr lang="en-US" altLang="en-US" sz="3200" b="1" dirty="0" smtClean="0">
                <a:solidFill>
                  <a:srgbClr val="FFFFFF"/>
                </a:solidFill>
                <a:latin typeface="Arial Narrow" panose="020B0606020202030204" pitchFamily="34" charset="0"/>
              </a:rPr>
              <a:t>Example: Salvation apart from works of the Law</a:t>
            </a:r>
          </a:p>
        </p:txBody>
      </p:sp>
    </p:spTree>
    <p:extLst>
      <p:ext uri="{BB962C8B-B14F-4D97-AF65-F5344CB8AC3E}">
        <p14:creationId xmlns:p14="http://schemas.microsoft.com/office/powerpoint/2010/main" val="280644460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nodeType="with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35004"/>
            <a:ext cx="9144000" cy="2215991"/>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a:t>
            </a:r>
            <a:r>
              <a:rPr lang="en-US" altLang="en-US" sz="3600" b="1" u="sng" dirty="0" smtClean="0">
                <a:solidFill>
                  <a:srgbClr val="A0D0FF"/>
                </a:solidFill>
                <a:latin typeface="Arial Narrow" panose="020B0606020202030204" pitchFamily="34" charset="0"/>
              </a:rPr>
              <a:t>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18 - Since Scripture originated in </a:t>
            </a:r>
            <a:r>
              <a:rPr lang="en-US" altLang="en-US" sz="3600" b="1" dirty="0" smtClean="0">
                <a:solidFill>
                  <a:srgbClr val="FFFF99"/>
                </a:solidFill>
                <a:latin typeface="Arial Narrow" panose="020B0606020202030204" pitchFamily="34" charset="0"/>
              </a:rPr>
              <a:t>                  an </a:t>
            </a:r>
            <a:r>
              <a:rPr lang="en-US" altLang="en-US" sz="3600" b="1" dirty="0">
                <a:solidFill>
                  <a:srgbClr val="FFFF99"/>
                </a:solidFill>
                <a:latin typeface="Arial Narrow" panose="020B0606020202030204" pitchFamily="34" charset="0"/>
              </a:rPr>
              <a:t>historical context, it can be understood </a:t>
            </a:r>
            <a:r>
              <a:rPr lang="en-US" altLang="en-US" sz="3600" b="1" dirty="0" smtClean="0">
                <a:solidFill>
                  <a:srgbClr val="FFFF99"/>
                </a:solidFill>
                <a:latin typeface="Arial Narrow" panose="020B0606020202030204" pitchFamily="34" charset="0"/>
              </a:rPr>
              <a:t>        only </a:t>
            </a:r>
            <a:r>
              <a:rPr lang="en-US" altLang="en-US" sz="3600" b="1" dirty="0">
                <a:solidFill>
                  <a:srgbClr val="FFFF99"/>
                </a:solidFill>
                <a:latin typeface="Arial Narrow" panose="020B0606020202030204" pitchFamily="34" charset="0"/>
              </a:rPr>
              <a:t>in light of Biblical </a:t>
            </a:r>
            <a:r>
              <a:rPr lang="en-US" altLang="en-US" sz="3600" b="1" dirty="0" smtClean="0">
                <a:solidFill>
                  <a:srgbClr val="FFFF99"/>
                </a:solidFill>
                <a:latin typeface="Arial Narrow" panose="020B0606020202030204" pitchFamily="34" charset="0"/>
              </a:rPr>
              <a:t>history</a:t>
            </a:r>
          </a:p>
        </p:txBody>
      </p:sp>
      <p:sp>
        <p:nvSpPr>
          <p:cNvPr id="6150" name="Rectangle 6"/>
          <p:cNvSpPr>
            <a:spLocks noGrp="1" noChangeArrowheads="1"/>
          </p:cNvSpPr>
          <p:nvPr>
            <p:ph type="body" idx="4294967295"/>
          </p:nvPr>
        </p:nvSpPr>
        <p:spPr>
          <a:xfrm>
            <a:off x="0" y="2250994"/>
            <a:ext cx="9144000" cy="4454605"/>
          </a:xfrm>
          <a:noFill/>
        </p:spPr>
        <p:txBody>
          <a:bodyPr/>
          <a:lstStyle/>
          <a:p>
            <a:pPr eaLnBrk="1" hangingPunct="1"/>
            <a:r>
              <a:rPr lang="en-US" altLang="en-US" sz="3200" b="1" dirty="0" smtClean="0">
                <a:solidFill>
                  <a:srgbClr val="FFFFFF"/>
                </a:solidFill>
                <a:latin typeface="Arial Narrow" panose="020B0606020202030204" pitchFamily="34" charset="0"/>
              </a:rPr>
              <a:t>Note regarding comments on page 205</a:t>
            </a:r>
          </a:p>
        </p:txBody>
      </p:sp>
    </p:spTree>
    <p:extLst>
      <p:ext uri="{BB962C8B-B14F-4D97-AF65-F5344CB8AC3E}">
        <p14:creationId xmlns:p14="http://schemas.microsoft.com/office/powerpoint/2010/main" val="143429237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18</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249</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marL="401638" indent="-401638" eaLnBrk="1" hangingPunct="1">
              <a:buNone/>
            </a:pPr>
            <a:r>
              <a:rPr lang="en-US" altLang="en-US" sz="3200" b="1" dirty="0" smtClean="0">
                <a:solidFill>
                  <a:srgbClr val="FFFFFF"/>
                </a:solidFill>
                <a:latin typeface="Arial Narrow" panose="020B0606020202030204" pitchFamily="34" charset="0"/>
              </a:rPr>
              <a:t>1. Using </a:t>
            </a:r>
            <a:r>
              <a:rPr lang="en-US" altLang="en-US" sz="3200" b="1" dirty="0">
                <a:solidFill>
                  <a:srgbClr val="FFFFFF"/>
                </a:solidFill>
                <a:latin typeface="Arial Narrow" panose="020B0606020202030204" pitchFamily="34" charset="0"/>
              </a:rPr>
              <a:t>a Bible dictionary, Bible encyclopedia, or commentary, determine the historical setting of the following:</a:t>
            </a:r>
          </a:p>
          <a:p>
            <a:pPr marL="290512" lvl="1" indent="0" eaLnBrk="1" hangingPunct="1">
              <a:buNone/>
            </a:pPr>
            <a:r>
              <a:rPr lang="en-US" altLang="en-US" sz="3200" b="1" dirty="0" smtClean="0">
                <a:solidFill>
                  <a:srgbClr val="FFFFFF"/>
                </a:solidFill>
                <a:latin typeface="Arial Narrow" panose="020B0606020202030204" pitchFamily="34" charset="0"/>
              </a:rPr>
              <a:t>A. </a:t>
            </a:r>
            <a:r>
              <a:rPr lang="en-US" altLang="en-US" sz="3200" b="1" dirty="0">
                <a:solidFill>
                  <a:srgbClr val="FFFFFF"/>
                </a:solidFill>
                <a:latin typeface="Arial Narrow" panose="020B0606020202030204" pitchFamily="34" charset="0"/>
              </a:rPr>
              <a:t>Isaiah </a:t>
            </a:r>
            <a:r>
              <a:rPr lang="en-US" altLang="en-US" sz="3200" b="1" dirty="0" smtClean="0">
                <a:solidFill>
                  <a:srgbClr val="FFFFFF"/>
                </a:solidFill>
                <a:latin typeface="Arial Narrow" panose="020B0606020202030204" pitchFamily="34" charset="0"/>
              </a:rPr>
              <a:t>39:1-8</a:t>
            </a:r>
            <a:endParaRPr lang="en-US" altLang="en-US" sz="3200" b="1" dirty="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Who are the Philistines? </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EXERCISES - Rule 18</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Page 249</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marL="401638" indent="-401638" eaLnBrk="1" hangingPunct="1">
              <a:buNone/>
            </a:pPr>
            <a:r>
              <a:rPr lang="en-US" altLang="en-US" sz="3200" b="1" dirty="0" smtClean="0">
                <a:solidFill>
                  <a:srgbClr val="FFFFFF"/>
                </a:solidFill>
                <a:latin typeface="Arial Narrow" panose="020B0606020202030204" pitchFamily="34" charset="0"/>
              </a:rPr>
              <a:t>1. Using </a:t>
            </a:r>
            <a:r>
              <a:rPr lang="en-US" altLang="en-US" sz="3200" b="1" dirty="0">
                <a:solidFill>
                  <a:srgbClr val="FFFFFF"/>
                </a:solidFill>
                <a:latin typeface="Arial Narrow" panose="020B0606020202030204" pitchFamily="34" charset="0"/>
              </a:rPr>
              <a:t>a Bible dictionary, Bible encyclopedia, or commentary, determine the historical setting of the following:</a:t>
            </a:r>
          </a:p>
          <a:p>
            <a:pPr marL="290513" lvl="1" indent="-1588" eaLnBrk="1" hangingPunct="1">
              <a:buNone/>
            </a:pPr>
            <a:r>
              <a:rPr lang="en-US" altLang="en-US" sz="3200" b="1" dirty="0" smtClean="0">
                <a:solidFill>
                  <a:srgbClr val="FFFFFF"/>
                </a:solidFill>
                <a:latin typeface="Arial Narrow" panose="020B0606020202030204" pitchFamily="34" charset="0"/>
              </a:rPr>
              <a:t>C. Jeremiah 52:31-34</a:t>
            </a:r>
          </a:p>
          <a:p>
            <a:pPr marL="290512" lvl="1" indent="0" eaLnBrk="1" hangingPunct="1">
              <a:buNone/>
            </a:pPr>
            <a:r>
              <a:rPr lang="en-US" altLang="en-US" sz="3200" b="1" dirty="0" smtClean="0">
                <a:solidFill>
                  <a:srgbClr val="FFFFFF"/>
                </a:solidFill>
                <a:latin typeface="Arial Narrow" panose="020B0606020202030204" pitchFamily="34" charset="0"/>
              </a:rPr>
              <a:t>D</a:t>
            </a:r>
            <a:r>
              <a:rPr lang="en-US" altLang="en-US" sz="3200" b="1" dirty="0">
                <a:solidFill>
                  <a:srgbClr val="FFFFFF"/>
                </a:solidFill>
                <a:latin typeface="Arial Narrow" panose="020B0606020202030204" pitchFamily="34" charset="0"/>
              </a:rPr>
              <a:t>. Philippians </a:t>
            </a:r>
            <a:r>
              <a:rPr lang="en-US" altLang="en-US" sz="3200" b="1" dirty="0" smtClean="0">
                <a:solidFill>
                  <a:srgbClr val="FFFFFF"/>
                </a:solidFill>
                <a:latin typeface="Arial Narrow" panose="020B0606020202030204" pitchFamily="34" charset="0"/>
              </a:rPr>
              <a:t>1:12-14</a:t>
            </a:r>
          </a:p>
        </p:txBody>
      </p:sp>
    </p:spTree>
    <p:extLst>
      <p:ext uri="{BB962C8B-B14F-4D97-AF65-F5344CB8AC3E}">
        <p14:creationId xmlns:p14="http://schemas.microsoft.com/office/powerpoint/2010/main" val="3787423562"/>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dissolve">
                                      <p:cBhvr>
                                        <p:cTn id="14" dur="500"/>
                                        <p:tgtEl>
                                          <p:spTgt spid="5120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Effect transition="in" filter="dissolve">
                                      <p:cBhvr>
                                        <p:cTn id="19"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2769989"/>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19 - Through God’s revelation in the Scriptures is progressive, both Old and </a:t>
            </a:r>
            <a:r>
              <a:rPr lang="en-US" altLang="en-US" sz="3600" b="1" dirty="0" smtClean="0">
                <a:solidFill>
                  <a:srgbClr val="FFFF99"/>
                </a:solidFill>
                <a:latin typeface="Arial Narrow" panose="020B0606020202030204" pitchFamily="34" charset="0"/>
              </a:rPr>
              <a:t>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New </a:t>
            </a:r>
            <a:r>
              <a:rPr lang="en-US" altLang="en-US" sz="3600" b="1" dirty="0">
                <a:solidFill>
                  <a:srgbClr val="FFFF99"/>
                </a:solidFill>
                <a:latin typeface="Arial Narrow" panose="020B0606020202030204" pitchFamily="34" charset="0"/>
              </a:rPr>
              <a:t>Testaments are essential parts of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this </a:t>
            </a:r>
            <a:r>
              <a:rPr lang="en-US" altLang="en-US" sz="3600" b="1" dirty="0">
                <a:solidFill>
                  <a:srgbClr val="FFFF99"/>
                </a:solidFill>
                <a:latin typeface="Arial Narrow" panose="020B0606020202030204" pitchFamily="34" charset="0"/>
              </a:rPr>
              <a:t>revelation and form a unit</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895600"/>
            <a:ext cx="9144000" cy="3962400"/>
          </a:xfrm>
          <a:noFill/>
        </p:spPr>
        <p:txBody>
          <a:bodyPr/>
          <a:lstStyle/>
          <a:p>
            <a:pPr eaLnBrk="1" hangingPunct="1"/>
            <a:r>
              <a:rPr lang="en-US" altLang="en-US" sz="3200" b="1" dirty="0">
                <a:solidFill>
                  <a:srgbClr val="FFFFFF"/>
                </a:solidFill>
                <a:latin typeface="Arial Narrow" panose="020B0606020202030204" pitchFamily="34" charset="0"/>
              </a:rPr>
              <a:t>The character of God is the same in both </a:t>
            </a:r>
            <a:r>
              <a:rPr lang="en-US" altLang="en-US" sz="3200" b="1" dirty="0" smtClean="0">
                <a:solidFill>
                  <a:srgbClr val="FFFFFF"/>
                </a:solidFill>
                <a:latin typeface="Arial Narrow" panose="020B0606020202030204" pitchFamily="34" charset="0"/>
              </a:rPr>
              <a:t>testaments</a:t>
            </a:r>
          </a:p>
          <a:p>
            <a:pPr eaLnBrk="1" hangingPunct="1"/>
            <a:r>
              <a:rPr lang="en-US" altLang="en-US" sz="3200" b="1" dirty="0">
                <a:solidFill>
                  <a:srgbClr val="FFFFFF"/>
                </a:solidFill>
                <a:latin typeface="Arial Narrow" panose="020B0606020202030204" pitchFamily="34" charset="0"/>
              </a:rPr>
              <a:t>The Bible is a unified whole</a:t>
            </a:r>
          </a:p>
          <a:p>
            <a:pPr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Greek scriptures (NT) cannot be understood apart from the Hebrew scriptures (OT)</a:t>
            </a:r>
          </a:p>
          <a:p>
            <a:pPr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Hebrew scriptures (OT) cannot be full explained apart from the Greek scriptures (NT)</a:t>
            </a:r>
          </a:p>
          <a:p>
            <a:pPr eaLnBrk="1" hangingPunct="1"/>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book of Hebrews is one of the clearest examples</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5" fill="hold" grpId="0" nodeType="clickEffect">
                                  <p:stCondLst>
                                    <p:cond delay="0"/>
                                  </p:stCondLst>
                                  <p:childTnLst>
                                    <p:set>
                                      <p:cBhvr>
                                        <p:cTn id="25" dur="1" fill="hold">
                                          <p:stCondLst>
                                            <p:cond delay="0"/>
                                          </p:stCondLst>
                                        </p:cTn>
                                        <p:tgtEl>
                                          <p:spTgt spid="52227">
                                            <p:txEl>
                                              <p:pRg st="3" end="3"/>
                                            </p:txEl>
                                          </p:spTgt>
                                        </p:tgtEl>
                                        <p:attrNameLst>
                                          <p:attrName>style.visibility</p:attrName>
                                        </p:attrNameLst>
                                      </p:cBhvr>
                                      <p:to>
                                        <p:strVal val="visible"/>
                                      </p:to>
                                    </p:set>
                                    <p:animEffect transition="in" filter="blinds(vertical)">
                                      <p:cBhvr>
                                        <p:cTn id="26" dur="500"/>
                                        <p:tgtEl>
                                          <p:spTgt spid="5222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5" fill="hold" grpId="0" nodeType="clickEffect">
                                  <p:stCondLst>
                                    <p:cond delay="0"/>
                                  </p:stCondLst>
                                  <p:childTnLst>
                                    <p:set>
                                      <p:cBhvr>
                                        <p:cTn id="30" dur="1" fill="hold">
                                          <p:stCondLst>
                                            <p:cond delay="0"/>
                                          </p:stCondLst>
                                        </p:cTn>
                                        <p:tgtEl>
                                          <p:spTgt spid="52227">
                                            <p:txEl>
                                              <p:pRg st="4" end="4"/>
                                            </p:txEl>
                                          </p:spTgt>
                                        </p:tgtEl>
                                        <p:attrNameLst>
                                          <p:attrName>style.visibility</p:attrName>
                                        </p:attrNameLst>
                                      </p:cBhvr>
                                      <p:to>
                                        <p:strVal val="visible"/>
                                      </p:to>
                                    </p:set>
                                    <p:animEffect transition="in" filter="blinds(vertical)">
                                      <p:cBhvr>
                                        <p:cTn id="31"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2769989"/>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19 - Through God’s revelation in the Scriptures is progressive, both Old and </a:t>
            </a:r>
            <a:r>
              <a:rPr lang="en-US" altLang="en-US" sz="3600" b="1" dirty="0" smtClean="0">
                <a:solidFill>
                  <a:srgbClr val="FFFF99"/>
                </a:solidFill>
                <a:latin typeface="Arial Narrow" panose="020B0606020202030204" pitchFamily="34" charset="0"/>
              </a:rPr>
              <a:t>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New </a:t>
            </a:r>
            <a:r>
              <a:rPr lang="en-US" altLang="en-US" sz="3600" b="1" dirty="0">
                <a:solidFill>
                  <a:srgbClr val="FFFF99"/>
                </a:solidFill>
                <a:latin typeface="Arial Narrow" panose="020B0606020202030204" pitchFamily="34" charset="0"/>
              </a:rPr>
              <a:t>Testaments are essential parts of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this </a:t>
            </a:r>
            <a:r>
              <a:rPr lang="en-US" altLang="en-US" sz="3600" b="1" dirty="0">
                <a:solidFill>
                  <a:srgbClr val="FFFF99"/>
                </a:solidFill>
                <a:latin typeface="Arial Narrow" panose="020B0606020202030204" pitchFamily="34" charset="0"/>
              </a:rPr>
              <a:t>revelation and form a unit</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895600"/>
            <a:ext cx="9144000" cy="3962400"/>
          </a:xfrm>
          <a:noFill/>
        </p:spPr>
        <p:txBody>
          <a:bodyPr/>
          <a:lstStyle/>
          <a:p>
            <a:pPr eaLnBrk="1" hangingPunct="1"/>
            <a:r>
              <a:rPr lang="en-US" altLang="en-US" sz="3200" b="1" dirty="0">
                <a:solidFill>
                  <a:srgbClr val="FFFFFF"/>
                </a:solidFill>
                <a:latin typeface="Arial Narrow" panose="020B0606020202030204" pitchFamily="34" charset="0"/>
              </a:rPr>
              <a:t>Salvation has always been based on faith in God’s promises. The progression of revelation has only made the details of those promises clearer. </a:t>
            </a:r>
          </a:p>
          <a:p>
            <a:pPr eaLnBrk="1" hangingPunct="1"/>
            <a:r>
              <a:rPr lang="en-US" altLang="en-US" sz="3200" b="1" dirty="0" smtClean="0">
                <a:solidFill>
                  <a:srgbClr val="FFFFFF"/>
                </a:solidFill>
                <a:latin typeface="Arial Narrow" panose="020B0606020202030204" pitchFamily="34" charset="0"/>
              </a:rPr>
              <a:t>God </a:t>
            </a:r>
            <a:r>
              <a:rPr lang="en-US" altLang="en-US" sz="3200" b="1" dirty="0">
                <a:solidFill>
                  <a:srgbClr val="FFFFFF"/>
                </a:solidFill>
                <a:latin typeface="Arial Narrow" panose="020B0606020202030204" pitchFamily="34" charset="0"/>
              </a:rPr>
              <a:t>does not change, only the revelation allowing man to understand Him and His will is progressive. </a:t>
            </a:r>
          </a:p>
        </p:txBody>
      </p:sp>
    </p:spTree>
    <p:extLst>
      <p:ext uri="{BB962C8B-B14F-4D97-AF65-F5344CB8AC3E}">
        <p14:creationId xmlns:p14="http://schemas.microsoft.com/office/powerpoint/2010/main" val="1673680203"/>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2769989"/>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Historical Principles of Interpretation</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Rule 19 - Through God’s revelation in the Scriptures is progressive, both Old and </a:t>
            </a:r>
            <a:r>
              <a:rPr lang="en-US" altLang="en-US" sz="3600" b="1" dirty="0" smtClean="0">
                <a:solidFill>
                  <a:srgbClr val="FFFF99"/>
                </a:solidFill>
                <a:latin typeface="Arial Narrow" panose="020B0606020202030204" pitchFamily="34" charset="0"/>
              </a:rPr>
              <a:t>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New </a:t>
            </a:r>
            <a:r>
              <a:rPr lang="en-US" altLang="en-US" sz="3600" b="1" dirty="0">
                <a:solidFill>
                  <a:srgbClr val="FFFF99"/>
                </a:solidFill>
                <a:latin typeface="Arial Narrow" panose="020B0606020202030204" pitchFamily="34" charset="0"/>
              </a:rPr>
              <a:t>Testaments are essential parts of </a:t>
            </a:r>
            <a:r>
              <a:rPr lang="en-US" altLang="en-US" sz="3600" b="1" dirty="0" smtClean="0">
                <a:solidFill>
                  <a:srgbClr val="FFFF99"/>
                </a:solidFill>
                <a:latin typeface="Arial Narrow" panose="020B0606020202030204" pitchFamily="34" charset="0"/>
              </a:rPr>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this </a:t>
            </a:r>
            <a:r>
              <a:rPr lang="en-US" altLang="en-US" sz="3600" b="1" dirty="0">
                <a:solidFill>
                  <a:srgbClr val="FFFF99"/>
                </a:solidFill>
                <a:latin typeface="Arial Narrow" panose="020B0606020202030204" pitchFamily="34" charset="0"/>
              </a:rPr>
              <a:t>revelation and form a unit</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895600"/>
            <a:ext cx="9144000" cy="3962400"/>
          </a:xfrm>
          <a:noFill/>
        </p:spPr>
        <p:txBody>
          <a:bodyPr/>
          <a:lstStyle/>
          <a:p>
            <a:pPr eaLnBrk="1" hangingPunct="1"/>
            <a:r>
              <a:rPr lang="en-US" altLang="en-US" sz="3200" b="1" dirty="0">
                <a:solidFill>
                  <a:srgbClr val="FFFFFF"/>
                </a:solidFill>
                <a:latin typeface="Arial Narrow" panose="020B0606020202030204" pitchFamily="34" charset="0"/>
              </a:rPr>
              <a:t>Abrogation of the ceremonial aspects of the Mosaic laws is due to their fulfillment in Christ, not because of an evolving moral standard. The standard has always been the same though the expression of it changes. </a:t>
            </a:r>
          </a:p>
        </p:txBody>
      </p:sp>
    </p:spTree>
    <p:extLst>
      <p:ext uri="{BB962C8B-B14F-4D97-AF65-F5344CB8AC3E}">
        <p14:creationId xmlns:p14="http://schemas.microsoft.com/office/powerpoint/2010/main" val="3516195150"/>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793</TotalTime>
  <Words>1643</Words>
  <Application>Microsoft Office PowerPoint</Application>
  <PresentationFormat>On-screen Show (4:3)</PresentationFormat>
  <Paragraphs>128</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Narrow</vt:lpstr>
      <vt:lpstr>Times New Roman</vt:lpstr>
      <vt:lpstr>Wingdings</vt:lpstr>
      <vt:lpstr>Custom Design</vt:lpstr>
      <vt:lpstr>Grace Bible Church  Glorifying God  by Making Disciples of Jesus Christ</vt:lpstr>
      <vt:lpstr>Historical Principles of Interpretation Rule 18 - Since Scripture originated in                   an historical context, it can be understood         only in light of Biblical history</vt:lpstr>
      <vt:lpstr>Historical Principles of Interpretation Rule 18 - Since Scripture originated in                   an historical context, it can be understood         only in light of Biblical history</vt:lpstr>
      <vt:lpstr>Historical Principles of Interpretation Rule 18 - Since Scripture originated in                   an historical context, it can be understood         only in light of Biblical history</vt:lpstr>
      <vt:lpstr>EXERCISES - Rule 18 Page 249</vt:lpstr>
      <vt:lpstr>EXERCISES - Rule 18 Page 249</vt:lpstr>
      <vt:lpstr>Historical Principles of Interpretation Rule 19 - Through God’s revelation in the Scriptures is progressive, both Old and   New Testaments are essential parts of  this revelation and form a unit</vt:lpstr>
      <vt:lpstr>Historical Principles of Interpretation Rule 19 - Through God’s revelation in the Scriptures is progressive, both Old and   New Testaments are essential parts of  this revelation and form a unit</vt:lpstr>
      <vt:lpstr>Historical Principles of Interpretation Rule 19 - Through God’s revelation in the Scriptures is progressive, both Old and   New Testaments are essential parts of  this revelation and form a unit</vt:lpstr>
      <vt:lpstr>Historical Principles of Interpretation Rule 19 - Through God’s revelation in the Scriptures is progressive, both Old and   New Testaments are essential parts of  this revelation and form a unit</vt:lpstr>
      <vt:lpstr>EXERCISES - Rule 19 Page 250</vt:lpstr>
      <vt:lpstr>EXERCISES - Rule 19 Page 250</vt:lpstr>
      <vt:lpstr>EXERCISES - Rule 19 Page 250</vt:lpstr>
      <vt:lpstr>EXERCISES - Rule 19 Page 250</vt:lpstr>
      <vt:lpstr>EXERCISES - Rule 19 Page 250</vt:lpstr>
      <vt:lpstr>EXERCISES - Rule 19 Page 250</vt:lpstr>
      <vt:lpstr>Historical Principles of Interpretation Rule 20 - Historical facts or events become symbols of spiritual truths only if  the Scriptures so designate them</vt:lpstr>
      <vt:lpstr>Historical Principles of Interpretation Rule 20 - Historical facts or events become symbols of spiritual truths only if  the Scriptures so designate them</vt:lpstr>
      <vt:lpstr>EXERCISES - Rule 20 Page 251</vt:lpstr>
      <vt:lpstr>EXERCISES - Rule 20 Page 251</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54</cp:revision>
  <dcterms:modified xsi:type="dcterms:W3CDTF">2020-12-18T02:24:46Z</dcterms:modified>
</cp:coreProperties>
</file>