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6"/>
  </p:notesMasterIdLst>
  <p:sldIdLst>
    <p:sldId id="300" r:id="rId2"/>
    <p:sldId id="260" r:id="rId3"/>
    <p:sldId id="278" r:id="rId4"/>
    <p:sldId id="301" r:id="rId5"/>
    <p:sldId id="302" r:id="rId6"/>
    <p:sldId id="304" r:id="rId7"/>
    <p:sldId id="305" r:id="rId8"/>
    <p:sldId id="306" r:id="rId9"/>
    <p:sldId id="307" r:id="rId10"/>
    <p:sldId id="308" r:id="rId11"/>
    <p:sldId id="279" r:id="rId12"/>
    <p:sldId id="303" r:id="rId13"/>
    <p:sldId id="309" r:id="rId14"/>
    <p:sldId id="280" r:id="rId15"/>
    <p:sldId id="310" r:id="rId16"/>
    <p:sldId id="311" r:id="rId17"/>
    <p:sldId id="281" r:id="rId18"/>
    <p:sldId id="313" r:id="rId19"/>
    <p:sldId id="312" r:id="rId20"/>
    <p:sldId id="314" r:id="rId21"/>
    <p:sldId id="315" r:id="rId22"/>
    <p:sldId id="282" r:id="rId23"/>
    <p:sldId id="316" r:id="rId24"/>
    <p:sldId id="317" r:id="rId25"/>
    <p:sldId id="283" r:id="rId26"/>
    <p:sldId id="284" r:id="rId27"/>
    <p:sldId id="319" r:id="rId28"/>
    <p:sldId id="318" r:id="rId29"/>
    <p:sldId id="320" r:id="rId30"/>
    <p:sldId id="321" r:id="rId31"/>
    <p:sldId id="322" r:id="rId32"/>
    <p:sldId id="286" r:id="rId33"/>
    <p:sldId id="323" r:id="rId34"/>
    <p:sldId id="297"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98" autoAdjust="0"/>
    <p:restoredTop sz="76703" autoAdjust="0"/>
  </p:normalViewPr>
  <p:slideViewPr>
    <p:cSldViewPr>
      <p:cViewPr varScale="1">
        <p:scale>
          <a:sx n="76" d="100"/>
          <a:sy n="76" d="100"/>
        </p:scale>
        <p:origin x="101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254"/>
    </p:cViewPr>
  </p:notesTextViewPr>
  <p:sorterViewPr>
    <p:cViewPr>
      <p:scale>
        <a:sx n="100" d="100"/>
        <a:sy n="100" d="100"/>
      </p:scale>
      <p:origin x="0" y="-58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1078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10</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lphaLcPeriod"/>
            </a:pPr>
            <a:r>
              <a:rPr lang="en-US" altLang="en-US" sz="1200" b="1" dirty="0" smtClean="0">
                <a:solidFill>
                  <a:srgbClr val="FFFFFF"/>
                </a:solidFill>
                <a:latin typeface="Arial Narrow" panose="020B0606020202030204" pitchFamily="34" charset="0"/>
              </a:rPr>
              <a:t>(It may have other truths, but the details of parables are not like analogies in which every detail means something ) </a:t>
            </a:r>
          </a:p>
          <a:p>
            <a:pPr marL="228600" indent="-228600" eaLnBrk="1" hangingPunct="1">
              <a:buAutoNum type="alphaLcPeriod"/>
            </a:pPr>
            <a:r>
              <a:rPr lang="en-US" altLang="en-US" sz="1200" b="1" dirty="0" smtClean="0">
                <a:solidFill>
                  <a:srgbClr val="FFFFFF"/>
                </a:solidFill>
                <a:latin typeface="Arial Narrow" panose="020B0606020202030204" pitchFamily="34" charset="0"/>
              </a:rPr>
              <a:t>Example: Parable of sower</a:t>
            </a:r>
            <a:r>
              <a:rPr lang="en-US" altLang="en-US" sz="1200" b="1" baseline="0" dirty="0" smtClean="0">
                <a:solidFill>
                  <a:srgbClr val="FFFFFF"/>
                </a:solidFill>
                <a:latin typeface="Arial Narrow" panose="020B0606020202030204" pitchFamily="34" charset="0"/>
              </a:rPr>
              <a:t> – Matthew 13 and parable of tares – Matthew 13</a:t>
            </a:r>
          </a:p>
          <a:p>
            <a:pPr marL="228600" indent="-228600" eaLnBrk="1" hangingPunct="1">
              <a:buAutoNum type="alphaLcPeriod"/>
            </a:pPr>
            <a:r>
              <a:rPr lang="en-US" altLang="en-US" sz="1200" b="1" baseline="0" dirty="0" smtClean="0">
                <a:solidFill>
                  <a:srgbClr val="FFFFFF"/>
                </a:solidFill>
                <a:latin typeface="Arial Narrow" panose="020B0606020202030204" pitchFamily="34" charset="0"/>
              </a:rPr>
              <a:t>Immediate context usually points out purpose of the parable (example: Matthew 21 – parable of two sons and parable of the land owner – context 21:23-27, 45)</a:t>
            </a:r>
          </a:p>
          <a:p>
            <a:pPr marL="228600" indent="-228600" eaLnBrk="1" hangingPunct="1">
              <a:buAutoNum type="alphaLcPeriod"/>
            </a:pPr>
            <a:r>
              <a:rPr lang="en-US" altLang="en-US" sz="1200" b="1" baseline="0" dirty="0" smtClean="0">
                <a:solidFill>
                  <a:srgbClr val="FFFFFF"/>
                </a:solidFill>
                <a:latin typeface="Arial Narrow" panose="020B0606020202030204" pitchFamily="34" charset="0"/>
              </a:rPr>
              <a:t>Example: Compare parables of the kingdom – Matt. 13:24f; 31f; 33f – with each other</a:t>
            </a:r>
          </a:p>
          <a:p>
            <a:pPr marL="228600" indent="-228600" eaLnBrk="1" hangingPunct="1">
              <a:buAutoNum type="alphaLcPeriod"/>
            </a:pPr>
            <a:r>
              <a:rPr lang="en-US" altLang="en-US" sz="1200" b="1" baseline="0" dirty="0" smtClean="0">
                <a:solidFill>
                  <a:srgbClr val="FFFFFF"/>
                </a:solidFill>
                <a:latin typeface="Arial Narrow" panose="020B0606020202030204" pitchFamily="34" charset="0"/>
              </a:rPr>
              <a:t>Figures of speech: phenomenal language, anthropomorphisms, hyperbole, etc. (Ex. “treasure of heart” – Luke 6:45).  </a:t>
            </a:r>
          </a:p>
          <a:p>
            <a:pPr marL="228600" indent="-228600" eaLnBrk="1" hangingPunct="1">
              <a:buAutoNum type="alphaLcPeriod"/>
            </a:pPr>
            <a:endParaRPr lang="en-US" altLang="en-US" dirty="0" smtClean="0"/>
          </a:p>
        </p:txBody>
      </p:sp>
    </p:spTree>
    <p:extLst>
      <p:ext uri="{BB962C8B-B14F-4D97-AF65-F5344CB8AC3E}">
        <p14:creationId xmlns:p14="http://schemas.microsoft.com/office/powerpoint/2010/main" val="990252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11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lphaLcPeriod"/>
            </a:pPr>
            <a:r>
              <a:rPr lang="en-US" sz="1200" b="0" i="1" u="none" strike="noStrike" baseline="0" dirty="0" smtClean="0"/>
              <a:t>It is a description of Abimelech being worthless like a bramble - he will destroy those trusting him </a:t>
            </a:r>
          </a:p>
          <a:p>
            <a:r>
              <a:rPr lang="en-US" sz="1200" b="0" i="1" u="none" strike="noStrike" baseline="0" dirty="0" smtClean="0"/>
              <a:t>b.   Bramble = Abimelech</a:t>
            </a:r>
          </a:p>
          <a:p>
            <a:r>
              <a:rPr lang="en-US" sz="1200" b="0" i="1" u="none" strike="noStrike" baseline="0" dirty="0" smtClean="0"/>
              <a:t>     King = King over Israel / </a:t>
            </a:r>
            <a:r>
              <a:rPr lang="en-US" sz="1200" b="0" i="1" u="none" strike="noStrike" baseline="0" dirty="0" err="1" smtClean="0"/>
              <a:t>Shechem</a:t>
            </a:r>
            <a:endParaRPr lang="en-US" sz="1200" b="0" i="1" u="none" strike="noStrike" baseline="0" dirty="0" smtClean="0"/>
          </a:p>
          <a:p>
            <a:r>
              <a:rPr lang="en-US" sz="1200" b="0" i="1" u="none" strike="noStrike" baseline="0" dirty="0" smtClean="0"/>
              <a:t>     Trees = people of the kingdom</a:t>
            </a:r>
            <a:endParaRPr lang="en-US" sz="1200" b="0" i="0" u="none" strike="noStrike" baseline="0" dirty="0" smtClean="0"/>
          </a:p>
          <a:p>
            <a:pPr marL="228600" indent="-228600" eaLnBrk="1" hangingPunct="1">
              <a:buAutoNum type="alphaLcPeriod"/>
            </a:pPr>
            <a:endParaRPr lang="en-US" altLang="en-US" dirty="0" smtClean="0"/>
          </a:p>
        </p:txBody>
      </p:sp>
    </p:spTree>
    <p:extLst>
      <p:ext uri="{BB962C8B-B14F-4D97-AF65-F5344CB8AC3E}">
        <p14:creationId xmlns:p14="http://schemas.microsoft.com/office/powerpoint/2010/main" val="911718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12</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lphaLcPeriod"/>
            </a:pPr>
            <a:r>
              <a:rPr lang="en-US" sz="1200" b="0" i="1" u="none" strike="noStrike" baseline="0" dirty="0" smtClean="0"/>
              <a:t>To teach perseverance in prayer</a:t>
            </a:r>
          </a:p>
          <a:p>
            <a:r>
              <a:rPr lang="en-US" sz="1200" b="0" i="0" u="none" strike="noStrike" baseline="0" dirty="0" smtClean="0"/>
              <a:t>Unrighteous judge = </a:t>
            </a:r>
            <a:r>
              <a:rPr lang="en-US" sz="1200" b="0" i="1" u="none" strike="noStrike" baseline="0" dirty="0" smtClean="0"/>
              <a:t>It does not equal God, for that would attribute unrighteousness to God. It is someone that stands in a position of authority over the widow, just as God is sovereign over all</a:t>
            </a:r>
          </a:p>
          <a:p>
            <a:r>
              <a:rPr lang="en-US" sz="1200" b="0" i="0" u="none" strike="noStrike" baseline="0" dirty="0" smtClean="0"/>
              <a:t>Widow = </a:t>
            </a:r>
            <a:r>
              <a:rPr lang="en-US" sz="1200" b="0" i="1" u="none" strike="noStrike" baseline="0" dirty="0" smtClean="0"/>
              <a:t>Those who persevere in prayer</a:t>
            </a:r>
          </a:p>
          <a:p>
            <a:r>
              <a:rPr lang="en-US" altLang="en-US" sz="1200" b="0" i="1" u="none" strike="noStrike" baseline="0" dirty="0" smtClean="0"/>
              <a:t>c. </a:t>
            </a:r>
            <a:r>
              <a:rPr lang="en-US" sz="1200" b="0" i="1" u="none" strike="noStrike" baseline="0" dirty="0" smtClean="0"/>
              <a:t>Stretching the characteristics of the judge to reflect the characteristics of God - i.e. God is indifferent to us and is only motivated by us bothering Him  - that is contrary to Matthew 6:7-8</a:t>
            </a:r>
            <a:endParaRPr lang="en-US" altLang="en-US" dirty="0" smtClean="0"/>
          </a:p>
        </p:txBody>
      </p:sp>
    </p:spTree>
    <p:extLst>
      <p:ext uri="{BB962C8B-B14F-4D97-AF65-F5344CB8AC3E}">
        <p14:creationId xmlns:p14="http://schemas.microsoft.com/office/powerpoint/2010/main" val="3167588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13</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45566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14</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sng" strike="noStrike" baseline="0" dirty="0" smtClean="0"/>
              <a:t>Malachi 4:5-6</a:t>
            </a:r>
            <a:r>
              <a:rPr lang="en-US" sz="1200" b="0" i="0" u="none" strike="noStrike" baseline="0" dirty="0" smtClean="0"/>
              <a:t> </a:t>
            </a:r>
            <a:r>
              <a:rPr lang="en-US" sz="1200" b="0" i="0" u="none" strike="noStrike" baseline="0" dirty="0" smtClean="0">
                <a:latin typeface="Arial" panose="020B0604020202020204" pitchFamily="34" charset="0"/>
              </a:rPr>
              <a:t>"Behold, I am going to send you Elijah the prophet before the coming of the great and terrible day of the Lord. 6 "And he will restore the hearts of the fathers to [their] children, and the hearts of the children to their fathers, lest I come and smite the land with a curse.“</a:t>
            </a:r>
          </a:p>
          <a:p>
            <a:pPr eaLnBrk="1" hangingPunct="1"/>
            <a:r>
              <a:rPr lang="en-US" sz="1200" b="0" i="0" u="sng" strike="noStrike" baseline="0" dirty="0" smtClean="0"/>
              <a:t>Matthew 11:13-14</a:t>
            </a:r>
            <a:r>
              <a:rPr lang="en-US" sz="1200" b="0" i="0" u="none" strike="noStrike" baseline="0" dirty="0" smtClean="0">
                <a:latin typeface="Arial" panose="020B0604020202020204" pitchFamily="34" charset="0"/>
              </a:rPr>
              <a:t>  "For all the prophets and the Law prophesied until John.  14  "And if you care to accept [it,] he himself is Elijah, who was to come”</a:t>
            </a:r>
          </a:p>
          <a:p>
            <a:pPr eaLnBrk="1" hangingPunct="1"/>
            <a:r>
              <a:rPr lang="en-US" sz="1200" b="0" i="0" u="sng" strike="noStrike" baseline="0" dirty="0" smtClean="0"/>
              <a:t>Matthew 17:10-13</a:t>
            </a:r>
            <a:r>
              <a:rPr lang="en-US" sz="1200" b="0" i="0" u="none" strike="noStrike" baseline="0" dirty="0" smtClean="0">
                <a:latin typeface="Arial" panose="020B0604020202020204" pitchFamily="34" charset="0"/>
              </a:rPr>
              <a:t> And His disciples asked Him, saying, "Why then do the scribes say that Elijah must come first?"  11  And He answered and said, "Elijah is coming and will restore all things;  12  but I say to you, that Elijah already came, and they did not recognize him, but did to him whatever they wished. So also the Son of Man is going to suffer at their hands. "  13  Then the disciples understood that He had spoken to them about John the Baptist.</a:t>
            </a:r>
            <a:endParaRPr lang="en-US" altLang="en-US" dirty="0" smtClean="0"/>
          </a:p>
        </p:txBody>
      </p:sp>
    </p:spTree>
    <p:extLst>
      <p:ext uri="{BB962C8B-B14F-4D97-AF65-F5344CB8AC3E}">
        <p14:creationId xmlns:p14="http://schemas.microsoft.com/office/powerpoint/2010/main" val="3902182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15</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u="sng" dirty="0" smtClean="0"/>
              <a:t>Hosea 11:1 </a:t>
            </a:r>
            <a:r>
              <a:rPr lang="en-US" u="none" strike="noStrike" baseline="30000" dirty="0" smtClean="0">
                <a:effectLst/>
              </a:rPr>
              <a:t>1</a:t>
            </a:r>
            <a:r>
              <a:rPr lang="en-US" u="none" strike="noStrike" dirty="0" smtClean="0">
                <a:effectLst/>
              </a:rPr>
              <a:t> </a:t>
            </a:r>
            <a:r>
              <a:rPr lang="en-US" sz="1200" dirty="0" smtClean="0">
                <a:effectLst/>
              </a:rPr>
              <a:t>When Israel </a:t>
            </a:r>
            <a:r>
              <a:rPr lang="en-US" sz="1200" i="1" dirty="0" smtClean="0">
                <a:effectLst/>
              </a:rPr>
              <a:t>was</a:t>
            </a:r>
            <a:r>
              <a:rPr lang="en-US" sz="1200" dirty="0" smtClean="0">
                <a:effectLst/>
              </a:rPr>
              <a:t> a youth I loved him,</a:t>
            </a:r>
            <a:r>
              <a:rPr lang="en-US" dirty="0" smtClean="0"/>
              <a:t> </a:t>
            </a:r>
            <a:r>
              <a:rPr lang="en-US" sz="1200" i="1" dirty="0" smtClean="0">
                <a:effectLst/>
              </a:rPr>
              <a:t>And out of Egypt I called My son</a:t>
            </a:r>
            <a:r>
              <a:rPr lang="en-US" sz="1200" dirty="0" smtClean="0">
                <a:effectLst/>
              </a:rPr>
              <a:t>.</a:t>
            </a:r>
            <a:r>
              <a:rPr lang="en-US" dirty="0" smtClean="0"/>
              <a:t> </a:t>
            </a:r>
          </a:p>
          <a:p>
            <a:r>
              <a:rPr lang="en-US" u="sng" dirty="0" smtClean="0"/>
              <a:t>Matthew 2:15 </a:t>
            </a:r>
            <a:r>
              <a:rPr lang="en-US" u="none" strike="noStrike" baseline="30000" dirty="0" smtClean="0">
                <a:effectLst/>
              </a:rPr>
              <a:t>15</a:t>
            </a:r>
            <a:r>
              <a:rPr lang="en-US" u="none" strike="noStrike" dirty="0" smtClean="0">
                <a:effectLst/>
              </a:rPr>
              <a:t> </a:t>
            </a:r>
            <a:r>
              <a:rPr lang="en-US" sz="1200" dirty="0" smtClean="0">
                <a:effectLst/>
              </a:rPr>
              <a:t>He remained there until the death of Herod. </a:t>
            </a:r>
            <a:r>
              <a:rPr lang="en-US" sz="1200" i="1" dirty="0" smtClean="0">
                <a:effectLst/>
              </a:rPr>
              <a:t>This was</a:t>
            </a:r>
            <a:r>
              <a:rPr lang="en-US" sz="1200" dirty="0" smtClean="0">
                <a:effectLst/>
              </a:rPr>
              <a:t> to fulfill what had been spoken by the Lord through the prophet:</a:t>
            </a:r>
            <a:r>
              <a:rPr lang="en-US" sz="1200" i="1" dirty="0" smtClean="0">
                <a:effectLst/>
              </a:rPr>
              <a:t> “</a:t>
            </a:r>
            <a:r>
              <a:rPr lang="en-US" sz="1200" i="1" cap="small" dirty="0" smtClean="0">
                <a:effectLst/>
              </a:rPr>
              <a:t>Out of Egypt</a:t>
            </a:r>
            <a:r>
              <a:rPr lang="en-US" sz="1200" i="1" dirty="0" smtClean="0">
                <a:effectLst/>
              </a:rPr>
              <a:t> I </a:t>
            </a:r>
            <a:r>
              <a:rPr lang="en-US" sz="1200" i="1" cap="small" dirty="0" smtClean="0">
                <a:effectLst/>
              </a:rPr>
              <a:t>called</a:t>
            </a:r>
            <a:r>
              <a:rPr lang="en-US" sz="1200" i="1" dirty="0" smtClean="0">
                <a:effectLst/>
              </a:rPr>
              <a:t> </a:t>
            </a:r>
            <a:r>
              <a:rPr lang="en-US" sz="1200" i="1" cap="small" dirty="0" smtClean="0">
                <a:effectLst/>
              </a:rPr>
              <a:t>My Son</a:t>
            </a:r>
            <a:r>
              <a:rPr lang="en-US" sz="1200" i="1" dirty="0" smtClean="0">
                <a:effectLst/>
              </a:rPr>
              <a:t>.”</a:t>
            </a:r>
            <a:r>
              <a:rPr lang="en-US" i="1" dirty="0" smtClean="0"/>
              <a:t> </a:t>
            </a:r>
          </a:p>
          <a:p>
            <a:endParaRPr lang="en-US" dirty="0"/>
          </a:p>
        </p:txBody>
      </p:sp>
    </p:spTree>
    <p:extLst>
      <p:ext uri="{BB962C8B-B14F-4D97-AF65-F5344CB8AC3E}">
        <p14:creationId xmlns:p14="http://schemas.microsoft.com/office/powerpoint/2010/main" val="18114517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16</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u="sng" dirty="0" smtClean="0"/>
              <a:t>Isaiah 7:14 </a:t>
            </a:r>
            <a:r>
              <a:rPr lang="en-US" u="none" strike="noStrike" baseline="30000" dirty="0" smtClean="0">
                <a:effectLst/>
              </a:rPr>
              <a:t>14</a:t>
            </a:r>
            <a:r>
              <a:rPr lang="en-US" u="none" strike="noStrike" dirty="0" smtClean="0">
                <a:effectLst/>
              </a:rPr>
              <a:t> </a:t>
            </a:r>
            <a:r>
              <a:rPr lang="en-US" sz="1200" dirty="0" smtClean="0">
                <a:effectLst/>
              </a:rPr>
              <a:t>“Therefore the Lord Himself will give you a sign: </a:t>
            </a:r>
            <a:r>
              <a:rPr lang="en-US" sz="1200" i="1" dirty="0" smtClean="0">
                <a:effectLst/>
              </a:rPr>
              <a:t>Behold, a virgin will be with child and bear a son, and she will call His name Immanuel.</a:t>
            </a:r>
            <a:r>
              <a:rPr lang="en-US" i="1" dirty="0" smtClean="0"/>
              <a:t> </a:t>
            </a:r>
          </a:p>
          <a:p>
            <a:r>
              <a:rPr lang="en-US" u="sng" dirty="0" smtClean="0"/>
              <a:t>Matthew 1:23 </a:t>
            </a:r>
            <a:r>
              <a:rPr lang="en-US" u="none" strike="noStrike" baseline="30000" dirty="0" smtClean="0">
                <a:effectLst/>
              </a:rPr>
              <a:t>23</a:t>
            </a:r>
            <a:r>
              <a:rPr lang="en-US" u="none" strike="noStrike" dirty="0" smtClean="0">
                <a:effectLst/>
              </a:rPr>
              <a:t> </a:t>
            </a:r>
            <a:r>
              <a:rPr lang="en-US" sz="1200" dirty="0" smtClean="0">
                <a:effectLst/>
              </a:rPr>
              <a:t>“</a:t>
            </a:r>
            <a:r>
              <a:rPr lang="en-US" sz="1200" i="1" cap="small" dirty="0" smtClean="0">
                <a:effectLst/>
              </a:rPr>
              <a:t>Behold</a:t>
            </a:r>
            <a:r>
              <a:rPr lang="en-US" sz="1200" i="1" dirty="0" smtClean="0">
                <a:effectLst/>
              </a:rPr>
              <a:t>, </a:t>
            </a:r>
            <a:r>
              <a:rPr lang="en-US" sz="1200" i="1" cap="small" dirty="0" smtClean="0">
                <a:effectLst/>
              </a:rPr>
              <a:t>the virgin shall be with</a:t>
            </a:r>
            <a:r>
              <a:rPr lang="en-US" sz="1200" i="1" dirty="0" smtClean="0">
                <a:effectLst/>
              </a:rPr>
              <a:t> </a:t>
            </a:r>
            <a:r>
              <a:rPr lang="en-US" sz="1200" i="1" cap="small" dirty="0" smtClean="0">
                <a:effectLst/>
              </a:rPr>
              <a:t>child and shall bear a Son</a:t>
            </a:r>
            <a:r>
              <a:rPr lang="en-US" sz="1200" i="1" dirty="0" smtClean="0">
                <a:effectLst/>
              </a:rPr>
              <a:t>, </a:t>
            </a:r>
            <a:r>
              <a:rPr lang="en-US" sz="1200" i="1" cap="small" dirty="0" smtClean="0">
                <a:effectLst/>
              </a:rPr>
              <a:t>and they shall call His name</a:t>
            </a:r>
            <a:r>
              <a:rPr lang="en-US" sz="1200" i="1" dirty="0" smtClean="0">
                <a:effectLst/>
              </a:rPr>
              <a:t> </a:t>
            </a:r>
            <a:r>
              <a:rPr lang="en-US" sz="1200" i="1" cap="small" dirty="0" smtClean="0">
                <a:effectLst/>
              </a:rPr>
              <a:t>Immanuel</a:t>
            </a:r>
            <a:r>
              <a:rPr lang="en-US" sz="1200" dirty="0" smtClean="0">
                <a:effectLst/>
              </a:rPr>
              <a:t>,” which translated means, “</a:t>
            </a:r>
            <a:r>
              <a:rPr lang="en-US" sz="1200" cap="small" dirty="0" smtClean="0">
                <a:effectLst/>
              </a:rPr>
              <a:t>God with us</a:t>
            </a:r>
            <a:r>
              <a:rPr lang="en-US" sz="1200" dirty="0" smtClean="0">
                <a:effectLst/>
              </a:rPr>
              <a:t>.”</a:t>
            </a:r>
            <a:r>
              <a:rPr lang="en-US" dirty="0" smtClean="0"/>
              <a:t> </a:t>
            </a:r>
          </a:p>
          <a:p>
            <a:r>
              <a:rPr lang="en-US" u="sng" dirty="0" smtClean="0"/>
              <a:t>Joel 2:28–32  </a:t>
            </a:r>
            <a:r>
              <a:rPr lang="en-US" u="none" strike="noStrike" baseline="30000" dirty="0" smtClean="0">
                <a:effectLst/>
              </a:rPr>
              <a:t>28</a:t>
            </a:r>
            <a:r>
              <a:rPr lang="en-US" u="none" strike="noStrike" dirty="0" smtClean="0">
                <a:effectLst/>
              </a:rPr>
              <a:t> </a:t>
            </a:r>
            <a:r>
              <a:rPr lang="en-US" sz="1200" dirty="0" smtClean="0">
                <a:effectLst/>
              </a:rPr>
              <a:t>“It will come about after this</a:t>
            </a:r>
            <a:r>
              <a:rPr lang="en-US" dirty="0" smtClean="0"/>
              <a:t> </a:t>
            </a:r>
            <a:r>
              <a:rPr lang="en-US" sz="1200" dirty="0" smtClean="0">
                <a:effectLst/>
              </a:rPr>
              <a:t>That I will pour out My Spirit on all mankind;</a:t>
            </a:r>
            <a:r>
              <a:rPr lang="en-US" dirty="0" smtClean="0"/>
              <a:t> </a:t>
            </a:r>
            <a:r>
              <a:rPr lang="en-US" sz="1200" dirty="0" smtClean="0">
                <a:effectLst/>
              </a:rPr>
              <a:t>And your sons and daughters will prophesy,</a:t>
            </a:r>
            <a:r>
              <a:rPr lang="en-US" dirty="0" smtClean="0"/>
              <a:t> </a:t>
            </a:r>
            <a:r>
              <a:rPr lang="en-US" sz="1200" dirty="0" smtClean="0">
                <a:effectLst/>
              </a:rPr>
              <a:t>Your old men will dream dreams,</a:t>
            </a:r>
            <a:r>
              <a:rPr lang="en-US" dirty="0" smtClean="0"/>
              <a:t> </a:t>
            </a:r>
            <a:r>
              <a:rPr lang="en-US" sz="1200" dirty="0" smtClean="0">
                <a:effectLst/>
              </a:rPr>
              <a:t>Your young men will see visions.</a:t>
            </a:r>
            <a:r>
              <a:rPr lang="en-US" dirty="0" smtClean="0"/>
              <a:t> </a:t>
            </a:r>
            <a:r>
              <a:rPr lang="en-US" u="none" strike="noStrike" baseline="30000" dirty="0" smtClean="0">
                <a:effectLst/>
              </a:rPr>
              <a:t>29</a:t>
            </a:r>
            <a:r>
              <a:rPr lang="en-US" u="none" strike="noStrike" dirty="0" smtClean="0">
                <a:effectLst/>
              </a:rPr>
              <a:t> </a:t>
            </a:r>
            <a:r>
              <a:rPr lang="en-US" sz="1200" dirty="0" smtClean="0">
                <a:effectLst/>
              </a:rPr>
              <a:t>“Even on the male and female servants</a:t>
            </a:r>
            <a:r>
              <a:rPr lang="en-US" dirty="0" smtClean="0"/>
              <a:t> </a:t>
            </a:r>
            <a:r>
              <a:rPr lang="en-US" sz="1200" dirty="0" smtClean="0">
                <a:effectLst/>
              </a:rPr>
              <a:t>I will pour out My Spirit in those days.</a:t>
            </a:r>
            <a:r>
              <a:rPr lang="en-US" dirty="0" smtClean="0"/>
              <a:t> </a:t>
            </a:r>
            <a:r>
              <a:rPr lang="en-US" u="none" strike="noStrike" baseline="30000" dirty="0" smtClean="0">
                <a:effectLst/>
              </a:rPr>
              <a:t>30</a:t>
            </a:r>
            <a:r>
              <a:rPr lang="en-US" u="none" strike="noStrike" dirty="0" smtClean="0">
                <a:effectLst/>
              </a:rPr>
              <a:t> </a:t>
            </a:r>
            <a:r>
              <a:rPr lang="en-US" sz="1200" dirty="0" smtClean="0">
                <a:effectLst/>
              </a:rPr>
              <a:t>“I will display wonders in the sky and on the earth,</a:t>
            </a:r>
            <a:r>
              <a:rPr lang="en-US" dirty="0" smtClean="0"/>
              <a:t> </a:t>
            </a:r>
            <a:r>
              <a:rPr lang="en-US" sz="1200" dirty="0" smtClean="0">
                <a:effectLst/>
              </a:rPr>
              <a:t>Blood, fire and columns of smoke.</a:t>
            </a:r>
            <a:r>
              <a:rPr lang="en-US" dirty="0" smtClean="0"/>
              <a:t> </a:t>
            </a:r>
            <a:r>
              <a:rPr lang="en-US" u="none" strike="noStrike" baseline="30000" dirty="0" smtClean="0">
                <a:effectLst/>
              </a:rPr>
              <a:t>31</a:t>
            </a:r>
            <a:r>
              <a:rPr lang="en-US" u="none" strike="noStrike" dirty="0" smtClean="0">
                <a:effectLst/>
              </a:rPr>
              <a:t> </a:t>
            </a:r>
            <a:r>
              <a:rPr lang="en-US" sz="1200" dirty="0" smtClean="0">
                <a:effectLst/>
              </a:rPr>
              <a:t>“The sun will be turned into darkness</a:t>
            </a:r>
            <a:r>
              <a:rPr lang="en-US" dirty="0" smtClean="0"/>
              <a:t> </a:t>
            </a:r>
            <a:r>
              <a:rPr lang="en-US" sz="1200" dirty="0" smtClean="0">
                <a:effectLst/>
              </a:rPr>
              <a:t>And the moon into blood</a:t>
            </a:r>
            <a:r>
              <a:rPr lang="en-US" dirty="0" smtClean="0"/>
              <a:t> </a:t>
            </a:r>
            <a:r>
              <a:rPr lang="en-US" sz="1200" dirty="0" smtClean="0">
                <a:effectLst/>
              </a:rPr>
              <a:t>Before the great and awesome day of the </a:t>
            </a:r>
            <a:r>
              <a:rPr lang="en-US" sz="1200" cap="small" dirty="0" smtClean="0">
                <a:effectLst/>
              </a:rPr>
              <a:t>Lord</a:t>
            </a:r>
            <a:r>
              <a:rPr lang="en-US" sz="1200" dirty="0" smtClean="0">
                <a:effectLst/>
              </a:rPr>
              <a:t> comes.</a:t>
            </a:r>
            <a:r>
              <a:rPr lang="en-US" dirty="0" smtClean="0"/>
              <a:t> </a:t>
            </a:r>
            <a:r>
              <a:rPr lang="en-US" u="none" strike="noStrike" baseline="30000" dirty="0" smtClean="0">
                <a:effectLst/>
              </a:rPr>
              <a:t>32</a:t>
            </a:r>
            <a:r>
              <a:rPr lang="en-US" u="none" strike="noStrike" dirty="0" smtClean="0">
                <a:effectLst/>
              </a:rPr>
              <a:t> </a:t>
            </a:r>
            <a:r>
              <a:rPr lang="en-US" sz="1200" dirty="0" smtClean="0">
                <a:effectLst/>
              </a:rPr>
              <a:t>“And it will come about that whoever calls on the name of the </a:t>
            </a:r>
            <a:r>
              <a:rPr lang="en-US" sz="1200" cap="small" dirty="0" smtClean="0">
                <a:effectLst/>
              </a:rPr>
              <a:t>Lord</a:t>
            </a:r>
            <a:r>
              <a:rPr lang="en-US" dirty="0" smtClean="0"/>
              <a:t> </a:t>
            </a:r>
            <a:r>
              <a:rPr lang="en-US" sz="1200" dirty="0" smtClean="0">
                <a:effectLst/>
              </a:rPr>
              <a:t>Will be delivered;</a:t>
            </a:r>
            <a:r>
              <a:rPr lang="en-US" dirty="0" smtClean="0"/>
              <a:t> </a:t>
            </a:r>
            <a:r>
              <a:rPr lang="en-US" sz="1200" dirty="0" smtClean="0">
                <a:effectLst/>
              </a:rPr>
              <a:t>For on Mount Zion and in Jerusalem</a:t>
            </a:r>
            <a:r>
              <a:rPr lang="en-US" dirty="0" smtClean="0"/>
              <a:t> </a:t>
            </a:r>
            <a:r>
              <a:rPr lang="en-US" sz="1200" dirty="0" smtClean="0">
                <a:effectLst/>
              </a:rPr>
              <a:t>There will be those who escape,</a:t>
            </a:r>
            <a:r>
              <a:rPr lang="en-US" dirty="0" smtClean="0"/>
              <a:t> </a:t>
            </a:r>
            <a:r>
              <a:rPr lang="en-US" sz="1200" dirty="0" smtClean="0">
                <a:effectLst/>
              </a:rPr>
              <a:t>As the </a:t>
            </a:r>
            <a:r>
              <a:rPr lang="en-US" sz="1200" cap="small" dirty="0" smtClean="0">
                <a:effectLst/>
              </a:rPr>
              <a:t>Lord</a:t>
            </a:r>
            <a:r>
              <a:rPr lang="en-US" sz="1200" dirty="0" smtClean="0">
                <a:effectLst/>
              </a:rPr>
              <a:t> has said,</a:t>
            </a:r>
            <a:r>
              <a:rPr lang="en-US" dirty="0" smtClean="0"/>
              <a:t> </a:t>
            </a:r>
            <a:r>
              <a:rPr lang="en-US" sz="1200" dirty="0" smtClean="0">
                <a:effectLst/>
              </a:rPr>
              <a:t>Even among the survivors whom the </a:t>
            </a:r>
            <a:r>
              <a:rPr lang="en-US" sz="1200" cap="small" dirty="0" smtClean="0">
                <a:effectLst/>
              </a:rPr>
              <a:t>Lord</a:t>
            </a:r>
            <a:r>
              <a:rPr lang="en-US" sz="1200" dirty="0" smtClean="0">
                <a:effectLst/>
              </a:rPr>
              <a:t> calls.</a:t>
            </a:r>
            <a:r>
              <a:rPr lang="en-US" dirty="0" smtClean="0"/>
              <a:t> </a:t>
            </a:r>
          </a:p>
          <a:p>
            <a:r>
              <a:rPr lang="en-US" u="sng" dirty="0" smtClean="0"/>
              <a:t>Acts 2:16 </a:t>
            </a:r>
            <a:r>
              <a:rPr lang="en-US" u="none" strike="noStrike" baseline="30000" dirty="0" smtClean="0">
                <a:effectLst/>
              </a:rPr>
              <a:t>16</a:t>
            </a:r>
            <a:r>
              <a:rPr lang="en-US" u="none" strike="noStrike" dirty="0" smtClean="0">
                <a:effectLst/>
              </a:rPr>
              <a:t> </a:t>
            </a:r>
            <a:r>
              <a:rPr lang="en-US" sz="1200" dirty="0" smtClean="0">
                <a:effectLst/>
              </a:rPr>
              <a:t>but this is what was spoken of through the prophet Joel:</a:t>
            </a:r>
            <a:r>
              <a:rPr lang="en-US" dirty="0" smtClean="0"/>
              <a:t>   - then the quote</a:t>
            </a:r>
            <a:r>
              <a:rPr lang="en-US" baseline="0" dirty="0" smtClean="0"/>
              <a:t> from Joel 2:28-32 less the last part of vs. 32</a:t>
            </a:r>
          </a:p>
          <a:p>
            <a:r>
              <a:rPr lang="en-US" u="sng" dirty="0" smtClean="0"/>
              <a:t>Revelation 6:12 </a:t>
            </a:r>
            <a:r>
              <a:rPr lang="en-US" u="none" strike="noStrike" baseline="30000" dirty="0" smtClean="0">
                <a:effectLst/>
              </a:rPr>
              <a:t>12</a:t>
            </a:r>
            <a:r>
              <a:rPr lang="en-US" u="none" strike="noStrike" dirty="0" smtClean="0">
                <a:effectLst/>
              </a:rPr>
              <a:t> </a:t>
            </a:r>
            <a:r>
              <a:rPr lang="en-US" sz="1200" dirty="0" smtClean="0">
                <a:effectLst/>
              </a:rPr>
              <a:t>I looked when He broke the sixth seal, and there was a great earthquake; and the sun became black as sackcloth </a:t>
            </a:r>
            <a:r>
              <a:rPr lang="en-US" sz="1200" i="1" dirty="0" smtClean="0">
                <a:effectLst/>
              </a:rPr>
              <a:t>made</a:t>
            </a:r>
            <a:r>
              <a:rPr lang="en-US" sz="1200" dirty="0" smtClean="0">
                <a:effectLst/>
              </a:rPr>
              <a:t> of hair, and the whole moon became like blood;</a:t>
            </a:r>
            <a:r>
              <a:rPr lang="en-US" dirty="0" smtClean="0"/>
              <a:t> </a:t>
            </a:r>
          </a:p>
          <a:p>
            <a:r>
              <a:rPr lang="en-US" u="sng" dirty="0" smtClean="0"/>
              <a:t>Isaiah 61:1–2  </a:t>
            </a:r>
            <a:r>
              <a:rPr lang="en-US" u="none" strike="noStrike" baseline="30000" dirty="0" smtClean="0">
                <a:effectLst/>
              </a:rPr>
              <a:t>1</a:t>
            </a:r>
            <a:r>
              <a:rPr lang="en-US" u="none" strike="noStrike" dirty="0" smtClean="0">
                <a:effectLst/>
              </a:rPr>
              <a:t> </a:t>
            </a:r>
            <a:r>
              <a:rPr lang="en-US" sz="1200" dirty="0" smtClean="0">
                <a:effectLst/>
              </a:rPr>
              <a:t>The Spirit of the Lord </a:t>
            </a:r>
            <a:r>
              <a:rPr lang="en-US" sz="1200" cap="small" dirty="0" smtClean="0">
                <a:effectLst/>
              </a:rPr>
              <a:t>God</a:t>
            </a:r>
            <a:r>
              <a:rPr lang="en-US" sz="1200" dirty="0" smtClean="0">
                <a:effectLst/>
              </a:rPr>
              <a:t> is upon me,</a:t>
            </a:r>
            <a:r>
              <a:rPr lang="en-US" dirty="0" smtClean="0"/>
              <a:t> </a:t>
            </a:r>
            <a:r>
              <a:rPr lang="en-US" sz="1200" dirty="0" smtClean="0">
                <a:effectLst/>
              </a:rPr>
              <a:t>Because the </a:t>
            </a:r>
            <a:r>
              <a:rPr lang="en-US" sz="1200" cap="small" dirty="0" smtClean="0">
                <a:effectLst/>
              </a:rPr>
              <a:t>Lord</a:t>
            </a:r>
            <a:r>
              <a:rPr lang="en-US" sz="1200" dirty="0" smtClean="0">
                <a:effectLst/>
              </a:rPr>
              <a:t> has anointed me</a:t>
            </a:r>
            <a:r>
              <a:rPr lang="en-US" dirty="0" smtClean="0"/>
              <a:t> </a:t>
            </a:r>
            <a:r>
              <a:rPr lang="en-US" sz="1200" dirty="0" smtClean="0">
                <a:effectLst/>
              </a:rPr>
              <a:t>To bring good news to the afflicted;</a:t>
            </a:r>
            <a:r>
              <a:rPr lang="en-US" dirty="0" smtClean="0"/>
              <a:t> </a:t>
            </a:r>
            <a:r>
              <a:rPr lang="en-US" sz="1200" dirty="0" smtClean="0">
                <a:effectLst/>
              </a:rPr>
              <a:t>He has sent me to bind up the brokenhearted,</a:t>
            </a:r>
            <a:r>
              <a:rPr lang="en-US" dirty="0" smtClean="0"/>
              <a:t> </a:t>
            </a:r>
            <a:r>
              <a:rPr lang="en-US" sz="1200" dirty="0" smtClean="0">
                <a:effectLst/>
              </a:rPr>
              <a:t>To proclaim liberty to captives</a:t>
            </a:r>
            <a:r>
              <a:rPr lang="en-US" dirty="0" smtClean="0"/>
              <a:t> </a:t>
            </a:r>
            <a:r>
              <a:rPr lang="en-US" sz="1200" dirty="0" smtClean="0">
                <a:effectLst/>
              </a:rPr>
              <a:t>And freedom to prisoners;</a:t>
            </a:r>
            <a:r>
              <a:rPr lang="en-US" dirty="0" smtClean="0"/>
              <a:t> </a:t>
            </a:r>
            <a:r>
              <a:rPr lang="en-US" u="none" strike="noStrike" baseline="30000" dirty="0" smtClean="0">
                <a:effectLst/>
              </a:rPr>
              <a:t>2</a:t>
            </a:r>
            <a:r>
              <a:rPr lang="en-US" u="none" strike="noStrike" dirty="0" smtClean="0">
                <a:effectLst/>
              </a:rPr>
              <a:t> </a:t>
            </a:r>
            <a:r>
              <a:rPr lang="en-US" sz="1200" dirty="0" smtClean="0">
                <a:effectLst/>
              </a:rPr>
              <a:t>To proclaim the favorable year of the </a:t>
            </a:r>
            <a:r>
              <a:rPr lang="en-US" sz="1200" cap="small" dirty="0" smtClean="0">
                <a:effectLst/>
              </a:rPr>
              <a:t>Lord</a:t>
            </a:r>
            <a:r>
              <a:rPr lang="en-US" dirty="0" smtClean="0"/>
              <a:t> </a:t>
            </a:r>
            <a:r>
              <a:rPr lang="en-US" sz="1200" dirty="0" smtClean="0">
                <a:effectLst/>
              </a:rPr>
              <a:t>And the day of vengeance of our God;</a:t>
            </a:r>
            <a:r>
              <a:rPr lang="en-US" dirty="0" smtClean="0"/>
              <a:t> </a:t>
            </a:r>
            <a:r>
              <a:rPr lang="en-US" sz="1200" dirty="0" smtClean="0">
                <a:effectLst/>
              </a:rPr>
              <a:t>To comfort all who mourn,</a:t>
            </a:r>
            <a:r>
              <a:rPr lang="en-US" dirty="0" smtClean="0"/>
              <a:t> </a:t>
            </a:r>
          </a:p>
          <a:p>
            <a:r>
              <a:rPr lang="en-US" u="sng" dirty="0" smtClean="0"/>
              <a:t>Luke 4:17–21 </a:t>
            </a:r>
            <a:r>
              <a:rPr lang="en-US" u="none" strike="noStrike" baseline="30000" dirty="0" smtClean="0">
                <a:effectLst/>
              </a:rPr>
              <a:t>17</a:t>
            </a:r>
            <a:r>
              <a:rPr lang="en-US" u="none" strike="noStrike" dirty="0" smtClean="0">
                <a:effectLst/>
              </a:rPr>
              <a:t> </a:t>
            </a:r>
            <a:r>
              <a:rPr lang="en-US" sz="1200" dirty="0" smtClean="0">
                <a:effectLst/>
              </a:rPr>
              <a:t>And the book of the prophet Isaiah was handed to Him. And He opened the book and found the place where it was written,</a:t>
            </a:r>
            <a:r>
              <a:rPr lang="en-US" dirty="0" smtClean="0"/>
              <a:t> </a:t>
            </a:r>
            <a:r>
              <a:rPr lang="en-US" u="none" strike="noStrike" baseline="30000" dirty="0" smtClean="0">
                <a:effectLst/>
              </a:rPr>
              <a:t>18</a:t>
            </a:r>
            <a:r>
              <a:rPr lang="en-US" u="none" strike="noStrike" dirty="0" smtClean="0">
                <a:effectLst/>
              </a:rPr>
              <a:t> </a:t>
            </a:r>
            <a:r>
              <a:rPr lang="en-US" sz="1200" dirty="0" smtClean="0">
                <a:effectLst/>
              </a:rPr>
              <a:t>“</a:t>
            </a:r>
            <a:r>
              <a:rPr lang="en-US" sz="1200" cap="small" dirty="0" smtClean="0">
                <a:effectLst/>
              </a:rPr>
              <a:t>The Spirit of the Lord is upon Me</a:t>
            </a:r>
            <a:r>
              <a:rPr lang="en-US" sz="1200" dirty="0" smtClean="0">
                <a:effectLst/>
              </a:rPr>
              <a:t>,</a:t>
            </a:r>
            <a:r>
              <a:rPr lang="en-US" dirty="0" smtClean="0"/>
              <a:t> </a:t>
            </a:r>
            <a:r>
              <a:rPr lang="en-US" sz="1200" cap="small" dirty="0" smtClean="0">
                <a:effectLst/>
              </a:rPr>
              <a:t>Because He anointed Me to preach the gospel to the poor</a:t>
            </a:r>
            <a:r>
              <a:rPr lang="en-US" sz="1200" dirty="0" smtClean="0">
                <a:effectLst/>
              </a:rPr>
              <a:t>.</a:t>
            </a:r>
            <a:r>
              <a:rPr lang="en-US" dirty="0" smtClean="0"/>
              <a:t> </a:t>
            </a:r>
            <a:r>
              <a:rPr lang="en-US" sz="1200" cap="small" dirty="0" smtClean="0">
                <a:effectLst/>
              </a:rPr>
              <a:t>He has sent Me to proclaim release to the captives</a:t>
            </a:r>
            <a:r>
              <a:rPr lang="en-US" sz="1200" dirty="0" smtClean="0">
                <a:effectLst/>
              </a:rPr>
              <a:t>,</a:t>
            </a:r>
            <a:r>
              <a:rPr lang="en-US" dirty="0" smtClean="0"/>
              <a:t> </a:t>
            </a:r>
            <a:r>
              <a:rPr lang="en-US" sz="1200" cap="small" dirty="0" smtClean="0">
                <a:effectLst/>
              </a:rPr>
              <a:t>And recovery of sight to the blind</a:t>
            </a:r>
            <a:r>
              <a:rPr lang="en-US" sz="1200" dirty="0" smtClean="0">
                <a:effectLst/>
              </a:rPr>
              <a:t>,</a:t>
            </a:r>
            <a:r>
              <a:rPr lang="en-US" dirty="0" smtClean="0"/>
              <a:t> </a:t>
            </a:r>
            <a:r>
              <a:rPr lang="en-US" sz="1200" cap="small" dirty="0" smtClean="0">
                <a:effectLst/>
              </a:rPr>
              <a:t>To set free those who are oppressed</a:t>
            </a:r>
            <a:r>
              <a:rPr lang="en-US" sz="1200" dirty="0" smtClean="0">
                <a:effectLst/>
              </a:rPr>
              <a:t>,</a:t>
            </a:r>
            <a:r>
              <a:rPr lang="en-US" dirty="0" smtClean="0"/>
              <a:t> </a:t>
            </a:r>
            <a:r>
              <a:rPr lang="en-US" u="none" strike="noStrike" baseline="30000" dirty="0" smtClean="0">
                <a:effectLst/>
              </a:rPr>
              <a:t>19</a:t>
            </a:r>
            <a:r>
              <a:rPr lang="en-US" u="none" strike="noStrike" dirty="0" smtClean="0">
                <a:effectLst/>
              </a:rPr>
              <a:t> </a:t>
            </a:r>
            <a:r>
              <a:rPr lang="en-US" sz="1200" cap="small" dirty="0" smtClean="0">
                <a:effectLst/>
              </a:rPr>
              <a:t>To proclaim the favorable year of the Lord</a:t>
            </a:r>
            <a:r>
              <a:rPr lang="en-US" sz="1200" dirty="0" smtClean="0">
                <a:effectLst/>
              </a:rPr>
              <a:t>.”</a:t>
            </a:r>
            <a:r>
              <a:rPr lang="en-US" dirty="0" smtClean="0"/>
              <a:t> </a:t>
            </a:r>
            <a:r>
              <a:rPr lang="en-US" u="none" strike="noStrike" baseline="30000" dirty="0" smtClean="0">
                <a:effectLst/>
              </a:rPr>
              <a:t>20</a:t>
            </a:r>
            <a:r>
              <a:rPr lang="en-US" u="none" strike="noStrike" dirty="0" smtClean="0">
                <a:effectLst/>
              </a:rPr>
              <a:t> </a:t>
            </a:r>
            <a:r>
              <a:rPr lang="en-US" sz="1200" dirty="0" smtClean="0">
                <a:effectLst/>
              </a:rPr>
              <a:t>And He closed the book, gave it back to the attendant and sat down; and the eyes of all in the synagogue were fixed on Him.</a:t>
            </a:r>
            <a:r>
              <a:rPr lang="en-US" dirty="0" smtClean="0"/>
              <a:t> </a:t>
            </a:r>
            <a:r>
              <a:rPr lang="en-US" u="none" strike="noStrike" baseline="30000" dirty="0" smtClean="0">
                <a:effectLst/>
              </a:rPr>
              <a:t>21</a:t>
            </a:r>
            <a:r>
              <a:rPr lang="en-US" u="none" strike="noStrike" dirty="0" smtClean="0">
                <a:effectLst/>
              </a:rPr>
              <a:t> </a:t>
            </a:r>
            <a:r>
              <a:rPr lang="en-US" sz="1200" dirty="0" smtClean="0">
                <a:effectLst/>
              </a:rPr>
              <a:t>And He began to say to them, “Today this Scripture has been fulfilled in your hearing.”</a:t>
            </a:r>
            <a:r>
              <a:rPr lang="en-US" dirty="0" smtClean="0"/>
              <a:t> </a:t>
            </a:r>
          </a:p>
          <a:p>
            <a:endParaRPr lang="en-US" baseline="0" dirty="0" smtClean="0"/>
          </a:p>
          <a:p>
            <a:endParaRPr lang="en-US" dirty="0" smtClean="0"/>
          </a:p>
          <a:p>
            <a:endParaRPr lang="en-US" dirty="0" smtClean="0"/>
          </a:p>
        </p:txBody>
      </p:sp>
    </p:spTree>
    <p:extLst>
      <p:ext uri="{BB962C8B-B14F-4D97-AF65-F5344CB8AC3E}">
        <p14:creationId xmlns:p14="http://schemas.microsoft.com/office/powerpoint/2010/main" val="2220463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17</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Deuteronomy 18:19–22 (NASB95) </a:t>
            </a:r>
          </a:p>
          <a:p>
            <a:r>
              <a:rPr lang="en-US" u="none" strike="noStrike" baseline="30000" dirty="0" smtClean="0">
                <a:effectLst/>
              </a:rPr>
              <a:t>19</a:t>
            </a:r>
            <a:r>
              <a:rPr lang="en-US" u="none" strike="noStrike" dirty="0" smtClean="0">
                <a:effectLst/>
              </a:rPr>
              <a:t> </a:t>
            </a:r>
            <a:r>
              <a:rPr lang="en-US" sz="1200" dirty="0" smtClean="0">
                <a:effectLst/>
              </a:rPr>
              <a:t>‘It shall come about that whoever will not listen to My words which he shall speak in My name, I Myself will require </a:t>
            </a:r>
            <a:r>
              <a:rPr lang="en-US" sz="1200" i="1" dirty="0" smtClean="0">
                <a:effectLst/>
              </a:rPr>
              <a:t>it</a:t>
            </a:r>
            <a:r>
              <a:rPr lang="en-US" sz="1200" dirty="0" smtClean="0">
                <a:effectLst/>
              </a:rPr>
              <a:t> of him.</a:t>
            </a:r>
            <a:r>
              <a:rPr lang="en-US" dirty="0" smtClean="0"/>
              <a:t> </a:t>
            </a:r>
            <a:r>
              <a:rPr lang="en-US" u="none" strike="noStrike" baseline="30000" dirty="0" smtClean="0">
                <a:effectLst/>
              </a:rPr>
              <a:t>20</a:t>
            </a:r>
            <a:r>
              <a:rPr lang="en-US" u="none" strike="noStrike" dirty="0" smtClean="0">
                <a:effectLst/>
              </a:rPr>
              <a:t> </a:t>
            </a:r>
            <a:r>
              <a:rPr lang="en-US" sz="1200" dirty="0" smtClean="0">
                <a:effectLst/>
              </a:rPr>
              <a:t>‘But the prophet who speaks a word presumptuously in My name which I have not commanded him to speak, or which he speaks in the name of other gods, that prophet shall die.’</a:t>
            </a:r>
            <a:r>
              <a:rPr lang="en-US" dirty="0" smtClean="0"/>
              <a:t> </a:t>
            </a:r>
            <a:r>
              <a:rPr lang="en-US" u="none" strike="noStrike" baseline="30000" dirty="0" smtClean="0">
                <a:effectLst/>
              </a:rPr>
              <a:t>21</a:t>
            </a:r>
            <a:r>
              <a:rPr lang="en-US" u="none" strike="noStrike" dirty="0" smtClean="0">
                <a:effectLst/>
              </a:rPr>
              <a:t> </a:t>
            </a:r>
            <a:r>
              <a:rPr lang="en-US" sz="1200" dirty="0" smtClean="0">
                <a:effectLst/>
              </a:rPr>
              <a:t>“You may say in your heart, ‘How will we know the word which the </a:t>
            </a:r>
            <a:r>
              <a:rPr lang="en-US" sz="1200" cap="small" dirty="0" smtClean="0">
                <a:effectLst/>
              </a:rPr>
              <a:t>Lord</a:t>
            </a:r>
            <a:r>
              <a:rPr lang="en-US" sz="1200" dirty="0" smtClean="0">
                <a:effectLst/>
              </a:rPr>
              <a:t> has not spoken?’</a:t>
            </a:r>
            <a:r>
              <a:rPr lang="en-US" dirty="0" smtClean="0"/>
              <a:t> </a:t>
            </a:r>
            <a:r>
              <a:rPr lang="en-US" u="none" strike="noStrike" baseline="30000" dirty="0" smtClean="0">
                <a:effectLst/>
              </a:rPr>
              <a:t>22</a:t>
            </a:r>
            <a:r>
              <a:rPr lang="en-US" u="none" strike="noStrike" dirty="0" smtClean="0">
                <a:effectLst/>
              </a:rPr>
              <a:t> </a:t>
            </a:r>
            <a:r>
              <a:rPr lang="en-US" sz="1200" dirty="0" smtClean="0">
                <a:effectLst/>
              </a:rPr>
              <a:t>“When a prophet speaks in the name of the </a:t>
            </a:r>
            <a:r>
              <a:rPr lang="en-US" sz="1200" cap="small" dirty="0" smtClean="0">
                <a:effectLst/>
              </a:rPr>
              <a:t>Lord</a:t>
            </a:r>
            <a:r>
              <a:rPr lang="en-US" sz="1200" dirty="0" smtClean="0">
                <a:effectLst/>
              </a:rPr>
              <a:t>, if the thing does not come about or come true, that is the thing which the </a:t>
            </a:r>
            <a:r>
              <a:rPr lang="en-US" sz="1200" cap="small" dirty="0" smtClean="0">
                <a:effectLst/>
              </a:rPr>
              <a:t>Lord</a:t>
            </a:r>
            <a:r>
              <a:rPr lang="en-US" sz="1200" dirty="0" smtClean="0">
                <a:effectLst/>
              </a:rPr>
              <a:t> has not spoken. The prophet has spoken it presumptuously; you shall not be afraid of him.</a:t>
            </a:r>
            <a:r>
              <a:rPr lang="en-US" dirty="0" smtClean="0"/>
              <a:t> </a:t>
            </a:r>
          </a:p>
          <a:p>
            <a:pPr eaLnBrk="1" hangingPunct="1"/>
            <a:endParaRPr lang="en-US" altLang="en-US" dirty="0" smtClean="0"/>
          </a:p>
        </p:txBody>
      </p:sp>
    </p:spTree>
    <p:extLst>
      <p:ext uri="{BB962C8B-B14F-4D97-AF65-F5344CB8AC3E}">
        <p14:creationId xmlns:p14="http://schemas.microsoft.com/office/powerpoint/2010/main" val="2925727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18</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2662591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19</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dirty="0" smtClean="0"/>
              <a:t>Non-systematic</a:t>
            </a:r>
            <a:r>
              <a:rPr lang="en-US" altLang="en-US" dirty="0" smtClean="0"/>
              <a:t>: singular / </a:t>
            </a:r>
            <a:r>
              <a:rPr lang="en-US" altLang="en-US" dirty="0" err="1" smtClean="0"/>
              <a:t>punctiliar</a:t>
            </a:r>
            <a:r>
              <a:rPr lang="en-US" altLang="en-US" baseline="0" dirty="0" smtClean="0"/>
              <a:t> – one particular situation   2 Kings 7:1-20</a:t>
            </a:r>
            <a:endParaRPr lang="en-US" altLang="en-US" dirty="0" smtClean="0"/>
          </a:p>
          <a:p>
            <a:r>
              <a:rPr lang="en-US" altLang="en-US" u="sng" dirty="0" smtClean="0"/>
              <a:t>Predictive</a:t>
            </a:r>
            <a:r>
              <a:rPr lang="en-US" altLang="en-US" baseline="0" dirty="0" smtClean="0"/>
              <a:t> – </a:t>
            </a:r>
            <a:r>
              <a:rPr lang="en-US" altLang="en-US" dirty="0" smtClean="0"/>
              <a:t>Foretelling: 2 Kings 7:1  - fulfilled 2 Kings 7:18 </a:t>
            </a:r>
            <a:r>
              <a:rPr lang="en-US" u="none" strike="noStrike" baseline="30000" dirty="0" smtClean="0">
                <a:effectLst/>
              </a:rPr>
              <a:t>1</a:t>
            </a:r>
            <a:r>
              <a:rPr lang="en-US" u="none" strike="noStrike" dirty="0" smtClean="0">
                <a:effectLst/>
              </a:rPr>
              <a:t> </a:t>
            </a:r>
            <a:r>
              <a:rPr lang="en-US" sz="1200" dirty="0" smtClean="0">
                <a:effectLst/>
              </a:rPr>
              <a:t>Then Elisha said, “Listen to the word of the </a:t>
            </a:r>
            <a:r>
              <a:rPr lang="en-US" sz="1200" cap="small" dirty="0" smtClean="0">
                <a:effectLst/>
              </a:rPr>
              <a:t>Lord</a:t>
            </a:r>
            <a:r>
              <a:rPr lang="en-US" sz="1200" dirty="0" smtClean="0">
                <a:effectLst/>
              </a:rPr>
              <a:t>; thus says the </a:t>
            </a:r>
            <a:r>
              <a:rPr lang="en-US" sz="1200" cap="small" dirty="0" smtClean="0">
                <a:effectLst/>
              </a:rPr>
              <a:t>Lord</a:t>
            </a:r>
            <a:r>
              <a:rPr lang="en-US" sz="1200" dirty="0" smtClean="0">
                <a:effectLst/>
              </a:rPr>
              <a:t>, ‘Tomorrow about this time a measure of fine flour will be sold for a shekel, and two measures of barley for a shekel, in the gate of Samaria.’ ”</a:t>
            </a:r>
            <a:r>
              <a:rPr lang="en-US" dirty="0" smtClean="0"/>
              <a:t> </a:t>
            </a:r>
          </a:p>
          <a:p>
            <a:r>
              <a:rPr lang="en-US" altLang="en-US" u="sng" dirty="0" smtClean="0"/>
              <a:t>Didactic</a:t>
            </a:r>
            <a:r>
              <a:rPr lang="en-US" altLang="en-US" baseline="0" dirty="0" smtClean="0"/>
              <a:t> = Haggai 1:5-7.  </a:t>
            </a:r>
            <a:r>
              <a:rPr lang="en-US" u="none" strike="noStrike" baseline="30000" dirty="0" smtClean="0">
                <a:effectLst/>
              </a:rPr>
              <a:t>5</a:t>
            </a:r>
            <a:r>
              <a:rPr lang="en-US" u="none" strike="noStrike" dirty="0" smtClean="0">
                <a:effectLst/>
              </a:rPr>
              <a:t> </a:t>
            </a:r>
            <a:r>
              <a:rPr lang="en-US" sz="1200" dirty="0" smtClean="0">
                <a:effectLst/>
              </a:rPr>
              <a:t>Now therefore, thus says the </a:t>
            </a:r>
            <a:r>
              <a:rPr lang="en-US" sz="1200" cap="small" dirty="0" smtClean="0">
                <a:effectLst/>
              </a:rPr>
              <a:t>Lord</a:t>
            </a:r>
            <a:r>
              <a:rPr lang="en-US" sz="1200" dirty="0" smtClean="0">
                <a:effectLst/>
              </a:rPr>
              <a:t> of hosts, “Consider your ways!</a:t>
            </a:r>
            <a:r>
              <a:rPr lang="en-US" dirty="0" smtClean="0"/>
              <a:t> </a:t>
            </a:r>
            <a:r>
              <a:rPr lang="en-US" u="none" strike="noStrike" baseline="30000" dirty="0" smtClean="0">
                <a:effectLst/>
              </a:rPr>
              <a:t>6</a:t>
            </a:r>
            <a:r>
              <a:rPr lang="en-US" u="none" strike="noStrike" dirty="0" smtClean="0">
                <a:effectLst/>
              </a:rPr>
              <a:t> </a:t>
            </a:r>
            <a:r>
              <a:rPr lang="en-US" sz="1200" dirty="0" smtClean="0">
                <a:effectLst/>
              </a:rPr>
              <a:t>“You have sown much, but harvest little; </a:t>
            </a:r>
            <a:r>
              <a:rPr lang="en-US" sz="1200" i="1" dirty="0" smtClean="0">
                <a:effectLst/>
              </a:rPr>
              <a:t>you</a:t>
            </a:r>
            <a:r>
              <a:rPr lang="en-US" sz="1200" dirty="0" smtClean="0">
                <a:effectLst/>
              </a:rPr>
              <a:t> eat, but </a:t>
            </a:r>
            <a:r>
              <a:rPr lang="en-US" sz="1200" i="1" dirty="0" smtClean="0">
                <a:effectLst/>
              </a:rPr>
              <a:t>there is</a:t>
            </a:r>
            <a:r>
              <a:rPr lang="en-US" sz="1200" dirty="0" smtClean="0">
                <a:effectLst/>
              </a:rPr>
              <a:t> not </a:t>
            </a:r>
            <a:r>
              <a:rPr lang="en-US" sz="1200" i="1" dirty="0" smtClean="0">
                <a:effectLst/>
              </a:rPr>
              <a:t>enough</a:t>
            </a:r>
            <a:r>
              <a:rPr lang="en-US" sz="1200" dirty="0" smtClean="0">
                <a:effectLst/>
              </a:rPr>
              <a:t> to be satisfied; </a:t>
            </a:r>
            <a:r>
              <a:rPr lang="en-US" sz="1200" i="1" dirty="0" smtClean="0">
                <a:effectLst/>
              </a:rPr>
              <a:t>you</a:t>
            </a:r>
            <a:r>
              <a:rPr lang="en-US" sz="1200" dirty="0" smtClean="0">
                <a:effectLst/>
              </a:rPr>
              <a:t> drink, but </a:t>
            </a:r>
            <a:r>
              <a:rPr lang="en-US" sz="1200" i="1" dirty="0" smtClean="0">
                <a:effectLst/>
              </a:rPr>
              <a:t>there is</a:t>
            </a:r>
            <a:r>
              <a:rPr lang="en-US" sz="1200" dirty="0" smtClean="0">
                <a:effectLst/>
              </a:rPr>
              <a:t> not </a:t>
            </a:r>
            <a:r>
              <a:rPr lang="en-US" sz="1200" i="1" dirty="0" smtClean="0">
                <a:effectLst/>
              </a:rPr>
              <a:t>enough</a:t>
            </a:r>
            <a:r>
              <a:rPr lang="en-US" sz="1200" dirty="0" smtClean="0">
                <a:effectLst/>
              </a:rPr>
              <a:t> to become drunk; </a:t>
            </a:r>
            <a:r>
              <a:rPr lang="en-US" sz="1200" i="1" dirty="0" smtClean="0">
                <a:effectLst/>
              </a:rPr>
              <a:t>you</a:t>
            </a:r>
            <a:r>
              <a:rPr lang="en-US" sz="1200" dirty="0" smtClean="0">
                <a:effectLst/>
              </a:rPr>
              <a:t> put on clothing, but no one is warm </a:t>
            </a:r>
            <a:r>
              <a:rPr lang="en-US" sz="1200" i="1" dirty="0" smtClean="0">
                <a:effectLst/>
              </a:rPr>
              <a:t>enough;</a:t>
            </a:r>
            <a:r>
              <a:rPr lang="en-US" sz="1200" dirty="0" smtClean="0">
                <a:effectLst/>
              </a:rPr>
              <a:t> and he who earns, earns wages </a:t>
            </a:r>
            <a:r>
              <a:rPr lang="en-US" sz="1200" i="1" dirty="0" smtClean="0">
                <a:effectLst/>
              </a:rPr>
              <a:t>to put</a:t>
            </a:r>
            <a:r>
              <a:rPr lang="en-US" sz="1200" dirty="0" smtClean="0">
                <a:effectLst/>
              </a:rPr>
              <a:t> into a purse with holes.”</a:t>
            </a:r>
            <a:r>
              <a:rPr lang="en-US" dirty="0" smtClean="0"/>
              <a:t> </a:t>
            </a:r>
            <a:r>
              <a:rPr lang="en-US" u="none" strike="noStrike" baseline="30000" dirty="0" smtClean="0">
                <a:effectLst/>
              </a:rPr>
              <a:t>7</a:t>
            </a:r>
            <a:r>
              <a:rPr lang="en-US" u="none" strike="noStrike" dirty="0" smtClean="0">
                <a:effectLst/>
              </a:rPr>
              <a:t> </a:t>
            </a:r>
            <a:r>
              <a:rPr lang="en-US" sz="1200" dirty="0" smtClean="0">
                <a:effectLst/>
              </a:rPr>
              <a:t>Thus says the </a:t>
            </a:r>
            <a:r>
              <a:rPr lang="en-US" sz="1200" cap="small" dirty="0" smtClean="0">
                <a:effectLst/>
              </a:rPr>
              <a:t>Lord</a:t>
            </a:r>
            <a:r>
              <a:rPr lang="en-US" sz="1200" dirty="0" smtClean="0">
                <a:effectLst/>
              </a:rPr>
              <a:t> of hosts, “Consider your ways!</a:t>
            </a:r>
            <a:r>
              <a:rPr lang="en-US" dirty="0" smtClean="0"/>
              <a:t> </a:t>
            </a:r>
          </a:p>
          <a:p>
            <a:r>
              <a:rPr lang="en-US" altLang="en-US" u="sng" dirty="0" smtClean="0"/>
              <a:t>Conditional</a:t>
            </a:r>
            <a:r>
              <a:rPr lang="en-US" altLang="en-US" dirty="0" smtClean="0"/>
              <a:t>:  </a:t>
            </a:r>
            <a:r>
              <a:rPr lang="en-US" dirty="0" smtClean="0"/>
              <a:t>Zechariah 3:6–7  </a:t>
            </a:r>
            <a:r>
              <a:rPr lang="en-US" u="none" strike="noStrike" baseline="30000" dirty="0" smtClean="0">
                <a:effectLst/>
              </a:rPr>
              <a:t>6</a:t>
            </a:r>
            <a:r>
              <a:rPr lang="en-US" u="none" strike="noStrike" dirty="0" smtClean="0">
                <a:effectLst/>
              </a:rPr>
              <a:t> </a:t>
            </a:r>
            <a:r>
              <a:rPr lang="en-US" sz="1200" dirty="0" smtClean="0">
                <a:effectLst/>
              </a:rPr>
              <a:t>And the angel of the </a:t>
            </a:r>
            <a:r>
              <a:rPr lang="en-US" sz="1200" cap="small" dirty="0" smtClean="0">
                <a:effectLst/>
              </a:rPr>
              <a:t>Lord</a:t>
            </a:r>
            <a:r>
              <a:rPr lang="en-US" sz="1200" dirty="0" smtClean="0">
                <a:effectLst/>
              </a:rPr>
              <a:t> admonished Joshua, saying,</a:t>
            </a:r>
            <a:r>
              <a:rPr lang="en-US" dirty="0" smtClean="0"/>
              <a:t> </a:t>
            </a:r>
            <a:r>
              <a:rPr lang="en-US" u="none" strike="noStrike" baseline="30000" dirty="0" smtClean="0">
                <a:effectLst/>
              </a:rPr>
              <a:t>7</a:t>
            </a:r>
            <a:r>
              <a:rPr lang="en-US" u="none" strike="noStrike" dirty="0" smtClean="0">
                <a:effectLst/>
              </a:rPr>
              <a:t> </a:t>
            </a:r>
            <a:r>
              <a:rPr lang="en-US" sz="1200" dirty="0" smtClean="0">
                <a:effectLst/>
              </a:rPr>
              <a:t>“Thus says the </a:t>
            </a:r>
            <a:r>
              <a:rPr lang="en-US" sz="1200" cap="small" dirty="0" smtClean="0">
                <a:effectLst/>
              </a:rPr>
              <a:t>Lord</a:t>
            </a:r>
            <a:r>
              <a:rPr lang="en-US" sz="1200" dirty="0" smtClean="0">
                <a:effectLst/>
              </a:rPr>
              <a:t> of hosts, ‘If you will walk in My ways and if you will perform My service, then you will also govern My house and also have charge of My courts, and I will grant you free access among these who are standing </a:t>
            </a:r>
            <a:r>
              <a:rPr lang="en-US" sz="1200" i="1" dirty="0" smtClean="0">
                <a:effectLst/>
              </a:rPr>
              <a:t>here.</a:t>
            </a:r>
            <a:r>
              <a:rPr lang="en-US" dirty="0" smtClean="0"/>
              <a:t> </a:t>
            </a:r>
          </a:p>
          <a:p>
            <a:r>
              <a:rPr lang="en-US" u="sng" dirty="0" smtClean="0"/>
              <a:t>Unconditional</a:t>
            </a:r>
            <a:r>
              <a:rPr lang="en-US" dirty="0" smtClean="0"/>
              <a:t>:</a:t>
            </a:r>
            <a:r>
              <a:rPr lang="en-US" baseline="0" dirty="0" smtClean="0"/>
              <a:t>  </a:t>
            </a:r>
            <a:r>
              <a:rPr lang="en-US" dirty="0" smtClean="0"/>
              <a:t>Genesis 15:18  </a:t>
            </a:r>
            <a:r>
              <a:rPr lang="en-US" u="none" strike="noStrike" baseline="30000" dirty="0" smtClean="0">
                <a:effectLst/>
              </a:rPr>
              <a:t>18</a:t>
            </a:r>
            <a:r>
              <a:rPr lang="en-US" u="none" strike="noStrike" dirty="0" smtClean="0">
                <a:effectLst/>
              </a:rPr>
              <a:t> </a:t>
            </a:r>
            <a:r>
              <a:rPr lang="en-US" sz="1200" dirty="0" smtClean="0">
                <a:effectLst/>
              </a:rPr>
              <a:t>On that day the </a:t>
            </a:r>
            <a:r>
              <a:rPr lang="en-US" sz="1200" cap="small" dirty="0" smtClean="0">
                <a:effectLst/>
              </a:rPr>
              <a:t>Lord</a:t>
            </a:r>
            <a:r>
              <a:rPr lang="en-US" sz="1200" dirty="0" smtClean="0">
                <a:effectLst/>
              </a:rPr>
              <a:t> made a covenant with Abram, saying,</a:t>
            </a:r>
            <a:r>
              <a:rPr lang="en-US" dirty="0" smtClean="0"/>
              <a:t> </a:t>
            </a:r>
            <a:r>
              <a:rPr lang="en-US" sz="1200" dirty="0" smtClean="0">
                <a:effectLst/>
              </a:rPr>
              <a:t>“To your descendants I have given this land,</a:t>
            </a:r>
            <a:r>
              <a:rPr lang="en-US" dirty="0" smtClean="0"/>
              <a:t> </a:t>
            </a:r>
            <a:r>
              <a:rPr lang="en-US" sz="1200" dirty="0" smtClean="0">
                <a:effectLst/>
              </a:rPr>
              <a:t>From the river of Egypt as far as the great river, the river Euphrates:</a:t>
            </a:r>
            <a:r>
              <a:rPr lang="en-US" dirty="0" smtClean="0"/>
              <a:t> </a:t>
            </a:r>
          </a:p>
          <a:p>
            <a:endParaRPr lang="en-US" dirty="0" smtClean="0"/>
          </a:p>
          <a:p>
            <a:pPr eaLnBrk="1" hangingPunct="1"/>
            <a:endParaRPr lang="en-US" altLang="en-US" dirty="0" smtClean="0"/>
          </a:p>
        </p:txBody>
      </p:sp>
    </p:spTree>
    <p:extLst>
      <p:ext uri="{BB962C8B-B14F-4D97-AF65-F5344CB8AC3E}">
        <p14:creationId xmlns:p14="http://schemas.microsoft.com/office/powerpoint/2010/main" val="166046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2</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20</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Fulfilled</a:t>
            </a:r>
            <a:r>
              <a:rPr lang="en-US" altLang="en-US" dirty="0" smtClean="0"/>
              <a:t> - </a:t>
            </a:r>
            <a:r>
              <a:rPr lang="en-US" dirty="0" smtClean="0"/>
              <a:t>1 Kings 13:2  cf. 2 Kings 23:15-18  </a:t>
            </a:r>
            <a:r>
              <a:rPr lang="en-US" u="none" strike="noStrike" baseline="30000" dirty="0" smtClean="0">
                <a:effectLst/>
              </a:rPr>
              <a:t>2</a:t>
            </a:r>
            <a:r>
              <a:rPr lang="en-US" u="none" strike="noStrike" dirty="0" smtClean="0">
                <a:effectLst/>
              </a:rPr>
              <a:t> </a:t>
            </a:r>
            <a:r>
              <a:rPr lang="en-US" sz="1200" dirty="0" smtClean="0">
                <a:effectLst/>
              </a:rPr>
              <a:t>He cried against the altar by the word of the </a:t>
            </a:r>
            <a:r>
              <a:rPr lang="en-US" sz="1200" cap="small" dirty="0" smtClean="0">
                <a:effectLst/>
              </a:rPr>
              <a:t>Lord</a:t>
            </a:r>
            <a:r>
              <a:rPr lang="en-US" sz="1200" dirty="0" smtClean="0">
                <a:effectLst/>
              </a:rPr>
              <a:t>, and said, “O altar, altar, thus says the </a:t>
            </a:r>
            <a:r>
              <a:rPr lang="en-US" sz="1200" cap="small" dirty="0" smtClean="0">
                <a:effectLst/>
              </a:rPr>
              <a:t>Lord</a:t>
            </a:r>
            <a:r>
              <a:rPr lang="en-US" sz="1200" dirty="0" smtClean="0">
                <a:effectLst/>
              </a:rPr>
              <a:t>, ‘Behold, a son shall be born to the house of David, Josiah by name; and on you he shall sacrifice the priests of the high places who burn incense on you, and human bones shall be burned on you.’ ”</a:t>
            </a:r>
            <a:r>
              <a:rPr lang="en-US" dirty="0" smtClean="0"/>
              <a:t>     </a:t>
            </a:r>
          </a:p>
          <a:p>
            <a:r>
              <a:rPr lang="en-US" u="sng" dirty="0" smtClean="0"/>
              <a:t>Unfulfilled</a:t>
            </a:r>
            <a:r>
              <a:rPr lang="en-US" baseline="0" dirty="0" smtClean="0"/>
              <a:t> – Revelation 6-22.  Refers to the last days: Tribulation, Millennium &amp; Eternity</a:t>
            </a:r>
          </a:p>
          <a:p>
            <a:r>
              <a:rPr lang="en-US" baseline="0" dirty="0" smtClean="0"/>
              <a:t>Literal – Revelation 9:1-10.  a descriptive text using figures of speech</a:t>
            </a:r>
          </a:p>
          <a:p>
            <a:r>
              <a:rPr lang="en-US" baseline="0" dirty="0" smtClean="0"/>
              <a:t>Typological – Revelation 12 – the allegorical figures are described and then identified.</a:t>
            </a:r>
          </a:p>
          <a:p>
            <a:r>
              <a:rPr lang="en-US" baseline="0" dirty="0" smtClean="0"/>
              <a:t>Similar prophecies:  Day of the Lord: - see handout</a:t>
            </a:r>
            <a:endParaRPr lang="en-US" dirty="0" smtClean="0"/>
          </a:p>
          <a:p>
            <a:pPr eaLnBrk="1" hangingPunct="1"/>
            <a:endParaRPr lang="en-US" altLang="en-US" dirty="0" smtClean="0"/>
          </a:p>
        </p:txBody>
      </p:sp>
    </p:spTree>
    <p:extLst>
      <p:ext uri="{BB962C8B-B14F-4D97-AF65-F5344CB8AC3E}">
        <p14:creationId xmlns:p14="http://schemas.microsoft.com/office/powerpoint/2010/main" val="1895337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21</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There are passages</a:t>
            </a:r>
            <a:r>
              <a:rPr lang="en-US" altLang="en-US" baseline="0" dirty="0" smtClean="0"/>
              <a:t> such as Revelation 12 which are clearly allegorical as indicated in the text</a:t>
            </a:r>
            <a:endParaRPr lang="en-US" altLang="en-US" dirty="0" smtClean="0"/>
          </a:p>
        </p:txBody>
      </p:sp>
    </p:spTree>
    <p:extLst>
      <p:ext uri="{BB962C8B-B14F-4D97-AF65-F5344CB8AC3E}">
        <p14:creationId xmlns:p14="http://schemas.microsoft.com/office/powerpoint/2010/main" val="42638252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22</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920742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23</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3297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24</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sng" strike="noStrike" baseline="0" dirty="0" smtClean="0">
                <a:latin typeface="Arial" panose="020B0604020202020204" pitchFamily="34" charset="0"/>
              </a:rPr>
              <a:t>Isaiah 9:6-7 </a:t>
            </a:r>
            <a:r>
              <a:rPr lang="en-US" sz="1200" b="0" i="0" u="none" strike="noStrike" baseline="0" dirty="0" smtClean="0">
                <a:latin typeface="Arial" panose="020B0604020202020204" pitchFamily="34" charset="0"/>
              </a:rPr>
              <a:t>For a child will be born to us, a son will be given to us; And the government will rest on His shoulders; And His name will be called Wonderful Counselor, Mighty God, Eternal Father, Prince of Peace. 7 There will be no end to the increase of [His] government or of peace, On the throne of David and over his kingdom, To establish it and to uphold it with justice and righteousness From then on and forevermore. The zeal of the Lord of hosts will accomplish this</a:t>
            </a:r>
          </a:p>
          <a:p>
            <a:pPr eaLnBrk="1" hangingPunct="1"/>
            <a:r>
              <a:rPr lang="en-US" sz="1200" b="0" i="1" u="none" strike="noStrike" baseline="0" dirty="0" smtClean="0"/>
              <a:t>Messiah - God in human flesh - a child/son who will also be mighty God - will come and set up an earthly kingdom on the throne of David that will be just, righteous and eternal</a:t>
            </a:r>
          </a:p>
          <a:p>
            <a:pPr eaLnBrk="1" hangingPunct="1"/>
            <a:endParaRPr lang="en-US" altLang="en-US" dirty="0" smtClean="0"/>
          </a:p>
        </p:txBody>
      </p:sp>
    </p:spTree>
    <p:extLst>
      <p:ext uri="{BB962C8B-B14F-4D97-AF65-F5344CB8AC3E}">
        <p14:creationId xmlns:p14="http://schemas.microsoft.com/office/powerpoint/2010/main" val="20695650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25</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9:9 – a messianic prophecy  - quoted in Matthew 21:4-7</a:t>
            </a:r>
          </a:p>
          <a:p>
            <a:pPr eaLnBrk="1" hangingPunct="1"/>
            <a:r>
              <a:rPr lang="en-US" sz="1200" b="0" i="0" u="none" strike="noStrike" baseline="0" dirty="0" smtClean="0"/>
              <a:t>11:1-17  - seems to be a unified section with vs. 12-13 being directly filled in Matthew 26:15, 27:3-12</a:t>
            </a:r>
            <a:endParaRPr lang="en-US" sz="1200" b="0" i="0" u="none" strike="noStrike" baseline="0" dirty="0" smtClean="0"/>
          </a:p>
        </p:txBody>
      </p:sp>
    </p:spTree>
    <p:extLst>
      <p:ext uri="{BB962C8B-B14F-4D97-AF65-F5344CB8AC3E}">
        <p14:creationId xmlns:p14="http://schemas.microsoft.com/office/powerpoint/2010/main" val="11397480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26</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7672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27</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759573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28</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u="sng" dirty="0" smtClean="0"/>
              <a:t>Romans 5:14  </a:t>
            </a:r>
            <a:r>
              <a:rPr lang="en-US" u="none" strike="noStrike" baseline="30000" dirty="0" smtClean="0">
                <a:effectLst/>
              </a:rPr>
              <a:t>14</a:t>
            </a:r>
            <a:r>
              <a:rPr lang="en-US" u="none" strike="noStrike" dirty="0" smtClean="0">
                <a:effectLst/>
              </a:rPr>
              <a:t> </a:t>
            </a:r>
            <a:r>
              <a:rPr lang="en-US" sz="1200" dirty="0" smtClean="0">
                <a:effectLst/>
              </a:rPr>
              <a:t>Nevertheless death reigned from Adam until Moses, even over those who had not sinned in the likeness of the offense of Adam, who </a:t>
            </a:r>
            <a:r>
              <a:rPr lang="en-US" sz="1200" b="1" dirty="0" smtClean="0">
                <a:effectLst/>
              </a:rPr>
              <a:t>is a type </a:t>
            </a:r>
            <a:r>
              <a:rPr lang="en-US" sz="1200" dirty="0" smtClean="0">
                <a:effectLst/>
              </a:rPr>
              <a:t>of Him who was to come.</a:t>
            </a:r>
            <a:r>
              <a:rPr lang="en-US" dirty="0" smtClean="0"/>
              <a:t> </a:t>
            </a:r>
          </a:p>
          <a:p>
            <a:r>
              <a:rPr lang="en-US" i="0" u="sng" dirty="0" smtClean="0"/>
              <a:t>1 Corinthians 15:45–49 </a:t>
            </a:r>
            <a:r>
              <a:rPr lang="en-US" u="none" strike="noStrike" baseline="30000" dirty="0" smtClean="0">
                <a:effectLst/>
              </a:rPr>
              <a:t>45</a:t>
            </a:r>
            <a:r>
              <a:rPr lang="en-US" u="none" strike="noStrike" dirty="0" smtClean="0">
                <a:effectLst/>
              </a:rPr>
              <a:t> </a:t>
            </a:r>
            <a:r>
              <a:rPr lang="en-US" sz="1200" dirty="0" smtClean="0">
                <a:effectLst/>
              </a:rPr>
              <a:t>So also it is written, “The first </a:t>
            </a:r>
            <a:r>
              <a:rPr lang="en-US" sz="1200" cap="small" dirty="0" smtClean="0">
                <a:effectLst/>
              </a:rPr>
              <a:t>man</a:t>
            </a:r>
            <a:r>
              <a:rPr lang="en-US" sz="1200" dirty="0" smtClean="0">
                <a:effectLst/>
              </a:rPr>
              <a:t>, Adam, </a:t>
            </a:r>
            <a:r>
              <a:rPr lang="en-US" sz="1200" cap="small" dirty="0" smtClean="0">
                <a:effectLst/>
              </a:rPr>
              <a:t>became a living soul</a:t>
            </a:r>
            <a:r>
              <a:rPr lang="en-US" sz="1200" dirty="0" smtClean="0">
                <a:effectLst/>
              </a:rPr>
              <a:t>.” The last Adam </a:t>
            </a:r>
            <a:r>
              <a:rPr lang="en-US" sz="1200" i="1" dirty="0" smtClean="0">
                <a:effectLst/>
              </a:rPr>
              <a:t>became</a:t>
            </a:r>
            <a:r>
              <a:rPr lang="en-US" sz="1200" dirty="0" smtClean="0">
                <a:effectLst/>
              </a:rPr>
              <a:t> a life-giving spirit.</a:t>
            </a:r>
            <a:r>
              <a:rPr lang="en-US" dirty="0" smtClean="0"/>
              <a:t> </a:t>
            </a:r>
            <a:r>
              <a:rPr lang="en-US" u="none" strike="noStrike" baseline="30000" dirty="0" smtClean="0">
                <a:effectLst/>
              </a:rPr>
              <a:t>46</a:t>
            </a:r>
            <a:r>
              <a:rPr lang="en-US" u="none" strike="noStrike" dirty="0" smtClean="0">
                <a:effectLst/>
              </a:rPr>
              <a:t> </a:t>
            </a:r>
            <a:r>
              <a:rPr lang="en-US" sz="1200" dirty="0" smtClean="0">
                <a:effectLst/>
              </a:rPr>
              <a:t>However, the spiritual is not first, but the natural; then the spiritual.</a:t>
            </a:r>
            <a:r>
              <a:rPr lang="en-US" dirty="0" smtClean="0"/>
              <a:t> </a:t>
            </a:r>
            <a:r>
              <a:rPr lang="en-US" u="none" strike="noStrike" baseline="30000" dirty="0" smtClean="0">
                <a:effectLst/>
              </a:rPr>
              <a:t>47</a:t>
            </a:r>
            <a:r>
              <a:rPr lang="en-US" u="none" strike="noStrike" dirty="0" smtClean="0">
                <a:effectLst/>
              </a:rPr>
              <a:t> </a:t>
            </a:r>
            <a:r>
              <a:rPr lang="en-US" sz="1200" dirty="0" smtClean="0">
                <a:effectLst/>
              </a:rPr>
              <a:t>The first man is from the earth, earthy; the second man is from heaven.</a:t>
            </a:r>
            <a:r>
              <a:rPr lang="en-US" dirty="0" smtClean="0"/>
              <a:t> </a:t>
            </a:r>
            <a:r>
              <a:rPr lang="en-US" u="none" strike="noStrike" baseline="30000" dirty="0" smtClean="0">
                <a:effectLst/>
              </a:rPr>
              <a:t>48</a:t>
            </a:r>
            <a:r>
              <a:rPr lang="en-US" u="none" strike="noStrike" dirty="0" smtClean="0">
                <a:effectLst/>
              </a:rPr>
              <a:t> </a:t>
            </a:r>
            <a:r>
              <a:rPr lang="en-US" sz="1200" dirty="0" smtClean="0">
                <a:effectLst/>
              </a:rPr>
              <a:t>As is the earthy, so also are those who are earthy; and as is the heavenly, so also are those who are heavenly.</a:t>
            </a:r>
            <a:r>
              <a:rPr lang="en-US" dirty="0" smtClean="0"/>
              <a:t> </a:t>
            </a:r>
            <a:r>
              <a:rPr lang="en-US" u="none" strike="noStrike" baseline="30000" dirty="0" smtClean="0">
                <a:effectLst/>
              </a:rPr>
              <a:t>49</a:t>
            </a:r>
            <a:r>
              <a:rPr lang="en-US" u="none" strike="noStrike" dirty="0" smtClean="0">
                <a:effectLst/>
              </a:rPr>
              <a:t> </a:t>
            </a:r>
            <a:r>
              <a:rPr lang="en-US" sz="1200" dirty="0" smtClean="0">
                <a:effectLst/>
              </a:rPr>
              <a:t>Just as we have borne the image of the earthy, we will also bear the image of the heavenly.</a:t>
            </a:r>
            <a:r>
              <a:rPr lang="en-US" dirty="0" smtClean="0"/>
              <a:t> </a:t>
            </a:r>
          </a:p>
          <a:p>
            <a:r>
              <a:rPr lang="en-US" u="sng" dirty="0" smtClean="0"/>
              <a:t>Hebrews 5:8–10 </a:t>
            </a:r>
            <a:r>
              <a:rPr lang="en-US" u="none" strike="noStrike" baseline="30000" dirty="0" smtClean="0">
                <a:effectLst/>
              </a:rPr>
              <a:t>8</a:t>
            </a:r>
            <a:r>
              <a:rPr lang="en-US" u="none" strike="noStrike" dirty="0" smtClean="0">
                <a:effectLst/>
              </a:rPr>
              <a:t> </a:t>
            </a:r>
            <a:r>
              <a:rPr lang="en-US" sz="1200" dirty="0" smtClean="0">
                <a:effectLst/>
              </a:rPr>
              <a:t>Although He was a Son, He learned obedience from the things which He suffered.</a:t>
            </a:r>
            <a:r>
              <a:rPr lang="en-US" dirty="0" smtClean="0"/>
              <a:t> </a:t>
            </a:r>
            <a:r>
              <a:rPr lang="en-US" u="none" strike="noStrike" baseline="30000" dirty="0" smtClean="0">
                <a:effectLst/>
              </a:rPr>
              <a:t>9</a:t>
            </a:r>
            <a:r>
              <a:rPr lang="en-US" u="none" strike="noStrike" dirty="0" smtClean="0">
                <a:effectLst/>
              </a:rPr>
              <a:t> </a:t>
            </a:r>
            <a:r>
              <a:rPr lang="en-US" sz="1200" dirty="0" smtClean="0">
                <a:effectLst/>
              </a:rPr>
              <a:t>And having been made perfect, He became to all those who obey Him the source of eternal salvation,</a:t>
            </a:r>
            <a:r>
              <a:rPr lang="en-US" dirty="0" smtClean="0"/>
              <a:t> </a:t>
            </a:r>
            <a:r>
              <a:rPr lang="en-US" u="none" strike="noStrike" baseline="30000" dirty="0" smtClean="0">
                <a:effectLst/>
              </a:rPr>
              <a:t>10</a:t>
            </a:r>
            <a:r>
              <a:rPr lang="en-US" u="none" strike="noStrike" dirty="0" smtClean="0">
                <a:effectLst/>
              </a:rPr>
              <a:t> </a:t>
            </a:r>
            <a:r>
              <a:rPr lang="en-US" sz="1200" dirty="0" smtClean="0">
                <a:effectLst/>
              </a:rPr>
              <a:t>being designated by God as a high priest according to the order of Melchizedek.</a:t>
            </a:r>
            <a:r>
              <a:rPr lang="en-US" dirty="0" smtClean="0"/>
              <a:t> </a:t>
            </a:r>
          </a:p>
          <a:p>
            <a:r>
              <a:rPr lang="en-US" u="sng" dirty="0" smtClean="0"/>
              <a:t>Hebrews 6:20 </a:t>
            </a:r>
            <a:r>
              <a:rPr lang="en-US" u="none" strike="noStrike" baseline="30000" dirty="0" smtClean="0">
                <a:effectLst/>
              </a:rPr>
              <a:t>20</a:t>
            </a:r>
            <a:r>
              <a:rPr lang="en-US" u="none" strike="noStrike" dirty="0" smtClean="0">
                <a:effectLst/>
              </a:rPr>
              <a:t> </a:t>
            </a:r>
            <a:r>
              <a:rPr lang="en-US" sz="1200" dirty="0" smtClean="0">
                <a:effectLst/>
              </a:rPr>
              <a:t>where Jesus has entered as a forerunner for us, having become a high priest forever according to the order of Melchizedek.</a:t>
            </a:r>
            <a:r>
              <a:rPr lang="en-US" dirty="0" smtClean="0"/>
              <a:t> </a:t>
            </a:r>
          </a:p>
          <a:p>
            <a:endParaRPr lang="en-US" b="1" dirty="0" smtClean="0"/>
          </a:p>
          <a:p>
            <a:endParaRPr lang="en-US" dirty="0" smtClean="0"/>
          </a:p>
          <a:p>
            <a:pPr eaLnBrk="1" hangingPunct="1"/>
            <a:endParaRPr lang="en-US" altLang="en-US" dirty="0" smtClean="0"/>
          </a:p>
        </p:txBody>
      </p:sp>
    </p:spTree>
    <p:extLst>
      <p:ext uri="{BB962C8B-B14F-4D97-AF65-F5344CB8AC3E}">
        <p14:creationId xmlns:p14="http://schemas.microsoft.com/office/powerpoint/2010/main" val="18420596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29</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08456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3</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Roadside =</a:t>
            </a:r>
            <a:r>
              <a:rPr lang="en-US" altLang="en-US" baseline="0" dirty="0" smtClean="0"/>
              <a:t> no response. Does not understand &amp; what was there taken away. (Mt. 13:19)</a:t>
            </a:r>
          </a:p>
          <a:p>
            <a:pPr eaLnBrk="1" hangingPunct="1"/>
            <a:r>
              <a:rPr lang="en-US" altLang="en-US" baseline="0" dirty="0" smtClean="0"/>
              <a:t>Rocky soil = temporary response.  but shallow roots – withers in affliction, departs (Mt. 13:20-21)</a:t>
            </a:r>
          </a:p>
          <a:p>
            <a:pPr eaLnBrk="1" hangingPunct="1"/>
            <a:r>
              <a:rPr lang="en-US" altLang="en-US" dirty="0" smtClean="0"/>
              <a:t>Thorny</a:t>
            </a:r>
            <a:r>
              <a:rPr lang="en-US" altLang="en-US" baseline="0" dirty="0" smtClean="0"/>
              <a:t> soil = hears, but chocked out by worries of the world, so no fruit (Mt. 13:22)</a:t>
            </a:r>
          </a:p>
          <a:p>
            <a:pPr eaLnBrk="1" hangingPunct="1"/>
            <a:r>
              <a:rPr lang="en-US" altLang="en-US" baseline="0" dirty="0" smtClean="0"/>
              <a:t>Prepared soil = understands, responds, growth &amp; fruit. (Mt. 13:23)</a:t>
            </a:r>
            <a:endParaRPr lang="en-US" altLang="en-US" dirty="0" smtClean="0"/>
          </a:p>
        </p:txBody>
      </p:sp>
    </p:spTree>
    <p:extLst>
      <p:ext uri="{BB962C8B-B14F-4D97-AF65-F5344CB8AC3E}">
        <p14:creationId xmlns:p14="http://schemas.microsoft.com/office/powerpoint/2010/main" val="2080168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30</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r>
              <a:rPr lang="en-US" dirty="0" smtClean="0"/>
              <a:t>John 6:30–33 (NASB95) </a:t>
            </a:r>
          </a:p>
          <a:p>
            <a:r>
              <a:rPr lang="en-US" u="none" strike="noStrike" baseline="30000" dirty="0" smtClean="0">
                <a:effectLst/>
              </a:rPr>
              <a:t>30</a:t>
            </a:r>
            <a:r>
              <a:rPr lang="en-US" u="none" strike="noStrike" dirty="0" smtClean="0">
                <a:effectLst/>
              </a:rPr>
              <a:t> </a:t>
            </a:r>
            <a:r>
              <a:rPr lang="en-US" sz="1200" dirty="0" smtClean="0">
                <a:effectLst/>
              </a:rPr>
              <a:t>So they said to Him, “What then do You do for a sign, so that we may see, and believe You? What work do You perform?</a:t>
            </a:r>
            <a:r>
              <a:rPr lang="en-US" dirty="0" smtClean="0"/>
              <a:t> </a:t>
            </a:r>
            <a:r>
              <a:rPr lang="en-US" u="none" strike="noStrike" baseline="30000" dirty="0" smtClean="0">
                <a:effectLst/>
              </a:rPr>
              <a:t>31</a:t>
            </a:r>
            <a:r>
              <a:rPr lang="en-US" u="none" strike="noStrike" dirty="0" smtClean="0">
                <a:effectLst/>
              </a:rPr>
              <a:t> </a:t>
            </a:r>
            <a:r>
              <a:rPr lang="en-US" sz="1200" dirty="0" smtClean="0">
                <a:effectLst/>
              </a:rPr>
              <a:t>“Our fathers ate the manna in the wilderness; as it is written, ‘</a:t>
            </a:r>
            <a:r>
              <a:rPr lang="en-US" sz="1200" cap="small" dirty="0" smtClean="0">
                <a:effectLst/>
              </a:rPr>
              <a:t>He gave them bread out of heaven to eat</a:t>
            </a:r>
            <a:r>
              <a:rPr lang="en-US" sz="1200" dirty="0" smtClean="0">
                <a:effectLst/>
              </a:rPr>
              <a:t>.’ ”</a:t>
            </a:r>
            <a:r>
              <a:rPr lang="en-US" dirty="0" smtClean="0"/>
              <a:t> </a:t>
            </a:r>
            <a:r>
              <a:rPr lang="en-US" u="none" strike="noStrike" baseline="30000" dirty="0" smtClean="0">
                <a:effectLst/>
              </a:rPr>
              <a:t>32</a:t>
            </a:r>
            <a:r>
              <a:rPr lang="en-US" u="none" strike="noStrike" dirty="0" smtClean="0">
                <a:effectLst/>
              </a:rPr>
              <a:t> </a:t>
            </a:r>
            <a:r>
              <a:rPr lang="en-US" sz="1200" dirty="0" smtClean="0">
                <a:effectLst/>
              </a:rPr>
              <a:t>Jesus then said to them, “Truly, truly, I say to you, it is not Moses who has given you the bread out of heaven, but it is My Father who gives you the true bread out of heaven.</a:t>
            </a:r>
            <a:r>
              <a:rPr lang="en-US" dirty="0" smtClean="0"/>
              <a:t> </a:t>
            </a:r>
            <a:r>
              <a:rPr lang="en-US" u="none" strike="noStrike" baseline="30000" dirty="0" smtClean="0">
                <a:effectLst/>
              </a:rPr>
              <a:t>33</a:t>
            </a:r>
            <a:r>
              <a:rPr lang="en-US" u="none" strike="noStrike" dirty="0" smtClean="0">
                <a:effectLst/>
              </a:rPr>
              <a:t> </a:t>
            </a:r>
            <a:r>
              <a:rPr lang="en-US" sz="1200" dirty="0" smtClean="0">
                <a:effectLst/>
              </a:rPr>
              <a:t>“For the bread of God is that which comes down out of heaven, and gives life to the world.”</a:t>
            </a:r>
            <a:r>
              <a:rPr lang="en-US" dirty="0" smtClean="0"/>
              <a:t> </a:t>
            </a:r>
            <a:endParaRPr lang="en-US" dirty="0"/>
          </a:p>
        </p:txBody>
      </p:sp>
    </p:spTree>
    <p:extLst>
      <p:ext uri="{BB962C8B-B14F-4D97-AF65-F5344CB8AC3E}">
        <p14:creationId xmlns:p14="http://schemas.microsoft.com/office/powerpoint/2010/main" val="18869770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31</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200" b="1" dirty="0" smtClean="0">
                <a:solidFill>
                  <a:srgbClr val="FFFFFF"/>
                </a:solidFill>
                <a:latin typeface="Arial Narrow" panose="020B0606020202030204" pitchFamily="34" charset="0"/>
              </a:rPr>
              <a:t>(Many of these are manifested by a direct interchange of terms - Manna in John 6, etc.).</a:t>
            </a:r>
            <a:endParaRPr lang="en-US" altLang="en-US" dirty="0" smtClean="0"/>
          </a:p>
        </p:txBody>
      </p:sp>
    </p:spTree>
    <p:extLst>
      <p:ext uri="{BB962C8B-B14F-4D97-AF65-F5344CB8AC3E}">
        <p14:creationId xmlns:p14="http://schemas.microsoft.com/office/powerpoint/2010/main" val="34022241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pPr/>
              <a:t>32</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dirty="0" smtClean="0"/>
              <a:t>Romans 5:14  </a:t>
            </a:r>
            <a:r>
              <a:rPr lang="en-US" i="1" u="none" strike="noStrike" baseline="30000" dirty="0" smtClean="0">
                <a:effectLst/>
              </a:rPr>
              <a:t>14</a:t>
            </a:r>
            <a:r>
              <a:rPr lang="en-US" i="1" u="none" strike="noStrike" dirty="0" smtClean="0">
                <a:effectLst/>
              </a:rPr>
              <a:t> </a:t>
            </a:r>
            <a:r>
              <a:rPr lang="en-US" sz="1200" i="1" dirty="0" smtClean="0">
                <a:effectLst/>
              </a:rPr>
              <a:t>Nevertheless death reigned from Adam until Moses, even over those who had not sinned in the likeness of the offense of Adam, who </a:t>
            </a:r>
            <a:r>
              <a:rPr lang="en-US" sz="1200" b="1" i="1" dirty="0" smtClean="0">
                <a:effectLst/>
              </a:rPr>
              <a:t>is a type </a:t>
            </a:r>
            <a:r>
              <a:rPr lang="en-US" sz="1200" i="1" dirty="0" smtClean="0">
                <a:effectLst/>
              </a:rPr>
              <a:t>of Him who was to come.</a:t>
            </a:r>
            <a:r>
              <a:rPr lang="en-US" i="1" dirty="0" smtClean="0"/>
              <a: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b="0" dirty="0" smtClean="0"/>
              <a:t>Exodus 12 – Passover lamb - </a:t>
            </a:r>
            <a:r>
              <a:rPr lang="en-US" dirty="0" smtClean="0"/>
              <a:t>John 1:29 </a:t>
            </a:r>
            <a:r>
              <a:rPr lang="en-US" i="1" u="none" strike="noStrike" baseline="30000" dirty="0" smtClean="0">
                <a:effectLst/>
              </a:rPr>
              <a:t>29</a:t>
            </a:r>
            <a:r>
              <a:rPr lang="en-US" i="1" u="none" strike="noStrike" dirty="0" smtClean="0">
                <a:effectLst/>
              </a:rPr>
              <a:t> </a:t>
            </a:r>
            <a:r>
              <a:rPr lang="en-US" sz="1200" i="1" dirty="0" smtClean="0">
                <a:effectLst/>
              </a:rPr>
              <a:t>The next day he saw Jesus coming to him and said, “Behold, the Lamb of God who takes away the sin of the world!</a:t>
            </a:r>
            <a:r>
              <a:rPr lang="en-US" i="1" dirty="0" smtClean="0"/>
              <a:t> </a:t>
            </a:r>
          </a:p>
          <a:p>
            <a:r>
              <a:rPr lang="en-US" dirty="0" smtClean="0"/>
              <a:t>Hebrews 3:1 </a:t>
            </a:r>
            <a:r>
              <a:rPr lang="en-US" u="none" strike="noStrike" dirty="0" smtClean="0">
                <a:effectLst/>
              </a:rPr>
              <a:t> </a:t>
            </a:r>
            <a:r>
              <a:rPr lang="en-US" sz="1200" dirty="0" smtClean="0">
                <a:effectLst/>
              </a:rPr>
              <a:t>T</a:t>
            </a:r>
            <a:r>
              <a:rPr lang="en-US" sz="1200" i="1" dirty="0" smtClean="0">
                <a:effectLst/>
              </a:rPr>
              <a:t>herefore, holy brethren, partakers of a heavenly calling, consider Jesus, the Apostle and High Priest of our confession;</a:t>
            </a:r>
            <a:r>
              <a:rPr lang="en-US" i="1" dirty="0" smtClean="0"/>
              <a:t> </a:t>
            </a:r>
          </a:p>
          <a:p>
            <a:pPr eaLnBrk="1" hangingPunct="1"/>
            <a:endParaRPr lang="en-US" altLang="en-US" b="1" dirty="0" smtClean="0"/>
          </a:p>
        </p:txBody>
      </p:sp>
    </p:spTree>
    <p:extLst>
      <p:ext uri="{BB962C8B-B14F-4D97-AF65-F5344CB8AC3E}">
        <p14:creationId xmlns:p14="http://schemas.microsoft.com/office/powerpoint/2010/main" val="25119159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33</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r>
              <a:rPr lang="en-US" dirty="0" smtClean="0"/>
              <a:t>1 Corinthians 5:7  </a:t>
            </a:r>
            <a:r>
              <a:rPr lang="en-US" sz="1200" i="1" dirty="0" smtClean="0">
                <a:effectLst/>
              </a:rPr>
              <a:t>Clean out the old leaven so that you may be a new lump, just as you are in fact unleavened. For Christ our Passover also has been sacrificed.</a:t>
            </a:r>
            <a:r>
              <a:rPr lang="en-US" i="1" dirty="0" smtClean="0"/>
              <a:t> </a:t>
            </a:r>
          </a:p>
          <a:p>
            <a:r>
              <a:rPr lang="en-US" dirty="0" smtClean="0"/>
              <a:t>John 3:14–15 </a:t>
            </a:r>
            <a:r>
              <a:rPr lang="en-US" u="none" strike="noStrike" baseline="30000" dirty="0" smtClean="0">
                <a:effectLst/>
              </a:rPr>
              <a:t>14</a:t>
            </a:r>
            <a:r>
              <a:rPr lang="en-US" u="none" strike="noStrike" dirty="0" smtClean="0">
                <a:effectLst/>
              </a:rPr>
              <a:t> </a:t>
            </a:r>
            <a:r>
              <a:rPr lang="en-US" sz="1200" dirty="0" smtClean="0">
                <a:effectLst/>
              </a:rPr>
              <a:t>“</a:t>
            </a:r>
            <a:r>
              <a:rPr lang="en-US" sz="1200" i="1" dirty="0" smtClean="0">
                <a:effectLst/>
              </a:rPr>
              <a:t>As Moses lifted up the serpent in the wilderness, even so must the Son of Man be lifted up;</a:t>
            </a:r>
            <a:r>
              <a:rPr lang="en-US" i="1" dirty="0" smtClean="0"/>
              <a:t> </a:t>
            </a:r>
            <a:r>
              <a:rPr lang="en-US" i="1" u="none" strike="noStrike" baseline="30000" dirty="0" smtClean="0">
                <a:effectLst/>
              </a:rPr>
              <a:t>15</a:t>
            </a:r>
            <a:r>
              <a:rPr lang="en-US" i="1" u="none" strike="noStrike" dirty="0" smtClean="0">
                <a:effectLst/>
              </a:rPr>
              <a:t> </a:t>
            </a:r>
            <a:r>
              <a:rPr lang="en-US" sz="1200" i="1" dirty="0" smtClean="0">
                <a:effectLst/>
              </a:rPr>
              <a:t>so that whoever believes will in Him have eternal life.</a:t>
            </a:r>
            <a:r>
              <a:rPr lang="en-US" i="1" dirty="0" smtClean="0"/>
              <a:t> </a:t>
            </a:r>
          </a:p>
          <a:p>
            <a:r>
              <a:rPr lang="en-US" dirty="0" smtClean="0"/>
              <a:t>Hebrews 9:23–24  </a:t>
            </a:r>
            <a:r>
              <a:rPr lang="en-US" i="1" u="none" strike="noStrike" baseline="30000" dirty="0" smtClean="0">
                <a:effectLst/>
              </a:rPr>
              <a:t>23</a:t>
            </a:r>
            <a:r>
              <a:rPr lang="en-US" i="1" u="none" strike="noStrike" dirty="0" smtClean="0">
                <a:effectLst/>
              </a:rPr>
              <a:t> </a:t>
            </a:r>
            <a:r>
              <a:rPr lang="en-US" sz="1200" i="1" dirty="0" smtClean="0">
                <a:effectLst/>
              </a:rPr>
              <a:t>Therefore it was necessary for the copies of the things in the heavens to be cleansed with these, but the heavenly things themselves with better sacrifices than these.</a:t>
            </a:r>
            <a:r>
              <a:rPr lang="en-US" i="1" dirty="0" smtClean="0"/>
              <a:t> </a:t>
            </a:r>
            <a:r>
              <a:rPr lang="en-US" i="1" u="none" strike="noStrike" baseline="30000" dirty="0" smtClean="0">
                <a:effectLst/>
              </a:rPr>
              <a:t>24</a:t>
            </a:r>
            <a:r>
              <a:rPr lang="en-US" i="1" u="none" strike="noStrike" dirty="0" smtClean="0">
                <a:effectLst/>
              </a:rPr>
              <a:t> </a:t>
            </a:r>
            <a:r>
              <a:rPr lang="en-US" sz="1200" i="1" dirty="0" smtClean="0">
                <a:effectLst/>
              </a:rPr>
              <a:t>For Christ did not enter a holy place made with hands, a mere copy of the true one, but into heaven itself, now to appear in the presence of God for us;</a:t>
            </a:r>
            <a:r>
              <a:rPr lang="en-US" i="1" dirty="0" smtClean="0"/>
              <a:t> </a:t>
            </a:r>
          </a:p>
          <a:p>
            <a:r>
              <a:rPr lang="en-US" dirty="0" smtClean="0"/>
              <a:t>Hebrews 10:1 </a:t>
            </a:r>
            <a:r>
              <a:rPr lang="en-US" u="none" strike="noStrike" baseline="30000" dirty="0" smtClean="0">
                <a:effectLst/>
              </a:rPr>
              <a:t>1</a:t>
            </a:r>
            <a:r>
              <a:rPr lang="en-US" u="none" strike="noStrike" dirty="0" smtClean="0">
                <a:effectLst/>
              </a:rPr>
              <a:t> </a:t>
            </a:r>
            <a:r>
              <a:rPr lang="en-US" sz="1200" i="1" dirty="0" smtClean="0">
                <a:effectLst/>
              </a:rPr>
              <a:t>For the Law, since it has only a shadow of the good things to come and not the very form of things, can never, by the same sacrifices which they offer continually year by year, make perfect those who draw near.</a:t>
            </a:r>
            <a:r>
              <a:rPr lang="en-US" i="1" dirty="0" smtClean="0"/>
              <a:t> </a:t>
            </a:r>
          </a:p>
          <a:p>
            <a:r>
              <a:rPr lang="en-US" dirty="0" smtClean="0"/>
              <a:t>Hebrews 10:9–10  </a:t>
            </a:r>
            <a:r>
              <a:rPr lang="en-US" i="1" u="none" strike="noStrike" baseline="30000" dirty="0" smtClean="0">
                <a:effectLst/>
              </a:rPr>
              <a:t>9</a:t>
            </a:r>
            <a:r>
              <a:rPr lang="en-US" i="1" u="none" strike="noStrike" dirty="0" smtClean="0">
                <a:effectLst/>
              </a:rPr>
              <a:t> </a:t>
            </a:r>
            <a:r>
              <a:rPr lang="en-US" sz="1200" i="1" dirty="0" smtClean="0">
                <a:effectLst/>
              </a:rPr>
              <a:t>then He said, “</a:t>
            </a:r>
            <a:r>
              <a:rPr lang="en-US" sz="1200" i="1" cap="small" dirty="0" smtClean="0">
                <a:effectLst/>
              </a:rPr>
              <a:t>Behold</a:t>
            </a:r>
            <a:r>
              <a:rPr lang="en-US" sz="1200" i="1" dirty="0" smtClean="0">
                <a:effectLst/>
              </a:rPr>
              <a:t>, I </a:t>
            </a:r>
            <a:r>
              <a:rPr lang="en-US" sz="1200" i="1" cap="small" dirty="0" smtClean="0">
                <a:effectLst/>
              </a:rPr>
              <a:t>have come to do Your will</a:t>
            </a:r>
            <a:r>
              <a:rPr lang="en-US" sz="1200" i="1" dirty="0" smtClean="0">
                <a:effectLst/>
              </a:rPr>
              <a:t>.” He takes away the first in order to establish the second.</a:t>
            </a:r>
            <a:r>
              <a:rPr lang="en-US" i="1" dirty="0" smtClean="0"/>
              <a:t> </a:t>
            </a:r>
            <a:r>
              <a:rPr lang="en-US" i="1" u="none" strike="noStrike" baseline="30000" dirty="0" smtClean="0">
                <a:effectLst/>
              </a:rPr>
              <a:t>10</a:t>
            </a:r>
            <a:r>
              <a:rPr lang="en-US" i="1" u="none" strike="noStrike" dirty="0" smtClean="0">
                <a:effectLst/>
              </a:rPr>
              <a:t> </a:t>
            </a:r>
            <a:r>
              <a:rPr lang="en-US" sz="1200" i="1" dirty="0" smtClean="0">
                <a:effectLst/>
              </a:rPr>
              <a:t>By this will we have been sanctified through the offering of the body of Jesus Christ once for all.</a:t>
            </a:r>
            <a:r>
              <a:rPr lang="en-US" i="1" dirty="0" smtClean="0"/>
              <a:t> </a:t>
            </a:r>
          </a:p>
          <a:p>
            <a:endParaRPr lang="en-US" i="1" dirty="0" smtClean="0"/>
          </a:p>
          <a:p>
            <a:pPr eaLnBrk="1" hangingPunct="1"/>
            <a:endParaRPr lang="en-US" altLang="en-US" i="1" dirty="0" smtClean="0"/>
          </a:p>
        </p:txBody>
      </p:sp>
    </p:spTree>
    <p:extLst>
      <p:ext uri="{BB962C8B-B14F-4D97-AF65-F5344CB8AC3E}">
        <p14:creationId xmlns:p14="http://schemas.microsoft.com/office/powerpoint/2010/main" val="1660392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34</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4</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12938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5</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1431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6</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3191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7</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26289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8</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72053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9</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64028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202658938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31376"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Parables - Handout</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62963"/>
            <a:ext cx="9144000" cy="6295037"/>
          </a:xfrm>
          <a:noFill/>
        </p:spPr>
        <p:txBody>
          <a:bodyPr/>
          <a:lstStyle/>
          <a:p>
            <a:pPr marL="514350" indent="-514350" eaLnBrk="1" hangingPunct="1">
              <a:buFont typeface="+mj-lt"/>
              <a:buAutoNum type="alphaUcPeriod" startAt="4"/>
            </a:pPr>
            <a:r>
              <a:rPr lang="en-US" altLang="en-US" sz="3200" b="1" dirty="0" smtClean="0">
                <a:solidFill>
                  <a:srgbClr val="FFFFFF"/>
                </a:solidFill>
                <a:latin typeface="Arial Narrow" panose="020B0606020202030204" pitchFamily="34" charset="0"/>
              </a:rPr>
              <a:t>Rules for Interpretation of </a:t>
            </a:r>
            <a:r>
              <a:rPr lang="en-US" altLang="en-US" sz="3200" b="1" dirty="0">
                <a:solidFill>
                  <a:srgbClr val="FFFFFF"/>
                </a:solidFill>
                <a:latin typeface="Arial Narrow" panose="020B0606020202030204" pitchFamily="34" charset="0"/>
              </a:rPr>
              <a:t>Parables </a:t>
            </a:r>
            <a:endParaRPr lang="en-US" altLang="en-US" sz="3200" b="1" dirty="0" smtClean="0">
              <a:solidFill>
                <a:srgbClr val="FFFFFF"/>
              </a:solidFill>
              <a:latin typeface="Arial Narrow" panose="020B0606020202030204" pitchFamily="34" charset="0"/>
            </a:endParaRPr>
          </a:p>
          <a:p>
            <a:pPr marL="577850" lvl="1" indent="-349250" eaLnBrk="1" hangingPunct="1">
              <a:buFont typeface="+mj-lt"/>
              <a:buAutoNum type="arabicPeriod" startAt="3"/>
            </a:pPr>
            <a:r>
              <a:rPr lang="en-US" altLang="en-US" sz="3200" b="1" u="sng" dirty="0" smtClean="0">
                <a:solidFill>
                  <a:srgbClr val="FFFFFF"/>
                </a:solidFill>
                <a:latin typeface="Arial Narrow" panose="020B0606020202030204" pitchFamily="34" charset="0"/>
              </a:rPr>
              <a:t>Exegetical Principle</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914400" lvl="2" indent="-407988" eaLnBrk="1" hangingPunct="1">
              <a:buFont typeface="+mj-lt"/>
              <a:buAutoNum type="alphaLcPeriod"/>
            </a:pPr>
            <a:r>
              <a:rPr lang="en-US" altLang="en-US" sz="3200" b="1" dirty="0" smtClean="0">
                <a:solidFill>
                  <a:srgbClr val="FFFFFF"/>
                </a:solidFill>
                <a:latin typeface="Arial Narrow" panose="020B0606020202030204" pitchFamily="34" charset="0"/>
              </a:rPr>
              <a:t>Determine </a:t>
            </a:r>
            <a:r>
              <a:rPr lang="en-US" altLang="en-US" sz="3200" b="1" dirty="0">
                <a:solidFill>
                  <a:srgbClr val="FFFFFF"/>
                </a:solidFill>
                <a:latin typeface="Arial Narrow" panose="020B0606020202030204" pitchFamily="34" charset="0"/>
              </a:rPr>
              <a:t>the one central truth in it. </a:t>
            </a:r>
            <a:endParaRPr lang="en-US" altLang="en-US" sz="3200" b="1" dirty="0" smtClean="0">
              <a:solidFill>
                <a:srgbClr val="FFFFFF"/>
              </a:solidFill>
              <a:latin typeface="Arial Narrow" panose="020B0606020202030204" pitchFamily="34" charset="0"/>
            </a:endParaRPr>
          </a:p>
          <a:p>
            <a:pPr marL="914400" lvl="2" indent="-407988" eaLnBrk="1" hangingPunct="1">
              <a:buFont typeface="+mj-lt"/>
              <a:buAutoNum type="alphaLcPeriod"/>
            </a:pPr>
            <a:r>
              <a:rPr lang="en-US" altLang="en-US" sz="3200" b="1" dirty="0" smtClean="0">
                <a:solidFill>
                  <a:srgbClr val="FFFFFF"/>
                </a:solidFill>
                <a:latin typeface="Arial Narrow" panose="020B0606020202030204" pitchFamily="34" charset="0"/>
              </a:rPr>
              <a:t>Determine how much is already interpreted by the Scriptures</a:t>
            </a:r>
          </a:p>
          <a:p>
            <a:pPr marL="914400" lvl="2" indent="-407988" eaLnBrk="1" hangingPunct="1">
              <a:buFont typeface="+mj-lt"/>
              <a:buAutoNum type="alphaLcPeriod"/>
            </a:pPr>
            <a:r>
              <a:rPr lang="en-US" altLang="en-US" sz="3200" b="1" dirty="0" smtClean="0">
                <a:solidFill>
                  <a:srgbClr val="FFFFFF"/>
                </a:solidFill>
                <a:latin typeface="Arial Narrow" panose="020B0606020202030204" pitchFamily="34" charset="0"/>
              </a:rPr>
              <a:t>Check the context for clues and meaning</a:t>
            </a:r>
          </a:p>
          <a:p>
            <a:pPr marL="914400" lvl="2" indent="-407988" eaLnBrk="1" hangingPunct="1">
              <a:buFont typeface="+mj-lt"/>
              <a:buAutoNum type="alphaLcPeriod"/>
            </a:pPr>
            <a:r>
              <a:rPr lang="en-US" altLang="en-US" sz="3200" b="1" dirty="0" smtClean="0">
                <a:solidFill>
                  <a:srgbClr val="FFFFFF"/>
                </a:solidFill>
                <a:latin typeface="Arial Narrow" panose="020B0606020202030204" pitchFamily="34" charset="0"/>
              </a:rPr>
              <a:t>Compare with O.T.  and / or other parables</a:t>
            </a:r>
          </a:p>
          <a:p>
            <a:pPr marL="914400" lvl="2" indent="-407988" eaLnBrk="1" hangingPunct="1">
              <a:buFont typeface="+mj-lt"/>
              <a:buAutoNum type="alphaLcPeriod"/>
            </a:pPr>
            <a:r>
              <a:rPr lang="en-US" altLang="en-US" sz="3200" b="1" dirty="0" smtClean="0">
                <a:solidFill>
                  <a:srgbClr val="FFFFFF"/>
                </a:solidFill>
                <a:latin typeface="Arial Narrow" panose="020B0606020202030204" pitchFamily="34" charset="0"/>
              </a:rPr>
              <a:t>Watch for figures of speech - </a:t>
            </a:r>
          </a:p>
          <a:p>
            <a:pPr marL="577850" lvl="1" indent="-349250" eaLnBrk="1" hangingPunct="1">
              <a:buFont typeface="+mj-lt"/>
              <a:buAutoNum type="arabicPeriod" startAt="3"/>
            </a:pPr>
            <a:r>
              <a:rPr lang="en-US" altLang="en-US" sz="3200" b="1" u="sng" dirty="0" smtClean="0">
                <a:solidFill>
                  <a:srgbClr val="FFFFFF"/>
                </a:solidFill>
                <a:latin typeface="Arial Narrow" panose="020B0606020202030204" pitchFamily="34" charset="0"/>
              </a:rPr>
              <a:t>Doctrinal Principle</a:t>
            </a:r>
            <a:r>
              <a:rPr lang="en-US" altLang="en-US" sz="3200" b="1" dirty="0">
                <a:solidFill>
                  <a:srgbClr val="FFFFFF"/>
                </a:solidFill>
                <a:latin typeface="Arial Narrow" panose="020B0606020202030204" pitchFamily="34" charset="0"/>
              </a:rPr>
              <a:t>: Any use of a parable for doctrine must preserve the historical sense.</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18050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3251">
                                            <p:txEl>
                                              <p:pRg st="4" end="4"/>
                                            </p:txEl>
                                          </p:spTgt>
                                        </p:tgtEl>
                                        <p:attrNameLst>
                                          <p:attrName>style.visibility</p:attrName>
                                        </p:attrNameLst>
                                      </p:cBhvr>
                                      <p:to>
                                        <p:strVal val="visible"/>
                                      </p:to>
                                    </p:set>
                                    <p:animEffect transition="in" filter="wipe(left)">
                                      <p:cBhvr>
                                        <p:cTn id="29" dur="500"/>
                                        <p:tgtEl>
                                          <p:spTgt spid="53251">
                                            <p:txEl>
                                              <p:pRg st="4" end="4"/>
                                            </p:txEl>
                                          </p:spTgt>
                                        </p:tgtEl>
                                      </p:cBhvr>
                                    </p:animEffect>
                                  </p:childTnLst>
                                  <p:subTnLst>
                                    <p:animClr clrSpc="rgb" dir="cw">
                                      <p:cBhvr override="childStyle">
                                        <p:cTn dur="1" fill="hold" display="0" masterRel="nextClick" afterEffect="1"/>
                                        <p:tgtEl>
                                          <p:spTgt spid="53251">
                                            <p:txEl>
                                              <p:pRg st="4" end="4"/>
                                            </p:txEl>
                                          </p:spTgt>
                                        </p:tgtEl>
                                        <p:attrNameLst>
                                          <p:attrName>ppt_c</p:attrName>
                                        </p:attrNameLst>
                                      </p:cBhvr>
                                      <p:to>
                                        <a:srgbClr val="C0C0C0"/>
                                      </p:to>
                                    </p:animClr>
                                  </p:sub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53251">
                                            <p:txEl>
                                              <p:pRg st="5" end="5"/>
                                            </p:txEl>
                                          </p:spTgt>
                                        </p:tgtEl>
                                        <p:attrNameLst>
                                          <p:attrName>style.visibility</p:attrName>
                                        </p:attrNameLst>
                                      </p:cBhvr>
                                      <p:to>
                                        <p:strVal val="visible"/>
                                      </p:to>
                                    </p:set>
                                    <p:animEffect transition="in" filter="wipe(left)">
                                      <p:cBhvr>
                                        <p:cTn id="34" dur="500"/>
                                        <p:tgtEl>
                                          <p:spTgt spid="53251">
                                            <p:txEl>
                                              <p:pRg st="5" end="5"/>
                                            </p:txEl>
                                          </p:spTgt>
                                        </p:tgtEl>
                                      </p:cBhvr>
                                    </p:animEffect>
                                  </p:childTnLst>
                                  <p:subTnLst>
                                    <p:animClr clrSpc="rgb" dir="cw">
                                      <p:cBhvr override="childStyle">
                                        <p:cTn dur="1" fill="hold" display="0" masterRel="nextClick" afterEffect="1"/>
                                        <p:tgtEl>
                                          <p:spTgt spid="53251">
                                            <p:txEl>
                                              <p:pRg st="5" end="5"/>
                                            </p:txEl>
                                          </p:spTgt>
                                        </p:tgtEl>
                                        <p:attrNameLst>
                                          <p:attrName>ppt_c</p:attrName>
                                        </p:attrNameLst>
                                      </p:cBhvr>
                                      <p:to>
                                        <a:srgbClr val="C0C0C0"/>
                                      </p:to>
                                    </p:animClr>
                                  </p:sub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3251">
                                            <p:txEl>
                                              <p:pRg st="6" end="6"/>
                                            </p:txEl>
                                          </p:spTgt>
                                        </p:tgtEl>
                                        <p:attrNameLst>
                                          <p:attrName>style.visibility</p:attrName>
                                        </p:attrNameLst>
                                      </p:cBhvr>
                                      <p:to>
                                        <p:strVal val="visible"/>
                                      </p:to>
                                    </p:set>
                                    <p:animEffect transition="in" filter="wipe(left)">
                                      <p:cBhvr>
                                        <p:cTn id="39" dur="500"/>
                                        <p:tgtEl>
                                          <p:spTgt spid="53251">
                                            <p:txEl>
                                              <p:pRg st="6" end="6"/>
                                            </p:txEl>
                                          </p:spTgt>
                                        </p:tgtEl>
                                      </p:cBhvr>
                                    </p:animEffect>
                                  </p:childTnLst>
                                  <p:subTnLst>
                                    <p:animClr clrSpc="rgb" dir="cw">
                                      <p:cBhvr override="childStyle">
                                        <p:cTn dur="1" fill="hold" display="0" masterRel="nextClick" afterEffect="1"/>
                                        <p:tgtEl>
                                          <p:spTgt spid="53251">
                                            <p:txEl>
                                              <p:pRg st="6" end="6"/>
                                            </p:txEl>
                                          </p:spTgt>
                                        </p:tgtEl>
                                        <p:attrNameLst>
                                          <p:attrName>ppt_c</p:attrName>
                                        </p:attrNameLst>
                                      </p:cBhvr>
                                      <p:to>
                                        <a:srgbClr val="C0C0C0"/>
                                      </p:to>
                                    </p:animClr>
                                  </p:sub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53251">
                                            <p:txEl>
                                              <p:pRg st="7" end="7"/>
                                            </p:txEl>
                                          </p:spTgt>
                                        </p:tgtEl>
                                        <p:attrNameLst>
                                          <p:attrName>style.visibility</p:attrName>
                                        </p:attrNameLst>
                                      </p:cBhvr>
                                      <p:to>
                                        <p:strVal val="visible"/>
                                      </p:to>
                                    </p:set>
                                    <p:animEffect transition="in" filter="wipe(left)">
                                      <p:cBhvr>
                                        <p:cTn id="44" dur="500"/>
                                        <p:tgtEl>
                                          <p:spTgt spid="532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8965" y="0"/>
            <a:ext cx="9144000" cy="553998"/>
          </a:xfrm>
          <a:noFill/>
        </p:spPr>
        <p:txBody>
          <a:bodyPr lIns="0" tIns="0" rIns="0" bIns="0">
            <a:spAutoFit/>
          </a:bodyPr>
          <a:lstStyle/>
          <a:p>
            <a:pPr defTabSz="381000" eaLnBrk="1" hangingPunct="1"/>
            <a:r>
              <a:rPr lang="fr-FR" altLang="en-US" sz="3600" b="1" u="sng" dirty="0" smtClean="0">
                <a:solidFill>
                  <a:srgbClr val="A0D0FF"/>
                </a:solidFill>
                <a:latin typeface="Arial Narrow" panose="020B0606020202030204" pitchFamily="34" charset="0"/>
              </a:rPr>
              <a:t>EXERCISES </a:t>
            </a:r>
            <a:r>
              <a:rPr lang="fr-FR" altLang="en-US" sz="3600" b="1" u="sng" dirty="0">
                <a:solidFill>
                  <a:srgbClr val="A0D0FF"/>
                </a:solidFill>
                <a:latin typeface="Arial Narrow" panose="020B0606020202030204" pitchFamily="34" charset="0"/>
              </a:rPr>
              <a:t>- </a:t>
            </a:r>
            <a:r>
              <a:rPr lang="fr-FR" altLang="en-US" sz="3600" b="1" u="sng" dirty="0" err="1">
                <a:solidFill>
                  <a:srgbClr val="A0D0FF"/>
                </a:solidFill>
                <a:latin typeface="Arial Narrow" panose="020B0606020202030204" pitchFamily="34" charset="0"/>
              </a:rPr>
              <a:t>Rule</a:t>
            </a:r>
            <a:r>
              <a:rPr lang="fr-FR" altLang="en-US" sz="3600" b="1" u="sng" dirty="0">
                <a:solidFill>
                  <a:srgbClr val="A0D0FF"/>
                </a:solidFill>
                <a:latin typeface="Arial Narrow" panose="020B0606020202030204" pitchFamily="34" charset="0"/>
              </a:rPr>
              <a:t> 16 - Page </a:t>
            </a:r>
            <a:r>
              <a:rPr lang="fr-FR" altLang="en-US" sz="3600" b="1" u="sng" dirty="0" smtClean="0">
                <a:solidFill>
                  <a:srgbClr val="A0D0FF"/>
                </a:solidFill>
                <a:latin typeface="Arial Narrow" panose="020B0606020202030204" pitchFamily="34" charset="0"/>
              </a:rPr>
              <a:t>247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a:solidFill>
                  <a:srgbClr val="FFFFFF"/>
                </a:solidFill>
                <a:latin typeface="Arial Narrow" panose="020B0606020202030204" pitchFamily="34" charset="0"/>
              </a:rPr>
              <a:t>1. Consider Judges </a:t>
            </a:r>
            <a:r>
              <a:rPr lang="en-US" altLang="en-US" sz="3200" b="1" dirty="0" smtClean="0">
                <a:solidFill>
                  <a:srgbClr val="FFFFFF"/>
                </a:solidFill>
                <a:latin typeface="Arial Narrow" panose="020B0606020202030204" pitchFamily="34" charset="0"/>
              </a:rPr>
              <a:t>9:8-15</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NOTE: THIS IS AN ALLEGORICAL STORY – IT COULD NOT ACTUALLY HAPPEN. </a:t>
            </a:r>
          </a:p>
          <a:p>
            <a:pPr marL="290512" lvl="1" indent="0" eaLnBrk="1" hangingPunct="1">
              <a:buNone/>
            </a:pPr>
            <a:r>
              <a:rPr lang="en-US" altLang="en-US" sz="3200" b="1" dirty="0" smtClean="0">
                <a:solidFill>
                  <a:srgbClr val="FFFFFF"/>
                </a:solidFill>
                <a:latin typeface="Arial Narrow" panose="020B0606020202030204" pitchFamily="34" charset="0"/>
              </a:rPr>
              <a:t>a. What </a:t>
            </a:r>
            <a:r>
              <a:rPr lang="en-US" altLang="en-US" sz="3200" b="1" dirty="0">
                <a:solidFill>
                  <a:srgbClr val="FFFFFF"/>
                </a:solidFill>
                <a:latin typeface="Arial Narrow" panose="020B0606020202030204" pitchFamily="34" charset="0"/>
              </a:rPr>
              <a:t>is the purpose of this parable</a:t>
            </a:r>
            <a:r>
              <a:rPr lang="en-US" altLang="en-US" sz="3200" b="1" dirty="0" smtClean="0">
                <a:solidFill>
                  <a:srgbClr val="FFFFFF"/>
                </a:solidFill>
                <a:latin typeface="Arial Narrow" panose="020B0606020202030204" pitchFamily="34" charset="0"/>
              </a:rPr>
              <a:t>?</a:t>
            </a:r>
          </a:p>
          <a:p>
            <a:pPr marL="685800" lvl="1" indent="-403225" eaLnBrk="1" hangingPunct="1">
              <a:buNone/>
            </a:pPr>
            <a:r>
              <a:rPr lang="en-US" altLang="en-US" sz="3200" b="1" dirty="0">
                <a:solidFill>
                  <a:srgbClr val="FFFFFF"/>
                </a:solidFill>
                <a:latin typeface="Arial Narrow" panose="020B0606020202030204" pitchFamily="34" charset="0"/>
              </a:rPr>
              <a:t>b. What re the principal parts and the realities they represent?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3" presetClass="entr" presetSubtype="5" fill="hold" grpId="0" nodeType="clickEffect">
                                  <p:stCondLst>
                                    <p:cond delay="0"/>
                                  </p:stCondLst>
                                  <p:childTnLst>
                                    <p:set>
                                      <p:cBhvr>
                                        <p:cTn id="25" dur="1" fill="hold">
                                          <p:stCondLst>
                                            <p:cond delay="0"/>
                                          </p:stCondLst>
                                        </p:cTn>
                                        <p:tgtEl>
                                          <p:spTgt spid="52227">
                                            <p:txEl>
                                              <p:pRg st="3" end="3"/>
                                            </p:txEl>
                                          </p:spTgt>
                                        </p:tgtEl>
                                        <p:attrNameLst>
                                          <p:attrName>style.visibility</p:attrName>
                                        </p:attrNameLst>
                                      </p:cBhvr>
                                      <p:to>
                                        <p:strVal val="visible"/>
                                      </p:to>
                                    </p:set>
                                    <p:animEffect transition="in" filter="blinds(vertical)">
                                      <p:cBhvr>
                                        <p:cTn id="26"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8965" y="0"/>
            <a:ext cx="9144000" cy="553998"/>
          </a:xfrm>
          <a:noFill/>
        </p:spPr>
        <p:txBody>
          <a:bodyPr lIns="0" tIns="0" rIns="0" bIns="0">
            <a:spAutoFit/>
          </a:bodyPr>
          <a:lstStyle/>
          <a:p>
            <a:pPr defTabSz="381000" eaLnBrk="1" hangingPunct="1"/>
            <a:r>
              <a:rPr lang="fr-FR" altLang="en-US" sz="3600" b="1" u="sng" dirty="0" smtClean="0">
                <a:solidFill>
                  <a:srgbClr val="A0D0FF"/>
                </a:solidFill>
                <a:latin typeface="Arial Narrow" panose="020B0606020202030204" pitchFamily="34" charset="0"/>
              </a:rPr>
              <a:t>EXERCISES </a:t>
            </a:r>
            <a:r>
              <a:rPr lang="fr-FR" altLang="en-US" sz="3600" b="1" u="sng" dirty="0">
                <a:solidFill>
                  <a:srgbClr val="A0D0FF"/>
                </a:solidFill>
                <a:latin typeface="Arial Narrow" panose="020B0606020202030204" pitchFamily="34" charset="0"/>
              </a:rPr>
              <a:t>- </a:t>
            </a:r>
            <a:r>
              <a:rPr lang="fr-FR" altLang="en-US" sz="3600" b="1" u="sng" dirty="0" err="1">
                <a:solidFill>
                  <a:srgbClr val="A0D0FF"/>
                </a:solidFill>
                <a:latin typeface="Arial Narrow" panose="020B0606020202030204" pitchFamily="34" charset="0"/>
              </a:rPr>
              <a:t>Rule</a:t>
            </a:r>
            <a:r>
              <a:rPr lang="fr-FR" altLang="en-US" sz="3600" b="1" u="sng" dirty="0">
                <a:solidFill>
                  <a:srgbClr val="A0D0FF"/>
                </a:solidFill>
                <a:latin typeface="Arial Narrow" panose="020B0606020202030204" pitchFamily="34" charset="0"/>
              </a:rPr>
              <a:t> 16 - Page </a:t>
            </a:r>
            <a:r>
              <a:rPr lang="fr-FR" altLang="en-US" sz="3600" b="1" u="sng" dirty="0" smtClean="0">
                <a:solidFill>
                  <a:srgbClr val="A0D0FF"/>
                </a:solidFill>
                <a:latin typeface="Arial Narrow" panose="020B0606020202030204" pitchFamily="34" charset="0"/>
              </a:rPr>
              <a:t>247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2. </a:t>
            </a:r>
            <a:r>
              <a:rPr lang="en-US" altLang="en-US" sz="3200" b="1" dirty="0">
                <a:solidFill>
                  <a:srgbClr val="FFFFFF"/>
                </a:solidFill>
                <a:latin typeface="Arial Narrow" panose="020B0606020202030204" pitchFamily="34" charset="0"/>
              </a:rPr>
              <a:t>Meditate on Luke 18:1-8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a. What </a:t>
            </a:r>
            <a:r>
              <a:rPr lang="en-US" altLang="en-US" sz="3200" b="1" dirty="0">
                <a:solidFill>
                  <a:srgbClr val="FFFFFF"/>
                </a:solidFill>
                <a:latin typeface="Arial Narrow" panose="020B0606020202030204" pitchFamily="34" charset="0"/>
              </a:rPr>
              <a:t>is the purpose of this parable</a:t>
            </a:r>
            <a:r>
              <a:rPr lang="en-US" altLang="en-US" sz="3200" b="1" dirty="0" smtClean="0">
                <a:solidFill>
                  <a:srgbClr val="FFFFFF"/>
                </a:solidFill>
                <a:latin typeface="Arial Narrow" panose="020B0606020202030204" pitchFamily="34" charset="0"/>
              </a:rPr>
              <a:t>?</a:t>
            </a:r>
          </a:p>
          <a:p>
            <a:pPr marL="685800" lvl="1" indent="-403225" eaLnBrk="1" hangingPunct="1">
              <a:buNone/>
            </a:pPr>
            <a:r>
              <a:rPr lang="en-US" altLang="en-US" sz="3200" b="1" dirty="0">
                <a:solidFill>
                  <a:srgbClr val="FFFFFF"/>
                </a:solidFill>
                <a:latin typeface="Arial Narrow" panose="020B0606020202030204" pitchFamily="34" charset="0"/>
              </a:rPr>
              <a:t>b. What re the principal parts and the realities they represent? </a:t>
            </a:r>
            <a:endParaRPr lang="en-US" altLang="en-US" sz="3200" b="1" dirty="0" smtClean="0">
              <a:solidFill>
                <a:srgbClr val="FFFFFF"/>
              </a:solidFill>
              <a:latin typeface="Arial Narrow" panose="020B0606020202030204" pitchFamily="34" charset="0"/>
            </a:endParaRPr>
          </a:p>
          <a:p>
            <a:pPr marL="685800" lvl="1" indent="-403225"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Unrighteous judge = </a:t>
            </a:r>
          </a:p>
          <a:p>
            <a:pPr marL="685800" lvl="1" indent="-403225"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Widow = </a:t>
            </a:r>
          </a:p>
          <a:p>
            <a:pPr marL="685800" lvl="1" indent="-403225"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What are some possible ways of making the parable say more than Jesus intended it to say?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501587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par>
                          <p:cTn id="21" fill="hold">
                            <p:stCondLst>
                              <p:cond delay="500"/>
                            </p:stCondLst>
                            <p:childTnLst>
                              <p:par>
                                <p:cTn id="22" presetID="3" presetClass="entr" presetSubtype="5" fill="hold" grpId="0" nodeType="after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subTnLst>
                                    <p:animClr clrSpc="rgb" dir="cw">
                                      <p:cBhvr override="childStyle">
                                        <p:cTn dur="1" fill="hold" display="0" masterRel="nextClick" afterEffect="1"/>
                                        <p:tgtEl>
                                          <p:spTgt spid="52227">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3" presetClass="entr" presetSubtype="5" fill="hold" grpId="0" nodeType="clickEffect">
                                  <p:stCondLst>
                                    <p:cond delay="0"/>
                                  </p:stCondLst>
                                  <p:childTnLst>
                                    <p:set>
                                      <p:cBhvr>
                                        <p:cTn id="28" dur="1" fill="hold">
                                          <p:stCondLst>
                                            <p:cond delay="0"/>
                                          </p:stCondLst>
                                        </p:cTn>
                                        <p:tgtEl>
                                          <p:spTgt spid="52227">
                                            <p:txEl>
                                              <p:pRg st="4" end="4"/>
                                            </p:txEl>
                                          </p:spTgt>
                                        </p:tgtEl>
                                        <p:attrNameLst>
                                          <p:attrName>style.visibility</p:attrName>
                                        </p:attrNameLst>
                                      </p:cBhvr>
                                      <p:to>
                                        <p:strVal val="visible"/>
                                      </p:to>
                                    </p:set>
                                    <p:animEffect transition="in" filter="blinds(vertical)">
                                      <p:cBhvr>
                                        <p:cTn id="29" dur="500"/>
                                        <p:tgtEl>
                                          <p:spTgt spid="52227">
                                            <p:txEl>
                                              <p:pRg st="4" end="4"/>
                                            </p:txEl>
                                          </p:spTgt>
                                        </p:tgtEl>
                                      </p:cBhvr>
                                    </p:animEffect>
                                  </p:childTnLst>
                                  <p:subTnLst>
                                    <p:animClr clrSpc="rgb" dir="cw">
                                      <p:cBhvr override="childStyle">
                                        <p:cTn dur="1" fill="hold" display="0" masterRel="nextClick" afterEffect="1"/>
                                        <p:tgtEl>
                                          <p:spTgt spid="52227">
                                            <p:txEl>
                                              <p:pRg st="4" end="4"/>
                                            </p:txEl>
                                          </p:spTgt>
                                        </p:tgtEl>
                                        <p:attrNameLst>
                                          <p:attrName>ppt_c</p:attrName>
                                        </p:attrNameLst>
                                      </p:cBhvr>
                                      <p:to>
                                        <a:srgbClr val="C0C0C0"/>
                                      </p:to>
                                    </p:animClr>
                                  </p:subTnLst>
                                </p:cTn>
                              </p:par>
                            </p:childTnLst>
                          </p:cTn>
                        </p:par>
                      </p:childTnLst>
                    </p:cTn>
                  </p:par>
                  <p:par>
                    <p:cTn id="30" fill="hold">
                      <p:stCondLst>
                        <p:cond delay="indefinite"/>
                      </p:stCondLst>
                      <p:childTnLst>
                        <p:par>
                          <p:cTn id="31" fill="hold">
                            <p:stCondLst>
                              <p:cond delay="0"/>
                            </p:stCondLst>
                            <p:childTnLst>
                              <p:par>
                                <p:cTn id="32" presetID="3" presetClass="entr" presetSubtype="5" fill="hold" grpId="0" nodeType="clickEffect">
                                  <p:stCondLst>
                                    <p:cond delay="0"/>
                                  </p:stCondLst>
                                  <p:childTnLst>
                                    <p:set>
                                      <p:cBhvr>
                                        <p:cTn id="33" dur="1" fill="hold">
                                          <p:stCondLst>
                                            <p:cond delay="0"/>
                                          </p:stCondLst>
                                        </p:cTn>
                                        <p:tgtEl>
                                          <p:spTgt spid="52227">
                                            <p:txEl>
                                              <p:pRg st="5" end="5"/>
                                            </p:txEl>
                                          </p:spTgt>
                                        </p:tgtEl>
                                        <p:attrNameLst>
                                          <p:attrName>style.visibility</p:attrName>
                                        </p:attrNameLst>
                                      </p:cBhvr>
                                      <p:to>
                                        <p:strVal val="visible"/>
                                      </p:to>
                                    </p:set>
                                    <p:animEffect transition="in" filter="blinds(vertical)">
                                      <p:cBhvr>
                                        <p:cTn id="34"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22412"/>
            <a:ext cx="9144000" cy="3877985"/>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Grammatical Interpretation – Rule 17</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Interpret the words of the prophets in their usual, literal and historical sense, unless the context of manner in which they are fulfilled clearly indicates they have a symbolic meaning. Their fulfillment may be in installments, each fulfillment being a pledge of that which is to follow</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3900396"/>
            <a:ext cx="9144000" cy="2957603"/>
          </a:xfrm>
          <a:noFill/>
        </p:spPr>
        <p:txBody>
          <a:bodyPr/>
          <a:lstStyle/>
          <a:p>
            <a:pPr eaLnBrk="1" hangingPunct="1"/>
            <a:r>
              <a:rPr lang="en-US" altLang="en-US" sz="3200" b="1" dirty="0">
                <a:solidFill>
                  <a:srgbClr val="FFFFFF"/>
                </a:solidFill>
                <a:latin typeface="Arial Narrow" panose="020B0606020202030204" pitchFamily="34" charset="0"/>
              </a:rPr>
              <a:t>Interpretation of prophecy causes much debate - these guidelines help reduce the speculation and so also the contention</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384771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13447" y="22412"/>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Grammatical Interpretation – Rule 17</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76410"/>
            <a:ext cx="9144000" cy="6281589"/>
          </a:xfrm>
          <a:noFill/>
        </p:spPr>
        <p:txBody>
          <a:bodyPr/>
          <a:lstStyle/>
          <a:p>
            <a:pPr eaLnBrk="1" hangingPunct="1"/>
            <a:r>
              <a:rPr lang="en-US" altLang="en-US" sz="3200" b="1" dirty="0">
                <a:solidFill>
                  <a:srgbClr val="FFFFFF"/>
                </a:solidFill>
                <a:latin typeface="Arial Narrow" panose="020B0606020202030204" pitchFamily="34" charset="0"/>
              </a:rPr>
              <a:t>Context of the passage and later reference can reveal the meaning of a </a:t>
            </a:r>
            <a:r>
              <a:rPr lang="en-US" altLang="en-US" sz="3200" b="1" dirty="0" smtClean="0">
                <a:solidFill>
                  <a:srgbClr val="FFFFFF"/>
                </a:solidFill>
                <a:latin typeface="Arial Narrow" panose="020B0606020202030204" pitchFamily="34" charset="0"/>
              </a:rPr>
              <a:t>passage</a:t>
            </a:r>
          </a:p>
          <a:p>
            <a:pPr eaLnBrk="1" hangingPunct="1"/>
            <a:r>
              <a:rPr lang="en-US" altLang="en-US" sz="3200" b="1" dirty="0" smtClean="0">
                <a:solidFill>
                  <a:srgbClr val="FFFFFF"/>
                </a:solidFill>
                <a:latin typeface="Arial Narrow" panose="020B0606020202030204" pitchFamily="34" charset="0"/>
              </a:rPr>
              <a:t>Example Malachi 4:5-6</a:t>
            </a:r>
          </a:p>
          <a:p>
            <a:pPr lvl="1" eaLnBrk="1" hangingPunct="1"/>
            <a:r>
              <a:rPr lang="en-US" altLang="en-US" sz="3200" b="1" dirty="0" smtClean="0">
                <a:solidFill>
                  <a:srgbClr val="FFFFFF"/>
                </a:solidFill>
                <a:latin typeface="Arial Narrow" panose="020B0606020202030204" pitchFamily="34" charset="0"/>
              </a:rPr>
              <a:t>Matthew 11:13-14</a:t>
            </a:r>
          </a:p>
          <a:p>
            <a:pPr lvl="1" eaLnBrk="1" hangingPunct="1"/>
            <a:r>
              <a:rPr lang="en-US" altLang="en-US" sz="3200" b="1" dirty="0" smtClean="0">
                <a:solidFill>
                  <a:srgbClr val="FFFFFF"/>
                </a:solidFill>
                <a:latin typeface="Arial Narrow" panose="020B0606020202030204" pitchFamily="34" charset="0"/>
              </a:rPr>
              <a:t>Matthew 17:10-13</a:t>
            </a:r>
          </a:p>
          <a:p>
            <a:pPr lvl="1" eaLnBrk="1" hangingPunct="1"/>
            <a:r>
              <a:rPr lang="en-US" altLang="en-US" sz="3200" b="1" dirty="0" smtClean="0">
                <a:solidFill>
                  <a:srgbClr val="FFFFFF"/>
                </a:solidFill>
                <a:latin typeface="Arial Narrow" panose="020B0606020202030204" pitchFamily="34" charset="0"/>
              </a:rPr>
              <a:t>John the Baptist fulfilled the prophecy concerning Elijah</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3251">
                                            <p:txEl>
                                              <p:pRg st="4" end="4"/>
                                            </p:txEl>
                                          </p:spTgt>
                                        </p:tgtEl>
                                        <p:attrNameLst>
                                          <p:attrName>style.visibility</p:attrName>
                                        </p:attrNameLst>
                                      </p:cBhvr>
                                      <p:to>
                                        <p:strVal val="visible"/>
                                      </p:to>
                                    </p:set>
                                    <p:animEffect transition="in" filter="wipe(left)">
                                      <p:cBhvr>
                                        <p:cTn id="30"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13447" y="22412"/>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Grammatical Interpretation – Rule 17</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76410"/>
            <a:ext cx="9144000" cy="6281589"/>
          </a:xfrm>
          <a:noFill/>
        </p:spPr>
        <p:txBody>
          <a:bodyPr/>
          <a:lstStyle/>
          <a:p>
            <a:pPr eaLnBrk="1" hangingPunct="1"/>
            <a:r>
              <a:rPr lang="en-US" altLang="en-US" sz="3200" b="1" dirty="0">
                <a:solidFill>
                  <a:srgbClr val="FFFFFF"/>
                </a:solidFill>
                <a:latin typeface="Arial Narrow" panose="020B0606020202030204" pitchFamily="34" charset="0"/>
              </a:rPr>
              <a:t>If two there are two apparent interpretations, give preference to what would have been most obvious to those that first heard the </a:t>
            </a:r>
            <a:r>
              <a:rPr lang="en-US" altLang="en-US" sz="3200" b="1" dirty="0" smtClean="0">
                <a:solidFill>
                  <a:srgbClr val="FFFFFF"/>
                </a:solidFill>
                <a:latin typeface="Arial Narrow" panose="020B0606020202030204" pitchFamily="34" charset="0"/>
              </a:rPr>
              <a:t>prophecy</a:t>
            </a:r>
          </a:p>
          <a:p>
            <a:pPr eaLnBrk="1" hangingPunct="1"/>
            <a:r>
              <a:rPr lang="en-US" altLang="en-US" sz="3200" b="1" dirty="0">
                <a:solidFill>
                  <a:srgbClr val="FFFFFF"/>
                </a:solidFill>
                <a:latin typeface="Arial Narrow" panose="020B0606020202030204" pitchFamily="34" charset="0"/>
              </a:rPr>
              <a:t>A New Testament writer may ascribe a prophetic interpretation to an Old Testament passage which does not appear apparent in the Old Testament </a:t>
            </a:r>
            <a:r>
              <a:rPr lang="en-US" altLang="en-US" sz="3200" b="1" dirty="0" smtClean="0">
                <a:solidFill>
                  <a:srgbClr val="FFFFFF"/>
                </a:solidFill>
                <a:latin typeface="Arial Narrow" panose="020B0606020202030204" pitchFamily="34" charset="0"/>
              </a:rPr>
              <a:t>text</a:t>
            </a:r>
          </a:p>
          <a:p>
            <a:pPr lvl="1" eaLnBrk="1" hangingPunct="1"/>
            <a:r>
              <a:rPr lang="en-US" altLang="en-US" sz="3200" b="1" dirty="0">
                <a:solidFill>
                  <a:srgbClr val="FFFFFF"/>
                </a:solidFill>
                <a:latin typeface="Arial Narrow" panose="020B0606020202030204" pitchFamily="34" charset="0"/>
              </a:rPr>
              <a:t>Hosea 11:1 - quoted as applying to Jesus by Matthew </a:t>
            </a:r>
            <a:r>
              <a:rPr lang="en-US" altLang="en-US" sz="3200" b="1" dirty="0" smtClean="0">
                <a:solidFill>
                  <a:srgbClr val="FFFFFF"/>
                </a:solidFill>
                <a:latin typeface="Arial Narrow" panose="020B0606020202030204" pitchFamily="34" charset="0"/>
              </a:rPr>
              <a:t>2:15</a:t>
            </a:r>
          </a:p>
        </p:txBody>
      </p:sp>
    </p:spTree>
    <p:extLst>
      <p:ext uri="{BB962C8B-B14F-4D97-AF65-F5344CB8AC3E}">
        <p14:creationId xmlns:p14="http://schemas.microsoft.com/office/powerpoint/2010/main" val="11934629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13447" y="22412"/>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Grammatical Interpretation – Rule 17</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76410"/>
            <a:ext cx="9144000" cy="6281589"/>
          </a:xfrm>
          <a:noFill/>
        </p:spPr>
        <p:txBody>
          <a:bodyPr/>
          <a:lstStyle/>
          <a:p>
            <a:pPr eaLnBrk="1" hangingPunct="1"/>
            <a:r>
              <a:rPr lang="en-US" altLang="en-US" sz="3200" b="1" dirty="0">
                <a:solidFill>
                  <a:srgbClr val="FFFFFF"/>
                </a:solidFill>
                <a:latin typeface="Arial Narrow" panose="020B0606020202030204" pitchFamily="34" charset="0"/>
              </a:rPr>
              <a:t>Prophecies may come in parts - part fulfilled then, and parts fulfilled at a later </a:t>
            </a:r>
            <a:r>
              <a:rPr lang="en-US" altLang="en-US" sz="3200" b="1" dirty="0" smtClean="0">
                <a:solidFill>
                  <a:srgbClr val="FFFFFF"/>
                </a:solidFill>
                <a:latin typeface="Arial Narrow" panose="020B0606020202030204" pitchFamily="34" charset="0"/>
              </a:rPr>
              <a:t>time</a:t>
            </a:r>
          </a:p>
          <a:p>
            <a:pPr lvl="1" eaLnBrk="1" hangingPunct="1"/>
            <a:r>
              <a:rPr lang="en-US" altLang="en-US" sz="3200" b="1" dirty="0">
                <a:solidFill>
                  <a:srgbClr val="FFFFFF"/>
                </a:solidFill>
                <a:latin typeface="Arial Narrow" panose="020B0606020202030204" pitchFamily="34" charset="0"/>
              </a:rPr>
              <a:t>Isaiah 7:14 cf. Matthew </a:t>
            </a:r>
            <a:r>
              <a:rPr lang="en-US" altLang="en-US" sz="3200" b="1" dirty="0" smtClean="0">
                <a:solidFill>
                  <a:srgbClr val="FFFFFF"/>
                </a:solidFill>
                <a:latin typeface="Arial Narrow" panose="020B0606020202030204" pitchFamily="34" charset="0"/>
              </a:rPr>
              <a:t>1:23</a:t>
            </a:r>
          </a:p>
          <a:p>
            <a:pPr lvl="1" eaLnBrk="1" hangingPunct="1"/>
            <a:r>
              <a:rPr lang="en-US" altLang="en-US" sz="3200" b="1" dirty="0">
                <a:solidFill>
                  <a:srgbClr val="FFFFFF"/>
                </a:solidFill>
                <a:latin typeface="Arial Narrow" panose="020B0606020202030204" pitchFamily="34" charset="0"/>
              </a:rPr>
              <a:t>Joel 2:28-32 cf. Acts 2:16 cf. Revelation </a:t>
            </a:r>
            <a:r>
              <a:rPr lang="en-US" altLang="en-US" sz="3200" b="1" dirty="0" smtClean="0">
                <a:solidFill>
                  <a:srgbClr val="FFFFFF"/>
                </a:solidFill>
                <a:latin typeface="Arial Narrow" panose="020B0606020202030204" pitchFamily="34" charset="0"/>
              </a:rPr>
              <a:t>6:12</a:t>
            </a:r>
          </a:p>
          <a:p>
            <a:pPr lvl="1" eaLnBrk="1" hangingPunct="1"/>
            <a:r>
              <a:rPr lang="en-US" altLang="en-US" sz="3200" b="1" dirty="0">
                <a:solidFill>
                  <a:srgbClr val="FFFFFF"/>
                </a:solidFill>
                <a:latin typeface="Arial Narrow" panose="020B0606020202030204" pitchFamily="34" charset="0"/>
              </a:rPr>
              <a:t>Isaiah 61:1-2 cf. Luke 4:17-21 </a:t>
            </a:r>
            <a:endParaRPr lang="en-US" altLang="en-US" sz="3200" b="1" dirty="0" smtClean="0">
              <a:solidFill>
                <a:srgbClr val="FFFFFF"/>
              </a:solidFill>
              <a:latin typeface="Arial Narrow" panose="020B0606020202030204" pitchFamily="34" charset="0"/>
            </a:endParaRPr>
          </a:p>
          <a:p>
            <a:pPr lvl="2" eaLnBrk="1" hangingPunct="1"/>
            <a:r>
              <a:rPr lang="en-US" altLang="en-US" sz="3200" b="1" dirty="0" smtClean="0">
                <a:solidFill>
                  <a:srgbClr val="FFFFFF"/>
                </a:solidFill>
                <a:latin typeface="Arial Narrow" panose="020B0606020202030204" pitchFamily="34" charset="0"/>
              </a:rPr>
              <a:t>but </a:t>
            </a:r>
            <a:r>
              <a:rPr lang="en-US" altLang="en-US" sz="3200" b="1" dirty="0">
                <a:solidFill>
                  <a:srgbClr val="FFFFFF"/>
                </a:solidFill>
                <a:latin typeface="Arial Narrow" panose="020B0606020202030204" pitchFamily="34" charset="0"/>
              </a:rPr>
              <a:t>note that Jesus did not complete the reading of the prophecy for the rest of Isaiah 61:2 concerning the “day of vengeance” is still to </a:t>
            </a:r>
            <a:r>
              <a:rPr lang="en-US" altLang="en-US" sz="3200" b="1" dirty="0" smtClean="0">
                <a:solidFill>
                  <a:srgbClr val="FFFFFF"/>
                </a:solidFill>
                <a:latin typeface="Arial Narrow" panose="020B0606020202030204" pitchFamily="34" charset="0"/>
              </a:rPr>
              <a:t>come</a:t>
            </a:r>
          </a:p>
        </p:txBody>
      </p:sp>
    </p:spTree>
    <p:extLst>
      <p:ext uri="{BB962C8B-B14F-4D97-AF65-F5344CB8AC3E}">
        <p14:creationId xmlns:p14="http://schemas.microsoft.com/office/powerpoint/2010/main" val="2965621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3251">
                                            <p:txEl>
                                              <p:pRg st="4" end="4"/>
                                            </p:txEl>
                                          </p:spTgt>
                                        </p:tgtEl>
                                        <p:attrNameLst>
                                          <p:attrName>style.visibility</p:attrName>
                                        </p:attrNameLst>
                                      </p:cBhvr>
                                      <p:to>
                                        <p:strVal val="visible"/>
                                      </p:to>
                                    </p:set>
                                    <p:animEffect transition="in" filter="wipe(left)">
                                      <p:cBhvr>
                                        <p:cTn id="30"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7929"/>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71927"/>
            <a:ext cx="9144000" cy="6286073"/>
          </a:xfrm>
          <a:noFill/>
        </p:spPr>
        <p:txBody>
          <a:bodyPr/>
          <a:lstStyle/>
          <a:p>
            <a:pPr eaLnBrk="1" hangingPunct="1"/>
            <a:r>
              <a:rPr lang="en-US" altLang="en-US" sz="3200" b="1" dirty="0">
                <a:solidFill>
                  <a:srgbClr val="FFFFFF"/>
                </a:solidFill>
                <a:latin typeface="Arial Narrow" panose="020B0606020202030204" pitchFamily="34" charset="0"/>
              </a:rPr>
              <a:t>About 20% of the Bible was prophetic at the time it was written. This is both predictive and proclamation - Foretelling and </a:t>
            </a:r>
            <a:r>
              <a:rPr lang="en-US" altLang="en-US" sz="3200" b="1" dirty="0" err="1">
                <a:solidFill>
                  <a:srgbClr val="FFFFFF"/>
                </a:solidFill>
                <a:latin typeface="Arial Narrow" panose="020B0606020202030204" pitchFamily="34" charset="0"/>
              </a:rPr>
              <a:t>forthtelling</a:t>
            </a:r>
            <a:r>
              <a:rPr lang="en-US" altLang="en-US" sz="3200" b="1" dirty="0">
                <a:solidFill>
                  <a:srgbClr val="FFFFFF"/>
                </a:solidFill>
                <a:latin typeface="Arial Narrow" panose="020B0606020202030204" pitchFamily="34" charset="0"/>
              </a:rPr>
              <a:t>. Prophecy was not given to satisfy man's curiosity about the future, but to rectify situations that existed (i.e. to have a moral and ethical impact on those to whom it was given) and to demonstrate that the prophet truly spoke from God (Dt. 18:19-22)</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7929"/>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71927"/>
            <a:ext cx="9144000" cy="6286073"/>
          </a:xfrm>
          <a:noFill/>
        </p:spPr>
        <p:txBody>
          <a:bodyPr/>
          <a:lstStyle/>
          <a:p>
            <a:pPr marL="457200" indent="-403225" eaLnBrk="1" hangingPunct="1">
              <a:buNone/>
              <a:tabLst>
                <a:tab pos="511175" algn="l"/>
              </a:tabLst>
            </a:pPr>
            <a:r>
              <a:rPr lang="en-US" altLang="en-US" sz="3200" b="1" dirty="0">
                <a:solidFill>
                  <a:srgbClr val="FFFFFF"/>
                </a:solidFill>
                <a:latin typeface="Arial Narrow" panose="020B0606020202030204" pitchFamily="34" charset="0"/>
              </a:rPr>
              <a:t>A. Principles of Interpretation - General principles are the same as for all interpretation</a:t>
            </a:r>
          </a:p>
          <a:p>
            <a:pPr marL="631825" lvl="1" indent="-341313" eaLnBrk="1" hangingPunct="1"/>
            <a:r>
              <a:rPr lang="en-US" altLang="en-US" sz="3200" b="1" u="sng" dirty="0" smtClean="0">
                <a:solidFill>
                  <a:srgbClr val="FFFFFF"/>
                </a:solidFill>
                <a:latin typeface="Arial Narrow" panose="020B0606020202030204" pitchFamily="34" charset="0"/>
              </a:rPr>
              <a:t>Language</a:t>
            </a:r>
            <a:r>
              <a:rPr lang="en-US" altLang="en-US" sz="3200" b="1" dirty="0">
                <a:solidFill>
                  <a:srgbClr val="FFFFFF"/>
                </a:solidFill>
                <a:latin typeface="Arial Narrow" panose="020B0606020202030204" pitchFamily="34" charset="0"/>
              </a:rPr>
              <a:t>: Type of speech, figures of speech, etc.</a:t>
            </a:r>
          </a:p>
          <a:p>
            <a:pPr marL="631825" lvl="1" indent="-341313" eaLnBrk="1" hangingPunct="1"/>
            <a:r>
              <a:rPr lang="en-US" altLang="en-US" sz="3200" b="1" u="sng" dirty="0" smtClean="0">
                <a:solidFill>
                  <a:srgbClr val="FFFFFF"/>
                </a:solidFill>
                <a:latin typeface="Arial Narrow" panose="020B0606020202030204" pitchFamily="34" charset="0"/>
              </a:rPr>
              <a:t>Historical </a:t>
            </a:r>
            <a:r>
              <a:rPr lang="en-US" altLang="en-US" sz="3200" b="1" u="sng" dirty="0">
                <a:solidFill>
                  <a:srgbClr val="FFFFFF"/>
                </a:solidFill>
                <a:latin typeface="Arial Narrow" panose="020B0606020202030204" pitchFamily="34" charset="0"/>
              </a:rPr>
              <a:t>Background</a:t>
            </a:r>
            <a:r>
              <a:rPr lang="en-US" altLang="en-US" sz="3200" b="1" dirty="0">
                <a:solidFill>
                  <a:srgbClr val="FFFFFF"/>
                </a:solidFill>
                <a:latin typeface="Arial Narrow" panose="020B0606020202030204" pitchFamily="34" charset="0"/>
              </a:rPr>
              <a:t>: The prophet and the prophecy, the culture, the time</a:t>
            </a:r>
          </a:p>
          <a:p>
            <a:pPr marL="631825" lvl="1" indent="-341313" eaLnBrk="1" hangingPunct="1"/>
            <a:r>
              <a:rPr lang="en-US" altLang="en-US" sz="3200" b="1" u="sng" dirty="0" smtClean="0">
                <a:solidFill>
                  <a:srgbClr val="FFFFFF"/>
                </a:solidFill>
                <a:latin typeface="Arial Narrow" panose="020B0606020202030204" pitchFamily="34" charset="0"/>
              </a:rPr>
              <a:t>Context</a:t>
            </a:r>
            <a:r>
              <a:rPr lang="en-US" altLang="en-US" sz="3200" b="1" dirty="0">
                <a:solidFill>
                  <a:srgbClr val="FFFFFF"/>
                </a:solidFill>
                <a:latin typeface="Arial Narrow" panose="020B0606020202030204" pitchFamily="34" charset="0"/>
              </a:rPr>
              <a:t>: The flow of the book, passage, etc.</a:t>
            </a:r>
          </a:p>
          <a:p>
            <a:pPr marL="631825" lvl="1" indent="-341313" eaLnBrk="1" hangingPunct="1"/>
            <a:r>
              <a:rPr lang="en-US" altLang="en-US" sz="3200" b="1" u="sng" dirty="0" smtClean="0">
                <a:solidFill>
                  <a:srgbClr val="FFFFFF"/>
                </a:solidFill>
                <a:latin typeface="Arial Narrow" panose="020B0606020202030204" pitchFamily="34" charset="0"/>
              </a:rPr>
              <a:t>Cross </a:t>
            </a:r>
            <a:r>
              <a:rPr lang="en-US" altLang="en-US" sz="3200" b="1" u="sng" dirty="0">
                <a:solidFill>
                  <a:srgbClr val="FFFFFF"/>
                </a:solidFill>
                <a:latin typeface="Arial Narrow" panose="020B0606020202030204" pitchFamily="34" charset="0"/>
              </a:rPr>
              <a:t>References</a:t>
            </a:r>
            <a:r>
              <a:rPr lang="en-US" altLang="en-US" sz="3200" b="1" dirty="0">
                <a:solidFill>
                  <a:srgbClr val="FFFFFF"/>
                </a:solidFill>
                <a:latin typeface="Arial Narrow" panose="020B0606020202030204" pitchFamily="34" charset="0"/>
              </a:rPr>
              <a:t>: parallel passages, similar prophecies, etc.</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52146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subTnLst>
                                    <p:animClr clrSpc="rgb" dir="cw">
                                      <p:cBhvr override="childStyle">
                                        <p:cTn dur="1" fill="hold" display="0" masterRel="nextClick" afterEffect="1"/>
                                        <p:tgtEl>
                                          <p:spTgt spid="5427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4275">
                                            <p:txEl>
                                              <p:pRg st="4" end="4"/>
                                            </p:txEl>
                                          </p:spTgt>
                                        </p:tgtEl>
                                        <p:attrNameLst>
                                          <p:attrName>style.visibility</p:attrName>
                                        </p:attrNameLst>
                                      </p:cBhvr>
                                      <p:to>
                                        <p:strVal val="visible"/>
                                      </p:to>
                                    </p:set>
                                    <p:animEffect transition="in" filter="fade">
                                      <p:cBhvr>
                                        <p:cTn id="30" dur="10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7929"/>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71927"/>
            <a:ext cx="9144000" cy="6286073"/>
          </a:xfrm>
          <a:noFill/>
        </p:spPr>
        <p:txBody>
          <a:bodyPr/>
          <a:lstStyle/>
          <a:p>
            <a:pPr marL="457200" indent="-403225" eaLnBrk="1" hangingPunct="1">
              <a:buNone/>
              <a:tabLst>
                <a:tab pos="511175" algn="l"/>
              </a:tabLst>
            </a:pPr>
            <a:r>
              <a:rPr lang="en-US" altLang="en-US" sz="3200" b="1" dirty="0" smtClean="0">
                <a:solidFill>
                  <a:srgbClr val="FFFFFF"/>
                </a:solidFill>
                <a:latin typeface="Arial Narrow" panose="020B0606020202030204" pitchFamily="34" charset="0"/>
              </a:rPr>
              <a:t>B. </a:t>
            </a:r>
            <a:r>
              <a:rPr lang="en-US" altLang="en-US" sz="3200" b="1" dirty="0">
                <a:solidFill>
                  <a:srgbClr val="FFFFFF"/>
                </a:solidFill>
                <a:latin typeface="Arial Narrow" panose="020B0606020202030204" pitchFamily="34" charset="0"/>
              </a:rPr>
              <a:t>Distinct principles of prophetic </a:t>
            </a:r>
            <a:r>
              <a:rPr lang="en-US" altLang="en-US" sz="3200" b="1" dirty="0" smtClean="0">
                <a:solidFill>
                  <a:srgbClr val="FFFFFF"/>
                </a:solidFill>
                <a:latin typeface="Arial Narrow" panose="020B0606020202030204" pitchFamily="34" charset="0"/>
              </a:rPr>
              <a:t>interpretation</a:t>
            </a:r>
          </a:p>
          <a:p>
            <a:pPr marL="806450" indent="-295275"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Prophetic </a:t>
            </a:r>
            <a:r>
              <a:rPr lang="en-US" altLang="en-US" sz="3200" b="1" dirty="0">
                <a:solidFill>
                  <a:srgbClr val="FFFFFF"/>
                </a:solidFill>
                <a:latin typeface="Arial Narrow" panose="020B0606020202030204" pitchFamily="34" charset="0"/>
              </a:rPr>
              <a:t>writings often are non-systematic in </a:t>
            </a:r>
            <a:r>
              <a:rPr lang="en-US" altLang="en-US" sz="3200" b="1" dirty="0" smtClean="0">
                <a:solidFill>
                  <a:srgbClr val="FFFFFF"/>
                </a:solidFill>
                <a:latin typeface="Arial Narrow" panose="020B0606020202030204" pitchFamily="34" charset="0"/>
              </a:rPr>
              <a:t>character.</a:t>
            </a:r>
          </a:p>
          <a:p>
            <a:pPr marL="806450" indent="-295275"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Is </a:t>
            </a:r>
            <a:r>
              <a:rPr lang="en-US" altLang="en-US" sz="3200" b="1" dirty="0">
                <a:solidFill>
                  <a:srgbClr val="FFFFFF"/>
                </a:solidFill>
                <a:latin typeface="Arial Narrow" panose="020B0606020202030204" pitchFamily="34" charset="0"/>
              </a:rPr>
              <a:t>it predictive (foretelling) or didactic (dealing with general truth</a:t>
            </a:r>
            <a:r>
              <a:rPr lang="en-US" altLang="en-US" sz="3200" b="1" dirty="0" smtClean="0">
                <a:solidFill>
                  <a:srgbClr val="FFFFFF"/>
                </a:solidFill>
                <a:latin typeface="Arial Narrow" panose="020B0606020202030204" pitchFamily="34" charset="0"/>
              </a:rPr>
              <a:t>)?</a:t>
            </a:r>
          </a:p>
          <a:p>
            <a:pPr marL="806450" indent="-295275"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Is </a:t>
            </a:r>
            <a:r>
              <a:rPr lang="en-US" altLang="en-US" sz="3200" b="1" dirty="0">
                <a:solidFill>
                  <a:srgbClr val="FFFFFF"/>
                </a:solidFill>
                <a:latin typeface="Arial Narrow" panose="020B0606020202030204" pitchFamily="34" charset="0"/>
              </a:rPr>
              <a:t>the prophecy conditional or unconditional</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8823617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37322" y="0"/>
            <a:ext cx="9144000" cy="2769989"/>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Grammatical </a:t>
            </a:r>
            <a:r>
              <a:rPr lang="en-US" altLang="en-US" sz="3600" b="1" u="sng" dirty="0" smtClean="0">
                <a:solidFill>
                  <a:srgbClr val="A0D0FF"/>
                </a:solidFill>
                <a:latin typeface="Arial Narrow" panose="020B0606020202030204" pitchFamily="34" charset="0"/>
              </a:rPr>
              <a:t>Interpretation </a:t>
            </a:r>
            <a:r>
              <a:rPr lang="en-US" altLang="en-US" sz="3600" b="1" u="sng" dirty="0">
                <a:solidFill>
                  <a:srgbClr val="A0D0FF"/>
                </a:solidFill>
                <a:latin typeface="Arial Narrow" panose="020B0606020202030204" pitchFamily="34" charset="0"/>
              </a:rPr>
              <a:t>- Rules 16-17</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The principle parts and figures of a parable represent certain realities.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Consider </a:t>
            </a:r>
            <a:r>
              <a:rPr lang="en-US" altLang="en-US" sz="3600" b="1" dirty="0">
                <a:solidFill>
                  <a:srgbClr val="FFFF99"/>
                </a:solidFill>
                <a:latin typeface="Arial Narrow" panose="020B0606020202030204" pitchFamily="34" charset="0"/>
              </a:rPr>
              <a:t>only these principle parts and figures when drawing conclusions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2769988"/>
            <a:ext cx="9144000" cy="3935611"/>
          </a:xfrm>
          <a:noFill/>
        </p:spPr>
        <p:txBody>
          <a:bodyPr/>
          <a:lstStyle/>
          <a:p>
            <a:pPr eaLnBrk="1" hangingPunct="1"/>
            <a:r>
              <a:rPr lang="en-US" altLang="en-US" sz="3200" b="1" dirty="0">
                <a:solidFill>
                  <a:srgbClr val="FFFFFF"/>
                </a:solidFill>
                <a:latin typeface="Arial Narrow" panose="020B0606020202030204" pitchFamily="34" charset="0"/>
              </a:rPr>
              <a:t>Do not exceed the intended limits of the parable - don’t interpret it to say more than it does. Parables are not allegories. They are stories that could actually happen given to illustrate a spiritual truth</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7929"/>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71927"/>
            <a:ext cx="9144000" cy="6286073"/>
          </a:xfrm>
          <a:noFill/>
        </p:spPr>
        <p:txBody>
          <a:bodyPr/>
          <a:lstStyle/>
          <a:p>
            <a:pPr marL="457200" indent="-403225" eaLnBrk="1" hangingPunct="1">
              <a:buNone/>
              <a:tabLst>
                <a:tab pos="511175" algn="l"/>
              </a:tabLst>
            </a:pPr>
            <a:r>
              <a:rPr lang="en-US" altLang="en-US" sz="3200" b="1" dirty="0" smtClean="0">
                <a:solidFill>
                  <a:srgbClr val="FFFFFF"/>
                </a:solidFill>
                <a:latin typeface="Arial Narrow" panose="020B0606020202030204" pitchFamily="34" charset="0"/>
              </a:rPr>
              <a:t>B. </a:t>
            </a:r>
            <a:r>
              <a:rPr lang="en-US" altLang="en-US" sz="3200" b="1" dirty="0">
                <a:solidFill>
                  <a:srgbClr val="FFFFFF"/>
                </a:solidFill>
                <a:latin typeface="Arial Narrow" panose="020B0606020202030204" pitchFamily="34" charset="0"/>
              </a:rPr>
              <a:t>Distinct principles of prophetic </a:t>
            </a:r>
            <a:r>
              <a:rPr lang="en-US" altLang="en-US" sz="3200" b="1" dirty="0" smtClean="0">
                <a:solidFill>
                  <a:srgbClr val="FFFFFF"/>
                </a:solidFill>
                <a:latin typeface="Arial Narrow" panose="020B0606020202030204" pitchFamily="34" charset="0"/>
              </a:rPr>
              <a:t>interpretation</a:t>
            </a:r>
          </a:p>
          <a:p>
            <a:pPr marL="511175" indent="-228600"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Is </a:t>
            </a:r>
            <a:r>
              <a:rPr lang="en-US" altLang="en-US" sz="3200" b="1" dirty="0">
                <a:solidFill>
                  <a:srgbClr val="FFFFFF"/>
                </a:solidFill>
                <a:latin typeface="Arial Narrow" panose="020B0606020202030204" pitchFamily="34" charset="0"/>
              </a:rPr>
              <a:t>the prophecy fulfilled or unfulfilled. (Caution here because some prophecies have multiple fulfillments (Isa. 7:14-16). If it is unfulfilled, who does it refer </a:t>
            </a:r>
            <a:r>
              <a:rPr lang="en-US" altLang="en-US" sz="3200" b="1" dirty="0" smtClean="0">
                <a:solidFill>
                  <a:srgbClr val="FFFFFF"/>
                </a:solidFill>
                <a:latin typeface="Arial Narrow" panose="020B0606020202030204" pitchFamily="34" charset="0"/>
              </a:rPr>
              <a:t>to?</a:t>
            </a:r>
          </a:p>
          <a:p>
            <a:pPr marL="511175" indent="-228600"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Prophecy </a:t>
            </a:r>
            <a:r>
              <a:rPr lang="en-US" altLang="en-US" sz="3200" b="1" dirty="0">
                <a:solidFill>
                  <a:srgbClr val="FFFFFF"/>
                </a:solidFill>
                <a:latin typeface="Arial Narrow" panose="020B0606020202030204" pitchFamily="34" charset="0"/>
              </a:rPr>
              <a:t>is to be interpreted literally unless the implicit or explicit teaching of the N.T. </a:t>
            </a:r>
            <a:r>
              <a:rPr lang="en-US" altLang="en-US" sz="3200" b="1" dirty="0" smtClean="0">
                <a:solidFill>
                  <a:srgbClr val="FFFFFF"/>
                </a:solidFill>
                <a:latin typeface="Arial Narrow" panose="020B0606020202030204" pitchFamily="34" charset="0"/>
              </a:rPr>
              <a:t>demands / implies </a:t>
            </a:r>
            <a:r>
              <a:rPr lang="en-US" altLang="en-US" sz="3200" b="1" dirty="0">
                <a:solidFill>
                  <a:srgbClr val="FFFFFF"/>
                </a:solidFill>
                <a:latin typeface="Arial Narrow" panose="020B0606020202030204" pitchFamily="34" charset="0"/>
              </a:rPr>
              <a:t>a typological interpretation. (If normal sense makes sense make no other sense). </a:t>
            </a:r>
            <a:endParaRPr lang="en-US" altLang="en-US" sz="3200" b="1" dirty="0" smtClean="0">
              <a:solidFill>
                <a:srgbClr val="FFFFFF"/>
              </a:solidFill>
              <a:latin typeface="Arial Narrow" panose="020B0606020202030204" pitchFamily="34" charset="0"/>
            </a:endParaRPr>
          </a:p>
          <a:p>
            <a:pPr marL="511175" indent="-228600"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Compare </a:t>
            </a:r>
            <a:r>
              <a:rPr lang="en-US" altLang="en-US" sz="3200" b="1" dirty="0">
                <a:solidFill>
                  <a:srgbClr val="FFFFFF"/>
                </a:solidFill>
                <a:latin typeface="Arial Narrow" panose="020B0606020202030204" pitchFamily="34" charset="0"/>
              </a:rPr>
              <a:t>with similar prophecies</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90869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75">
                                            <p:txEl>
                                              <p:pRg st="3" end="3"/>
                                            </p:txEl>
                                          </p:spTgt>
                                        </p:tgtEl>
                                        <p:attrNameLst>
                                          <p:attrName>style.visibility</p:attrName>
                                        </p:attrNameLst>
                                      </p:cBhvr>
                                      <p:to>
                                        <p:strVal val="visible"/>
                                      </p:to>
                                    </p:set>
                                    <p:animEffect transition="in" filter="fade">
                                      <p:cBhvr>
                                        <p:cTn id="24"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7929"/>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71927"/>
            <a:ext cx="9144000" cy="6286073"/>
          </a:xfrm>
          <a:noFill/>
        </p:spPr>
        <p:txBody>
          <a:bodyPr/>
          <a:lstStyle/>
          <a:p>
            <a:pPr marL="457200" indent="-403225" eaLnBrk="1" hangingPunct="1">
              <a:buNone/>
              <a:tabLst>
                <a:tab pos="511175" algn="l"/>
              </a:tabLst>
            </a:pPr>
            <a:r>
              <a:rPr lang="en-US" altLang="en-US" sz="3200" b="1" dirty="0">
                <a:solidFill>
                  <a:srgbClr val="FFFFFF"/>
                </a:solidFill>
                <a:latin typeface="Arial Narrow" panose="020B0606020202030204" pitchFamily="34" charset="0"/>
              </a:rPr>
              <a:t>C</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Apocalyptic Prophecy (symbolic prophecy</a:t>
            </a:r>
            <a:r>
              <a:rPr lang="en-US" altLang="en-US" sz="3200" b="1" dirty="0" smtClean="0">
                <a:solidFill>
                  <a:srgbClr val="FFFFFF"/>
                </a:solidFill>
                <a:latin typeface="Arial Narrow" panose="020B0606020202030204" pitchFamily="34" charset="0"/>
              </a:rPr>
              <a:t>) </a:t>
            </a:r>
          </a:p>
          <a:p>
            <a:pPr marL="806450" indent="-295275" eaLnBrk="1" hangingPunct="1">
              <a:buFont typeface="Arial" panose="020B0604020202020204" pitchFamily="34" charset="0"/>
              <a:buChar char="•"/>
              <a:tabLst>
                <a:tab pos="806450" algn="l"/>
              </a:tabLst>
            </a:pPr>
            <a:r>
              <a:rPr lang="en-US" altLang="en-US" sz="3200" b="1" dirty="0">
                <a:solidFill>
                  <a:srgbClr val="FFFFFF"/>
                </a:solidFill>
                <a:latin typeface="Arial Narrow" panose="020B0606020202030204" pitchFamily="34" charset="0"/>
              </a:rPr>
              <a:t>All general rules </a:t>
            </a:r>
            <a:r>
              <a:rPr lang="en-US" altLang="en-US" sz="3200" b="1" dirty="0" smtClean="0">
                <a:solidFill>
                  <a:srgbClr val="FFFFFF"/>
                </a:solidFill>
                <a:latin typeface="Arial Narrow" panose="020B0606020202030204" pitchFamily="34" charset="0"/>
              </a:rPr>
              <a:t>apply</a:t>
            </a:r>
            <a:endParaRPr lang="en-US" altLang="en-US" sz="3200" b="1" dirty="0">
              <a:solidFill>
                <a:srgbClr val="FFFFFF"/>
              </a:solidFill>
              <a:latin typeface="Arial Narrow" panose="020B0606020202030204" pitchFamily="34" charset="0"/>
            </a:endParaRPr>
          </a:p>
          <a:p>
            <a:pPr marL="806450" indent="-295275" eaLnBrk="1" hangingPunct="1">
              <a:buFont typeface="Arial" panose="020B0604020202020204" pitchFamily="34" charset="0"/>
              <a:buChar char="•"/>
              <a:tabLst>
                <a:tab pos="806450" algn="l"/>
              </a:tabLst>
            </a:pPr>
            <a:r>
              <a:rPr lang="en-US" altLang="en-US" sz="3200" b="1" dirty="0">
                <a:solidFill>
                  <a:srgbClr val="FFFFFF"/>
                </a:solidFill>
                <a:latin typeface="Arial Narrow" panose="020B0606020202030204" pitchFamily="34" charset="0"/>
              </a:rPr>
              <a:t>A complete literalistic interpretation is </a:t>
            </a:r>
            <a:r>
              <a:rPr lang="en-US" altLang="en-US" sz="3200" b="1" dirty="0" smtClean="0">
                <a:solidFill>
                  <a:srgbClr val="FFFFFF"/>
                </a:solidFill>
                <a:latin typeface="Arial Narrow" panose="020B0606020202030204" pitchFamily="34" charset="0"/>
              </a:rPr>
              <a:t>impossible</a:t>
            </a:r>
          </a:p>
          <a:p>
            <a:pPr marL="806450" indent="-295275" eaLnBrk="1" hangingPunct="1">
              <a:buFont typeface="Arial" panose="020B0604020202020204" pitchFamily="34" charset="0"/>
              <a:buChar char="•"/>
              <a:tabLst>
                <a:tab pos="806450" algn="l"/>
              </a:tabLst>
            </a:pPr>
            <a:r>
              <a:rPr lang="en-US" altLang="en-US" sz="3200" b="1" dirty="0">
                <a:solidFill>
                  <a:srgbClr val="FFFFFF"/>
                </a:solidFill>
                <a:latin typeface="Arial Narrow" panose="020B0606020202030204" pitchFamily="34" charset="0"/>
              </a:rPr>
              <a:t>Historical research my find meanings of symbols in the culture of the </a:t>
            </a:r>
            <a:r>
              <a:rPr lang="en-US" altLang="en-US" sz="3200" b="1" dirty="0" smtClean="0">
                <a:solidFill>
                  <a:srgbClr val="FFFFFF"/>
                </a:solidFill>
                <a:latin typeface="Arial Narrow" panose="020B0606020202030204" pitchFamily="34" charset="0"/>
              </a:rPr>
              <a:t>writer</a:t>
            </a:r>
          </a:p>
          <a:p>
            <a:pPr marL="806450" indent="-295275" eaLnBrk="1" hangingPunct="1">
              <a:buFont typeface="Arial" panose="020B0604020202020204" pitchFamily="34" charset="0"/>
              <a:buChar char="•"/>
              <a:tabLst>
                <a:tab pos="806450" algn="l"/>
              </a:tabLst>
            </a:pPr>
            <a:r>
              <a:rPr lang="en-US" altLang="en-US" sz="3200" b="1" dirty="0">
                <a:solidFill>
                  <a:srgbClr val="FFFFFF"/>
                </a:solidFill>
                <a:latin typeface="Arial Narrow" panose="020B0606020202030204" pitchFamily="34" charset="0"/>
              </a:rPr>
              <a:t>Context may reveal the meaning of symbols used</a:t>
            </a:r>
          </a:p>
          <a:p>
            <a:pPr marL="806450" indent="-295275"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Is </a:t>
            </a:r>
            <a:r>
              <a:rPr lang="en-US" altLang="en-US" sz="3200" b="1" dirty="0">
                <a:solidFill>
                  <a:srgbClr val="FFFFFF"/>
                </a:solidFill>
                <a:latin typeface="Arial Narrow" panose="020B0606020202030204" pitchFamily="34" charset="0"/>
              </a:rPr>
              <a:t>any of it fulfilled in history?</a:t>
            </a:r>
          </a:p>
          <a:p>
            <a:pPr marL="806450" indent="-295275" eaLnBrk="1" hangingPunct="1">
              <a:buFont typeface="Arial" panose="020B0604020202020204" pitchFamily="34" charset="0"/>
              <a:buChar char="•"/>
              <a:tabLst>
                <a:tab pos="806450" algn="l"/>
              </a:tabLst>
            </a:pPr>
            <a:r>
              <a:rPr lang="en-US" altLang="en-US" sz="3200" b="1" dirty="0" smtClean="0">
                <a:solidFill>
                  <a:srgbClr val="FFFFFF"/>
                </a:solidFill>
                <a:latin typeface="Arial Narrow" panose="020B0606020202030204" pitchFamily="34" charset="0"/>
              </a:rPr>
              <a:t>Search </a:t>
            </a:r>
            <a:r>
              <a:rPr lang="en-US" altLang="en-US" sz="3200" b="1" dirty="0">
                <a:solidFill>
                  <a:srgbClr val="FFFFFF"/>
                </a:solidFill>
                <a:latin typeface="Arial Narrow" panose="020B0606020202030204" pitchFamily="34" charset="0"/>
              </a:rPr>
              <a:t>O.T. for possible meanings of symbols </a:t>
            </a:r>
          </a:p>
        </p:txBody>
      </p:sp>
    </p:spTree>
    <p:extLst>
      <p:ext uri="{BB962C8B-B14F-4D97-AF65-F5344CB8AC3E}">
        <p14:creationId xmlns:p14="http://schemas.microsoft.com/office/powerpoint/2010/main" val="3186688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subTnLst>
                                    <p:animClr clrSpc="rgb" dir="cw">
                                      <p:cBhvr override="childStyle">
                                        <p:cTn dur="1" fill="hold" display="0" masterRel="nextClick" afterEffect="1"/>
                                        <p:tgtEl>
                                          <p:spTgt spid="5427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4275">
                                            <p:txEl>
                                              <p:pRg st="4" end="4"/>
                                            </p:txEl>
                                          </p:spTgt>
                                        </p:tgtEl>
                                        <p:attrNameLst>
                                          <p:attrName>style.visibility</p:attrName>
                                        </p:attrNameLst>
                                      </p:cBhvr>
                                      <p:to>
                                        <p:strVal val="visible"/>
                                      </p:to>
                                    </p:set>
                                    <p:animEffect transition="in" filter="fade">
                                      <p:cBhvr>
                                        <p:cTn id="30" dur="1000"/>
                                        <p:tgtEl>
                                          <p:spTgt spid="54275">
                                            <p:txEl>
                                              <p:pRg st="4" end="4"/>
                                            </p:txEl>
                                          </p:spTgt>
                                        </p:tgtEl>
                                      </p:cBhvr>
                                    </p:animEffect>
                                  </p:childTnLst>
                                  <p:subTnLst>
                                    <p:animClr clrSpc="rgb" dir="cw">
                                      <p:cBhvr override="childStyle">
                                        <p:cTn dur="1" fill="hold" display="0" masterRel="nextClick" afterEffect="1"/>
                                        <p:tgtEl>
                                          <p:spTgt spid="54275">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4275">
                                            <p:txEl>
                                              <p:pRg st="5" end="5"/>
                                            </p:txEl>
                                          </p:spTgt>
                                        </p:tgtEl>
                                        <p:attrNameLst>
                                          <p:attrName>style.visibility</p:attrName>
                                        </p:attrNameLst>
                                      </p:cBhvr>
                                      <p:to>
                                        <p:strVal val="visible"/>
                                      </p:to>
                                    </p:set>
                                    <p:animEffect transition="in" filter="fade">
                                      <p:cBhvr>
                                        <p:cTn id="35" dur="1000"/>
                                        <p:tgtEl>
                                          <p:spTgt spid="54275">
                                            <p:txEl>
                                              <p:pRg st="5" end="5"/>
                                            </p:txEl>
                                          </p:spTgt>
                                        </p:tgtEl>
                                      </p:cBhvr>
                                    </p:animEffect>
                                  </p:childTnLst>
                                  <p:subTnLst>
                                    <p:animClr clrSpc="rgb" dir="cw">
                                      <p:cBhvr override="childStyle">
                                        <p:cTn dur="1" fill="hold" display="0" masterRel="nextClick" afterEffect="1"/>
                                        <p:tgtEl>
                                          <p:spTgt spid="54275">
                                            <p:txEl>
                                              <p:pRg st="5" end="5"/>
                                            </p:txEl>
                                          </p:spTgt>
                                        </p:tgtEl>
                                        <p:attrNameLst>
                                          <p:attrName>ppt_c</p:attrName>
                                        </p:attrNameLst>
                                      </p:cBhvr>
                                      <p:to>
                                        <a:srgbClr val="C0C0C0"/>
                                      </p:to>
                                    </p:animClr>
                                  </p:sub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4275">
                                            <p:txEl>
                                              <p:pRg st="6" end="6"/>
                                            </p:txEl>
                                          </p:spTgt>
                                        </p:tgtEl>
                                        <p:attrNameLst>
                                          <p:attrName>style.visibility</p:attrName>
                                        </p:attrNameLst>
                                      </p:cBhvr>
                                      <p:to>
                                        <p:strVal val="visible"/>
                                      </p:to>
                                    </p:set>
                                    <p:animEffect transition="in" filter="fade">
                                      <p:cBhvr>
                                        <p:cTn id="40" dur="1000"/>
                                        <p:tgtEl>
                                          <p:spTgt spid="542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85800"/>
            <a:ext cx="9144000" cy="61722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D. Major </a:t>
            </a:r>
            <a:r>
              <a:rPr lang="en-US" altLang="en-US" sz="3200" b="1" dirty="0">
                <a:solidFill>
                  <a:srgbClr val="FFFFFF"/>
                </a:solidFill>
                <a:latin typeface="Arial Narrow" panose="020B0606020202030204" pitchFamily="34" charset="0"/>
              </a:rPr>
              <a:t>Systems of Prophetic Interpretation</a:t>
            </a:r>
          </a:p>
          <a:p>
            <a:pPr lvl="1" eaLnBrk="1" hangingPunct="1">
              <a:buFont typeface="Arial" panose="020B0604020202020204" pitchFamily="34" charset="0"/>
              <a:buChar char="•"/>
            </a:pPr>
            <a:r>
              <a:rPr lang="en-US" altLang="en-US" sz="3200" b="1" u="sng" dirty="0" smtClean="0">
                <a:solidFill>
                  <a:srgbClr val="FFFFFF"/>
                </a:solidFill>
                <a:latin typeface="Arial Narrow" panose="020B0606020202030204" pitchFamily="34" charset="0"/>
              </a:rPr>
              <a:t>Pre-millennial:</a:t>
            </a: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Fulfillment </a:t>
            </a:r>
            <a:r>
              <a:rPr lang="en-US" altLang="en-US" sz="3200" b="1" dirty="0">
                <a:solidFill>
                  <a:srgbClr val="FFFFFF"/>
                </a:solidFill>
                <a:latin typeface="Arial Narrow" panose="020B0606020202030204" pitchFamily="34" charset="0"/>
              </a:rPr>
              <a:t>of many O.T. prophecies in a millennial </a:t>
            </a:r>
            <a:r>
              <a:rPr lang="en-US" altLang="en-US" sz="3200" b="1" dirty="0" smtClean="0">
                <a:solidFill>
                  <a:srgbClr val="FFFFFF"/>
                </a:solidFill>
                <a:latin typeface="Arial Narrow" panose="020B0606020202030204" pitchFamily="34" charset="0"/>
              </a:rPr>
              <a:t>age</a:t>
            </a: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Dispensational</a:t>
            </a:r>
            <a:r>
              <a:rPr lang="en-US" altLang="en-US" sz="3200" b="1" dirty="0">
                <a:solidFill>
                  <a:srgbClr val="FFFFFF"/>
                </a:solidFill>
                <a:latin typeface="Arial Narrow" panose="020B0606020202030204" pitchFamily="34" charset="0"/>
              </a:rPr>
              <a:t>: Promises made to Israel will be fulfilled in </a:t>
            </a:r>
            <a:r>
              <a:rPr lang="en-US" altLang="en-US" sz="3200" b="1" dirty="0" smtClean="0">
                <a:solidFill>
                  <a:srgbClr val="FFFFFF"/>
                </a:solidFill>
                <a:latin typeface="Arial Narrow" panose="020B0606020202030204" pitchFamily="34" charset="0"/>
              </a:rPr>
              <a:t>Israel</a:t>
            </a: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Non-dispensational</a:t>
            </a:r>
            <a:r>
              <a:rPr lang="en-US" altLang="en-US" sz="3200" b="1" dirty="0">
                <a:solidFill>
                  <a:srgbClr val="FFFFFF"/>
                </a:solidFill>
                <a:latin typeface="Arial Narrow" panose="020B0606020202030204" pitchFamily="34" charset="0"/>
              </a:rPr>
              <a:t>: Progression of Kingdom of God through several stages including an earthly, glorious manifestation before eternity. Church has replaced Israel</a:t>
            </a:r>
            <a:r>
              <a:rPr lang="en-US" altLang="en-US" sz="3200" b="1" dirty="0" smtClean="0">
                <a:solidFill>
                  <a:srgbClr val="FFFFFF"/>
                </a:solidFill>
                <a:latin typeface="Arial Narrow" panose="020B0606020202030204" pitchFamily="34"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Prophecy - Handout</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85800"/>
            <a:ext cx="9144000" cy="61722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D. Major </a:t>
            </a:r>
            <a:r>
              <a:rPr lang="en-US" altLang="en-US" sz="3200" b="1" dirty="0">
                <a:solidFill>
                  <a:srgbClr val="FFFFFF"/>
                </a:solidFill>
                <a:latin typeface="Arial Narrow" panose="020B0606020202030204" pitchFamily="34" charset="0"/>
              </a:rPr>
              <a:t>Systems of Prophetic Interpretation</a:t>
            </a: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Post-millennial</a:t>
            </a:r>
            <a:r>
              <a:rPr lang="en-US" altLang="en-US" sz="3200" b="1" dirty="0">
                <a:solidFill>
                  <a:srgbClr val="FFFFFF"/>
                </a:solidFill>
                <a:latin typeface="Arial Narrow" panose="020B0606020202030204" pitchFamily="34" charset="0"/>
              </a:rPr>
              <a:t>: Spread of the Church by the power of the Spirit will result in millennial conditions on </a:t>
            </a:r>
            <a:r>
              <a:rPr lang="en-US" altLang="en-US" sz="3200" b="1" dirty="0" smtClean="0">
                <a:solidFill>
                  <a:srgbClr val="FFFFFF"/>
                </a:solidFill>
                <a:latin typeface="Arial Narrow" panose="020B0606020202030204" pitchFamily="34" charset="0"/>
              </a:rPr>
              <a:t>earth for undetermined time. Jesus will then return. </a:t>
            </a:r>
            <a:endParaRPr lang="en-US" altLang="en-US" sz="3200" b="1" dirty="0">
              <a:solidFill>
                <a:srgbClr val="FFFFFF"/>
              </a:solidFill>
              <a:latin typeface="Arial Narrow" panose="020B0606020202030204" pitchFamily="34" charset="0"/>
            </a:endParaRPr>
          </a:p>
          <a:p>
            <a:pPr lvl="1"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A-millennial</a:t>
            </a: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No millennium. Prophecies </a:t>
            </a:r>
            <a:r>
              <a:rPr lang="en-US" altLang="en-US" sz="3200" b="1" dirty="0">
                <a:solidFill>
                  <a:srgbClr val="FFFFFF"/>
                </a:solidFill>
                <a:latin typeface="Arial Narrow" panose="020B0606020202030204" pitchFamily="34" charset="0"/>
              </a:rPr>
              <a:t>made to Israel will be fulfilled in Church </a:t>
            </a:r>
            <a:r>
              <a:rPr lang="en-US" altLang="en-US" sz="3200" b="1" dirty="0" smtClean="0">
                <a:solidFill>
                  <a:srgbClr val="FFFFFF"/>
                </a:solidFill>
                <a:latin typeface="Arial Narrow" panose="020B0606020202030204" pitchFamily="34" charset="0"/>
              </a:rPr>
              <a:t>“spiritually.” Jesus return varies – physical or spiritual</a:t>
            </a:r>
          </a:p>
        </p:txBody>
      </p:sp>
    </p:spTree>
    <p:extLst>
      <p:ext uri="{BB962C8B-B14F-4D97-AF65-F5344CB8AC3E}">
        <p14:creationId xmlns:p14="http://schemas.microsoft.com/office/powerpoint/2010/main" val="2661142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fr-FR" altLang="en-US" sz="3600" b="1" u="sng" dirty="0">
                <a:solidFill>
                  <a:srgbClr val="A0D0FF"/>
                </a:solidFill>
                <a:latin typeface="Arial Narrow" panose="020B0606020202030204" pitchFamily="34" charset="0"/>
              </a:rPr>
              <a:t>EXERCISES - </a:t>
            </a:r>
            <a:r>
              <a:rPr lang="fr-FR" altLang="en-US" sz="3600" b="1" u="sng" dirty="0" err="1">
                <a:solidFill>
                  <a:srgbClr val="A0D0FF"/>
                </a:solidFill>
                <a:latin typeface="Arial Narrow" panose="020B0606020202030204" pitchFamily="34" charset="0"/>
              </a:rPr>
              <a:t>Rule</a:t>
            </a:r>
            <a:r>
              <a:rPr lang="fr-FR" altLang="en-US" sz="3600" b="1" u="sng" dirty="0">
                <a:solidFill>
                  <a:srgbClr val="A0D0FF"/>
                </a:solidFill>
                <a:latin typeface="Arial Narrow" panose="020B0606020202030204" pitchFamily="34" charset="0"/>
              </a:rPr>
              <a:t> 17 - Page </a:t>
            </a:r>
            <a:r>
              <a:rPr lang="fr-FR" altLang="en-US" sz="3600" b="1" u="sng" dirty="0" smtClean="0">
                <a:solidFill>
                  <a:srgbClr val="A0D0FF"/>
                </a:solidFill>
                <a:latin typeface="Arial Narrow" panose="020B0606020202030204" pitchFamily="34" charset="0"/>
              </a:rPr>
              <a:t>248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85800"/>
            <a:ext cx="9144000" cy="6172200"/>
          </a:xfrm>
          <a:noFill/>
        </p:spPr>
        <p:txBody>
          <a:bodyPr/>
          <a:lstStyle/>
          <a:p>
            <a:pPr marL="403225" indent="-403225" eaLnBrk="1" hangingPunct="1">
              <a:buAutoNum type="arabicPeriod"/>
            </a:pPr>
            <a:r>
              <a:rPr lang="en-US" altLang="en-US" sz="3200" b="1" dirty="0" smtClean="0">
                <a:solidFill>
                  <a:srgbClr val="FFFFFF"/>
                </a:solidFill>
                <a:latin typeface="Arial Narrow" panose="020B0606020202030204" pitchFamily="34" charset="0"/>
              </a:rPr>
              <a:t>Try </a:t>
            </a:r>
            <a:r>
              <a:rPr lang="en-US" altLang="en-US" sz="3200" b="1" dirty="0">
                <a:solidFill>
                  <a:srgbClr val="FFFFFF"/>
                </a:solidFill>
                <a:latin typeface="Arial Narrow" panose="020B0606020202030204" pitchFamily="34" charset="0"/>
              </a:rPr>
              <a:t>to put yourself in the place of one who lived before the first advent of Christ. You have just </a:t>
            </a:r>
            <a:r>
              <a:rPr lang="en-US" altLang="en-US" sz="3200" b="1" dirty="0" smtClean="0">
                <a:solidFill>
                  <a:srgbClr val="FFFFFF"/>
                </a:solidFill>
                <a:latin typeface="Arial Narrow" panose="020B0606020202030204" pitchFamily="34" charset="0"/>
              </a:rPr>
              <a:t>read Isaiah </a:t>
            </a:r>
            <a:r>
              <a:rPr lang="en-US" altLang="en-US" sz="3200" b="1" dirty="0">
                <a:solidFill>
                  <a:srgbClr val="FFFFFF"/>
                </a:solidFill>
                <a:latin typeface="Arial Narrow" panose="020B0606020202030204" pitchFamily="34" charset="0"/>
              </a:rPr>
              <a:t>9:6-7. </a:t>
            </a:r>
            <a:endParaRPr lang="en-US" altLang="en-US" sz="3200" b="1" dirty="0" smtClean="0">
              <a:solidFill>
                <a:srgbClr val="FFFFFF"/>
              </a:solidFill>
              <a:latin typeface="Arial Narrow" panose="020B0606020202030204" pitchFamily="34" charset="0"/>
            </a:endParaRPr>
          </a:p>
          <a:p>
            <a:pPr marL="334962" lvl="1" indent="0" eaLnBrk="1" hangingPunct="1">
              <a:buNone/>
            </a:pPr>
            <a:r>
              <a:rPr lang="en-US" altLang="en-US" sz="3200" b="1" i="1" dirty="0">
                <a:solidFill>
                  <a:srgbClr val="FFFFFF"/>
                </a:solidFill>
                <a:latin typeface="Arial Narrow" panose="020B0606020202030204" pitchFamily="34" charset="0"/>
              </a:rPr>
              <a:t>Messiah - God in human flesh - a child/son who will also be mighty God - will come and set up an earthly kingdom on the throne of David that will be just, righteous and eternal</a:t>
            </a:r>
          </a:p>
          <a:p>
            <a:pPr marL="568325" indent="-514350" eaLnBrk="1" hangingPunct="1">
              <a:buAutoNum type="arabicPeriod"/>
            </a:pP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99246059"/>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fr-FR" altLang="en-US" sz="3600" b="1" u="sng" dirty="0">
                <a:solidFill>
                  <a:srgbClr val="A0D0FF"/>
                </a:solidFill>
                <a:latin typeface="Arial Narrow" panose="020B0606020202030204" pitchFamily="34" charset="0"/>
              </a:rPr>
              <a:t>EXERCISES - </a:t>
            </a:r>
            <a:r>
              <a:rPr lang="fr-FR" altLang="en-US" sz="3600" b="1" u="sng" dirty="0" err="1">
                <a:solidFill>
                  <a:srgbClr val="A0D0FF"/>
                </a:solidFill>
                <a:latin typeface="Arial Narrow" panose="020B0606020202030204" pitchFamily="34" charset="0"/>
              </a:rPr>
              <a:t>Rule</a:t>
            </a:r>
            <a:r>
              <a:rPr lang="fr-FR" altLang="en-US" sz="3600" b="1" u="sng" dirty="0">
                <a:solidFill>
                  <a:srgbClr val="A0D0FF"/>
                </a:solidFill>
                <a:latin typeface="Arial Narrow" panose="020B0606020202030204" pitchFamily="34" charset="0"/>
              </a:rPr>
              <a:t> 17 - Page </a:t>
            </a:r>
            <a:r>
              <a:rPr lang="fr-FR" altLang="en-US" sz="3600" b="1" u="sng" dirty="0" smtClean="0">
                <a:solidFill>
                  <a:srgbClr val="A0D0FF"/>
                </a:solidFill>
                <a:latin typeface="Arial Narrow" panose="020B0606020202030204" pitchFamily="34" charset="0"/>
              </a:rPr>
              <a:t>248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553998"/>
            <a:ext cx="9144000" cy="3103602"/>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Zechariah is divided between Israel present </a:t>
            </a:r>
            <a:r>
              <a:rPr lang="en-US" altLang="en-US" sz="3200" b="1" dirty="0" smtClean="0">
                <a:solidFill>
                  <a:srgbClr val="FFFFFF"/>
                </a:solidFill>
                <a:latin typeface="Arial Narrow" panose="020B0606020202030204" pitchFamily="34" charset="0"/>
              </a:rPr>
              <a:t>(1-8</a:t>
            </a:r>
            <a:r>
              <a:rPr lang="en-US" altLang="en-US" sz="3200" b="1" dirty="0">
                <a:solidFill>
                  <a:srgbClr val="FFFFFF"/>
                </a:solidFill>
                <a:latin typeface="Arial Narrow" panose="020B0606020202030204" pitchFamily="34" charset="0"/>
              </a:rPr>
              <a:t>) and Israel future </a:t>
            </a:r>
            <a:r>
              <a:rPr lang="en-US" altLang="en-US" sz="3200" b="1" dirty="0" smtClean="0">
                <a:solidFill>
                  <a:srgbClr val="FFFFFF"/>
                </a:solidFill>
                <a:latin typeface="Arial Narrow" panose="020B0606020202030204" pitchFamily="34" charset="0"/>
              </a:rPr>
              <a:t>(9-12</a:t>
            </a:r>
            <a:r>
              <a:rPr lang="en-US" altLang="en-US" sz="3200" b="1" dirty="0">
                <a:solidFill>
                  <a:srgbClr val="FFFFFF"/>
                </a:solidFill>
                <a:latin typeface="Arial Narrow" panose="020B0606020202030204" pitchFamily="34" charset="0"/>
              </a:rPr>
              <a:t>. In the prophetic portion </a:t>
            </a:r>
            <a:r>
              <a:rPr lang="en-US" altLang="en-US" sz="3200" b="1" dirty="0" smtClean="0">
                <a:solidFill>
                  <a:srgbClr val="FFFFFF"/>
                </a:solidFill>
                <a:latin typeface="Arial Narrow" panose="020B0606020202030204" pitchFamily="34" charset="0"/>
              </a:rPr>
              <a:t>(9-12</a:t>
            </a:r>
            <a:r>
              <a:rPr lang="en-US" altLang="en-US" sz="3200" b="1" dirty="0">
                <a:solidFill>
                  <a:srgbClr val="FFFFFF"/>
                </a:solidFill>
                <a:latin typeface="Arial Narrow" panose="020B0606020202030204" pitchFamily="34" charset="0"/>
              </a:rPr>
              <a:t>) the prophet predicts both advents of Christ, both view them as one. Read through Zechariah 9-12 and from your vantage of living between the two advents write out which passages refer to which</a:t>
            </a:r>
            <a:r>
              <a:rPr lang="en-US" altLang="en-US" sz="3200" b="1" dirty="0" smtClean="0">
                <a:solidFill>
                  <a:srgbClr val="FFFFFF"/>
                </a:solidFill>
                <a:latin typeface="Arial Narrow" panose="020B0606020202030204" pitchFamily="34" charset="0"/>
              </a:rPr>
              <a:t>.</a:t>
            </a:r>
            <a:endParaRPr lang="en-US" altLang="en-US" sz="3200" dirty="0"/>
          </a:p>
          <a:p>
            <a:pPr marL="457200" indent="-457200" eaLnBrk="1" hangingPunct="1">
              <a:buNone/>
            </a:pPr>
            <a:endParaRPr lang="en-US" altLang="en-US" sz="3200" b="1" dirty="0">
              <a:solidFill>
                <a:srgbClr val="FFFFFF"/>
              </a:solidFill>
              <a:latin typeface="Arial Narrow" panose="020B0606020202030204" pitchFamily="34" charset="0"/>
            </a:endParaRPr>
          </a:p>
        </p:txBody>
      </p:sp>
      <p:sp>
        <p:nvSpPr>
          <p:cNvPr id="6" name="TextBox 5"/>
          <p:cNvSpPr txBox="1"/>
          <p:nvPr/>
        </p:nvSpPr>
        <p:spPr>
          <a:xfrm>
            <a:off x="0" y="3505200"/>
            <a:ext cx="8991600" cy="3046988"/>
          </a:xfrm>
          <a:prstGeom prst="rect">
            <a:avLst/>
          </a:prstGeom>
          <a:noFill/>
        </p:spPr>
        <p:txBody>
          <a:bodyPr wrap="square" numCol="2" rtlCol="0">
            <a:spAutoFit/>
          </a:bodyPr>
          <a:lstStyle/>
          <a:p>
            <a:pPr marL="511175" lvl="0" indent="-269875">
              <a:spcBef>
                <a:spcPts val="0"/>
              </a:spcBef>
              <a:buFontTx/>
              <a:buChar char="•"/>
              <a:tabLst>
                <a:tab pos="968375" algn="l"/>
              </a:tabLst>
            </a:pPr>
            <a:r>
              <a:rPr lang="en-US" altLang="en-US" sz="3200" b="1" kern="0" dirty="0">
                <a:solidFill>
                  <a:srgbClr val="FFFFFF"/>
                </a:solidFill>
                <a:latin typeface="Arial Narrow" panose="020B0606020202030204" pitchFamily="34" charset="0"/>
                <a:cs typeface="Arial"/>
              </a:rPr>
              <a:t>9:1-8 		</a:t>
            </a:r>
            <a:endParaRPr lang="en-US" altLang="en-US" sz="3200" b="1" kern="0" dirty="0" smtClean="0">
              <a:solidFill>
                <a:srgbClr val="FFFFFF"/>
              </a:solidFill>
              <a:latin typeface="Arial Narrow" panose="020B0606020202030204" pitchFamily="34" charset="0"/>
              <a:cs typeface="Arial"/>
            </a:endParaRPr>
          </a:p>
          <a:p>
            <a:pPr marL="511175" lvl="1" indent="-269875">
              <a:spcBef>
                <a:spcPts val="0"/>
              </a:spcBef>
              <a:tabLst>
                <a:tab pos="968375" algn="l"/>
              </a:tabLst>
            </a:pPr>
            <a:r>
              <a:rPr lang="en-US" altLang="en-US" sz="3200" b="1" kern="0" dirty="0" smtClean="0">
                <a:solidFill>
                  <a:srgbClr val="FFFFFF"/>
                </a:solidFill>
                <a:latin typeface="Arial Narrow" panose="020B0606020202030204" pitchFamily="34" charset="0"/>
                <a:cs typeface="Arial"/>
              </a:rPr>
              <a:t>		Prior </a:t>
            </a:r>
            <a:r>
              <a:rPr lang="en-US" altLang="en-US" sz="3200" b="1" kern="0" dirty="0">
                <a:solidFill>
                  <a:srgbClr val="FFFFFF"/>
                </a:solidFill>
                <a:latin typeface="Arial Narrow" panose="020B0606020202030204" pitchFamily="34" charset="0"/>
                <a:cs typeface="Arial"/>
              </a:rPr>
              <a:t>to First coming</a:t>
            </a:r>
          </a:p>
          <a:p>
            <a:pPr marL="511175" lvl="0" indent="-269875">
              <a:spcBef>
                <a:spcPts val="0"/>
              </a:spcBef>
              <a:buFontTx/>
              <a:buChar char="•"/>
              <a:tabLst>
                <a:tab pos="968375" algn="l"/>
              </a:tabLst>
            </a:pPr>
            <a:r>
              <a:rPr lang="en-US" altLang="en-US" sz="3200" b="1" kern="0" dirty="0" smtClean="0">
                <a:solidFill>
                  <a:srgbClr val="FFFFFF"/>
                </a:solidFill>
                <a:latin typeface="Arial Narrow" panose="020B0606020202030204" pitchFamily="34" charset="0"/>
                <a:cs typeface="Arial"/>
              </a:rPr>
              <a:t>9:9</a:t>
            </a:r>
          </a:p>
          <a:p>
            <a:pPr marL="511175" lvl="1" indent="-269875">
              <a:spcBef>
                <a:spcPts val="0"/>
              </a:spcBef>
              <a:tabLst>
                <a:tab pos="968375" algn="l"/>
              </a:tabLst>
            </a:pPr>
            <a:r>
              <a:rPr lang="en-US" altLang="en-US" sz="3200" b="1" kern="0" dirty="0" smtClean="0">
                <a:solidFill>
                  <a:srgbClr val="FFFFFF"/>
                </a:solidFill>
                <a:latin typeface="Arial Narrow" panose="020B0606020202030204" pitchFamily="34" charset="0"/>
                <a:cs typeface="Arial"/>
              </a:rPr>
              <a:t>		First </a:t>
            </a:r>
            <a:r>
              <a:rPr lang="en-US" altLang="en-US" sz="3200" b="1" kern="0" dirty="0">
                <a:solidFill>
                  <a:srgbClr val="FFFFFF"/>
                </a:solidFill>
                <a:latin typeface="Arial Narrow" panose="020B0606020202030204" pitchFamily="34" charset="0"/>
                <a:cs typeface="Arial"/>
              </a:rPr>
              <a:t>coming</a:t>
            </a:r>
          </a:p>
          <a:p>
            <a:pPr marL="511175" lvl="0" indent="-269875">
              <a:spcBef>
                <a:spcPts val="0"/>
              </a:spcBef>
              <a:buFontTx/>
              <a:buChar char="•"/>
              <a:tabLst>
                <a:tab pos="968375" algn="l"/>
              </a:tabLst>
            </a:pPr>
            <a:r>
              <a:rPr lang="en-US" altLang="en-US" sz="3200" b="1" kern="0" dirty="0" smtClean="0">
                <a:solidFill>
                  <a:srgbClr val="FFFFFF"/>
                </a:solidFill>
                <a:latin typeface="Arial Narrow" panose="020B0606020202030204" pitchFamily="34" charset="0"/>
                <a:cs typeface="Arial"/>
              </a:rPr>
              <a:t>9:10-10:12</a:t>
            </a:r>
          </a:p>
          <a:p>
            <a:pPr marL="511175" lvl="0" indent="-269875">
              <a:spcBef>
                <a:spcPts val="0"/>
              </a:spcBef>
              <a:tabLst>
                <a:tab pos="968375" algn="l"/>
              </a:tabLst>
            </a:pPr>
            <a:r>
              <a:rPr lang="en-US" altLang="en-US" sz="3200" b="1" kern="0" dirty="0" smtClean="0">
                <a:solidFill>
                  <a:srgbClr val="FFFFFF"/>
                </a:solidFill>
                <a:latin typeface="Arial Narrow" panose="020B0606020202030204" pitchFamily="34" charset="0"/>
                <a:cs typeface="Arial"/>
              </a:rPr>
              <a:t>		Second </a:t>
            </a:r>
            <a:r>
              <a:rPr lang="en-US" altLang="en-US" sz="3200" b="1" kern="0" dirty="0">
                <a:solidFill>
                  <a:srgbClr val="FFFFFF"/>
                </a:solidFill>
                <a:latin typeface="Arial Narrow" panose="020B0606020202030204" pitchFamily="34" charset="0"/>
                <a:cs typeface="Arial"/>
              </a:rPr>
              <a:t>coming</a:t>
            </a:r>
          </a:p>
          <a:p>
            <a:pPr marL="577850" lvl="0" indent="-228600">
              <a:spcBef>
                <a:spcPts val="0"/>
              </a:spcBef>
              <a:buFontTx/>
              <a:buChar char="•"/>
            </a:pPr>
            <a:r>
              <a:rPr lang="en-US" altLang="en-US" sz="3200" b="1" kern="0" dirty="0" smtClean="0">
                <a:solidFill>
                  <a:srgbClr val="FFFFFF"/>
                </a:solidFill>
                <a:latin typeface="Arial Narrow" panose="020B0606020202030204" pitchFamily="34" charset="0"/>
                <a:cs typeface="Arial"/>
              </a:rPr>
              <a:t>11:1-17</a:t>
            </a:r>
          </a:p>
          <a:p>
            <a:pPr marL="577850" lvl="0" indent="-228600">
              <a:spcBef>
                <a:spcPts val="0"/>
              </a:spcBef>
            </a:pPr>
            <a:r>
              <a:rPr lang="en-US" altLang="en-US" sz="3200" b="1" kern="0" dirty="0" smtClean="0">
                <a:solidFill>
                  <a:srgbClr val="FFFFFF"/>
                </a:solidFill>
                <a:latin typeface="Arial Narrow" panose="020B0606020202030204" pitchFamily="34" charset="0"/>
                <a:cs typeface="Arial"/>
              </a:rPr>
              <a:t>		First </a:t>
            </a:r>
            <a:r>
              <a:rPr lang="en-US" altLang="en-US" sz="3200" b="1" kern="0" dirty="0">
                <a:solidFill>
                  <a:srgbClr val="FFFFFF"/>
                </a:solidFill>
                <a:latin typeface="Arial Narrow" panose="020B0606020202030204" pitchFamily="34" charset="0"/>
                <a:cs typeface="Arial"/>
              </a:rPr>
              <a:t>coming 	</a:t>
            </a:r>
          </a:p>
          <a:p>
            <a:pPr marL="577850" lvl="0" indent="-228600">
              <a:spcBef>
                <a:spcPts val="0"/>
              </a:spcBef>
              <a:buFontTx/>
              <a:buChar char="•"/>
            </a:pPr>
            <a:r>
              <a:rPr lang="en-US" altLang="en-US" sz="3200" b="1" kern="0" dirty="0" smtClean="0">
                <a:solidFill>
                  <a:srgbClr val="FFFFFF"/>
                </a:solidFill>
                <a:latin typeface="Arial Narrow" panose="020B0606020202030204" pitchFamily="34" charset="0"/>
                <a:cs typeface="Arial"/>
              </a:rPr>
              <a:t>12:1-13:9</a:t>
            </a:r>
          </a:p>
          <a:p>
            <a:pPr marL="577850" lvl="1" indent="-228600">
              <a:spcBef>
                <a:spcPts val="600"/>
              </a:spcBef>
            </a:pPr>
            <a:r>
              <a:rPr lang="en-US" altLang="en-US" sz="3200" b="1" kern="0" dirty="0" smtClean="0">
                <a:solidFill>
                  <a:srgbClr val="FFFFFF"/>
                </a:solidFill>
                <a:latin typeface="Arial Narrow" panose="020B0606020202030204" pitchFamily="34" charset="0"/>
                <a:cs typeface="Arial"/>
              </a:rPr>
              <a:t>		Second </a:t>
            </a:r>
            <a:r>
              <a:rPr lang="en-US" altLang="en-US" sz="3200" b="1" kern="0" dirty="0">
                <a:solidFill>
                  <a:srgbClr val="FFFFFF"/>
                </a:solidFill>
                <a:latin typeface="Arial Narrow" panose="020B0606020202030204" pitchFamily="34" charset="0"/>
                <a:cs typeface="Arial"/>
              </a:rPr>
              <a:t>coming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fade">
                                      <p:cBhvr>
                                        <p:cTn id="25" dur="500"/>
                                        <p:tgtEl>
                                          <p:spTgt spid="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fade">
                                      <p:cBhvr>
                                        <p:cTn id="30"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500"/>
                                        <p:tgtEl>
                                          <p:spTgt spid="6">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Effect transition="in" filter="fade">
                                      <p:cBhvr>
                                        <p:cTn id="40"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C0C0C0"/>
                                      </p:to>
                                    </p:animClr>
                                  </p:sub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6">
                                            <p:txEl>
                                              <p:pRg st="6" end="6"/>
                                            </p:txEl>
                                          </p:spTgt>
                                        </p:tgtEl>
                                        <p:attrNameLst>
                                          <p:attrName>style.visibility</p:attrName>
                                        </p:attrNameLst>
                                      </p:cBhvr>
                                      <p:to>
                                        <p:strVal val="visible"/>
                                      </p:to>
                                    </p:set>
                                    <p:animEffect transition="in" filter="fade">
                                      <p:cBhvr>
                                        <p:cTn id="45" dur="500"/>
                                        <p:tgtEl>
                                          <p:spTgt spid="6">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6">
                                            <p:txEl>
                                              <p:pRg st="7" end="7"/>
                                            </p:txEl>
                                          </p:spTgt>
                                        </p:tgtEl>
                                        <p:attrNameLst>
                                          <p:attrName>style.visibility</p:attrName>
                                        </p:attrNameLst>
                                      </p:cBhvr>
                                      <p:to>
                                        <p:strVal val="visible"/>
                                      </p:to>
                                    </p:set>
                                    <p:animEffect transition="in" filter="fade">
                                      <p:cBhvr>
                                        <p:cTn id="50" dur="5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C0C0C0"/>
                                      </p:to>
                                    </p:animClr>
                                  </p:sub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Effect transition="in" filter="fade">
                                      <p:cBhvr>
                                        <p:cTn id="55" dur="500"/>
                                        <p:tgtEl>
                                          <p:spTgt spid="6">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6">
                                            <p:txEl>
                                              <p:pRg st="9" end="9"/>
                                            </p:txEl>
                                          </p:spTgt>
                                        </p:tgtEl>
                                        <p:attrNameLst>
                                          <p:attrName>style.visibility</p:attrName>
                                        </p:attrNameLst>
                                      </p:cBhvr>
                                      <p:to>
                                        <p:strVal val="visible"/>
                                      </p:to>
                                    </p:set>
                                    <p:animEffect transition="in" filter="fade">
                                      <p:cBhvr>
                                        <p:cTn id="60"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a:solidFill>
                  <a:srgbClr val="FFFFFF"/>
                </a:solidFill>
                <a:latin typeface="Arial Narrow" panose="020B0606020202030204" pitchFamily="34" charset="0"/>
              </a:rPr>
              <a:t>1) Definition and </a:t>
            </a:r>
            <a:r>
              <a:rPr lang="en-US" altLang="en-US" sz="3200" b="1" dirty="0" smtClean="0">
                <a:solidFill>
                  <a:srgbClr val="FFFFFF"/>
                </a:solidFill>
                <a:latin typeface="Arial Narrow" panose="020B0606020202030204" pitchFamily="34" charset="0"/>
              </a:rPr>
              <a:t>explanations</a:t>
            </a:r>
          </a:p>
          <a:p>
            <a:pPr marL="349250" eaLnBrk="1" hangingPunct="1"/>
            <a:r>
              <a:rPr lang="en-US" altLang="en-US" sz="3200" b="1" dirty="0">
                <a:solidFill>
                  <a:srgbClr val="FFFFFF"/>
                </a:solidFill>
                <a:latin typeface="Arial Narrow" panose="020B0606020202030204" pitchFamily="34" charset="0"/>
              </a:rPr>
              <a:t>Typology is the interpretation of the Old Testament based on the fundamental theological unity of the two Testaments whereby something in the O.T. shadows, prefigures, adumbrates (gives a faint image or indication of) something in the N.T.</a:t>
            </a:r>
          </a:p>
          <a:p>
            <a:pPr marL="349250" eaLnBrk="1" hangingPunct="1"/>
            <a:r>
              <a:rPr lang="en-US" altLang="en-US" sz="3200" b="1" dirty="0" smtClean="0">
                <a:solidFill>
                  <a:srgbClr val="FFFFFF"/>
                </a:solidFill>
                <a:latin typeface="Arial Narrow" panose="020B0606020202030204" pitchFamily="34" charset="0"/>
              </a:rPr>
              <a:t>Typology </a:t>
            </a:r>
            <a:r>
              <a:rPr lang="en-US" altLang="en-US" sz="3200" b="1" dirty="0">
                <a:solidFill>
                  <a:srgbClr val="FFFFFF"/>
                </a:solidFill>
                <a:latin typeface="Arial Narrow" panose="020B0606020202030204" pitchFamily="34" charset="0"/>
              </a:rPr>
              <a:t>is a part of prophecy which by its very nature establishes the nexus (connection) between the O.T. &amp; N.T. Jesus Himself taught that the O.T. testified of Him (John 5:39-44). Many words in the N.T. and the whole book of Hebrews refer to things in the O.T. as being a type of something fulfilled in the N.T.</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2) Dangers</a:t>
            </a:r>
          </a:p>
          <a:p>
            <a:pPr marL="349250" eaLnBrk="1" hangingPunct="1"/>
            <a:r>
              <a:rPr lang="en-US" altLang="en-US" sz="3200" b="1" dirty="0">
                <a:solidFill>
                  <a:srgbClr val="FFFFFF"/>
                </a:solidFill>
                <a:latin typeface="Arial Narrow" panose="020B0606020202030204" pitchFamily="34" charset="0"/>
              </a:rPr>
              <a:t>Seeing too much as typological - often done by allegorical &amp; devotional schools that end up introducing something foreign, peculiar or hidden into the meaning of the text supposedly to bring out some deeper, hidden </a:t>
            </a:r>
            <a:r>
              <a:rPr lang="en-US" altLang="en-US" sz="3200" b="1" dirty="0" smtClean="0">
                <a:solidFill>
                  <a:srgbClr val="FFFFFF"/>
                </a:solidFill>
                <a:latin typeface="Arial Narrow" panose="020B0606020202030204" pitchFamily="34" charset="0"/>
              </a:rPr>
              <a:t>meaning.</a:t>
            </a:r>
            <a:endParaRPr lang="en-US" altLang="en-US" sz="3200" b="1" dirty="0">
              <a:solidFill>
                <a:srgbClr val="FFFFFF"/>
              </a:solidFill>
              <a:latin typeface="Arial Narrow" panose="020B0606020202030204" pitchFamily="34" charset="0"/>
            </a:endParaRPr>
          </a:p>
          <a:p>
            <a:pPr marL="349250" eaLnBrk="1" hangingPunct="1"/>
            <a:r>
              <a:rPr lang="en-US" altLang="en-US" sz="3200" b="1" dirty="0">
                <a:solidFill>
                  <a:srgbClr val="FFFFFF"/>
                </a:solidFill>
                <a:latin typeface="Arial Narrow" panose="020B0606020202030204" pitchFamily="34" charset="0"/>
              </a:rPr>
              <a:t>Seeing too little as typological - often done by rationalists and radical </a:t>
            </a:r>
            <a:r>
              <a:rPr lang="en-US" altLang="en-US" sz="3200" b="1" dirty="0" smtClean="0">
                <a:solidFill>
                  <a:srgbClr val="FFFFFF"/>
                </a:solidFill>
                <a:latin typeface="Arial Narrow" panose="020B0606020202030204" pitchFamily="34" charset="0"/>
              </a:rPr>
              <a:t>critics</a:t>
            </a:r>
          </a:p>
        </p:txBody>
      </p:sp>
    </p:spTree>
    <p:extLst>
      <p:ext uri="{BB962C8B-B14F-4D97-AF65-F5344CB8AC3E}">
        <p14:creationId xmlns:p14="http://schemas.microsoft.com/office/powerpoint/2010/main" val="2040660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a:solidFill>
                  <a:srgbClr val="FFFFFF"/>
                </a:solidFill>
                <a:latin typeface="Arial Narrow" panose="020B0606020202030204" pitchFamily="34" charset="0"/>
              </a:rPr>
              <a:t>3</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Proper Typology - Designated &amp; </a:t>
            </a:r>
            <a:r>
              <a:rPr lang="en-US" altLang="en-US" sz="3200" b="1" dirty="0" smtClean="0">
                <a:solidFill>
                  <a:srgbClr val="FFFFFF"/>
                </a:solidFill>
                <a:latin typeface="Arial Narrow" panose="020B0606020202030204" pitchFamily="34" charset="0"/>
              </a:rPr>
              <a:t>Implied</a:t>
            </a:r>
          </a:p>
          <a:p>
            <a:pPr marL="349250" eaLnBrk="1" hangingPunct="1"/>
            <a:r>
              <a:rPr lang="en-US" altLang="en-US" sz="3200" b="1" dirty="0">
                <a:solidFill>
                  <a:srgbClr val="FFFFFF"/>
                </a:solidFill>
                <a:latin typeface="Arial Narrow" panose="020B0606020202030204" pitchFamily="34" charset="0"/>
              </a:rPr>
              <a:t>A) Designated: Something in the O.T. is specifically designated as a type of something in the N.T.   (i.e. Rom. 5:14 &amp; 1 Cor. 15:45-49; Heb. 5:10 &amp; 6:20;  also the Tabernacle, priesthood, offerings and wilderness wanderings are all designated as </a:t>
            </a:r>
            <a:r>
              <a:rPr lang="en-US" altLang="en-US" sz="3200" b="1" dirty="0" smtClean="0">
                <a:solidFill>
                  <a:srgbClr val="FFFFFF"/>
                </a:solidFill>
                <a:latin typeface="Arial Narrow" panose="020B0606020202030204" pitchFamily="34" charset="0"/>
              </a:rPr>
              <a:t>typical).</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44823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0" indent="0" eaLnBrk="1" hangingPunct="1">
              <a:buNone/>
            </a:pPr>
            <a:r>
              <a:rPr lang="en-US" altLang="en-US" sz="3200" b="1" dirty="0">
                <a:solidFill>
                  <a:srgbClr val="FFFFFF"/>
                </a:solidFill>
                <a:latin typeface="Arial Narrow" panose="020B0606020202030204" pitchFamily="34" charset="0"/>
              </a:rPr>
              <a:t>3</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Proper Typology - Designated &amp; </a:t>
            </a:r>
            <a:r>
              <a:rPr lang="en-US" altLang="en-US" sz="3200" b="1" dirty="0" smtClean="0">
                <a:solidFill>
                  <a:srgbClr val="FFFFFF"/>
                </a:solidFill>
                <a:latin typeface="Arial Narrow" panose="020B0606020202030204" pitchFamily="34" charset="0"/>
              </a:rPr>
              <a:t>Implied</a:t>
            </a:r>
          </a:p>
          <a:p>
            <a:pPr marL="349250" eaLnBrk="1" hangingPunct="1"/>
            <a:r>
              <a:rPr lang="en-US" altLang="en-US" sz="3200" b="1" dirty="0">
                <a:solidFill>
                  <a:srgbClr val="FFFFFF"/>
                </a:solidFill>
                <a:latin typeface="Arial Narrow" panose="020B0606020202030204" pitchFamily="34" charset="0"/>
              </a:rPr>
              <a:t>Implied: The evidence compels that there is a type, but there is no direct statement that it is. This must be restrained from fanciful excursions of the mind. </a:t>
            </a:r>
          </a:p>
        </p:txBody>
      </p:sp>
    </p:spTree>
    <p:extLst>
      <p:ext uri="{BB962C8B-B14F-4D97-AF65-F5344CB8AC3E}">
        <p14:creationId xmlns:p14="http://schemas.microsoft.com/office/powerpoint/2010/main" val="3465969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 Parable of the </a:t>
            </a:r>
            <a:r>
              <a:rPr lang="en-US" altLang="en-US" sz="3600" b="1" u="sng" dirty="0" smtClean="0">
                <a:solidFill>
                  <a:srgbClr val="A0D0FF"/>
                </a:solidFill>
                <a:latin typeface="Arial Narrow" panose="020B0606020202030204" pitchFamily="34" charset="0"/>
              </a:rPr>
              <a:t>Sower</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de-DE" altLang="en-US" sz="3600" b="1" dirty="0">
                <a:solidFill>
                  <a:srgbClr val="FFFF99"/>
                </a:solidFill>
                <a:latin typeface="Arial Narrow" panose="020B0606020202030204" pitchFamily="34" charset="0"/>
              </a:rPr>
              <a:t>Matthew 13:3-9, 18-23 / Mark 4:2-9 / Luke 8:4-15</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a:solidFill>
                  <a:srgbClr val="FFFFFF"/>
                </a:solidFill>
                <a:latin typeface="Arial Narrow" panose="020B0606020202030204" pitchFamily="34" charset="0"/>
              </a:rPr>
              <a:t>The principle parts are the seed and the types of soil. The sower is incidental to the story. It illustrates the various responses to the gospel </a:t>
            </a:r>
            <a:r>
              <a:rPr lang="en-US" altLang="en-US" sz="3200" b="1" dirty="0" smtClean="0">
                <a:solidFill>
                  <a:srgbClr val="FFFFFF"/>
                </a:solidFill>
                <a:latin typeface="Arial Narrow" panose="020B0606020202030204" pitchFamily="34" charset="0"/>
              </a:rPr>
              <a:t> - “</a:t>
            </a:r>
            <a:r>
              <a:rPr lang="en-US" altLang="en-US" sz="3200" b="1" i="1" dirty="0" smtClean="0">
                <a:solidFill>
                  <a:srgbClr val="FFFFFF"/>
                </a:solidFill>
                <a:latin typeface="Arial Narrow" panose="020B0606020202030204" pitchFamily="34" charset="0"/>
              </a:rPr>
              <a:t>the word of the kingdom</a:t>
            </a:r>
            <a:r>
              <a:rPr lang="en-US" altLang="en-US" sz="3200" b="1" dirty="0" smtClean="0">
                <a:solidFill>
                  <a:srgbClr val="FFFFFF"/>
                </a:solidFill>
                <a:latin typeface="Arial Narrow" panose="020B0606020202030204" pitchFamily="34" charset="0"/>
              </a:rPr>
              <a:t>”</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349250" indent="-228600" eaLnBrk="1" hangingPunct="1">
              <a:buNone/>
            </a:pPr>
            <a:r>
              <a:rPr lang="en-US" altLang="en-US" sz="3200" b="1" dirty="0" smtClean="0">
                <a:solidFill>
                  <a:srgbClr val="FFFFFF"/>
                </a:solidFill>
                <a:latin typeface="Arial Narrow" panose="020B0606020202030204" pitchFamily="34" charset="0"/>
              </a:rPr>
              <a:t>Cautions</a:t>
            </a:r>
            <a:r>
              <a:rPr lang="en-US" altLang="en-US" sz="3200" b="1" dirty="0">
                <a:solidFill>
                  <a:srgbClr val="FFFFFF"/>
                </a:solidFill>
                <a:latin typeface="Arial Narrow" panose="020B0606020202030204" pitchFamily="34" charset="0"/>
              </a:rPr>
              <a:t>: </a:t>
            </a: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type must be historical (real or actually happened</a:t>
            </a:r>
            <a:r>
              <a:rPr lang="en-US" altLang="en-US" sz="3200" b="1" dirty="0" smtClean="0">
                <a:solidFill>
                  <a:srgbClr val="FFFFFF"/>
                </a:solidFill>
                <a:latin typeface="Arial Narrow" panose="020B0606020202030204" pitchFamily="34" charset="0"/>
              </a:rPr>
              <a:t>). </a:t>
            </a: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There </a:t>
            </a:r>
            <a:r>
              <a:rPr lang="en-US" altLang="en-US" sz="3200" b="1" dirty="0">
                <a:solidFill>
                  <a:srgbClr val="FFFFFF"/>
                </a:solidFill>
                <a:latin typeface="Arial Narrow" panose="020B0606020202030204" pitchFamily="34" charset="0"/>
              </a:rPr>
              <a:t>must be a genuine </a:t>
            </a:r>
            <a:r>
              <a:rPr lang="en-US" altLang="en-US" sz="3200" b="1" dirty="0" smtClean="0">
                <a:solidFill>
                  <a:srgbClr val="FFFFFF"/>
                </a:solidFill>
                <a:latin typeface="Arial Narrow" panose="020B0606020202030204" pitchFamily="34" charset="0"/>
              </a:rPr>
              <a:t>resemblance</a:t>
            </a: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original must have had meaning to those it was originally given (though not the whole meaning) as well as picture a greater reality to </a:t>
            </a:r>
            <a:r>
              <a:rPr lang="en-US" altLang="en-US" sz="3200" b="1" dirty="0" smtClean="0">
                <a:solidFill>
                  <a:srgbClr val="FFFFFF"/>
                </a:solidFill>
                <a:latin typeface="Arial Narrow" panose="020B0606020202030204" pitchFamily="34" charset="0"/>
              </a:rPr>
              <a:t>come. </a:t>
            </a: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It </a:t>
            </a:r>
            <a:r>
              <a:rPr lang="en-US" altLang="en-US" sz="3200" b="1" dirty="0">
                <a:solidFill>
                  <a:srgbClr val="FFFFFF"/>
                </a:solidFill>
                <a:latin typeface="Arial Narrow" panose="020B0606020202030204" pitchFamily="34" charset="0"/>
              </a:rPr>
              <a:t>must be a manifest and sensible analogy. (Many of these are manifested by a direct interchange of terms - Manna in John 6, etc</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596732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9"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4" dur="500"/>
                                        <p:tgtEl>
                                          <p:spTgt spid="57347">
                                            <p:txEl>
                                              <p:pRg st="3" end="3"/>
                                            </p:txEl>
                                          </p:spTgt>
                                        </p:tgtEl>
                                      </p:cBhvr>
                                    </p:animEffect>
                                  </p:childTnLst>
                                  <p:subTnLst>
                                    <p:animClr clrSpc="rgb" dir="cw">
                                      <p:cBhvr override="childStyle">
                                        <p:cTn dur="1" fill="hold" display="0" masterRel="nextClick" afterEffect="1"/>
                                        <p:tgtEl>
                                          <p:spTgt spid="57347">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57347">
                                            <p:txEl>
                                              <p:pRg st="4" end="4"/>
                                            </p:txEl>
                                          </p:spTgt>
                                        </p:tgtEl>
                                        <p:attrNameLst>
                                          <p:attrName>style.visibility</p:attrName>
                                        </p:attrNameLst>
                                      </p:cBhvr>
                                      <p:to>
                                        <p:strVal val="visible"/>
                                      </p:to>
                                    </p:set>
                                    <p:animEffect transition="in" filter="slide(fromBottom)">
                                      <p:cBhvr>
                                        <p:cTn id="29"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53998"/>
            <a:ext cx="9144000" cy="6304002"/>
          </a:xfrm>
          <a:noFill/>
        </p:spPr>
        <p:txBody>
          <a:bodyPr/>
          <a:lstStyle/>
          <a:p>
            <a:pPr marL="349250" indent="-228600" eaLnBrk="1" hangingPunct="1">
              <a:buNone/>
            </a:pPr>
            <a:r>
              <a:rPr lang="en-US" altLang="en-US" sz="3200" b="1" dirty="0" smtClean="0">
                <a:solidFill>
                  <a:srgbClr val="FFFFFF"/>
                </a:solidFill>
                <a:latin typeface="Arial Narrow" panose="020B0606020202030204" pitchFamily="34" charset="0"/>
              </a:rPr>
              <a:t>Cautions</a:t>
            </a:r>
            <a:r>
              <a:rPr lang="en-US" altLang="en-US" sz="3200" b="1" dirty="0">
                <a:solidFill>
                  <a:srgbClr val="FFFFFF"/>
                </a:solidFill>
                <a:latin typeface="Arial Narrow" panose="020B0606020202030204" pitchFamily="34" charset="0"/>
              </a:rPr>
              <a:t>: </a:t>
            </a: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typology is established on an empirical investigation of the Scriptures themselves. </a:t>
            </a:r>
            <a:endParaRPr lang="en-US" altLang="en-US" sz="3200" b="1" dirty="0" smtClean="0">
              <a:solidFill>
                <a:srgbClr val="FFFFFF"/>
              </a:solidFill>
              <a:latin typeface="Arial Narrow" panose="020B0606020202030204" pitchFamily="34" charset="0"/>
            </a:endParaRPr>
          </a:p>
          <a:p>
            <a:pPr marL="403225" indent="-282575" eaLnBrk="1" hangingPunct="1">
              <a:buFont typeface="Arial" panose="020B0604020202020204" pitchFamily="34" charset="0"/>
              <a:buChar char="•"/>
              <a:tabLst>
                <a:tab pos="403225" algn="l"/>
              </a:tabLst>
            </a:pPr>
            <a:r>
              <a:rPr lang="en-US" altLang="en-US" sz="3200" b="1" dirty="0" smtClean="0">
                <a:solidFill>
                  <a:srgbClr val="FFFFFF"/>
                </a:solidFill>
                <a:latin typeface="Arial Narrow" panose="020B0606020202030204" pitchFamily="34" charset="0"/>
              </a:rPr>
              <a:t>No </a:t>
            </a:r>
            <a:r>
              <a:rPr lang="en-US" altLang="en-US" sz="3200" b="1" dirty="0">
                <a:solidFill>
                  <a:srgbClr val="FFFFFF"/>
                </a:solidFill>
                <a:latin typeface="Arial Narrow" panose="020B0606020202030204" pitchFamily="34" charset="0"/>
              </a:rPr>
              <a:t>doctrine can rest on typology alone. There must be sufficient other N.T.  authority to back doctrine up. Distinction must be made in any given type of the typical and the accidental. </a:t>
            </a:r>
          </a:p>
        </p:txBody>
      </p:sp>
    </p:spTree>
    <p:extLst>
      <p:ext uri="{BB962C8B-B14F-4D97-AF65-F5344CB8AC3E}">
        <p14:creationId xmlns:p14="http://schemas.microsoft.com/office/powerpoint/2010/main" val="1561830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9"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85800"/>
            <a:ext cx="9144000" cy="6172200"/>
          </a:xfrm>
          <a:noFill/>
        </p:spPr>
        <p:txBody>
          <a:bodyPr/>
          <a:lstStyle/>
          <a:p>
            <a:pPr marL="0" indent="0" eaLnBrk="1" hangingPunct="1">
              <a:buNone/>
            </a:pPr>
            <a:r>
              <a:rPr lang="en-US" altLang="en-US" sz="3200" b="1" dirty="0">
                <a:solidFill>
                  <a:srgbClr val="FFFFFF"/>
                </a:solidFill>
                <a:latin typeface="Arial Narrow" panose="020B0606020202030204" pitchFamily="34" charset="0"/>
              </a:rPr>
              <a:t>4) Kinds of Typology</a:t>
            </a:r>
          </a:p>
          <a:p>
            <a:pPr marL="457200" indent="-228600" eaLnBrk="1" hangingPunct="1"/>
            <a:r>
              <a:rPr lang="en-US" altLang="en-US" sz="3200" b="1" dirty="0" smtClean="0">
                <a:solidFill>
                  <a:srgbClr val="FFFFFF"/>
                </a:solidFill>
                <a:latin typeface="Arial Narrow" panose="020B0606020202030204" pitchFamily="34" charset="0"/>
              </a:rPr>
              <a:t>Persons </a:t>
            </a:r>
          </a:p>
          <a:p>
            <a:pPr marL="860425" lvl="1" indent="-457200"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Adam, Abraham, Melchizedek, David, etc. - Romans 5:14; Hebrews 5:10)</a:t>
            </a:r>
          </a:p>
          <a:p>
            <a:pPr marL="457200" indent="-228600" eaLnBrk="1" hangingPunct="1"/>
            <a:r>
              <a:rPr lang="en-US" altLang="en-US" sz="3200" b="1" dirty="0" smtClean="0">
                <a:solidFill>
                  <a:srgbClr val="FFFFFF"/>
                </a:solidFill>
                <a:latin typeface="Arial Narrow" panose="020B0606020202030204" pitchFamily="34" charset="0"/>
              </a:rPr>
              <a:t>Institutions </a:t>
            </a:r>
          </a:p>
          <a:p>
            <a:pPr marL="860425" lvl="1" indent="-352425"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Sacrifices, Passover - Exodus 12 </a:t>
            </a:r>
            <a:r>
              <a:rPr lang="en-US" altLang="en-US" sz="3200" b="1" dirty="0" err="1">
                <a:solidFill>
                  <a:srgbClr val="FFFFFF"/>
                </a:solidFill>
                <a:latin typeface="Arial Narrow" panose="020B0606020202030204" pitchFamily="34" charset="0"/>
              </a:rPr>
              <a:t>cf</a:t>
            </a:r>
            <a:r>
              <a:rPr lang="en-US" altLang="en-US" sz="3200" b="1" dirty="0">
                <a:solidFill>
                  <a:srgbClr val="FFFFFF"/>
                </a:solidFill>
                <a:latin typeface="Arial Narrow" panose="020B0606020202030204" pitchFamily="34" charset="0"/>
              </a:rPr>
              <a:t> John 1:29)</a:t>
            </a:r>
          </a:p>
          <a:p>
            <a:pPr marL="457200" indent="-228600" eaLnBrk="1" hangingPunct="1"/>
            <a:r>
              <a:rPr lang="en-US" altLang="en-US" sz="3200" b="1" dirty="0" smtClean="0">
                <a:solidFill>
                  <a:srgbClr val="FFFFFF"/>
                </a:solidFill>
                <a:latin typeface="Arial Narrow" panose="020B0606020202030204" pitchFamily="34" charset="0"/>
              </a:rPr>
              <a:t>Places </a:t>
            </a:r>
          </a:p>
          <a:p>
            <a:pPr marL="860425" lvl="1" indent="-352425"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Garden of Eden, Babylon) </a:t>
            </a:r>
          </a:p>
          <a:p>
            <a:pPr marL="457200" indent="-228600" eaLnBrk="1" hangingPunct="1"/>
            <a:r>
              <a:rPr lang="en-US" altLang="en-US" sz="3200" b="1" dirty="0" smtClean="0">
                <a:solidFill>
                  <a:srgbClr val="FFFFFF"/>
                </a:solidFill>
                <a:latin typeface="Arial Narrow" panose="020B0606020202030204" pitchFamily="34" charset="0"/>
              </a:rPr>
              <a:t>Offices </a:t>
            </a:r>
          </a:p>
          <a:p>
            <a:pPr marL="860425" lvl="1" indent="-352425"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Priest, High Priest, Prophet - Hebrews 3:1</a:t>
            </a:r>
            <a:r>
              <a:rPr lang="en-US" altLang="en-US" sz="3200" b="1" dirty="0" smtClean="0">
                <a:solidFill>
                  <a:srgbClr val="FFFFFF"/>
                </a:solidFill>
                <a:latin typeface="Arial Narrow" panose="020B0606020202030204" pitchFamily="34"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10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3" dur="500"/>
                                        <p:tgtEl>
                                          <p:spTgt spid="59395">
                                            <p:txEl>
                                              <p:pRg st="3" end="3"/>
                                            </p:txEl>
                                          </p:spTgt>
                                        </p:tgtEl>
                                      </p:cBhvr>
                                    </p:animEffect>
                                  </p:childTnLst>
                                </p:cTn>
                              </p:par>
                            </p:childTnLst>
                          </p:cTn>
                        </p:par>
                        <p:par>
                          <p:cTn id="24" fill="hold">
                            <p:stCondLst>
                              <p:cond delay="500"/>
                            </p:stCondLst>
                            <p:childTnLst>
                              <p:par>
                                <p:cTn id="25" presetID="14" presetClass="entr" presetSubtype="10" fill="hold" grpId="0" nodeType="afterEffect">
                                  <p:stCondLst>
                                    <p:cond delay="100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7" dur="500"/>
                                        <p:tgtEl>
                                          <p:spTgt spid="59395">
                                            <p:txEl>
                                              <p:pRg st="4" end="4"/>
                                            </p:txEl>
                                          </p:spTgt>
                                        </p:tgtEl>
                                      </p:cBhvr>
                                    </p:animEffect>
                                  </p:childTnLst>
                                  <p:subTnLst>
                                    <p:animClr clrSpc="rgb" dir="cw">
                                      <p:cBhvr override="childStyle">
                                        <p:cTn dur="1" fill="hold" display="0" masterRel="nextClick" afterEffect="1"/>
                                        <p:tgtEl>
                                          <p:spTgt spid="59395">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2" dur="500"/>
                                        <p:tgtEl>
                                          <p:spTgt spid="59395">
                                            <p:txEl>
                                              <p:pRg st="5" end="5"/>
                                            </p:txEl>
                                          </p:spTgt>
                                        </p:tgtEl>
                                      </p:cBhvr>
                                    </p:animEffect>
                                  </p:childTnLst>
                                </p:cTn>
                              </p:par>
                            </p:childTnLst>
                          </p:cTn>
                        </p:par>
                        <p:par>
                          <p:cTn id="33" fill="hold">
                            <p:stCondLst>
                              <p:cond delay="500"/>
                            </p:stCondLst>
                            <p:childTnLst>
                              <p:par>
                                <p:cTn id="34" presetID="14" presetClass="entr" presetSubtype="10" fill="hold" grpId="0" nodeType="afterEffect">
                                  <p:stCondLst>
                                    <p:cond delay="1000"/>
                                  </p:stCondLst>
                                  <p:childTnLst>
                                    <p:set>
                                      <p:cBhvr>
                                        <p:cTn id="35" dur="1" fill="hold">
                                          <p:stCondLst>
                                            <p:cond delay="0"/>
                                          </p:stCondLst>
                                        </p:cTn>
                                        <p:tgtEl>
                                          <p:spTgt spid="59395">
                                            <p:txEl>
                                              <p:pRg st="6" end="6"/>
                                            </p:txEl>
                                          </p:spTgt>
                                        </p:tgtEl>
                                        <p:attrNameLst>
                                          <p:attrName>style.visibility</p:attrName>
                                        </p:attrNameLst>
                                      </p:cBhvr>
                                      <p:to>
                                        <p:strVal val="visible"/>
                                      </p:to>
                                    </p:set>
                                    <p:animEffect transition="in" filter="randombar(horizontal)">
                                      <p:cBhvr>
                                        <p:cTn id="36" dur="500"/>
                                        <p:tgtEl>
                                          <p:spTgt spid="59395">
                                            <p:txEl>
                                              <p:pRg st="6" end="6"/>
                                            </p:txEl>
                                          </p:spTgt>
                                        </p:tgtEl>
                                      </p:cBhvr>
                                    </p:animEffect>
                                  </p:childTnLst>
                                  <p:subTnLst>
                                    <p:animClr clrSpc="rgb" dir="cw">
                                      <p:cBhvr override="childStyle">
                                        <p:cTn dur="1" fill="hold" display="0" masterRel="nextClick" afterEffect="1"/>
                                        <p:tgtEl>
                                          <p:spTgt spid="59395">
                                            <p:txEl>
                                              <p:pRg st="6" end="6"/>
                                            </p:txEl>
                                          </p:spTgt>
                                        </p:tgtEl>
                                        <p:attrNameLst>
                                          <p:attrName>ppt_c</p:attrName>
                                        </p:attrNameLst>
                                      </p:cBhvr>
                                      <p:to>
                                        <a:srgbClr val="C0C0C0"/>
                                      </p:to>
                                    </p:animClr>
                                  </p:sub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59395">
                                            <p:txEl>
                                              <p:pRg st="7" end="7"/>
                                            </p:txEl>
                                          </p:spTgt>
                                        </p:tgtEl>
                                        <p:attrNameLst>
                                          <p:attrName>style.visibility</p:attrName>
                                        </p:attrNameLst>
                                      </p:cBhvr>
                                      <p:to>
                                        <p:strVal val="visible"/>
                                      </p:to>
                                    </p:set>
                                    <p:animEffect transition="in" filter="randombar(horizontal)">
                                      <p:cBhvr>
                                        <p:cTn id="41" dur="500"/>
                                        <p:tgtEl>
                                          <p:spTgt spid="59395">
                                            <p:txEl>
                                              <p:pRg st="7" end="7"/>
                                            </p:txEl>
                                          </p:spTgt>
                                        </p:tgtEl>
                                      </p:cBhvr>
                                    </p:animEffect>
                                  </p:childTnLst>
                                </p:cTn>
                              </p:par>
                            </p:childTnLst>
                          </p:cTn>
                        </p:par>
                        <p:par>
                          <p:cTn id="42" fill="hold">
                            <p:stCondLst>
                              <p:cond delay="500"/>
                            </p:stCondLst>
                            <p:childTnLst>
                              <p:par>
                                <p:cTn id="43" presetID="14" presetClass="entr" presetSubtype="10" fill="hold" grpId="0" nodeType="afterEffect">
                                  <p:stCondLst>
                                    <p:cond delay="1000"/>
                                  </p:stCondLst>
                                  <p:childTnLst>
                                    <p:set>
                                      <p:cBhvr>
                                        <p:cTn id="44" dur="1" fill="hold">
                                          <p:stCondLst>
                                            <p:cond delay="0"/>
                                          </p:stCondLst>
                                        </p:cTn>
                                        <p:tgtEl>
                                          <p:spTgt spid="59395">
                                            <p:txEl>
                                              <p:pRg st="8" end="8"/>
                                            </p:txEl>
                                          </p:spTgt>
                                        </p:tgtEl>
                                        <p:attrNameLst>
                                          <p:attrName>style.visibility</p:attrName>
                                        </p:attrNameLst>
                                      </p:cBhvr>
                                      <p:to>
                                        <p:strVal val="visible"/>
                                      </p:to>
                                    </p:set>
                                    <p:animEffect transition="in" filter="randombar(horizontal)">
                                      <p:cBhvr>
                                        <p:cTn id="45" dur="500"/>
                                        <p:tgtEl>
                                          <p:spTgt spid="593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Types - Handout</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85800"/>
            <a:ext cx="9144000" cy="6172200"/>
          </a:xfrm>
          <a:noFill/>
        </p:spPr>
        <p:txBody>
          <a:bodyPr/>
          <a:lstStyle/>
          <a:p>
            <a:pPr marL="0" indent="0" eaLnBrk="1" hangingPunct="1">
              <a:buNone/>
            </a:pPr>
            <a:r>
              <a:rPr lang="en-US" altLang="en-US" sz="3200" b="1" dirty="0">
                <a:solidFill>
                  <a:srgbClr val="FFFFFF"/>
                </a:solidFill>
                <a:latin typeface="Arial Narrow" panose="020B0606020202030204" pitchFamily="34" charset="0"/>
              </a:rPr>
              <a:t>4) Kinds of Typology</a:t>
            </a:r>
          </a:p>
          <a:p>
            <a:pPr marL="457200" indent="-228600" eaLnBrk="1" hangingPunct="1"/>
            <a:r>
              <a:rPr lang="en-US" altLang="en-US" sz="3200" b="1" dirty="0" smtClean="0">
                <a:solidFill>
                  <a:srgbClr val="FFFFFF"/>
                </a:solidFill>
                <a:latin typeface="Arial Narrow" panose="020B0606020202030204" pitchFamily="34" charset="0"/>
              </a:rPr>
              <a:t>Events </a:t>
            </a:r>
          </a:p>
          <a:p>
            <a:pPr marL="914400" lvl="1" indent="-406400"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Wilderness wanderings, Passover itself - 1 Cor. 5:7) </a:t>
            </a:r>
          </a:p>
          <a:p>
            <a:pPr marL="457200" indent="-228600" eaLnBrk="1" hangingPunct="1"/>
            <a:r>
              <a:rPr lang="en-US" altLang="en-US" sz="3200" b="1" dirty="0" smtClean="0">
                <a:solidFill>
                  <a:srgbClr val="FFFFFF"/>
                </a:solidFill>
                <a:latin typeface="Arial Narrow" panose="020B0606020202030204" pitchFamily="34" charset="0"/>
              </a:rPr>
              <a:t>Actions </a:t>
            </a:r>
          </a:p>
          <a:p>
            <a:pPr marL="860425" lvl="1" indent="-349250"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Ministry of priests; Lifting up Bronze Serpent - John </a:t>
            </a:r>
            <a:r>
              <a:rPr lang="en-US" altLang="en-US" sz="3200" b="1" dirty="0" smtClean="0">
                <a:solidFill>
                  <a:srgbClr val="FFFFFF"/>
                </a:solidFill>
                <a:latin typeface="Arial Narrow" panose="020B0606020202030204" pitchFamily="34" charset="0"/>
              </a:rPr>
              <a:t>3:14-15</a:t>
            </a:r>
            <a:r>
              <a:rPr lang="en-US" altLang="en-US" sz="3200" b="1" dirty="0">
                <a:solidFill>
                  <a:srgbClr val="FFFFFF"/>
                </a:solidFill>
                <a:latin typeface="Arial Narrow" panose="020B0606020202030204" pitchFamily="34" charset="0"/>
              </a:rPr>
              <a:t>)</a:t>
            </a:r>
          </a:p>
          <a:p>
            <a:pPr marL="457200" indent="-228600" eaLnBrk="1" hangingPunct="1"/>
            <a:r>
              <a:rPr lang="en-US" altLang="en-US" sz="3200" b="1" dirty="0" smtClean="0">
                <a:solidFill>
                  <a:srgbClr val="FFFFFF"/>
                </a:solidFill>
                <a:latin typeface="Arial Narrow" panose="020B0606020202030204" pitchFamily="34" charset="0"/>
              </a:rPr>
              <a:t>Things </a:t>
            </a:r>
          </a:p>
          <a:p>
            <a:pPr marL="860425" lvl="1" indent="-349250"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Tabernacle - Hebrews 9,10)</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139293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10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3" dur="500"/>
                                        <p:tgtEl>
                                          <p:spTgt spid="59395">
                                            <p:txEl>
                                              <p:pRg st="3" end="3"/>
                                            </p:txEl>
                                          </p:spTgt>
                                        </p:tgtEl>
                                      </p:cBhvr>
                                    </p:animEffect>
                                  </p:childTnLst>
                                </p:cTn>
                              </p:par>
                            </p:childTnLst>
                          </p:cTn>
                        </p:par>
                        <p:par>
                          <p:cTn id="24" fill="hold">
                            <p:stCondLst>
                              <p:cond delay="500"/>
                            </p:stCondLst>
                            <p:childTnLst>
                              <p:par>
                                <p:cTn id="25" presetID="14" presetClass="entr" presetSubtype="10" fill="hold" grpId="0" nodeType="afterEffect">
                                  <p:stCondLst>
                                    <p:cond delay="100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7" dur="500"/>
                                        <p:tgtEl>
                                          <p:spTgt spid="59395">
                                            <p:txEl>
                                              <p:pRg st="4" end="4"/>
                                            </p:txEl>
                                          </p:spTgt>
                                        </p:tgtEl>
                                      </p:cBhvr>
                                    </p:animEffect>
                                  </p:childTnLst>
                                  <p:subTnLst>
                                    <p:animClr clrSpc="rgb" dir="cw">
                                      <p:cBhvr override="childStyle">
                                        <p:cTn dur="1" fill="hold" display="0" masterRel="nextClick" afterEffect="1"/>
                                        <p:tgtEl>
                                          <p:spTgt spid="59395">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2" dur="500"/>
                                        <p:tgtEl>
                                          <p:spTgt spid="59395">
                                            <p:txEl>
                                              <p:pRg st="5" end="5"/>
                                            </p:txEl>
                                          </p:spTgt>
                                        </p:tgtEl>
                                      </p:cBhvr>
                                    </p:animEffect>
                                  </p:childTnLst>
                                </p:cTn>
                              </p:par>
                            </p:childTnLst>
                          </p:cTn>
                        </p:par>
                        <p:par>
                          <p:cTn id="33" fill="hold">
                            <p:stCondLst>
                              <p:cond delay="500"/>
                            </p:stCondLst>
                            <p:childTnLst>
                              <p:par>
                                <p:cTn id="34" presetID="14" presetClass="entr" presetSubtype="10" fill="hold" grpId="0" nodeType="afterEffect">
                                  <p:stCondLst>
                                    <p:cond delay="1000"/>
                                  </p:stCondLst>
                                  <p:childTnLst>
                                    <p:set>
                                      <p:cBhvr>
                                        <p:cTn id="35" dur="1" fill="hold">
                                          <p:stCondLst>
                                            <p:cond delay="0"/>
                                          </p:stCondLst>
                                        </p:cTn>
                                        <p:tgtEl>
                                          <p:spTgt spid="59395">
                                            <p:txEl>
                                              <p:pRg st="6" end="6"/>
                                            </p:txEl>
                                          </p:spTgt>
                                        </p:tgtEl>
                                        <p:attrNameLst>
                                          <p:attrName>style.visibility</p:attrName>
                                        </p:attrNameLst>
                                      </p:cBhvr>
                                      <p:to>
                                        <p:strVal val="visible"/>
                                      </p:to>
                                    </p:set>
                                    <p:animEffect transition="in" filter="randombar(horizontal)">
                                      <p:cBhvr>
                                        <p:cTn id="36" dur="500"/>
                                        <p:tgtEl>
                                          <p:spTgt spid="593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 Parable of the Good Samaritan </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de-DE" altLang="en-US" sz="3600" b="1" dirty="0">
                <a:solidFill>
                  <a:srgbClr val="FFFF99"/>
                </a:solidFill>
                <a:latin typeface="Arial Narrow" panose="020B0606020202030204" pitchFamily="34" charset="0"/>
              </a:rPr>
              <a:t>Luke 10:30-35</a:t>
            </a:r>
          </a:p>
        </p:txBody>
      </p:sp>
      <p:sp>
        <p:nvSpPr>
          <p:cNvPr id="51203"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Determine the purpose of the parable </a:t>
            </a:r>
            <a:endParaRPr lang="en-US" altLang="en-US" sz="3200" b="1" dirty="0" smtClean="0">
              <a:solidFill>
                <a:srgbClr val="FFFFFF"/>
              </a:solidFill>
              <a:latin typeface="Arial Narrow" panose="020B0606020202030204" pitchFamily="34" charset="0"/>
            </a:endParaRPr>
          </a:p>
          <a:p>
            <a:pPr marL="577850" lvl="1" indent="-287338" eaLnBrk="1" hangingPunct="1"/>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an answer to the question - who is my neighbor? - vs. 29)	</a:t>
            </a:r>
          </a:p>
          <a:p>
            <a:pPr marL="403225" indent="-349250"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Make sure you explain the different parts of the parable in accordance with the main design</a:t>
            </a:r>
          </a:p>
          <a:p>
            <a:pPr marL="631825" lvl="1" indent="-341313"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need</a:t>
            </a:r>
          </a:p>
          <a:p>
            <a:pPr marL="631825" lvl="1" indent="-341313" eaLnBrk="1" hangingPunct="1"/>
            <a:r>
              <a:rPr lang="en-US" altLang="en-US" sz="3200" b="1" dirty="0" smtClean="0">
                <a:solidFill>
                  <a:srgbClr val="FFFFFF"/>
                </a:solidFill>
                <a:latin typeface="Arial Narrow" panose="020B0606020202030204" pitchFamily="34" charset="0"/>
              </a:rPr>
              <a:t>Those </a:t>
            </a:r>
            <a:r>
              <a:rPr lang="en-US" altLang="en-US" sz="3200" b="1" dirty="0">
                <a:solidFill>
                  <a:srgbClr val="FFFFFF"/>
                </a:solidFill>
                <a:latin typeface="Arial Narrow" panose="020B0606020202030204" pitchFamily="34" charset="0"/>
              </a:rPr>
              <a:t>that saw the need, had the means, but did not meet it</a:t>
            </a:r>
          </a:p>
          <a:p>
            <a:pPr marL="631825" lvl="1" indent="-341313"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Samaritan that </a:t>
            </a:r>
            <a:r>
              <a:rPr lang="en-US" altLang="en-US" sz="3200" b="1" dirty="0" smtClean="0">
                <a:solidFill>
                  <a:srgbClr val="FFFFFF"/>
                </a:solidFill>
                <a:latin typeface="Arial Narrow" panose="020B0606020202030204" pitchFamily="34" charset="0"/>
              </a:rPr>
              <a:t>saw &amp; met the need  </a:t>
            </a:r>
            <a:r>
              <a:rPr lang="en-US" altLang="en-US" sz="3200" b="1" dirty="0">
                <a:solidFill>
                  <a:srgbClr val="FFFFFF"/>
                </a:solidFill>
                <a:latin typeface="Arial Narrow" panose="020B0606020202030204" pitchFamily="34" charset="0"/>
              </a:rPr>
              <a:t>though he would not have been expected to do </a:t>
            </a:r>
            <a:r>
              <a:rPr lang="en-US" altLang="en-US" sz="3200" b="1" dirty="0" smtClean="0">
                <a:solidFill>
                  <a:srgbClr val="FFFFFF"/>
                </a:solidFill>
                <a:latin typeface="Arial Narrow" panose="020B0606020202030204" pitchFamily="34" charset="0"/>
              </a:rPr>
              <a:t>so</a:t>
            </a:r>
          </a:p>
        </p:txBody>
      </p:sp>
    </p:spTree>
    <p:extLst>
      <p:ext uri="{BB962C8B-B14F-4D97-AF65-F5344CB8AC3E}">
        <p14:creationId xmlns:p14="http://schemas.microsoft.com/office/powerpoint/2010/main" val="1057712487"/>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par>
                          <p:cTn id="12" fill="hold">
                            <p:stCondLst>
                              <p:cond delay="500"/>
                            </p:stCondLst>
                            <p:childTnLst>
                              <p:par>
                                <p:cTn id="13" presetID="9" presetClass="entr" presetSubtype="0" fill="hold" grpId="0" nodeType="afterEffect">
                                  <p:stCondLst>
                                    <p:cond delay="100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subTnLst>
                                    <p:animClr clrSpc="rgb" dir="cw">
                                      <p:cBhvr override="childStyle">
                                        <p:cTn dur="1" fill="hold" display="0" masterRel="nextClick" afterEffect="1"/>
                                        <p:tgtEl>
                                          <p:spTgt spid="51203">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1203">
                                            <p:txEl>
                                              <p:pRg st="5" end="5"/>
                                            </p:txEl>
                                          </p:spTgt>
                                        </p:tgtEl>
                                        <p:attrNameLst>
                                          <p:attrName>style.visibility</p:attrName>
                                        </p:attrNameLst>
                                      </p:cBhvr>
                                      <p:to>
                                        <p:strVal val="visible"/>
                                      </p:to>
                                    </p:set>
                                    <p:animEffect transition="in" filter="dissolve">
                                      <p:cBhvr>
                                        <p:cTn id="35" dur="500"/>
                                        <p:tgtEl>
                                          <p:spTgt spid="512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 Parable of the Good Samaritan </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de-DE" altLang="en-US" sz="3600" b="1" dirty="0">
                <a:solidFill>
                  <a:srgbClr val="FFFF99"/>
                </a:solidFill>
                <a:latin typeface="Arial Narrow" panose="020B0606020202030204" pitchFamily="34" charset="0"/>
              </a:rPr>
              <a:t>Luke 10:30-35</a:t>
            </a:r>
          </a:p>
        </p:txBody>
      </p:sp>
      <p:sp>
        <p:nvSpPr>
          <p:cNvPr id="51203" name="Rectangle 3"/>
          <p:cNvSpPr>
            <a:spLocks noGrp="1" noChangeArrowheads="1"/>
          </p:cNvSpPr>
          <p:nvPr>
            <p:ph type="body" idx="4294967295"/>
          </p:nvPr>
        </p:nvSpPr>
        <p:spPr>
          <a:xfrm>
            <a:off x="0" y="1143000"/>
            <a:ext cx="9144000" cy="5715000"/>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Use only the principal parts of the parable in explaining the lesson</a:t>
            </a:r>
          </a:p>
          <a:p>
            <a:pPr marL="577850" lvl="1" indent="-287338" eaLnBrk="1" hangingPunct="1"/>
            <a:r>
              <a:rPr lang="en-US" altLang="en-US" sz="3200" b="1" dirty="0" smtClean="0">
                <a:solidFill>
                  <a:srgbClr val="FFFFFF"/>
                </a:solidFill>
                <a:latin typeface="Arial Narrow" panose="020B0606020202030204" pitchFamily="34" charset="0"/>
              </a:rPr>
              <a:t>Only </a:t>
            </a:r>
            <a:r>
              <a:rPr lang="en-US" altLang="en-US" sz="3200" b="1" dirty="0">
                <a:solidFill>
                  <a:srgbClr val="FFFFFF"/>
                </a:solidFill>
                <a:latin typeface="Arial Narrow" panose="020B0606020202030204" pitchFamily="34" charset="0"/>
              </a:rPr>
              <a:t>the above principal parts are important.  The oil and wine, etc. are incidental - not allegorical</a:t>
            </a:r>
          </a:p>
          <a:p>
            <a:pPr eaLnBrk="1" hangingPunct="1"/>
            <a:r>
              <a:rPr lang="en-US" altLang="en-US" sz="3200" b="1" dirty="0" smtClean="0">
                <a:solidFill>
                  <a:srgbClr val="FFFFFF"/>
                </a:solidFill>
                <a:latin typeface="Arial Narrow" panose="020B0606020202030204" pitchFamily="34" charset="0"/>
              </a:rPr>
              <a:t>Each </a:t>
            </a:r>
            <a:r>
              <a:rPr lang="en-US" altLang="en-US" sz="3200" b="1" dirty="0">
                <a:solidFill>
                  <a:srgbClr val="FFFFFF"/>
                </a:solidFill>
                <a:latin typeface="Arial Narrow" panose="020B0606020202030204" pitchFamily="34" charset="0"/>
              </a:rPr>
              <a:t>parable has one chief point of comparison. Try to relate this one main point to what the speaker was teaching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904523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31376" y="896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of Parables - Handout</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62963"/>
            <a:ext cx="9144000" cy="6295037"/>
          </a:xfrm>
          <a:noFill/>
        </p:spPr>
        <p:txBody>
          <a:bodyPr/>
          <a:lstStyle/>
          <a:p>
            <a:pPr marL="514350" indent="-514350" eaLnBrk="1" hangingPunct="1">
              <a:buFont typeface="+mj-lt"/>
              <a:buAutoNum type="alphaUcPeriod"/>
            </a:pPr>
            <a:r>
              <a:rPr lang="en-US" altLang="en-US" sz="3200" b="1" dirty="0" smtClean="0">
                <a:solidFill>
                  <a:srgbClr val="FFFFFF"/>
                </a:solidFill>
                <a:latin typeface="Arial Narrow" panose="020B0606020202030204" pitchFamily="34" charset="0"/>
              </a:rPr>
              <a:t>Definition:</a:t>
            </a:r>
          </a:p>
          <a:p>
            <a:pPr marL="511175" lvl="1" indent="0" eaLnBrk="1" hangingPunct="1">
              <a:buNone/>
            </a:pPr>
            <a:r>
              <a:rPr lang="en-US" altLang="en-US" sz="3200" b="1" dirty="0" smtClean="0">
                <a:solidFill>
                  <a:srgbClr val="FFFFFF"/>
                </a:solidFill>
                <a:latin typeface="Arial Narrow" panose="020B0606020202030204" pitchFamily="34" charset="0"/>
              </a:rPr>
              <a:t>Parables </a:t>
            </a:r>
            <a:r>
              <a:rPr lang="en-US" altLang="en-US" sz="3200" b="1" dirty="0">
                <a:solidFill>
                  <a:srgbClr val="FFFFFF"/>
                </a:solidFill>
                <a:latin typeface="Arial Narrow" panose="020B0606020202030204" pitchFamily="34" charset="0"/>
              </a:rPr>
              <a:t>are a </a:t>
            </a:r>
            <a:r>
              <a:rPr lang="en-US" altLang="en-US" sz="3200" b="1" i="1" dirty="0">
                <a:solidFill>
                  <a:srgbClr val="FFFFFF"/>
                </a:solidFill>
                <a:latin typeface="Arial Narrow" panose="020B0606020202030204" pitchFamily="34" charset="0"/>
              </a:rPr>
              <a:t>"metaphor or simile drawn from nature or common life, arresting the hearer by its vividness or strangeness, and leaving the mind in sufficient doubt as to its precise application to rouse it into active thought."    </a:t>
            </a:r>
            <a:r>
              <a:rPr lang="en-US" altLang="en-US" sz="3200" b="1" dirty="0">
                <a:solidFill>
                  <a:srgbClr val="FFFFFF"/>
                </a:solidFill>
                <a:latin typeface="Arial Narrow" panose="020B0606020202030204" pitchFamily="34" charset="0"/>
              </a:rPr>
              <a:t>Parables are true to life narratives designed to teach a spiritual truth - most often about the Kingdom of Heaven</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809569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100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31376"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Parables - Handout</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62963"/>
            <a:ext cx="9144000" cy="6295037"/>
          </a:xfrm>
          <a:noFill/>
        </p:spPr>
        <p:txBody>
          <a:bodyPr/>
          <a:lstStyle/>
          <a:p>
            <a:pPr marL="514350" indent="-514350" eaLnBrk="1" hangingPunct="1">
              <a:buFont typeface="+mj-lt"/>
              <a:buAutoNum type="alphaUcPeriod" startAt="2"/>
            </a:pPr>
            <a:r>
              <a:rPr lang="en-US" altLang="en-US" sz="3200" b="1" dirty="0" smtClean="0">
                <a:solidFill>
                  <a:srgbClr val="FFFFFF"/>
                </a:solidFill>
                <a:latin typeface="Arial Narrow" panose="020B0606020202030204" pitchFamily="34" charset="0"/>
              </a:rPr>
              <a:t>Purpose </a:t>
            </a:r>
            <a:r>
              <a:rPr lang="en-US" altLang="en-US" sz="3200" b="1" dirty="0">
                <a:solidFill>
                  <a:srgbClr val="FFFFFF"/>
                </a:solidFill>
                <a:latin typeface="Arial Narrow" panose="020B0606020202030204" pitchFamily="34" charset="0"/>
              </a:rPr>
              <a:t>of Parables (Matt. 13:10-17</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511175" lvl="1" indent="0" eaLnBrk="1" hangingPunct="1">
              <a:buNone/>
            </a:pPr>
            <a:r>
              <a:rPr lang="en-US" altLang="en-US" sz="3200" b="1" dirty="0" smtClean="0">
                <a:solidFill>
                  <a:srgbClr val="FFFFFF"/>
                </a:solidFill>
                <a:latin typeface="Arial Narrow" panose="020B0606020202030204" pitchFamily="34" charset="0"/>
              </a:rPr>
              <a:t>They </a:t>
            </a:r>
            <a:r>
              <a:rPr lang="en-US" altLang="en-US" sz="3200" b="1" dirty="0">
                <a:solidFill>
                  <a:srgbClr val="FFFFFF"/>
                </a:solidFill>
                <a:latin typeface="Arial Narrow" panose="020B0606020202030204" pitchFamily="34" charset="0"/>
              </a:rPr>
              <a:t>were generally not used until Matthew </a:t>
            </a:r>
            <a:r>
              <a:rPr lang="en-US" altLang="en-US" sz="3200" b="1" dirty="0" smtClean="0">
                <a:solidFill>
                  <a:srgbClr val="FFFFFF"/>
                </a:solidFill>
                <a:latin typeface="Arial Narrow" panose="020B0606020202030204" pitchFamily="34" charset="0"/>
              </a:rPr>
              <a:t>13</a:t>
            </a:r>
          </a:p>
          <a:p>
            <a:pPr marL="511175" lvl="1" indent="0" eaLnBrk="1" hangingPunct="1">
              <a:buNone/>
            </a:pPr>
            <a:r>
              <a:rPr lang="en-US" altLang="en-US" sz="3200" b="1" dirty="0" smtClean="0">
                <a:solidFill>
                  <a:srgbClr val="FFFFFF"/>
                </a:solidFill>
                <a:latin typeface="Arial Narrow" panose="020B0606020202030204" pitchFamily="34" charset="0"/>
              </a:rPr>
              <a:t>1) To </a:t>
            </a:r>
            <a:r>
              <a:rPr lang="en-US" altLang="en-US" sz="3200" b="1" dirty="0">
                <a:solidFill>
                  <a:srgbClr val="FFFFFF"/>
                </a:solidFill>
                <a:latin typeface="Arial Narrow" panose="020B0606020202030204" pitchFamily="34" charset="0"/>
              </a:rPr>
              <a:t>teach responsive disciples </a:t>
            </a:r>
            <a:r>
              <a:rPr lang="en-US" altLang="en-US" sz="3200" b="1" dirty="0" smtClean="0">
                <a:solidFill>
                  <a:srgbClr val="FFFFFF"/>
                </a:solidFill>
                <a:latin typeface="Arial Narrow" panose="020B0606020202030204" pitchFamily="34" charset="0"/>
              </a:rPr>
              <a:t>truth.</a:t>
            </a:r>
          </a:p>
          <a:p>
            <a:pPr marL="914400" lvl="1" indent="-403225" eaLnBrk="1" hangingPunct="1">
              <a:buNone/>
            </a:pPr>
            <a:r>
              <a:rPr lang="en-US" altLang="en-US" sz="3200" b="1" dirty="0" smtClean="0">
                <a:solidFill>
                  <a:srgbClr val="FFFFFF"/>
                </a:solidFill>
                <a:latin typeface="Arial Narrow" panose="020B0606020202030204" pitchFamily="34" charset="0"/>
              </a:rPr>
              <a:t>2) To hide </a:t>
            </a:r>
            <a:r>
              <a:rPr lang="en-US" altLang="en-US" sz="3200" b="1" dirty="0">
                <a:solidFill>
                  <a:srgbClr val="FFFFFF"/>
                </a:solidFill>
                <a:latin typeface="Arial Narrow" panose="020B0606020202030204" pitchFamily="34" charset="0"/>
              </a:rPr>
              <a:t>the truth from those who </a:t>
            </a:r>
            <a:r>
              <a:rPr lang="en-US" altLang="en-US" sz="3200" b="1" dirty="0" smtClean="0">
                <a:solidFill>
                  <a:srgbClr val="FFFFFF"/>
                </a:solidFill>
                <a:latin typeface="Arial Narrow" panose="020B0606020202030204" pitchFamily="34" charset="0"/>
              </a:rPr>
              <a:t>are unresponsive </a:t>
            </a:r>
            <a:r>
              <a:rPr lang="en-US" altLang="en-US" sz="3200" b="1" dirty="0">
                <a:solidFill>
                  <a:srgbClr val="FFFFFF"/>
                </a:solidFill>
                <a:latin typeface="Arial Narrow" panose="020B0606020202030204" pitchFamily="34" charset="0"/>
              </a:rPr>
              <a:t>to the truth</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754614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31376"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Parables - Handout</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62963"/>
            <a:ext cx="9144000" cy="6295037"/>
          </a:xfrm>
          <a:noFill/>
        </p:spPr>
        <p:txBody>
          <a:bodyPr/>
          <a:lstStyle/>
          <a:p>
            <a:pPr marL="514350" indent="-514350" eaLnBrk="1" hangingPunct="1">
              <a:buFont typeface="+mj-lt"/>
              <a:buAutoNum type="alphaUcPeriod" startAt="3"/>
            </a:pPr>
            <a:r>
              <a:rPr lang="en-US" altLang="en-US" sz="3200" b="1" dirty="0" smtClean="0">
                <a:solidFill>
                  <a:srgbClr val="FFFFFF"/>
                </a:solidFill>
                <a:latin typeface="Arial Narrow" panose="020B0606020202030204" pitchFamily="34" charset="0"/>
              </a:rPr>
              <a:t>Elements of </a:t>
            </a:r>
            <a:r>
              <a:rPr lang="en-US" altLang="en-US" sz="3200" b="1" dirty="0">
                <a:solidFill>
                  <a:srgbClr val="FFFFFF"/>
                </a:solidFill>
                <a:latin typeface="Arial Narrow" panose="020B0606020202030204" pitchFamily="34" charset="0"/>
              </a:rPr>
              <a:t>Parables </a:t>
            </a:r>
            <a:endParaRPr lang="en-US" altLang="en-US" sz="3200" b="1" dirty="0" smtClean="0">
              <a:solidFill>
                <a:srgbClr val="FFFFFF"/>
              </a:solidFill>
              <a:latin typeface="Arial Narrow" panose="020B0606020202030204" pitchFamily="34" charset="0"/>
            </a:endParaRPr>
          </a:p>
          <a:p>
            <a:pPr marL="631825" lvl="1" indent="-352425" eaLnBrk="1" hangingPunct="1">
              <a:buFont typeface="+mj-lt"/>
              <a:buAutoNum type="arabicPeriod"/>
            </a:pPr>
            <a:r>
              <a:rPr lang="en-US" altLang="en-US" sz="3200" b="1" dirty="0">
                <a:solidFill>
                  <a:srgbClr val="FFFFFF"/>
                </a:solidFill>
                <a:latin typeface="Arial Narrow" panose="020B0606020202030204" pitchFamily="34" charset="0"/>
              </a:rPr>
              <a:t>Commonly known earthly things, events, customs. A possible occurrence </a:t>
            </a:r>
            <a:endParaRPr lang="en-US" altLang="en-US" sz="3200" b="1" dirty="0" smtClean="0">
              <a:solidFill>
                <a:srgbClr val="FFFFFF"/>
              </a:solidFill>
              <a:latin typeface="Arial Narrow" panose="020B0606020202030204" pitchFamily="34" charset="0"/>
            </a:endParaRPr>
          </a:p>
          <a:p>
            <a:pPr marL="631825" lvl="1" indent="-352425" eaLnBrk="1" hangingPunct="1">
              <a:buFont typeface="+mj-lt"/>
              <a:buAutoNum type="arabicPeriod"/>
            </a:pPr>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spiritual lesson beyond the more apparent earthly lesson.</a:t>
            </a:r>
          </a:p>
          <a:p>
            <a:pPr marL="631825" lvl="1" indent="-352425" eaLnBrk="1" hangingPunct="1">
              <a:buFont typeface="+mj-lt"/>
              <a:buAutoNum type="arabicPeriod"/>
            </a:pPr>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earthly element has an analogical relationship with the spiritual element.</a:t>
            </a:r>
          </a:p>
          <a:p>
            <a:pPr marL="631825" lvl="1" indent="-352425" eaLnBrk="1" hangingPunct="1">
              <a:buFont typeface="+mj-lt"/>
              <a:buAutoNum type="arabicPeriod"/>
            </a:pPr>
            <a:r>
              <a:rPr lang="en-US" altLang="en-US" sz="3200" b="1" dirty="0" smtClean="0">
                <a:solidFill>
                  <a:srgbClr val="FFFFFF"/>
                </a:solidFill>
                <a:latin typeface="Arial Narrow" panose="020B0606020202030204" pitchFamily="34" charset="0"/>
              </a:rPr>
              <a:t>Every </a:t>
            </a:r>
            <a:r>
              <a:rPr lang="en-US" altLang="en-US" sz="3200" b="1" dirty="0">
                <a:solidFill>
                  <a:srgbClr val="FFFFFF"/>
                </a:solidFill>
                <a:latin typeface="Arial Narrow" panose="020B0606020202030204" pitchFamily="34" charset="0"/>
              </a:rPr>
              <a:t>parable needs interpretation because of its double meaning</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583103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3251">
                                            <p:txEl>
                                              <p:pRg st="4" end="4"/>
                                            </p:txEl>
                                          </p:spTgt>
                                        </p:tgtEl>
                                        <p:attrNameLst>
                                          <p:attrName>style.visibility</p:attrName>
                                        </p:attrNameLst>
                                      </p:cBhvr>
                                      <p:to>
                                        <p:strVal val="visible"/>
                                      </p:to>
                                    </p:set>
                                    <p:animEffect transition="in" filter="wipe(left)">
                                      <p:cBhvr>
                                        <p:cTn id="30"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31376" y="896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 of Parables - Handout</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562963"/>
            <a:ext cx="9144000" cy="6295037"/>
          </a:xfrm>
          <a:noFill/>
        </p:spPr>
        <p:txBody>
          <a:bodyPr/>
          <a:lstStyle/>
          <a:p>
            <a:pPr marL="514350" indent="-514350" eaLnBrk="1" hangingPunct="1">
              <a:buFont typeface="+mj-lt"/>
              <a:buAutoNum type="alphaUcPeriod" startAt="4"/>
            </a:pPr>
            <a:r>
              <a:rPr lang="en-US" altLang="en-US" sz="3200" b="1" dirty="0" smtClean="0">
                <a:solidFill>
                  <a:srgbClr val="FFFFFF"/>
                </a:solidFill>
                <a:latin typeface="Arial Narrow" panose="020B0606020202030204" pitchFamily="34" charset="0"/>
              </a:rPr>
              <a:t>Rules for Interpretation of </a:t>
            </a:r>
            <a:r>
              <a:rPr lang="en-US" altLang="en-US" sz="3200" b="1" dirty="0">
                <a:solidFill>
                  <a:srgbClr val="FFFFFF"/>
                </a:solidFill>
                <a:latin typeface="Arial Narrow" panose="020B0606020202030204" pitchFamily="34" charset="0"/>
              </a:rPr>
              <a:t>Parables </a:t>
            </a:r>
            <a:endParaRPr lang="en-US" altLang="en-US" sz="3200" b="1" dirty="0" smtClean="0">
              <a:solidFill>
                <a:srgbClr val="FFFFFF"/>
              </a:solidFill>
              <a:latin typeface="Arial Narrow" panose="020B0606020202030204" pitchFamily="34" charset="0"/>
            </a:endParaRPr>
          </a:p>
          <a:p>
            <a:pPr marL="631825" lvl="1" indent="-352425" eaLnBrk="1" hangingPunct="1">
              <a:buFont typeface="+mj-lt"/>
              <a:buAutoNum type="arabicPeriod"/>
            </a:pPr>
            <a:r>
              <a:rPr lang="en-US" altLang="en-US" sz="3200" b="1" u="sng" dirty="0">
                <a:solidFill>
                  <a:srgbClr val="FFFFFF"/>
                </a:solidFill>
                <a:latin typeface="Arial Narrow" panose="020B0606020202030204" pitchFamily="34" charset="0"/>
              </a:rPr>
              <a:t>Perspective Principle</a:t>
            </a:r>
            <a:r>
              <a:rPr lang="en-US" altLang="en-US" sz="3200" b="1" dirty="0">
                <a:solidFill>
                  <a:srgbClr val="FFFFFF"/>
                </a:solidFill>
                <a:latin typeface="Arial Narrow" panose="020B0606020202030204" pitchFamily="34" charset="0"/>
              </a:rPr>
              <a:t>: Understand them in relationship to Christology </a:t>
            </a:r>
            <a:r>
              <a:rPr lang="en-US" altLang="en-US" sz="3200" b="1" dirty="0" smtClean="0">
                <a:solidFill>
                  <a:srgbClr val="FFFFFF"/>
                </a:solidFill>
                <a:latin typeface="Arial Narrow" panose="020B0606020202030204" pitchFamily="34" charset="0"/>
              </a:rPr>
              <a:t>and / or </a:t>
            </a:r>
            <a:r>
              <a:rPr lang="en-US" altLang="en-US" sz="3200" b="1" dirty="0">
                <a:solidFill>
                  <a:srgbClr val="FFFFFF"/>
                </a:solidFill>
                <a:latin typeface="Arial Narrow" panose="020B0606020202030204" pitchFamily="34" charset="0"/>
              </a:rPr>
              <a:t>the Kingdom of </a:t>
            </a:r>
            <a:r>
              <a:rPr lang="en-US" altLang="en-US" sz="3200" b="1" dirty="0" smtClean="0">
                <a:solidFill>
                  <a:srgbClr val="FFFFFF"/>
                </a:solidFill>
                <a:latin typeface="Arial Narrow" panose="020B0606020202030204" pitchFamily="34" charset="0"/>
              </a:rPr>
              <a:t>God </a:t>
            </a:r>
            <a:endParaRPr lang="en-US" altLang="en-US" sz="3200" b="1" dirty="0">
              <a:solidFill>
                <a:srgbClr val="FFFFFF"/>
              </a:solidFill>
              <a:latin typeface="Arial Narrow" panose="020B0606020202030204" pitchFamily="34" charset="0"/>
            </a:endParaRPr>
          </a:p>
          <a:p>
            <a:pPr marL="631825" lvl="1" indent="-352425" eaLnBrk="1" hangingPunct="1">
              <a:buFont typeface="+mj-lt"/>
              <a:buAutoNum type="arabicPeriod"/>
            </a:pPr>
            <a:r>
              <a:rPr lang="en-US" altLang="en-US" sz="3200" b="1" u="sng" dirty="0">
                <a:solidFill>
                  <a:srgbClr val="FFFFFF"/>
                </a:solidFill>
                <a:latin typeface="Arial Narrow" panose="020B0606020202030204" pitchFamily="34" charset="0"/>
              </a:rPr>
              <a:t>Cultural Principle</a:t>
            </a:r>
            <a:r>
              <a:rPr lang="en-US" altLang="en-US" sz="3200" b="1" dirty="0">
                <a:solidFill>
                  <a:srgbClr val="FFFFFF"/>
                </a:solidFill>
                <a:latin typeface="Arial Narrow" panose="020B0606020202030204" pitchFamily="34" charset="0"/>
              </a:rPr>
              <a:t>: recover as much of local culture as </a:t>
            </a:r>
            <a:r>
              <a:rPr lang="en-US" altLang="en-US" sz="3200" b="1" dirty="0" smtClean="0">
                <a:solidFill>
                  <a:srgbClr val="FFFFFF"/>
                </a:solidFill>
                <a:latin typeface="Arial Narrow" panose="020B0606020202030204" pitchFamily="34" charset="0"/>
              </a:rPr>
              <a:t>possible.</a:t>
            </a:r>
          </a:p>
        </p:txBody>
      </p:sp>
    </p:spTree>
    <p:extLst>
      <p:ext uri="{BB962C8B-B14F-4D97-AF65-F5344CB8AC3E}">
        <p14:creationId xmlns:p14="http://schemas.microsoft.com/office/powerpoint/2010/main" val="1023917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998</TotalTime>
  <Words>4067</Words>
  <Application>Microsoft Office PowerPoint</Application>
  <PresentationFormat>On-screen Show (4:3)</PresentationFormat>
  <Paragraphs>267</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Arial Narrow</vt:lpstr>
      <vt:lpstr>Times New Roman</vt:lpstr>
      <vt:lpstr>Wingdings</vt:lpstr>
      <vt:lpstr>Custom Design</vt:lpstr>
      <vt:lpstr>Grace Bible Church  Glorifying God  by Making Disciples of Jesus Christ</vt:lpstr>
      <vt:lpstr>Grammatical Interpretation - Rules 16-17 The principle parts and figures of a parable represent certain realities.  Consider only these principle parts and figures when drawing conclusions</vt:lpstr>
      <vt:lpstr>The Parable of the Sower Matthew 13:3-9, 18-23 / Mark 4:2-9 / Luke 8:4-15</vt:lpstr>
      <vt:lpstr>The Parable of the Good Samaritan  Luke 10:30-35</vt:lpstr>
      <vt:lpstr>The Parable of the Good Samaritan  Luke 10:30-35</vt:lpstr>
      <vt:lpstr>Interpretation of Parables - Handout</vt:lpstr>
      <vt:lpstr>Interpretation of Parables - Handout</vt:lpstr>
      <vt:lpstr>Interpretation of Parables - Handout</vt:lpstr>
      <vt:lpstr>Interpretation of Parables - Handout</vt:lpstr>
      <vt:lpstr>Interpretation of Parables - Handout</vt:lpstr>
      <vt:lpstr>EXERCISES - Rule 16 - Page 247</vt:lpstr>
      <vt:lpstr>EXERCISES - Rule 16 - Page 247</vt:lpstr>
      <vt:lpstr>Grammatical Interpretation – Rule 17 Interpret the words of the prophets in their usual, literal and historical sense, unless the context of manner in which they are fulfilled clearly indicates they have a symbolic meaning. Their fulfillment may be in installments, each fulfillment being a pledge of that which is to follow</vt:lpstr>
      <vt:lpstr>Grammatical Interpretation – Rule 17</vt:lpstr>
      <vt:lpstr>Grammatical Interpretation – Rule 17</vt:lpstr>
      <vt:lpstr>Grammatical Interpretation – Rule 17</vt:lpstr>
      <vt:lpstr>Interpretation of Prophecy - Handout</vt:lpstr>
      <vt:lpstr>Interpretation of Prophecy - Handout</vt:lpstr>
      <vt:lpstr>Interpretation of Prophecy - Handout</vt:lpstr>
      <vt:lpstr>Interpretation of Prophecy - Handout</vt:lpstr>
      <vt:lpstr>Interpretation of Prophecy - Handout</vt:lpstr>
      <vt:lpstr>Interpretation of Prophecy - Handout</vt:lpstr>
      <vt:lpstr>Interpretation of Prophecy - Handout</vt:lpstr>
      <vt:lpstr>EXERCISES - Rule 17 - Page 248</vt:lpstr>
      <vt:lpstr>EXERCISES - Rule 17 - Page 248</vt:lpstr>
      <vt:lpstr>Interpretation of Types - Handout</vt:lpstr>
      <vt:lpstr>Interpretation of Types - Handout</vt:lpstr>
      <vt:lpstr>Interpretation of Types - Handout</vt:lpstr>
      <vt:lpstr>Interpretation of Types - Handout</vt:lpstr>
      <vt:lpstr>Interpretation of Types - Handout</vt:lpstr>
      <vt:lpstr>Interpretation of Types - Handout</vt:lpstr>
      <vt:lpstr>Interpretation of Types - Handout</vt:lpstr>
      <vt:lpstr>Interpretation of Types - Handout</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74</cp:revision>
  <dcterms:modified xsi:type="dcterms:W3CDTF">2020-12-11T18:13:41Z</dcterms:modified>
</cp:coreProperties>
</file>