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8"/>
  </p:notesMasterIdLst>
  <p:sldIdLst>
    <p:sldId id="300" r:id="rId2"/>
    <p:sldId id="260" r:id="rId3"/>
    <p:sldId id="301" r:id="rId4"/>
    <p:sldId id="302" r:id="rId5"/>
    <p:sldId id="303" r:id="rId6"/>
    <p:sldId id="278" r:id="rId7"/>
    <p:sldId id="305" r:id="rId8"/>
    <p:sldId id="306" r:id="rId9"/>
    <p:sldId id="335" r:id="rId10"/>
    <p:sldId id="336" r:id="rId11"/>
    <p:sldId id="337" r:id="rId12"/>
    <p:sldId id="338" r:id="rId13"/>
    <p:sldId id="339" r:id="rId14"/>
    <p:sldId id="340" r:id="rId15"/>
    <p:sldId id="341" r:id="rId16"/>
    <p:sldId id="342" r:id="rId17"/>
    <p:sldId id="343" r:id="rId18"/>
    <p:sldId id="344" r:id="rId19"/>
    <p:sldId id="279" r:id="rId20"/>
    <p:sldId id="308" r:id="rId21"/>
    <p:sldId id="307" r:id="rId22"/>
    <p:sldId id="280" r:id="rId23"/>
    <p:sldId id="345" r:id="rId24"/>
    <p:sldId id="309" r:id="rId25"/>
    <p:sldId id="311" r:id="rId26"/>
    <p:sldId id="310" r:id="rId27"/>
    <p:sldId id="322" r:id="rId28"/>
    <p:sldId id="283" r:id="rId29"/>
    <p:sldId id="323" r:id="rId30"/>
    <p:sldId id="324" r:id="rId31"/>
    <p:sldId id="325" r:id="rId32"/>
    <p:sldId id="326" r:id="rId33"/>
    <p:sldId id="327" r:id="rId34"/>
    <p:sldId id="328" r:id="rId35"/>
    <p:sldId id="346" r:id="rId36"/>
    <p:sldId id="284" r:id="rId37"/>
    <p:sldId id="347" r:id="rId38"/>
    <p:sldId id="348" r:id="rId39"/>
    <p:sldId id="286" r:id="rId40"/>
    <p:sldId id="329" r:id="rId41"/>
    <p:sldId id="330" r:id="rId42"/>
    <p:sldId id="282" r:id="rId43"/>
    <p:sldId id="331" r:id="rId44"/>
    <p:sldId id="333" r:id="rId45"/>
    <p:sldId id="334" r:id="rId46"/>
    <p:sldId id="297"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autoAdjust="0"/>
    <p:restoredTop sz="76941" autoAdjust="0"/>
  </p:normalViewPr>
  <p:slideViewPr>
    <p:cSldViewPr>
      <p:cViewPr varScale="1">
        <p:scale>
          <a:sx n="54" d="100"/>
          <a:sy n="54" d="100"/>
        </p:scale>
        <p:origin x="117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0C7D83-4E13-48D1-9BCE-55EF0A472180}" type="slidenum">
              <a:rPr lang="en-US" altLang="en-US">
                <a:solidFill>
                  <a:srgbClr val="000000"/>
                </a:solidFill>
              </a:rPr>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70911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10</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43096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11</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71097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12</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366902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13</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53003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14</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1 Samuel 26:9 But David said to </a:t>
            </a:r>
            <a:r>
              <a:rPr lang="en-US" altLang="en-US" dirty="0" err="1" smtClean="0"/>
              <a:t>Abishai</a:t>
            </a:r>
            <a:r>
              <a:rPr lang="en-US" altLang="en-US" dirty="0" smtClean="0"/>
              <a:t>, “Do not destroy him, for who can stretch out his hand against the LORD’S anointed and be without guilt?”   </a:t>
            </a:r>
          </a:p>
          <a:p>
            <a:pPr eaLnBrk="1" hangingPunct="1"/>
            <a:endParaRPr lang="en-US" altLang="en-US" dirty="0" smtClean="0"/>
          </a:p>
        </p:txBody>
      </p:sp>
    </p:spTree>
    <p:extLst>
      <p:ext uri="{BB962C8B-B14F-4D97-AF65-F5344CB8AC3E}">
        <p14:creationId xmlns:p14="http://schemas.microsoft.com/office/powerpoint/2010/main" val="3695973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15</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1 Cor. 13:4–8   4 Love is patient, love is kind and is not jealous; love does not brag and is not arrogant, 5 does not act unbecomingly; it does not seek its own, is not provoked, does not take into account a wrong suffered, 6 does not rejoice in unrighteousness, but rejoices with the truth; 7 bears all things, believes all things, hopes all things, endures all things. 8 Love never fails; but if there are gifts of prophecy, they will be done away; if there are tongues, they will cease; if there is knowledge, it will be done away.</a:t>
            </a:r>
          </a:p>
          <a:p>
            <a:pPr eaLnBrk="1" hangingPunct="1"/>
            <a:endParaRPr lang="en-US" altLang="en-US" dirty="0" smtClean="0"/>
          </a:p>
        </p:txBody>
      </p:sp>
    </p:spTree>
    <p:extLst>
      <p:ext uri="{BB962C8B-B14F-4D97-AF65-F5344CB8AC3E}">
        <p14:creationId xmlns:p14="http://schemas.microsoft.com/office/powerpoint/2010/main" val="2894617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16</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Galatians 3:27–28  </a:t>
            </a:r>
            <a:r>
              <a:rPr lang="en-US" altLang="en-US" i="1" dirty="0" smtClean="0"/>
              <a:t> For all of you who were baptized into Christ have clothed yourselves with Christ. 28 There is neither Jew nor Greek, there is neither slave nor free man, there is neither male nor female; for you are all one in Christ Jesus.</a:t>
            </a:r>
          </a:p>
          <a:p>
            <a:pPr eaLnBrk="1" hangingPunct="1"/>
            <a:r>
              <a:rPr lang="en-US" sz="1200" b="0" i="1" u="none" strike="noStrike" baseline="0" dirty="0" smtClean="0"/>
              <a:t>Writing of Paul: Law / Faith / Justification: Rom. 3-5; Gal. 2; Phil. 3; Titus 3. </a:t>
            </a:r>
          </a:p>
          <a:p>
            <a:pPr eaLnBrk="1" hangingPunct="1"/>
            <a:r>
              <a:rPr lang="en-US" sz="1200" b="0" i="1" u="none" strike="noStrike" baseline="0" dirty="0" smtClean="0"/>
              <a:t>Gender roles: Eph. 5; Col. 3</a:t>
            </a:r>
            <a:endParaRPr lang="en-US" altLang="en-US" dirty="0" smtClean="0"/>
          </a:p>
        </p:txBody>
      </p:sp>
    </p:spTree>
    <p:extLst>
      <p:ext uri="{BB962C8B-B14F-4D97-AF65-F5344CB8AC3E}">
        <p14:creationId xmlns:p14="http://schemas.microsoft.com/office/powerpoint/2010/main" val="2476091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17</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a:p>
            <a:pPr eaLnBrk="1" hangingPunct="1"/>
            <a:r>
              <a:rPr lang="en-US" altLang="en-US" dirty="0" smtClean="0"/>
              <a:t>Revelation 3:20  ‘Behold, I stand at the door and knock; if anyone hears My voice and opens the door, I will come in to him and will dine with him, and he with Me.</a:t>
            </a:r>
          </a:p>
          <a:p>
            <a:pPr eaLnBrk="1" hangingPunct="1"/>
            <a:endParaRPr lang="en-US" altLang="en-US" dirty="0" smtClean="0"/>
          </a:p>
        </p:txBody>
      </p:sp>
    </p:spTree>
    <p:extLst>
      <p:ext uri="{BB962C8B-B14F-4D97-AF65-F5344CB8AC3E}">
        <p14:creationId xmlns:p14="http://schemas.microsoft.com/office/powerpoint/2010/main" val="4185543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18</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John 14:13  “Whatever you ask in My name, that will I do, so that the Father may be glorified in the Son.</a:t>
            </a:r>
          </a:p>
          <a:p>
            <a:pPr eaLnBrk="1" hangingPunct="1"/>
            <a:endParaRPr lang="en-US" altLang="en-US" dirty="0" smtClean="0"/>
          </a:p>
        </p:txBody>
      </p:sp>
    </p:spTree>
    <p:extLst>
      <p:ext uri="{BB962C8B-B14F-4D97-AF65-F5344CB8AC3E}">
        <p14:creationId xmlns:p14="http://schemas.microsoft.com/office/powerpoint/2010/main" val="1417954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19</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John 6:35  Jesus said to them, “I am the bread of life; he who comes to Me will not hunger, and he who believes in Me will never thirst.</a:t>
            </a:r>
          </a:p>
          <a:p>
            <a:pPr eaLnBrk="1" hangingPunct="1"/>
            <a:r>
              <a:rPr lang="en-US" altLang="en-US" dirty="0" smtClean="0"/>
              <a:t>John 8:12 Then Jesus again spoke to them, saying, “I am the Light of the world; he who follows Me will not walk in the darkness, but will have the Light of life.”</a:t>
            </a:r>
          </a:p>
          <a:p>
            <a:pPr eaLnBrk="1" hangingPunct="1"/>
            <a:r>
              <a:rPr lang="en-US" altLang="en-US" dirty="0" smtClean="0"/>
              <a:t>John 10:7–9  So Jesus said to them again, “Truly, truly, I say to you, I am the door of the sheep. 8 “All who came before Me are thieves and robbers, but the sheep did not hear them. 9 “I am the door; if anyone enters through Me, he will be saved, and will go in and out and find pasture.</a:t>
            </a:r>
          </a:p>
        </p:txBody>
      </p:sp>
    </p:spTree>
    <p:extLst>
      <p:ext uri="{BB962C8B-B14F-4D97-AF65-F5344CB8AC3E}">
        <p14:creationId xmlns:p14="http://schemas.microsoft.com/office/powerpoint/2010/main" val="911718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2</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20</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Psalm 92:12 </a:t>
            </a:r>
            <a:r>
              <a:rPr lang="en-US" altLang="en-US" i="1" dirty="0" smtClean="0"/>
              <a:t>The righteous man will flourish like the palm tree, He will grow like a cedar in Lebanon.</a:t>
            </a:r>
          </a:p>
          <a:p>
            <a:pPr eaLnBrk="1" hangingPunct="1"/>
            <a:r>
              <a:rPr lang="en-US" altLang="en-US" i="1" dirty="0" smtClean="0"/>
              <a:t>Psalm 51:7 -</a:t>
            </a:r>
            <a:r>
              <a:rPr lang="en-US" altLang="en-US" i="1" baseline="0" dirty="0" smtClean="0"/>
              <a:t> </a:t>
            </a:r>
            <a:r>
              <a:rPr lang="en-US" altLang="en-US" i="1" dirty="0" smtClean="0"/>
              <a:t>Purify me with hyssop, and I shall be clean; Wash me, and I shall be whiter than snow.</a:t>
            </a:r>
          </a:p>
          <a:p>
            <a:pPr eaLnBrk="1" hangingPunct="1"/>
            <a:r>
              <a:rPr lang="en-US" altLang="en-US" dirty="0" smtClean="0"/>
              <a:t>Hyssop</a:t>
            </a:r>
            <a:r>
              <a:rPr lang="en-US" altLang="en-US" baseline="0" dirty="0" smtClean="0"/>
              <a:t> was used for ceremonial purification</a:t>
            </a:r>
          </a:p>
          <a:p>
            <a:pPr eaLnBrk="1" hangingPunct="1"/>
            <a:r>
              <a:rPr lang="en-US" altLang="en-US" baseline="0" dirty="0" smtClean="0"/>
              <a:t>Communion – Why is this figurative &amp; not a literal statement (as in RCC – transubstantiation)</a:t>
            </a:r>
          </a:p>
          <a:p>
            <a:pPr eaLnBrk="1" hangingPunct="1"/>
            <a:r>
              <a:rPr lang="en-US" altLang="en-US" baseline="0" dirty="0" smtClean="0"/>
              <a:t>     A) Jesus continued to be physically present and intact while they did this</a:t>
            </a:r>
          </a:p>
          <a:p>
            <a:pPr eaLnBrk="1" hangingPunct="1"/>
            <a:r>
              <a:rPr lang="en-US" altLang="en-US" baseline="0" dirty="0" smtClean="0"/>
              <a:t>     B) Eating blood would be directly contradictory to OT  command – Gen. 9:4; Lev. 17:10-14. Disciples would have had to reject Jesus for commanding them to commit what was clearly an abomination</a:t>
            </a:r>
            <a:endParaRPr lang="en-US" altLang="en-US" dirty="0" smtClean="0"/>
          </a:p>
        </p:txBody>
      </p:sp>
    </p:spTree>
    <p:extLst>
      <p:ext uri="{BB962C8B-B14F-4D97-AF65-F5344CB8AC3E}">
        <p14:creationId xmlns:p14="http://schemas.microsoft.com/office/powerpoint/2010/main" val="31726727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21</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Micah 6:2 (NASB95)</a:t>
            </a:r>
          </a:p>
          <a:p>
            <a:pPr eaLnBrk="1" hangingPunct="1"/>
            <a:r>
              <a:rPr lang="en-US" altLang="en-US" i="1" dirty="0" smtClean="0"/>
              <a:t>2 “Listen, you mountains, to the indictment of the LORD, And you enduring foundations of the earth, Because the LORD has a case against His people; Even with Israel He will dispute.</a:t>
            </a:r>
          </a:p>
          <a:p>
            <a:pPr eaLnBrk="1" hangingPunct="1"/>
            <a:endParaRPr lang="en-US" altLang="en-US" dirty="0" smtClean="0"/>
          </a:p>
        </p:txBody>
      </p:sp>
    </p:spTree>
    <p:extLst>
      <p:ext uri="{BB962C8B-B14F-4D97-AF65-F5344CB8AC3E}">
        <p14:creationId xmlns:p14="http://schemas.microsoft.com/office/powerpoint/2010/main" val="3778794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22</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1" i="1" u="none" strike="noStrike" baseline="0" dirty="0" smtClean="0"/>
              <a:t>2 Peter 2:13 </a:t>
            </a:r>
            <a:r>
              <a:rPr lang="en-US" sz="1200" b="0" i="1" u="none" strike="noStrike" baseline="0" dirty="0" smtClean="0"/>
              <a:t>- </a:t>
            </a:r>
            <a:r>
              <a:rPr lang="en-US" sz="1200" b="0" i="1" u="none" strike="noStrike" baseline="0" dirty="0" smtClean="0">
                <a:latin typeface="Arial" panose="020B0604020202020204" pitchFamily="34" charset="0"/>
              </a:rPr>
              <a:t>“. . . They count it a pleasure to revel in the daytime. They are </a:t>
            </a:r>
            <a:r>
              <a:rPr lang="en-US" sz="1200" b="0" i="1" u="sng" strike="noStrike" baseline="0" dirty="0" smtClean="0">
                <a:latin typeface="Arial" panose="020B0604020202020204" pitchFamily="34" charset="0"/>
              </a:rPr>
              <a:t>stains and blemishes</a:t>
            </a:r>
            <a:r>
              <a:rPr lang="en-US" sz="1200" b="0" i="1" u="none" strike="noStrike" baseline="0" dirty="0" smtClean="0">
                <a:latin typeface="Arial" panose="020B0604020202020204" pitchFamily="34" charset="0"/>
              </a:rPr>
              <a:t>, reveling in their deceptions, as they carouse with you,” </a:t>
            </a:r>
            <a:r>
              <a:rPr lang="en-US" sz="1200" b="0" i="0" u="none" strike="noStrike" baseline="0" dirty="0" smtClean="0">
                <a:latin typeface="Arial" panose="020B0604020202020204" pitchFamily="34" charset="0"/>
              </a:rPr>
              <a:t>Stains and blemishes describes their impurity and effect on others. </a:t>
            </a:r>
          </a:p>
          <a:p>
            <a:pPr eaLnBrk="1" hangingPunct="1"/>
            <a:r>
              <a:rPr lang="en-US" sz="1200" b="1" i="1" u="none" strike="noStrike" baseline="0" dirty="0" smtClean="0"/>
              <a:t>Jude 12-13 </a:t>
            </a:r>
            <a:r>
              <a:rPr lang="en-US" sz="1200" b="0" i="1" u="none" strike="noStrike" baseline="0" dirty="0" smtClean="0"/>
              <a:t>-</a:t>
            </a:r>
            <a:r>
              <a:rPr lang="en-US" sz="1200" b="0" i="0" u="none" strike="noStrike" baseline="0" dirty="0" smtClean="0"/>
              <a:t> “</a:t>
            </a:r>
            <a:r>
              <a:rPr lang="en-US" sz="1200" b="0" i="1" u="none" strike="noStrike" baseline="0" dirty="0" smtClean="0">
                <a:latin typeface="Arial" panose="020B0604020202020204" pitchFamily="34" charset="0"/>
              </a:rPr>
              <a:t>These men are those who are </a:t>
            </a:r>
            <a:r>
              <a:rPr lang="en-US" sz="1200" b="0" i="1" u="sng" strike="noStrike" baseline="0" dirty="0" smtClean="0">
                <a:latin typeface="Arial" panose="020B0604020202020204" pitchFamily="34" charset="0"/>
              </a:rPr>
              <a:t>hidden reefs </a:t>
            </a:r>
            <a:r>
              <a:rPr lang="en-US" sz="1200" b="0" i="1" u="none" strike="noStrike" baseline="0" dirty="0" smtClean="0">
                <a:latin typeface="Arial" panose="020B0604020202020204" pitchFamily="34" charset="0"/>
              </a:rPr>
              <a:t>in your love feasts when they feast with you without fear, caring for themselves; </a:t>
            </a:r>
            <a:r>
              <a:rPr lang="en-US" sz="1200" b="0" i="1" u="sng" strike="noStrike" baseline="0" dirty="0" smtClean="0">
                <a:latin typeface="Arial" panose="020B0604020202020204" pitchFamily="34" charset="0"/>
              </a:rPr>
              <a:t>clouds without water</a:t>
            </a:r>
            <a:r>
              <a:rPr lang="en-US" sz="1200" b="0" i="1" u="none" strike="noStrike" baseline="0" dirty="0" smtClean="0">
                <a:latin typeface="Arial" panose="020B0604020202020204" pitchFamily="34" charset="0"/>
              </a:rPr>
              <a:t>, carried along by winds; </a:t>
            </a:r>
            <a:r>
              <a:rPr lang="en-US" sz="1200" b="0" i="1" u="sng" strike="noStrike" baseline="0" dirty="0" smtClean="0">
                <a:latin typeface="Arial" panose="020B0604020202020204" pitchFamily="34" charset="0"/>
              </a:rPr>
              <a:t>autumn trees without fruit</a:t>
            </a:r>
            <a:r>
              <a:rPr lang="en-US" sz="1200" b="0" i="1" u="none" strike="noStrike" baseline="0" dirty="0" smtClean="0">
                <a:latin typeface="Arial" panose="020B0604020202020204" pitchFamily="34" charset="0"/>
              </a:rPr>
              <a:t>, doubly dead, uprooted;  13  wild</a:t>
            </a:r>
            <a:r>
              <a:rPr lang="en-US" sz="1200" b="0" i="1" u="sng" strike="noStrike" baseline="0" dirty="0" smtClean="0">
                <a:latin typeface="Arial" panose="020B0604020202020204" pitchFamily="34" charset="0"/>
              </a:rPr>
              <a:t> waves of the sea</a:t>
            </a:r>
            <a:r>
              <a:rPr lang="en-US" sz="1200" b="0" i="1" u="none" strike="noStrike" baseline="0" dirty="0" smtClean="0">
                <a:latin typeface="Arial" panose="020B0604020202020204" pitchFamily="34" charset="0"/>
              </a:rPr>
              <a:t>, casting up their own shame like foam; </a:t>
            </a:r>
            <a:r>
              <a:rPr lang="en-US" sz="1200" b="0" i="1" u="sng" strike="noStrike" baseline="0" dirty="0" smtClean="0">
                <a:latin typeface="Arial" panose="020B0604020202020204" pitchFamily="34" charset="0"/>
              </a:rPr>
              <a:t>wandering stars</a:t>
            </a:r>
            <a:r>
              <a:rPr lang="en-US" sz="1200" b="0" i="1" u="none" strike="noStrike" baseline="0" dirty="0" smtClean="0">
                <a:latin typeface="Arial" panose="020B0604020202020204" pitchFamily="34" charset="0"/>
              </a:rPr>
              <a:t>, for whom the black darkness has been reserved forever.”  </a:t>
            </a:r>
            <a:r>
              <a:rPr lang="en-US" sz="1200" b="0" i="0" u="none" strike="noStrike" baseline="0" dirty="0" smtClean="0">
                <a:latin typeface="Arial" panose="020B0604020202020204" pitchFamily="34" charset="0"/>
              </a:rPr>
              <a:t>Each of these figuratively describes an additional characteristic of the false teachers</a:t>
            </a:r>
          </a:p>
          <a:p>
            <a:pPr eaLnBrk="1" hangingPunct="1"/>
            <a:r>
              <a:rPr lang="en-US" sz="1200" b="1" i="1" u="none" strike="noStrike" baseline="0" dirty="0" smtClean="0"/>
              <a:t>Matthew 23:27 &amp; Acts 23:3 </a:t>
            </a:r>
            <a:r>
              <a:rPr lang="en-US" sz="1200" b="0" i="1" u="none" strike="noStrike" baseline="0" dirty="0" smtClean="0"/>
              <a:t>- </a:t>
            </a:r>
            <a:r>
              <a:rPr lang="en-US" sz="1200" b="0" i="1" u="none" strike="noStrike" baseline="0" dirty="0" smtClean="0">
                <a:latin typeface="Arial" panose="020B0604020202020204" pitchFamily="34" charset="0"/>
              </a:rPr>
              <a:t>“whitewashed tombs / wall”</a:t>
            </a:r>
            <a:r>
              <a:rPr lang="en-US" sz="1200" b="0" i="0" u="none" strike="noStrike" baseline="0" dirty="0" smtClean="0">
                <a:latin typeface="Arial" panose="020B0604020202020204" pitchFamily="34" charset="0"/>
              </a:rPr>
              <a:t>  </a:t>
            </a:r>
            <a:r>
              <a:rPr lang="en-US" sz="1200" b="0" i="1" u="none" strike="noStrike" baseline="0" dirty="0" smtClean="0">
                <a:latin typeface="Arial" panose="020B0604020202020204" pitchFamily="34" charset="0"/>
              </a:rPr>
              <a:t> </a:t>
            </a:r>
            <a:r>
              <a:rPr lang="en-US" sz="1200" b="0" i="0" u="none" strike="noStrike" baseline="0" dirty="0" smtClean="0">
                <a:latin typeface="Arial" panose="020B0604020202020204" pitchFamily="34" charset="0"/>
              </a:rPr>
              <a:t>Jesus used this phrase to describe the hypocrisy of the scribes and Pharisees - Paul used it to describe one that ordered him to be struck while before the Sanhedrin contrary to the Mosaic Law. </a:t>
            </a:r>
            <a:endParaRPr lang="en-US" altLang="en-US" i="0" dirty="0" smtClean="0"/>
          </a:p>
        </p:txBody>
      </p:sp>
    </p:spTree>
    <p:extLst>
      <p:ext uri="{BB962C8B-B14F-4D97-AF65-F5344CB8AC3E}">
        <p14:creationId xmlns:p14="http://schemas.microsoft.com/office/powerpoint/2010/main" val="39021828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23</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1" i="1" u="none" strike="noStrike" baseline="0" dirty="0" smtClean="0"/>
              <a:t>Psalm 19:14 </a:t>
            </a:r>
            <a:r>
              <a:rPr lang="en-US" sz="1200" b="0" i="1" u="none" strike="noStrike" baseline="0" dirty="0" smtClean="0"/>
              <a:t>- </a:t>
            </a:r>
            <a:r>
              <a:rPr lang="en-US" sz="1200" b="0" i="0" u="none" strike="noStrike" baseline="0" dirty="0" smtClean="0"/>
              <a:t>  </a:t>
            </a:r>
            <a:r>
              <a:rPr lang="en-US" sz="1200" b="0" i="1" u="none" strike="noStrike" baseline="0" dirty="0" smtClean="0">
                <a:latin typeface="Arial" panose="020B0604020202020204" pitchFamily="34" charset="0"/>
              </a:rPr>
              <a:t>“Let the words of my mouth and the meditation of my heart Be acceptable in Thy sight, O Lord, </a:t>
            </a:r>
            <a:r>
              <a:rPr lang="en-US" sz="1200" b="0" i="1" u="sng" strike="noStrike" baseline="0" dirty="0" smtClean="0">
                <a:latin typeface="Arial" panose="020B0604020202020204" pitchFamily="34" charset="0"/>
              </a:rPr>
              <a:t>my rock</a:t>
            </a:r>
            <a:r>
              <a:rPr lang="en-US" sz="1200" b="0" i="1" u="none" strike="noStrike" baseline="0" dirty="0" smtClean="0">
                <a:latin typeface="Arial" panose="020B0604020202020204" pitchFamily="34" charset="0"/>
              </a:rPr>
              <a:t> and my Redeemer.” </a:t>
            </a:r>
            <a:r>
              <a:rPr lang="en-US" sz="1200" b="0" i="0" u="none" strike="noStrike" baseline="0" dirty="0" smtClean="0"/>
              <a:t>Describes the trustworthiness of the Lord</a:t>
            </a:r>
            <a:endParaRPr lang="en-US" sz="1200" b="0" i="0" u="none" strike="noStrike" baseline="0" dirty="0" smtClean="0">
              <a:latin typeface="Arial" panose="020B0604020202020204" pitchFamily="34" charset="0"/>
            </a:endParaRPr>
          </a:p>
          <a:p>
            <a:pPr eaLnBrk="1" hangingPunct="1"/>
            <a:r>
              <a:rPr lang="en-US" sz="1200" b="1" i="1" u="none" strike="noStrike" baseline="0" dirty="0" smtClean="0"/>
              <a:t>Song of Solomon 2:1 </a:t>
            </a:r>
            <a:r>
              <a:rPr lang="en-US" sz="1200" b="0" i="1" u="none" strike="noStrike" baseline="0" dirty="0" smtClean="0"/>
              <a:t>- </a:t>
            </a:r>
            <a:r>
              <a:rPr lang="en-US" sz="1200" b="0" i="0" u="none" strike="noStrike" baseline="0" dirty="0" smtClean="0"/>
              <a:t>  </a:t>
            </a:r>
            <a:r>
              <a:rPr lang="en-US" sz="1200" b="0" i="1" u="none" strike="noStrike" baseline="0" dirty="0" smtClean="0">
                <a:latin typeface="Arial" panose="020B0604020202020204" pitchFamily="34" charset="0"/>
              </a:rPr>
              <a:t>"I am the rose of Sharon, The lily of the valleys."</a:t>
            </a:r>
            <a:r>
              <a:rPr lang="en-US" sz="1200" b="0" i="0" u="none" strike="noStrike" baseline="0" dirty="0" smtClean="0">
                <a:latin typeface="Arial" panose="020B0604020202020204" pitchFamily="34" charset="0"/>
              </a:rPr>
              <a:t>  Figurative of Shulamite’s beauty</a:t>
            </a:r>
          </a:p>
          <a:p>
            <a:pPr eaLnBrk="1" hangingPunct="1"/>
            <a:r>
              <a:rPr lang="en-US" sz="1200" b="1" i="1" u="none" strike="noStrike" baseline="0" dirty="0" smtClean="0"/>
              <a:t>Proverbs 10:11 </a:t>
            </a:r>
            <a:r>
              <a:rPr lang="en-US" sz="1200" b="0" i="1" u="none" strike="noStrike" baseline="0" dirty="0" smtClean="0"/>
              <a:t>- “</a:t>
            </a:r>
            <a:r>
              <a:rPr lang="en-US" sz="1200" b="0" i="1" u="none" strike="noStrike" baseline="0" dirty="0" smtClean="0">
                <a:latin typeface="Arial" panose="020B0604020202020204" pitchFamily="34" charset="0"/>
              </a:rPr>
              <a:t>  The mouth of the righteous </a:t>
            </a:r>
            <a:r>
              <a:rPr lang="en-US" sz="1200" b="0" i="1" u="sng" strike="noStrike" baseline="0" dirty="0" smtClean="0">
                <a:latin typeface="Arial" panose="020B0604020202020204" pitchFamily="34" charset="0"/>
              </a:rPr>
              <a:t>is a fountain of life</a:t>
            </a:r>
            <a:r>
              <a:rPr lang="en-US" sz="1200" b="0" i="1" u="none" strike="noStrike" baseline="0" dirty="0" smtClean="0">
                <a:latin typeface="Arial" panose="020B0604020202020204" pitchFamily="34" charset="0"/>
              </a:rPr>
              <a:t>, But the mouth of the wicked conceals violence” </a:t>
            </a:r>
            <a:r>
              <a:rPr lang="en-US" sz="1200" b="0" i="0" u="none" strike="noStrike" baseline="0" dirty="0" smtClean="0">
                <a:latin typeface="Arial" panose="020B0604020202020204" pitchFamily="34" charset="0"/>
              </a:rPr>
              <a:t>Figurative for the benefits that come from the teaching of righteous people</a:t>
            </a:r>
            <a:endParaRPr lang="en-US" altLang="en-US" i="0" dirty="0" smtClean="0"/>
          </a:p>
        </p:txBody>
      </p:sp>
    </p:spTree>
    <p:extLst>
      <p:ext uri="{BB962C8B-B14F-4D97-AF65-F5344CB8AC3E}">
        <p14:creationId xmlns:p14="http://schemas.microsoft.com/office/powerpoint/2010/main" val="32517787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24</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a:r>
              <a:rPr lang="en-US" sz="1200" b="1" i="0" u="none" strike="noStrike" baseline="0" dirty="0" smtClean="0"/>
              <a:t>Psalm 24:9 </a:t>
            </a:r>
            <a:r>
              <a:rPr lang="en-US" sz="1200" b="0" i="1" u="sng" strike="noStrike" baseline="0" dirty="0" smtClean="0"/>
              <a:t>Lift up your heads, O gates</a:t>
            </a:r>
            <a:r>
              <a:rPr lang="en-US" sz="1200" b="0" i="1" u="none" strike="noStrike" baseline="0" dirty="0" smtClean="0"/>
              <a:t>, And lift them up, O ancient doors, That the King of glory may come in!</a:t>
            </a:r>
            <a:endParaRPr lang="en-US" sz="1200" dirty="0" smtClean="0"/>
          </a:p>
          <a:p>
            <a:pPr rtl="0"/>
            <a:r>
              <a:rPr lang="en-US" sz="1200" b="1" dirty="0" smtClean="0"/>
              <a:t>Isaiah 55:12.  </a:t>
            </a:r>
            <a:r>
              <a:rPr lang="en-US" sz="1200" i="1" dirty="0" smtClean="0"/>
              <a:t>For you will go out with joy And be led forth with peace; The </a:t>
            </a:r>
            <a:r>
              <a:rPr lang="en-US" sz="1200" b="0" i="1" u="sng" dirty="0" smtClean="0"/>
              <a:t>mountains and the hills will break forth into shouts of joy</a:t>
            </a:r>
            <a:r>
              <a:rPr lang="en-US" sz="1200" b="1" i="1" dirty="0" smtClean="0"/>
              <a:t> </a:t>
            </a:r>
            <a:r>
              <a:rPr lang="en-US" sz="1200" i="1" dirty="0" smtClean="0"/>
              <a:t>before you, And all </a:t>
            </a:r>
            <a:r>
              <a:rPr lang="en-US" sz="1200" b="0" i="1" u="sng" dirty="0" smtClean="0"/>
              <a:t>the trees of the field will clap their hands</a:t>
            </a:r>
            <a:r>
              <a:rPr lang="en-US" sz="1200" i="1" dirty="0" smtClean="0"/>
              <a:t>.</a:t>
            </a:r>
          </a:p>
          <a:p>
            <a:pPr eaLnBrk="1" hangingPunct="1"/>
            <a:endParaRPr lang="en-US" altLang="en-US" i="0" dirty="0" smtClean="0"/>
          </a:p>
        </p:txBody>
      </p:sp>
    </p:spTree>
    <p:extLst>
      <p:ext uri="{BB962C8B-B14F-4D97-AF65-F5344CB8AC3E}">
        <p14:creationId xmlns:p14="http://schemas.microsoft.com/office/powerpoint/2010/main" val="1880052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25</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1" i="1" u="none" strike="noStrike" baseline="0" dirty="0" smtClean="0"/>
              <a:t>Psalm 98:8 - </a:t>
            </a:r>
            <a:r>
              <a:rPr lang="en-US" sz="1200" b="0" i="1" u="none" strike="noStrike" baseline="0" dirty="0" smtClean="0">
                <a:latin typeface="Arial" panose="020B0604020202020204" pitchFamily="34" charset="0"/>
              </a:rPr>
              <a:t>Let the </a:t>
            </a:r>
            <a:r>
              <a:rPr lang="en-US" sz="1200" b="0" i="1" u="sng" strike="noStrike" baseline="0" dirty="0" smtClean="0">
                <a:latin typeface="Arial" panose="020B0604020202020204" pitchFamily="34" charset="0"/>
              </a:rPr>
              <a:t>rivers clap their hands</a:t>
            </a:r>
            <a:r>
              <a:rPr lang="en-US" sz="1200" b="0" i="1" u="none" strike="noStrike" baseline="0" dirty="0" smtClean="0">
                <a:latin typeface="Arial" panose="020B0604020202020204" pitchFamily="34" charset="0"/>
              </a:rPr>
              <a:t>; Let the </a:t>
            </a:r>
            <a:r>
              <a:rPr lang="en-US" sz="1200" b="0" i="1" u="sng" strike="noStrike" baseline="0" dirty="0" smtClean="0">
                <a:latin typeface="Arial" panose="020B0604020202020204" pitchFamily="34" charset="0"/>
              </a:rPr>
              <a:t>mountains sing together </a:t>
            </a:r>
            <a:r>
              <a:rPr lang="en-US" sz="1200" b="0" i="1" u="none" strike="noStrike" baseline="0" dirty="0" smtClean="0">
                <a:latin typeface="Arial" panose="020B0604020202020204" pitchFamily="34" charset="0"/>
              </a:rPr>
              <a:t>for joy</a:t>
            </a:r>
          </a:p>
          <a:p>
            <a:pPr eaLnBrk="1" hangingPunct="1"/>
            <a:r>
              <a:rPr lang="en-US" sz="1200" b="1" i="1" u="none" strike="noStrike" baseline="0" dirty="0" smtClean="0"/>
              <a:t>Isaiah 44:23 </a:t>
            </a:r>
            <a:r>
              <a:rPr lang="en-US" sz="1200" b="0" i="1" u="none" strike="noStrike" baseline="0" dirty="0" smtClean="0"/>
              <a:t>- </a:t>
            </a:r>
            <a:r>
              <a:rPr lang="en-US" sz="1200" b="0" i="0" u="none" strike="noStrike" baseline="0" dirty="0" smtClean="0"/>
              <a:t>  </a:t>
            </a:r>
            <a:r>
              <a:rPr lang="en-US" sz="1200" b="0" i="1" u="none" strike="noStrike" baseline="0" dirty="0" smtClean="0">
                <a:latin typeface="Arial" panose="020B0604020202020204" pitchFamily="34" charset="0"/>
              </a:rPr>
              <a:t>"Shout for joy, O heavens, for the Lord has done [it!] </a:t>
            </a:r>
            <a:r>
              <a:rPr lang="en-US" sz="1200" b="0" i="1" u="sng" strike="noStrike" baseline="0" dirty="0" smtClean="0">
                <a:latin typeface="Arial" panose="020B0604020202020204" pitchFamily="34" charset="0"/>
              </a:rPr>
              <a:t>Shout joyfully</a:t>
            </a:r>
            <a:r>
              <a:rPr lang="en-US" sz="1200" b="0" i="1" u="none" strike="noStrike" baseline="0" dirty="0" smtClean="0">
                <a:latin typeface="Arial" panose="020B0604020202020204" pitchFamily="34" charset="0"/>
              </a:rPr>
              <a:t>, </a:t>
            </a:r>
            <a:r>
              <a:rPr lang="en-US" sz="1200" b="0" i="1" u="sng" strike="noStrike" baseline="0" dirty="0" smtClean="0">
                <a:latin typeface="Arial" panose="020B0604020202020204" pitchFamily="34" charset="0"/>
              </a:rPr>
              <a:t>you lower parts of the earth</a:t>
            </a:r>
            <a:r>
              <a:rPr lang="en-US" sz="1200" b="0" i="1" u="none" strike="noStrike" baseline="0" dirty="0" smtClean="0">
                <a:latin typeface="Arial" panose="020B0604020202020204" pitchFamily="34" charset="0"/>
              </a:rPr>
              <a:t>; Break forth into a </a:t>
            </a:r>
            <a:r>
              <a:rPr lang="en-US" sz="1200" b="0" i="1" u="sng" strike="noStrike" baseline="0" dirty="0" smtClean="0">
                <a:latin typeface="Arial" panose="020B0604020202020204" pitchFamily="34" charset="0"/>
              </a:rPr>
              <a:t>shout of joy, you mountains</a:t>
            </a:r>
            <a:r>
              <a:rPr lang="en-US" sz="1200" b="0" i="1" u="none" strike="noStrike" baseline="0" dirty="0" smtClean="0">
                <a:latin typeface="Arial" panose="020B0604020202020204" pitchFamily="34" charset="0"/>
              </a:rPr>
              <a:t>, </a:t>
            </a:r>
            <a:r>
              <a:rPr lang="en-US" sz="1200" b="0" i="1" u="sng" strike="noStrike" baseline="0" dirty="0" smtClean="0">
                <a:latin typeface="Arial" panose="020B0604020202020204" pitchFamily="34" charset="0"/>
              </a:rPr>
              <a:t>O forest, and every tree in it</a:t>
            </a:r>
            <a:r>
              <a:rPr lang="en-US" sz="1200" b="0" i="1" u="none" strike="noStrike" baseline="0" dirty="0" smtClean="0">
                <a:latin typeface="Arial" panose="020B0604020202020204" pitchFamily="34" charset="0"/>
              </a:rPr>
              <a:t>; For the Lord has redeemed Jacob And in Israel He shows forth His glory. “</a:t>
            </a:r>
          </a:p>
          <a:p>
            <a:pPr eaLnBrk="1" hangingPunct="1"/>
            <a:r>
              <a:rPr lang="en-US" sz="1200" b="1" i="1" u="none" strike="noStrike" baseline="0" dirty="0" smtClean="0"/>
              <a:t>Job 31:38 </a:t>
            </a:r>
            <a:r>
              <a:rPr lang="en-US" sz="1200" b="1" i="0" u="none" strike="noStrike" baseline="0" dirty="0" smtClean="0"/>
              <a:t> </a:t>
            </a:r>
            <a:r>
              <a:rPr lang="en-US" sz="1200" b="0" i="0" u="none" strike="noStrike" baseline="0" dirty="0" smtClean="0"/>
              <a:t>- </a:t>
            </a:r>
            <a:r>
              <a:rPr lang="en-US" sz="1200" b="0" i="1" u="none" strike="noStrike" baseline="0" dirty="0" smtClean="0">
                <a:latin typeface="Arial" panose="020B0604020202020204" pitchFamily="34" charset="0"/>
              </a:rPr>
              <a:t>"If my </a:t>
            </a:r>
            <a:r>
              <a:rPr lang="en-US" sz="1200" b="0" i="1" u="sng" strike="noStrike" baseline="0" dirty="0" smtClean="0">
                <a:latin typeface="Arial" panose="020B0604020202020204" pitchFamily="34" charset="0"/>
              </a:rPr>
              <a:t>land cries </a:t>
            </a:r>
            <a:r>
              <a:rPr lang="en-US" sz="1200" b="0" i="1" u="none" strike="noStrike" baseline="0" dirty="0" smtClean="0">
                <a:latin typeface="Arial" panose="020B0604020202020204" pitchFamily="34" charset="0"/>
              </a:rPr>
              <a:t>out against me, And its </a:t>
            </a:r>
            <a:r>
              <a:rPr lang="en-US" sz="1200" b="0" i="1" u="sng" strike="noStrike" baseline="0" dirty="0" smtClean="0">
                <a:latin typeface="Arial" panose="020B0604020202020204" pitchFamily="34" charset="0"/>
              </a:rPr>
              <a:t>furrows weep </a:t>
            </a:r>
            <a:r>
              <a:rPr lang="en-US" sz="1200" b="0" i="1" u="none" strike="noStrike" baseline="0" dirty="0" smtClean="0">
                <a:latin typeface="Arial" panose="020B0604020202020204" pitchFamily="34" charset="0"/>
              </a:rPr>
              <a:t>together;</a:t>
            </a:r>
            <a:endParaRPr lang="en-US" altLang="en-US" b="1" i="0" dirty="0" smtClean="0"/>
          </a:p>
        </p:txBody>
      </p:sp>
    </p:spTree>
    <p:extLst>
      <p:ext uri="{BB962C8B-B14F-4D97-AF65-F5344CB8AC3E}">
        <p14:creationId xmlns:p14="http://schemas.microsoft.com/office/powerpoint/2010/main" val="20233910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26</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i="1" u="none" strike="noStrike" baseline="0" dirty="0" smtClean="0"/>
              <a:t>1 Peter 2:4 </a:t>
            </a:r>
            <a:r>
              <a:rPr lang="en-US" sz="1200" b="0" i="1" u="none" strike="noStrike" baseline="0" dirty="0" smtClean="0"/>
              <a:t>- </a:t>
            </a:r>
            <a:r>
              <a:rPr lang="en-US" sz="1200" b="0" i="0" u="none" strike="noStrike" baseline="0" dirty="0" smtClean="0"/>
              <a:t>  </a:t>
            </a:r>
            <a:r>
              <a:rPr lang="en-US" sz="1200" b="0" i="1" u="none" strike="noStrike" baseline="0" dirty="0" smtClean="0">
                <a:latin typeface="Arial" panose="020B0604020202020204" pitchFamily="34" charset="0"/>
              </a:rPr>
              <a:t>“And coming to Him as to a </a:t>
            </a:r>
            <a:r>
              <a:rPr lang="en-US" sz="1200" b="0" i="1" u="sng" strike="noStrike" baseline="0" dirty="0" smtClean="0">
                <a:latin typeface="Arial" panose="020B0604020202020204" pitchFamily="34" charset="0"/>
              </a:rPr>
              <a:t>living stone</a:t>
            </a:r>
            <a:r>
              <a:rPr lang="en-US" sz="1200" b="0" i="1" u="none" strike="noStrike" baseline="0" dirty="0" smtClean="0">
                <a:latin typeface="Arial" panose="020B0604020202020204" pitchFamily="34" charset="0"/>
              </a:rPr>
              <a:t>, rejected by men, but choice and precious in the sight of God,  5  you also, as </a:t>
            </a:r>
            <a:r>
              <a:rPr lang="en-US" sz="1200" b="0" i="1" u="sng" strike="noStrike" baseline="0" dirty="0" smtClean="0">
                <a:latin typeface="Arial" panose="020B0604020202020204" pitchFamily="34" charset="0"/>
              </a:rPr>
              <a:t>living stones</a:t>
            </a:r>
            <a:r>
              <a:rPr lang="en-US" sz="1200" b="0" i="1" u="none" strike="noStrike" baseline="0" dirty="0" smtClean="0">
                <a:latin typeface="Arial" panose="020B0604020202020204" pitchFamily="34" charset="0"/>
              </a:rPr>
              <a:t>, are being built up as a spiritual house for a holy priesthood, to offer up spiritual sacrifices acceptable to God through Jesus Christ.”</a:t>
            </a:r>
            <a:r>
              <a:rPr lang="en-US" sz="1200" b="0" i="0" u="none" strike="noStrike" baseline="0" dirty="0" smtClean="0">
                <a:latin typeface="Arial" panose="020B0604020202020204" pitchFamily="34" charset="0"/>
              </a:rPr>
              <a:t> </a:t>
            </a:r>
          </a:p>
          <a:p>
            <a:r>
              <a:rPr lang="en-US" sz="1200" b="1" i="1" u="none" strike="noStrike" baseline="0" dirty="0" smtClean="0"/>
              <a:t>James 5:3 </a:t>
            </a:r>
            <a:r>
              <a:rPr lang="en-US" sz="1200" b="0" i="1" u="none" strike="noStrike" baseline="0" dirty="0" smtClean="0"/>
              <a:t>-</a:t>
            </a:r>
            <a:r>
              <a:rPr lang="en-US" sz="1200" b="0" i="0" u="none" strike="noStrike" baseline="0" dirty="0" smtClean="0"/>
              <a:t> </a:t>
            </a:r>
            <a:r>
              <a:rPr lang="en-US" sz="1200" b="0" i="1" u="none" strike="noStrike" baseline="0" dirty="0" smtClean="0">
                <a:latin typeface="Arial" panose="020B0604020202020204" pitchFamily="34" charset="0"/>
              </a:rPr>
              <a:t>“Your gold and your silver have rusted; and </a:t>
            </a:r>
            <a:r>
              <a:rPr lang="en-US" sz="1200" b="0" i="1" u="sng" strike="noStrike" baseline="0" dirty="0" smtClean="0">
                <a:latin typeface="Arial" panose="020B0604020202020204" pitchFamily="34" charset="0"/>
              </a:rPr>
              <a:t>their rust will be a witness </a:t>
            </a:r>
            <a:r>
              <a:rPr lang="en-US" sz="1200" b="0" i="1" u="none" strike="noStrike" baseline="0" dirty="0" smtClean="0">
                <a:latin typeface="Arial" panose="020B0604020202020204" pitchFamily="34" charset="0"/>
              </a:rPr>
              <a:t>against you and will consume your flesh like fire.”</a:t>
            </a:r>
            <a:r>
              <a:rPr lang="en-US" sz="1200" b="0" i="0" u="none" strike="noStrike" baseline="0" dirty="0" smtClean="0">
                <a:latin typeface="Arial" panose="020B0604020202020204" pitchFamily="34" charset="0"/>
              </a:rPr>
              <a:t>   </a:t>
            </a:r>
            <a:r>
              <a:rPr lang="en-US" sz="1200" b="0" i="1" u="none" strike="noStrike" baseline="0" dirty="0" smtClean="0">
                <a:latin typeface="Arial" panose="020B0604020202020204" pitchFamily="34" charset="0"/>
              </a:rPr>
              <a:t>Figurative of being evidence</a:t>
            </a:r>
          </a:p>
          <a:p>
            <a:r>
              <a:rPr lang="en-US" sz="1200" b="1" i="1" u="none" strike="noStrike" baseline="0" dirty="0" smtClean="0"/>
              <a:t>Luke 19:40  </a:t>
            </a:r>
            <a:r>
              <a:rPr lang="en-US" sz="1200" b="0" i="1" u="none" strike="noStrike" baseline="0" dirty="0" smtClean="0"/>
              <a:t>- </a:t>
            </a:r>
            <a:r>
              <a:rPr lang="en-US" sz="1200" b="0" i="1" u="none" strike="noStrike" baseline="0" dirty="0" smtClean="0">
                <a:latin typeface="Arial" panose="020B0604020202020204" pitchFamily="34" charset="0"/>
              </a:rPr>
              <a:t>And He answered and said, "I tell you, if these become silent, the </a:t>
            </a:r>
            <a:r>
              <a:rPr lang="en-US" sz="1200" b="0" i="1" u="sng" strike="noStrike" baseline="0" dirty="0" smtClean="0">
                <a:latin typeface="Arial" panose="020B0604020202020204" pitchFamily="34" charset="0"/>
              </a:rPr>
              <a:t>stones will cry out</a:t>
            </a:r>
            <a:r>
              <a:rPr lang="en-US" sz="1200" b="0" i="1" u="none" strike="noStrike" baseline="0" dirty="0" smtClean="0">
                <a:latin typeface="Arial" panose="020B0604020202020204" pitchFamily="34" charset="0"/>
              </a:rPr>
              <a:t>!"</a:t>
            </a:r>
            <a:r>
              <a:rPr lang="en-US" sz="1200" b="0" i="0" u="none" strike="noStrike" baseline="0" dirty="0" smtClean="0">
                <a:latin typeface="Arial" panose="020B0604020202020204" pitchFamily="34" charset="0"/>
              </a:rPr>
              <a:t> </a:t>
            </a:r>
            <a:r>
              <a:rPr lang="en-US" sz="1200" b="0" i="1" u="none" strike="noStrike" baseline="0" dirty="0" smtClean="0">
                <a:latin typeface="Arial" panose="020B0604020202020204" pitchFamily="34" charset="0"/>
              </a:rPr>
              <a:t>Literal in that the stones would make some sort of noise - figurative in that they will speak as did the children</a:t>
            </a:r>
          </a:p>
          <a:p>
            <a:r>
              <a:rPr lang="en-US" sz="1200" b="1" i="1" u="none" strike="noStrike" baseline="0" dirty="0" smtClean="0"/>
              <a:t>Revelation 12:16 </a:t>
            </a:r>
            <a:r>
              <a:rPr lang="en-US" sz="1200" b="0" i="1" u="none" strike="noStrike" baseline="0" dirty="0" smtClean="0"/>
              <a:t>- </a:t>
            </a:r>
            <a:r>
              <a:rPr lang="en-US" sz="1200" b="0" i="1" u="none" strike="noStrike" baseline="0" dirty="0" smtClean="0">
                <a:latin typeface="Arial" panose="020B0604020202020204" pitchFamily="34" charset="0"/>
              </a:rPr>
              <a:t>“And </a:t>
            </a:r>
            <a:r>
              <a:rPr lang="en-US" sz="1200" b="0" i="1" u="sng" strike="noStrike" baseline="0" dirty="0" smtClean="0">
                <a:latin typeface="Arial" panose="020B0604020202020204" pitchFamily="34" charset="0"/>
              </a:rPr>
              <a:t>the earth helped </a:t>
            </a:r>
            <a:r>
              <a:rPr lang="en-US" sz="1200" b="0" i="1" u="none" strike="noStrike" baseline="0" dirty="0" smtClean="0">
                <a:latin typeface="Arial" panose="020B0604020202020204" pitchFamily="34" charset="0"/>
              </a:rPr>
              <a:t>the woman, and the </a:t>
            </a:r>
            <a:r>
              <a:rPr lang="en-US" sz="1200" b="0" i="1" u="sng" strike="noStrike" baseline="0" dirty="0" smtClean="0">
                <a:latin typeface="Arial" panose="020B0604020202020204" pitchFamily="34" charset="0"/>
              </a:rPr>
              <a:t>earth opened its mouth and drank </a:t>
            </a:r>
            <a:r>
              <a:rPr lang="en-US" sz="1200" b="0" i="1" u="none" strike="noStrike" baseline="0" dirty="0" smtClean="0">
                <a:latin typeface="Arial" panose="020B0604020202020204" pitchFamily="34" charset="0"/>
              </a:rPr>
              <a:t>up the river which the dragon poured out of his mouth”</a:t>
            </a:r>
            <a:r>
              <a:rPr lang="en-US" sz="1200" b="0" i="0" u="none" strike="noStrike" baseline="0" dirty="0" smtClean="0">
                <a:latin typeface="Arial" panose="020B0604020202020204" pitchFamily="34" charset="0"/>
              </a:rPr>
              <a:t> </a:t>
            </a:r>
            <a:r>
              <a:rPr lang="en-US" sz="1200" b="0" i="1" u="none" strike="noStrike" baseline="0" dirty="0" smtClean="0">
                <a:latin typeface="Arial" panose="020B0604020202020204" pitchFamily="34" charset="0"/>
              </a:rPr>
              <a:t>  Figurative giving the earth characteristics of personhood instead of an inanimate object acted upon.</a:t>
            </a:r>
            <a:endParaRPr lang="en-US" altLang="en-US" b="1" i="0" dirty="0" smtClean="0"/>
          </a:p>
        </p:txBody>
      </p:sp>
    </p:spTree>
    <p:extLst>
      <p:ext uri="{BB962C8B-B14F-4D97-AF65-F5344CB8AC3E}">
        <p14:creationId xmlns:p14="http://schemas.microsoft.com/office/powerpoint/2010/main" val="4279921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27</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199250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pPr/>
              <a:t>28</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97480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29</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27005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3</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1 John 3:6–10  6 No one who abides in Him sins; no one who sins has seen Him or knows Him. 7 Little children, make sure no one deceives you; the one who practices righteousness is righteous, just as He is righteous; 8 the one who practices sin is of the devil; for the devil has sinned from the beginning. The Son of God appeared for this purpose, to destroy the works of the devil. 9 No one who is born of God practices sin, because His seed abides in him; and he cannot sin, because he is born of God. 10 By this the children of God and the children of the devil are obvious: anyone who does not practice righteousness is not of God, nor the one who does not love his brother.</a:t>
            </a:r>
          </a:p>
          <a:p>
            <a:pPr eaLnBrk="1" hangingPunct="1"/>
            <a:endParaRPr lang="en-US" altLang="en-US" dirty="0" smtClean="0"/>
          </a:p>
        </p:txBody>
      </p:sp>
    </p:spTree>
    <p:extLst>
      <p:ext uri="{BB962C8B-B14F-4D97-AF65-F5344CB8AC3E}">
        <p14:creationId xmlns:p14="http://schemas.microsoft.com/office/powerpoint/2010/main" val="20630638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30</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458297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31</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395776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32</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a:r>
              <a:rPr lang="en-US" sz="1200" b="1" dirty="0" smtClean="0"/>
              <a:t>Luke 9:1-5</a:t>
            </a:r>
            <a:r>
              <a:rPr lang="en-US" sz="1200" b="0" dirty="0" smtClean="0"/>
              <a:t> </a:t>
            </a:r>
            <a:r>
              <a:rPr lang="en-US" sz="1200" b="0" i="1" dirty="0" smtClean="0"/>
              <a:t>1 And He called the twelve together, and gave them power and authority over all the demons and to heal diseases.</a:t>
            </a:r>
          </a:p>
          <a:p>
            <a:pPr rtl="0"/>
            <a:r>
              <a:rPr lang="en-US" sz="1200" dirty="0" smtClean="0"/>
              <a:t>2 And He sent them out to proclaim the kingdom of God and to perform healing.</a:t>
            </a:r>
          </a:p>
          <a:p>
            <a:pPr rtl="0"/>
            <a:r>
              <a:rPr lang="en-US" sz="1200" dirty="0" smtClean="0"/>
              <a:t>3 And He said to them, “Take nothing for </a:t>
            </a:r>
            <a:r>
              <a:rPr lang="en-US" sz="1200" i="1" dirty="0" smtClean="0"/>
              <a:t>your journey, neither a staff, nor a bag, nor bread, nor money; and do not even have two tunics apiece.</a:t>
            </a:r>
          </a:p>
          <a:p>
            <a:pPr rtl="0"/>
            <a:r>
              <a:rPr lang="en-US" sz="1200" dirty="0" smtClean="0"/>
              <a:t>4 “Whatever house you enter, stay there until you leave that city.</a:t>
            </a:r>
          </a:p>
          <a:p>
            <a:pPr rtl="0"/>
            <a:r>
              <a:rPr lang="en-US" sz="1200" dirty="0" smtClean="0"/>
              <a:t>5 “And as for those who do not receive you, as you go out from that city, shake the dust off your feet as a testimony against them.”</a:t>
            </a:r>
          </a:p>
          <a:p>
            <a:pPr rtl="0"/>
            <a:r>
              <a:rPr lang="en-US" sz="1200" dirty="0" smtClean="0"/>
              <a:t>6 Departing, they </a:t>
            </a:r>
            <a:r>
              <a:rPr lang="en-US" sz="1200" i="1" dirty="0" smtClean="0"/>
              <a:t>began going throughout the villages, preaching the gospel and healing everywhere.</a:t>
            </a:r>
          </a:p>
          <a:p>
            <a:pPr eaLnBrk="1" hangingPunct="1"/>
            <a:endParaRPr lang="en-US" altLang="en-US" dirty="0" smtClean="0"/>
          </a:p>
        </p:txBody>
      </p:sp>
    </p:spTree>
    <p:extLst>
      <p:ext uri="{BB962C8B-B14F-4D97-AF65-F5344CB8AC3E}">
        <p14:creationId xmlns:p14="http://schemas.microsoft.com/office/powerpoint/2010/main" val="24383949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33</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19880114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34</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15095443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35</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smtClean="0"/>
              <a:t>Hosea 13:3 </a:t>
            </a:r>
            <a:r>
              <a:rPr lang="en-US" altLang="en-US" dirty="0" smtClean="0"/>
              <a:t>Therefore they will be like the morning cloud And like dew which soon disappears, Like chaff which is blown away from the threshing floor And like smoke from a chimney.</a:t>
            </a:r>
          </a:p>
          <a:p>
            <a:pPr eaLnBrk="1" hangingPunct="1"/>
            <a:r>
              <a:rPr lang="en-US" altLang="en-US" b="1" dirty="0" smtClean="0"/>
              <a:t>Proverbs 12:4  </a:t>
            </a:r>
            <a:r>
              <a:rPr lang="en-US" altLang="en-US" dirty="0" smtClean="0"/>
              <a:t>An excellent wife is the crown of her husband, But she who shames him is like rottenness in his bones.</a:t>
            </a:r>
          </a:p>
        </p:txBody>
      </p:sp>
    </p:spTree>
    <p:extLst>
      <p:ext uri="{BB962C8B-B14F-4D97-AF65-F5344CB8AC3E}">
        <p14:creationId xmlns:p14="http://schemas.microsoft.com/office/powerpoint/2010/main" val="39136504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pPr/>
              <a:t>36</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Acts 23:3  </a:t>
            </a:r>
            <a:r>
              <a:rPr lang="en-US" sz="1200" b="0" i="1" u="none" strike="noStrike" baseline="0" dirty="0" smtClean="0"/>
              <a:t>Then Paul said to him, “God is going to strike you, you </a:t>
            </a:r>
            <a:r>
              <a:rPr lang="en-US" sz="1200" b="1" i="1" u="none" strike="noStrike" baseline="0" dirty="0" smtClean="0"/>
              <a:t>whitewashed wall</a:t>
            </a:r>
            <a:r>
              <a:rPr lang="en-US" sz="1200" b="0" i="1" u="none" strike="noStrike" baseline="0" dirty="0" smtClean="0"/>
              <a:t>! Do you sit to try me according to the Law, and in violation of the Law order me to be struck?”</a:t>
            </a:r>
          </a:p>
          <a:p>
            <a:pPr eaLnBrk="1" hangingPunct="1"/>
            <a:r>
              <a:rPr lang="en-US" sz="1200" b="0" i="0" u="none" strike="noStrike" baseline="0" dirty="0" smtClean="0"/>
              <a:t>Psalm 31:10 </a:t>
            </a:r>
            <a:r>
              <a:rPr lang="en-US" sz="1200" b="0" i="1" u="none" strike="noStrike" baseline="0" dirty="0" smtClean="0"/>
              <a:t>For </a:t>
            </a:r>
            <a:r>
              <a:rPr lang="en-US" sz="1200" b="1" i="1" u="none" strike="noStrike" baseline="0" dirty="0" smtClean="0"/>
              <a:t>my life </a:t>
            </a:r>
            <a:r>
              <a:rPr lang="en-US" sz="1200" b="0" i="1" u="none" strike="noStrike" baseline="0" dirty="0" smtClean="0"/>
              <a:t>is spent with sorrow And </a:t>
            </a:r>
            <a:r>
              <a:rPr lang="en-US" sz="1200" b="1" i="1" u="none" strike="noStrike" baseline="0" dirty="0" smtClean="0"/>
              <a:t>my years </a:t>
            </a:r>
            <a:r>
              <a:rPr lang="en-US" sz="1200" b="0" i="1" u="none" strike="noStrike" baseline="0" dirty="0" smtClean="0"/>
              <a:t>with sighing; </a:t>
            </a:r>
            <a:r>
              <a:rPr lang="en-US" sz="1200" b="1" i="1" u="none" strike="noStrike" baseline="0" dirty="0" smtClean="0"/>
              <a:t>My strength </a:t>
            </a:r>
            <a:r>
              <a:rPr lang="en-US" sz="1200" b="0" i="1" u="none" strike="noStrike" baseline="0" dirty="0" smtClean="0"/>
              <a:t>has failed because of my iniquity, And </a:t>
            </a:r>
            <a:r>
              <a:rPr lang="en-US" sz="1200" b="1" i="1" u="none" strike="noStrike" baseline="0" dirty="0" smtClean="0"/>
              <a:t>my body </a:t>
            </a:r>
            <a:r>
              <a:rPr lang="en-US" sz="1200" b="0" i="1" u="none" strike="noStrike" baseline="0" dirty="0" smtClean="0"/>
              <a:t>has wasted away.</a:t>
            </a:r>
          </a:p>
          <a:p>
            <a:pPr eaLnBrk="1" hangingPunct="1"/>
            <a:r>
              <a:rPr lang="en-US" sz="1200" b="0" i="0" u="none" strike="noStrike" baseline="0" dirty="0" smtClean="0"/>
              <a:t>1 Corinthians 11:30 </a:t>
            </a:r>
            <a:r>
              <a:rPr lang="en-US" sz="1200" b="0" i="1" u="none" strike="noStrike" baseline="0" dirty="0" smtClean="0"/>
              <a:t>For this reason many among you are weak and sick, and a number </a:t>
            </a:r>
            <a:r>
              <a:rPr lang="en-US" sz="1200" b="1" i="1" u="none" strike="noStrike" baseline="0" dirty="0" smtClean="0"/>
              <a:t>sleep</a:t>
            </a:r>
          </a:p>
          <a:p>
            <a:pPr eaLnBrk="1" hangingPunct="1"/>
            <a:endParaRPr lang="en-US" altLang="en-US" dirty="0" smtClean="0"/>
          </a:p>
        </p:txBody>
      </p:sp>
    </p:spTree>
    <p:extLst>
      <p:ext uri="{BB962C8B-B14F-4D97-AF65-F5344CB8AC3E}">
        <p14:creationId xmlns:p14="http://schemas.microsoft.com/office/powerpoint/2010/main" val="42676725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37</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Ruth 2:12</a:t>
            </a:r>
            <a:r>
              <a:rPr lang="en-US" sz="1200" b="0" i="1" u="none" strike="noStrike" baseline="0" dirty="0" smtClean="0"/>
              <a:t> “May the LORD reward your work, and your wages be full from the LORD, the God of Israel, under </a:t>
            </a:r>
            <a:r>
              <a:rPr lang="en-US" sz="1200" b="1" i="1" u="none" strike="noStrike" baseline="0" dirty="0" smtClean="0"/>
              <a:t>whose wings </a:t>
            </a:r>
            <a:r>
              <a:rPr lang="en-US" sz="1200" b="0" i="1" u="none" strike="noStrike" baseline="0" dirty="0" smtClean="0"/>
              <a:t>you have come to seek refuge.”</a:t>
            </a:r>
          </a:p>
          <a:p>
            <a:pPr eaLnBrk="1" hangingPunct="1"/>
            <a:r>
              <a:rPr lang="en-US" sz="1200" b="0" i="0" u="none" strike="noStrike" baseline="0" dirty="0" smtClean="0"/>
              <a:t>1 Corinthians 12:17 </a:t>
            </a:r>
            <a:r>
              <a:rPr lang="en-US" sz="1200" b="0" i="1" u="none" strike="noStrike" baseline="0" dirty="0" smtClean="0"/>
              <a:t>If the </a:t>
            </a:r>
            <a:r>
              <a:rPr lang="en-US" sz="1200" b="1" i="1" u="none" strike="noStrike" baseline="0" dirty="0" smtClean="0"/>
              <a:t>whole body </a:t>
            </a:r>
            <a:r>
              <a:rPr lang="en-US" sz="1200" b="0" i="1" u="none" strike="noStrike" baseline="0" dirty="0" smtClean="0"/>
              <a:t>were an eye, where would the hearing be? If the whole were hearing, where would the sense of smell be?</a:t>
            </a:r>
            <a:r>
              <a:rPr lang="en-US" sz="1200" b="0" i="0" u="none" strike="noStrike" baseline="0" dirty="0" smtClean="0"/>
              <a:t> A hypothetical which uses direct comparison (metaphor) of a part being the whole to make an exaggerated illustration. Figures of speech can be combined fitting into more than one category</a:t>
            </a:r>
          </a:p>
          <a:p>
            <a:pPr eaLnBrk="1" hangingPunct="1"/>
            <a:r>
              <a:rPr lang="en-US" sz="1200" b="0" i="0" u="none" strike="noStrike" baseline="0" dirty="0" smtClean="0"/>
              <a:t>1 Cor. 12:15 </a:t>
            </a:r>
            <a:r>
              <a:rPr lang="en-US" sz="1200" b="0" i="1" u="none" strike="noStrike" baseline="0" dirty="0" smtClean="0"/>
              <a:t>If the </a:t>
            </a:r>
            <a:r>
              <a:rPr lang="en-US" sz="1200" b="1" i="1" u="none" strike="noStrike" baseline="0" dirty="0" smtClean="0"/>
              <a:t>foot says</a:t>
            </a:r>
            <a:r>
              <a:rPr lang="en-US" sz="1200" b="0" i="1" u="none" strike="noStrike" baseline="0" dirty="0" smtClean="0"/>
              <a:t>, “Because I am not a hand, I am not a part of the body,” it is not for this reason any the less a part of the body.</a:t>
            </a:r>
            <a:endParaRPr lang="en-US" sz="1200" b="0" i="0" u="none" strike="noStrike" baseline="0" dirty="0" smtClean="0"/>
          </a:p>
          <a:p>
            <a:pPr eaLnBrk="1" hangingPunct="1"/>
            <a:endParaRPr lang="en-US" sz="1200" b="0" i="0" u="none" strike="noStrike" baseline="0" dirty="0" smtClean="0"/>
          </a:p>
          <a:p>
            <a:pPr eaLnBrk="1" hangingPunct="1"/>
            <a:endParaRPr lang="en-US" altLang="en-US" dirty="0" smtClean="0"/>
          </a:p>
        </p:txBody>
      </p:sp>
    </p:spTree>
    <p:extLst>
      <p:ext uri="{BB962C8B-B14F-4D97-AF65-F5344CB8AC3E}">
        <p14:creationId xmlns:p14="http://schemas.microsoft.com/office/powerpoint/2010/main" val="34854370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38</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17913485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pPr/>
              <a:t>39</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Philippians 3:2–3 </a:t>
            </a:r>
            <a:r>
              <a:rPr lang="en-US" sz="1200" b="0" i="0" u="none" strike="noStrike" baseline="30000" dirty="0" smtClean="0"/>
              <a:t>2</a:t>
            </a:r>
            <a:r>
              <a:rPr lang="en-US" sz="1200" b="0" i="0" u="none" strike="noStrike" baseline="0" dirty="0" smtClean="0"/>
              <a:t> </a:t>
            </a:r>
            <a:r>
              <a:rPr lang="en-US" sz="1200" b="0" i="1" u="none" strike="noStrike" baseline="0" dirty="0" smtClean="0"/>
              <a:t>Beware of the dogs, beware of the evil workers, beware of the false circumcision;</a:t>
            </a:r>
            <a:r>
              <a:rPr lang="en-US" sz="1200" b="0" i="1" u="none" strike="noStrike" baseline="30000" dirty="0" smtClean="0"/>
              <a:t> 3</a:t>
            </a:r>
            <a:r>
              <a:rPr lang="en-US" sz="1200" b="0" i="1" u="none" strike="noStrike" baseline="0" dirty="0" smtClean="0"/>
              <a:t> for we are the true circumcision, who worship in the Spirit of God and glory in Christ Jesus and put no confidence in the flesh</a:t>
            </a:r>
          </a:p>
          <a:p>
            <a:pPr eaLnBrk="1" hangingPunct="1"/>
            <a:r>
              <a:rPr lang="en-US" sz="1200" b="0" i="0" u="none" strike="noStrike" baseline="0" dirty="0" smtClean="0"/>
              <a:t>Luke 13:32 </a:t>
            </a:r>
            <a:r>
              <a:rPr lang="en-US" sz="1200" b="0" i="1" u="none" strike="noStrike" baseline="0" dirty="0" smtClean="0"/>
              <a:t>And He said to them, “Go and tell that fox, ‘Behold, I cast out demons and perform cures today and tomorrow, and the third day I reach My goal’</a:t>
            </a:r>
          </a:p>
          <a:p>
            <a:pPr eaLnBrk="1" hangingPunct="1"/>
            <a:r>
              <a:rPr lang="en-US" sz="1200" b="0" i="0" u="none" strike="noStrike" baseline="0" dirty="0" smtClean="0"/>
              <a:t>John 1:36 </a:t>
            </a:r>
            <a:r>
              <a:rPr lang="en-US" sz="1200" b="0" i="1" u="none" strike="noStrike" baseline="0" dirty="0" smtClean="0"/>
              <a:t>and he looked at Jesus as He walked, and said, “Behold, the Lamb of God!”</a:t>
            </a:r>
            <a:endParaRPr lang="en-US" altLang="en-US" dirty="0" smtClean="0"/>
          </a:p>
        </p:txBody>
      </p:sp>
    </p:spTree>
    <p:extLst>
      <p:ext uri="{BB962C8B-B14F-4D97-AF65-F5344CB8AC3E}">
        <p14:creationId xmlns:p14="http://schemas.microsoft.com/office/powerpoint/2010/main" val="2511915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4</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174578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40</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sng" strike="noStrike" baseline="0" dirty="0" smtClean="0"/>
              <a:t>2 Chronicles 16:9</a:t>
            </a:r>
            <a:r>
              <a:rPr lang="en-US" sz="1200" b="0" i="0" u="none" strike="noStrike" baseline="0" dirty="0" smtClean="0"/>
              <a:t> -</a:t>
            </a:r>
            <a:r>
              <a:rPr lang="en-US" sz="1200" b="0" i="1" u="none" strike="noStrike" baseline="0" dirty="0" smtClean="0"/>
              <a:t>“For the eyes of the LORD move to and fro throughout the earth that He may strongly support those whose heart is completely His. You have acted foolishly in this. Indeed, from now on you will surely have wars.”</a:t>
            </a:r>
            <a:endParaRPr lang="en-US" sz="1200" b="0" i="0" u="none" strike="noStrike" baseline="0" dirty="0" smtClean="0"/>
          </a:p>
          <a:p>
            <a:r>
              <a:rPr lang="en-US" sz="1200" b="0" i="0" u="none" strike="noStrike" baseline="0" dirty="0" smtClean="0"/>
              <a:t>Exodus 33:23  </a:t>
            </a:r>
            <a:r>
              <a:rPr lang="en-US" sz="1200" b="0" i="1" u="none" strike="noStrike" baseline="0" dirty="0" smtClean="0"/>
              <a:t>“Then I will take My hand away and you shall see My back, but My face shall not be seen.”</a:t>
            </a:r>
            <a:endParaRPr lang="en-US" altLang="en-US" dirty="0" smtClean="0"/>
          </a:p>
        </p:txBody>
      </p:sp>
    </p:spTree>
    <p:extLst>
      <p:ext uri="{BB962C8B-B14F-4D97-AF65-F5344CB8AC3E}">
        <p14:creationId xmlns:p14="http://schemas.microsoft.com/office/powerpoint/2010/main" val="30131669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41</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sng" strike="noStrike" baseline="0" smtClean="0"/>
              <a:t>2 Chronicles 16:9</a:t>
            </a:r>
            <a:r>
              <a:rPr lang="en-US" sz="1200" b="0" i="0" u="none" strike="noStrike" baseline="0" smtClean="0"/>
              <a:t> -</a:t>
            </a:r>
            <a:r>
              <a:rPr lang="en-US" sz="1200" b="0" i="1" u="none" strike="noStrike" baseline="0" smtClean="0"/>
              <a:t>“For the eyes of the LORD move to and fro throughout the earth that He may strongly support those whose heart is completely His. You have acted foolishly in this. Indeed, from now on you will surely have wars.”</a:t>
            </a:r>
            <a:endParaRPr lang="en-US" sz="1200" b="0" i="0" u="none" strike="noStrike" baseline="0" smtClean="0"/>
          </a:p>
          <a:p>
            <a:r>
              <a:rPr lang="en-US" sz="1200" b="0" i="0" u="none" strike="noStrike" baseline="0" smtClean="0"/>
              <a:t>Exodus 33:23  </a:t>
            </a:r>
            <a:r>
              <a:rPr lang="en-US" sz="1200" b="0" i="1" u="none" strike="noStrike" baseline="0" smtClean="0"/>
              <a:t>“Then I will take My hand away and you shall see My back, but My face shall not be seen.”</a:t>
            </a:r>
            <a:endParaRPr lang="en-US" altLang="en-US" smtClean="0"/>
          </a:p>
        </p:txBody>
      </p:sp>
    </p:spTree>
    <p:extLst>
      <p:ext uri="{BB962C8B-B14F-4D97-AF65-F5344CB8AC3E}">
        <p14:creationId xmlns:p14="http://schemas.microsoft.com/office/powerpoint/2010/main" val="17227199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42</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20742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43</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690590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44</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500460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45</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034529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46</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solidFill>
                  <a:srgbClr val="000000"/>
                </a:solidFill>
              </a:rPr>
              <a:pPr/>
              <a:t>5</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smtClean="0"/>
              <a:t>Matthew</a:t>
            </a:r>
            <a:r>
              <a:rPr lang="en-US" altLang="en-US" dirty="0" smtClean="0"/>
              <a:t> – King: </a:t>
            </a:r>
            <a:r>
              <a:rPr lang="en-US" sz="1200" b="0" i="0" u="none" strike="noStrike" baseline="0" dirty="0" smtClean="0"/>
              <a:t>Genealogy of king, prophecies of Messiah.  To Jews</a:t>
            </a:r>
          </a:p>
          <a:p>
            <a:pPr eaLnBrk="1" hangingPunct="1"/>
            <a:r>
              <a:rPr lang="en-US" altLang="en-US" sz="1200" b="1" i="0" u="none" strike="noStrike" baseline="0" dirty="0" smtClean="0"/>
              <a:t>Mark</a:t>
            </a:r>
            <a:r>
              <a:rPr lang="en-US" altLang="en-US" sz="1200" b="0" i="0" u="none" strike="noStrike" baseline="0" dirty="0" smtClean="0"/>
              <a:t> – Servant – to Romans.  10:45 - </a:t>
            </a:r>
            <a:r>
              <a:rPr lang="en-US" altLang="en-US" sz="1200" b="0" i="1" u="none" strike="noStrike" baseline="0" dirty="0" smtClean="0"/>
              <a:t> “For even the Son of Man did not come to be served, but to serve, and to give His life a ransom for many.”</a:t>
            </a:r>
          </a:p>
          <a:p>
            <a:pPr eaLnBrk="1" hangingPunct="1"/>
            <a:r>
              <a:rPr lang="en-US" altLang="en-US" sz="1200" b="1" i="0" u="none" strike="noStrike" baseline="0" dirty="0" smtClean="0"/>
              <a:t>Luke</a:t>
            </a:r>
            <a:r>
              <a:rPr lang="en-US" altLang="en-US" sz="1200" b="0" i="0" u="none" strike="noStrike" baseline="0" dirty="0" smtClean="0"/>
              <a:t> – Son of Man seeking to save to sinners. To Greeks. Luke 5:32</a:t>
            </a:r>
            <a:r>
              <a:rPr lang="en-US" altLang="en-US" sz="1200" b="0" i="1" u="none" strike="noStrike" baseline="0" dirty="0" smtClean="0"/>
              <a:t> “I have not come to call the righteous but sinners to repentance.” Luke 19:10 (NASB95)</a:t>
            </a:r>
          </a:p>
          <a:p>
            <a:pPr eaLnBrk="1" hangingPunct="1"/>
            <a:r>
              <a:rPr lang="en-US" altLang="en-US" sz="1200" b="0" i="1" u="none" strike="noStrike" baseline="0" dirty="0" smtClean="0"/>
              <a:t>10 “For the Son of Man has come to seek and to save that which was lost.”</a:t>
            </a:r>
          </a:p>
          <a:p>
            <a:pPr eaLnBrk="1" hangingPunct="1"/>
            <a:r>
              <a:rPr lang="en-US" altLang="en-US" sz="1200" b="1" i="0" u="none" strike="noStrike" baseline="0" dirty="0" smtClean="0"/>
              <a:t>John </a:t>
            </a:r>
            <a:r>
              <a:rPr lang="en-US" altLang="en-US" sz="1200" b="0" i="0" u="none" strike="noStrike" baseline="0" dirty="0" smtClean="0"/>
              <a:t>– Son of God.  To All.  John 20:31 </a:t>
            </a:r>
            <a:r>
              <a:rPr lang="en-US" altLang="en-US" sz="1200" b="0" i="1" u="none" strike="noStrike" baseline="0" dirty="0" smtClean="0"/>
              <a:t>but these have been written so that you may believe that Jesus is the Christ, the Son of God; and that believing you may have life in His name.</a:t>
            </a:r>
          </a:p>
          <a:p>
            <a:pPr eaLnBrk="1" hangingPunct="1"/>
            <a:endParaRPr lang="en-US" altLang="en-US" sz="1200" b="0" i="0" u="none" strike="noStrike" baseline="0" dirty="0" smtClean="0"/>
          </a:p>
          <a:p>
            <a:pPr eaLnBrk="1" hangingPunct="1"/>
            <a:endParaRPr lang="en-US" altLang="en-US" dirty="0" smtClean="0"/>
          </a:p>
        </p:txBody>
      </p:sp>
    </p:spTree>
    <p:extLst>
      <p:ext uri="{BB962C8B-B14F-4D97-AF65-F5344CB8AC3E}">
        <p14:creationId xmlns:p14="http://schemas.microsoft.com/office/powerpoint/2010/main" val="1938942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6</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John 3:30 </a:t>
            </a:r>
            <a:r>
              <a:rPr lang="en-US" altLang="en-US" baseline="0" dirty="0" smtClean="0"/>
              <a:t> - </a:t>
            </a:r>
            <a:r>
              <a:rPr lang="en-US" altLang="en-US" dirty="0" smtClean="0"/>
              <a:t>“He must increase, but I must decrease</a:t>
            </a:r>
            <a:r>
              <a:rPr lang="en-US" altLang="en-US" dirty="0" smtClean="0"/>
              <a:t>.</a:t>
            </a:r>
          </a:p>
          <a:p>
            <a:pPr eaLnBrk="1" hangingPunct="1"/>
            <a:r>
              <a:rPr lang="en-US" altLang="en-US" smtClean="0"/>
              <a:t>Read John 3:22-30</a:t>
            </a:r>
            <a:endParaRPr lang="en-US" altLang="en-US" dirty="0" smtClean="0"/>
          </a:p>
        </p:txBody>
      </p:sp>
    </p:spTree>
    <p:extLst>
      <p:ext uri="{BB962C8B-B14F-4D97-AF65-F5344CB8AC3E}">
        <p14:creationId xmlns:p14="http://schemas.microsoft.com/office/powerpoint/2010/main" val="2080168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7</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1 Thessalonians 4:16–17  For the Lord Himself will descend from heaven with a shout, with the voice of the archangel and with the trumpet of God, and the dead in Christ will rise first. 17 Then we who are alive and remain will be caught up together with them in the clouds to meet the Lord in the air, and so we shall always be with the Lord.</a:t>
            </a:r>
          </a:p>
          <a:p>
            <a:pPr eaLnBrk="1" hangingPunct="1"/>
            <a:r>
              <a:rPr lang="en-US" altLang="en-US" dirty="0" smtClean="0"/>
              <a:t>1 Thessalonians 4:13-14  13 But we do not want you to be uninformed, brethren, about those who are asleep, so that you will not grieve as do the rest who have no hope.  14 For if we believe that Jesus died and rose again, even so God will bring with Him those who have fallen asleep in Jesus.</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440083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8</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Story of the unrighteous steward</a:t>
            </a:r>
            <a:r>
              <a:rPr lang="en-US" altLang="en-US" baseline="0" dirty="0" smtClean="0"/>
              <a:t> (vs. 1-8). The application following reveals Jesus’ point – vs. 10-13</a:t>
            </a:r>
            <a:endParaRPr lang="en-US" altLang="en-US" dirty="0" smtClean="0"/>
          </a:p>
        </p:txBody>
      </p:sp>
    </p:spTree>
    <p:extLst>
      <p:ext uri="{BB962C8B-B14F-4D97-AF65-F5344CB8AC3E}">
        <p14:creationId xmlns:p14="http://schemas.microsoft.com/office/powerpoint/2010/main" val="657783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9</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8986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smtClean="0">
                <a:solidFill>
                  <a:srgbClr val="FFFFFF"/>
                </a:solidFill>
              </a:rPr>
              <a:t>Download notes at:</a:t>
            </a:r>
          </a:p>
          <a:p>
            <a:pPr algn="ctr"/>
            <a:r>
              <a:rPr lang="en-US" altLang="en-US" sz="4400" b="1" smtClean="0">
                <a:solidFill>
                  <a:srgbClr val="FFFFFF"/>
                </a:solidFill>
              </a:rPr>
              <a:t>GraceBibleNY.org/hermeneutics</a:t>
            </a:r>
          </a:p>
        </p:txBody>
      </p:sp>
    </p:spTree>
    <p:extLst>
      <p:ext uri="{BB962C8B-B14F-4D97-AF65-F5344CB8AC3E}">
        <p14:creationId xmlns:p14="http://schemas.microsoft.com/office/powerpoint/2010/main" val="105910236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Study Handout</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relationship of the unit of thought to the whole</a:t>
            </a:r>
          </a:p>
        </p:txBody>
      </p:sp>
      <p:sp>
        <p:nvSpPr>
          <p:cNvPr id="54275" name="Rectangle 3"/>
          <p:cNvSpPr>
            <a:spLocks noGrp="1" noChangeArrowheads="1"/>
          </p:cNvSpPr>
          <p:nvPr>
            <p:ph type="body" idx="4294967295"/>
          </p:nvPr>
        </p:nvSpPr>
        <p:spPr>
          <a:xfrm>
            <a:off x="0" y="1143000"/>
            <a:ext cx="9144000" cy="5715000"/>
          </a:xfrm>
          <a:noFill/>
        </p:spPr>
        <p:txBody>
          <a:bodyPr/>
          <a:lstStyle/>
          <a:p>
            <a:pPr marL="577850" indent="-457200"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a:t>
            </a:r>
            <a:r>
              <a:rPr lang="en-US" altLang="en-US" sz="3200" b="1" u="sng" dirty="0">
                <a:solidFill>
                  <a:srgbClr val="FFFFFF"/>
                </a:solidFill>
                <a:latin typeface="Arial Narrow" panose="020B0606020202030204" pitchFamily="34" charset="0"/>
              </a:rPr>
              <a:t>The context of the whole of Scripture </a:t>
            </a:r>
            <a:r>
              <a:rPr lang="en-US" altLang="en-US" sz="3200" b="1" dirty="0">
                <a:solidFill>
                  <a:srgbClr val="FFFFFF"/>
                </a:solidFill>
                <a:latin typeface="Arial Narrow" panose="020B0606020202030204" pitchFamily="34" charset="0"/>
              </a:rPr>
              <a:t>gives the general perspective and governs the fundamental assumptions (i.e. sets the limits of meaning) for the interpreter. Scripture interprets Scripture. The "hermeneutical circle" </a:t>
            </a:r>
            <a:r>
              <a:rPr lang="en-US" altLang="en-US" sz="3200" b="1" dirty="0" smtClean="0">
                <a:solidFill>
                  <a:srgbClr val="FFFFFF"/>
                </a:solidFill>
                <a:latin typeface="Arial Narrow" panose="020B0606020202030204" pitchFamily="34" charset="0"/>
              </a:rPr>
              <a:t>shows that </a:t>
            </a:r>
            <a:r>
              <a:rPr lang="en-US" altLang="en-US" sz="3200" b="1" dirty="0">
                <a:solidFill>
                  <a:srgbClr val="FFFFFF"/>
                </a:solidFill>
                <a:latin typeface="Arial Narrow" panose="020B0606020202030204" pitchFamily="34" charset="0"/>
              </a:rPr>
              <a:t>we </a:t>
            </a:r>
            <a:r>
              <a:rPr lang="en-US" altLang="en-US" sz="3200" b="1" dirty="0" smtClean="0">
                <a:solidFill>
                  <a:srgbClr val="FFFFFF"/>
                </a:solidFill>
                <a:latin typeface="Arial Narrow" panose="020B0606020202030204" pitchFamily="34" charset="0"/>
              </a:rPr>
              <a:t>cannot </a:t>
            </a:r>
            <a:r>
              <a:rPr lang="en-US" altLang="en-US" sz="3200" b="1" dirty="0">
                <a:solidFill>
                  <a:srgbClr val="FFFFFF"/>
                </a:solidFill>
                <a:latin typeface="Arial Narrow" panose="020B0606020202030204" pitchFamily="34" charset="0"/>
              </a:rPr>
              <a:t>understand the whole unless we understand the parts and we can not understand the parts without understanding the whole. Interpretation involves a rotation from part to whole and whole to part</a:t>
            </a:r>
            <a:r>
              <a:rPr lang="en-US" altLang="en-US" sz="3200" b="1" dirty="0" smtClean="0">
                <a:solidFill>
                  <a:srgbClr val="FFFFFF"/>
                </a:solidFill>
                <a:latin typeface="Arial Narrow" panose="020B0606020202030204" pitchFamily="34" charset="0"/>
              </a:rPr>
              <a:t>.</a:t>
            </a:r>
          </a:p>
        </p:txBody>
      </p:sp>
    </p:spTree>
    <p:extLst>
      <p:ext uri="{BB962C8B-B14F-4D97-AF65-F5344CB8AC3E}">
        <p14:creationId xmlns:p14="http://schemas.microsoft.com/office/powerpoint/2010/main" val="254620221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Study Handout</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relationship of the unit of thought to the whole</a:t>
            </a:r>
          </a:p>
        </p:txBody>
      </p:sp>
      <p:sp>
        <p:nvSpPr>
          <p:cNvPr id="54275" name="Rectangle 3"/>
          <p:cNvSpPr>
            <a:spLocks noGrp="1" noChangeArrowheads="1"/>
          </p:cNvSpPr>
          <p:nvPr>
            <p:ph type="body" idx="4294967295"/>
          </p:nvPr>
        </p:nvSpPr>
        <p:spPr>
          <a:xfrm>
            <a:off x="0" y="1143000"/>
            <a:ext cx="9144000" cy="5715000"/>
          </a:xfrm>
          <a:noFill/>
        </p:spPr>
        <p:txBody>
          <a:bodyPr/>
          <a:lstStyle/>
          <a:p>
            <a:pPr marL="517525" indent="-457200"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a:t>
            </a:r>
            <a:r>
              <a:rPr lang="en-US" altLang="en-US" sz="3200" b="1" u="sng" dirty="0">
                <a:solidFill>
                  <a:srgbClr val="FFFFFF"/>
                </a:solidFill>
                <a:latin typeface="Arial Narrow" panose="020B0606020202030204" pitchFamily="34" charset="0"/>
              </a:rPr>
              <a:t>The context of the Testament </a:t>
            </a:r>
            <a:r>
              <a:rPr lang="en-US" altLang="en-US" sz="3200" b="1" dirty="0">
                <a:solidFill>
                  <a:srgbClr val="FFFFFF"/>
                </a:solidFill>
                <a:latin typeface="Arial Narrow" panose="020B0606020202030204" pitchFamily="34" charset="0"/>
              </a:rPr>
              <a:t>- Old or New. Where does the passage fit in the progress of revelation.</a:t>
            </a:r>
          </a:p>
          <a:p>
            <a:pPr marL="517525" indent="-457200" eaLnBrk="1" hangingPunct="1">
              <a:buNone/>
            </a:pPr>
            <a:r>
              <a:rPr lang="en-US" altLang="en-US" sz="3200" b="1" dirty="0">
                <a:solidFill>
                  <a:srgbClr val="FFFFFF"/>
                </a:solidFill>
                <a:latin typeface="Arial Narrow" panose="020B0606020202030204" pitchFamily="34" charset="0"/>
              </a:rPr>
              <a:t>3) </a:t>
            </a:r>
            <a:r>
              <a:rPr lang="en-US" altLang="en-US" sz="3200" b="1" u="sng" dirty="0">
                <a:solidFill>
                  <a:srgbClr val="FFFFFF"/>
                </a:solidFill>
                <a:latin typeface="Arial Narrow" panose="020B0606020202030204" pitchFamily="34" charset="0"/>
              </a:rPr>
              <a:t>The context of other books written by the same author</a:t>
            </a:r>
          </a:p>
          <a:p>
            <a:pPr marL="517525" indent="-457200"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a:t>
            </a:r>
            <a:r>
              <a:rPr lang="en-US" altLang="en-US" sz="3200" b="1" u="sng" dirty="0">
                <a:solidFill>
                  <a:srgbClr val="FFFFFF"/>
                </a:solidFill>
                <a:latin typeface="Arial Narrow" panose="020B0606020202030204" pitchFamily="34" charset="0"/>
              </a:rPr>
              <a:t>The context of the particular book</a:t>
            </a:r>
            <a:r>
              <a:rPr lang="en-US" altLang="en-US" sz="3200" b="1" dirty="0">
                <a:solidFill>
                  <a:srgbClr val="FFFFFF"/>
                </a:solidFill>
                <a:latin typeface="Arial Narrow" panose="020B0606020202030204" pitchFamily="34" charset="0"/>
              </a:rPr>
              <a:t>. Who was the writer, who was it written to, why was the book written (i.e. the purpose of the book</a:t>
            </a:r>
            <a:r>
              <a:rPr lang="en-US" altLang="en-US" sz="3200" b="1" dirty="0" smtClean="0">
                <a:solidFill>
                  <a:srgbClr val="FFFFFF"/>
                </a:solidFill>
                <a:latin typeface="Arial Narrow" panose="020B0606020202030204" pitchFamily="34" charset="0"/>
              </a:rPr>
              <a:t>).</a:t>
            </a:r>
          </a:p>
        </p:txBody>
      </p:sp>
    </p:spTree>
    <p:extLst>
      <p:ext uri="{BB962C8B-B14F-4D97-AF65-F5344CB8AC3E}">
        <p14:creationId xmlns:p14="http://schemas.microsoft.com/office/powerpoint/2010/main" val="216199407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Study Handout</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relationship of the unit of thought to the whole</a:t>
            </a:r>
          </a:p>
        </p:txBody>
      </p:sp>
      <p:sp>
        <p:nvSpPr>
          <p:cNvPr id="54275" name="Rectangle 3"/>
          <p:cNvSpPr>
            <a:spLocks noGrp="1" noChangeArrowheads="1"/>
          </p:cNvSpPr>
          <p:nvPr>
            <p:ph type="body" idx="4294967295"/>
          </p:nvPr>
        </p:nvSpPr>
        <p:spPr>
          <a:xfrm>
            <a:off x="0" y="1143000"/>
            <a:ext cx="9144000" cy="5715000"/>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5</a:t>
            </a:r>
            <a:r>
              <a:rPr lang="en-US" altLang="en-US" sz="3200" b="1" dirty="0">
                <a:solidFill>
                  <a:srgbClr val="FFFFFF"/>
                </a:solidFill>
                <a:latin typeface="Arial Narrow" panose="020B0606020202030204" pitchFamily="34" charset="0"/>
              </a:rPr>
              <a:t>) </a:t>
            </a:r>
            <a:r>
              <a:rPr lang="en-US" altLang="en-US" sz="3200" b="1" u="sng" dirty="0">
                <a:solidFill>
                  <a:srgbClr val="FFFFFF"/>
                </a:solidFill>
                <a:latin typeface="Arial Narrow" panose="020B0606020202030204" pitchFamily="34" charset="0"/>
              </a:rPr>
              <a:t>The context of the immediate passage</a:t>
            </a:r>
            <a:r>
              <a:rPr lang="en-US" altLang="en-US" sz="3200" b="1" dirty="0">
                <a:solidFill>
                  <a:srgbClr val="FFFFFF"/>
                </a:solidFill>
                <a:latin typeface="Arial Narrow" panose="020B0606020202030204" pitchFamily="34" charset="0"/>
              </a:rPr>
              <a:t>. Where does the particular passage fit in the flow of thought occurring before and after. Please note chapter and verse indicators are not part of the original. They have been added in modern times as a reference tool. They often must be ignored in trying to understand the flow of thought.</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22650176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Study Handout</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relationship of the unit of thought to the whole</a:t>
            </a:r>
          </a:p>
        </p:txBody>
      </p:sp>
      <p:pic>
        <p:nvPicPr>
          <p:cNvPr id="2" name="Picture 1"/>
          <p:cNvPicPr>
            <a:picLocks noChangeAspect="1"/>
          </p:cNvPicPr>
          <p:nvPr/>
        </p:nvPicPr>
        <p:blipFill>
          <a:blip r:embed="rId3"/>
          <a:stretch>
            <a:fillRect/>
          </a:stretch>
        </p:blipFill>
        <p:spPr>
          <a:xfrm>
            <a:off x="1143000" y="573505"/>
            <a:ext cx="7404405" cy="6096000"/>
          </a:xfrm>
          <a:prstGeom prst="rect">
            <a:avLst/>
          </a:prstGeom>
        </p:spPr>
      </p:pic>
    </p:spTree>
    <p:extLst>
      <p:ext uri="{BB962C8B-B14F-4D97-AF65-F5344CB8AC3E}">
        <p14:creationId xmlns:p14="http://schemas.microsoft.com/office/powerpoint/2010/main" val="261801479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Handout Exercises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15553"/>
            <a:ext cx="9144000" cy="6242447"/>
          </a:xfrm>
          <a:noFill/>
        </p:spPr>
        <p:txBody>
          <a:bodyPr/>
          <a:lstStyle/>
          <a:p>
            <a:pPr marL="457200" indent="-457200" eaLnBrk="1" hangingPunct="1">
              <a:buNone/>
            </a:pPr>
            <a:r>
              <a:rPr lang="en-US" altLang="en-US" sz="3200" b="1" dirty="0">
                <a:solidFill>
                  <a:srgbClr val="FFFFFF"/>
                </a:solidFill>
                <a:latin typeface="Arial Narrow" panose="020B0606020202030204" pitchFamily="34" charset="0"/>
              </a:rPr>
              <a:t>1) Some modern day preachers use 1 Samuel 26:9 as a proof text that they should not be criticized. What is the context of this passage? Who is the "Lord's anointed" </a:t>
            </a:r>
            <a:r>
              <a:rPr lang="en-US" altLang="en-US" sz="3200" b="1" dirty="0" smtClean="0">
                <a:solidFill>
                  <a:srgbClr val="FFFFFF"/>
                </a:solidFill>
                <a:latin typeface="Arial Narrow" panose="020B0606020202030204" pitchFamily="34" charset="0"/>
              </a:rPr>
              <a:t>?</a:t>
            </a:r>
          </a:p>
          <a:p>
            <a:pPr marL="625475" lvl="1" indent="-334963" eaLnBrk="1" hangingPunct="1"/>
            <a:r>
              <a:rPr lang="en-US" altLang="en-US" sz="3200" b="1" i="1" dirty="0" smtClean="0">
                <a:solidFill>
                  <a:srgbClr val="FFFFFF"/>
                </a:solidFill>
                <a:latin typeface="Arial Narrow" panose="020B0606020202030204" pitchFamily="34" charset="0"/>
              </a:rPr>
              <a:t>Context: David’s refusal to kill Saul  &amp; instead wait for the Lord to remove him.</a:t>
            </a:r>
          </a:p>
          <a:p>
            <a:pPr marL="625475" lvl="1" indent="-334963" eaLnBrk="1" hangingPunct="1"/>
            <a:r>
              <a:rPr lang="en-US" altLang="en-US" sz="3200" b="1" i="1" dirty="0" smtClean="0">
                <a:solidFill>
                  <a:srgbClr val="FFFFFF"/>
                </a:solidFill>
                <a:latin typeface="Arial Narrow" panose="020B0606020202030204" pitchFamily="34" charset="0"/>
              </a:rPr>
              <a:t>Identity: Saul </a:t>
            </a:r>
            <a:r>
              <a:rPr lang="en-US" altLang="en-US" sz="3200" b="1" i="1" dirty="0">
                <a:solidFill>
                  <a:srgbClr val="FFFFFF"/>
                </a:solidFill>
                <a:latin typeface="Arial Narrow" panose="020B0606020202030204" pitchFamily="34" charset="0"/>
              </a:rPr>
              <a:t>- the anointed King of Israel </a:t>
            </a:r>
            <a:endParaRPr lang="en-US" altLang="en-US" sz="3200" b="1" i="1" dirty="0" smtClean="0">
              <a:solidFill>
                <a:srgbClr val="FFFFFF"/>
              </a:solidFill>
              <a:latin typeface="Arial Narrow" panose="020B0606020202030204" pitchFamily="34" charset="0"/>
            </a:endParaRPr>
          </a:p>
          <a:p>
            <a:pPr eaLnBrk="1" hangingPunct="1"/>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0830874"/>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Handout Exercises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15553"/>
            <a:ext cx="9144000" cy="6242447"/>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2) </a:t>
            </a:r>
            <a:r>
              <a:rPr lang="en-US" altLang="en-US" sz="3200" b="1" dirty="0">
                <a:solidFill>
                  <a:srgbClr val="FFFFFF"/>
                </a:solidFill>
                <a:latin typeface="Arial Narrow" panose="020B0606020202030204" pitchFamily="34" charset="0"/>
              </a:rPr>
              <a:t>1 Corinthians 13:4-8 defines "</a:t>
            </a:r>
            <a:r>
              <a:rPr lang="en-US" altLang="en-US" sz="3200" b="1" i="1" dirty="0">
                <a:solidFill>
                  <a:srgbClr val="FFFFFF"/>
                </a:solidFill>
                <a:latin typeface="Arial Narrow" panose="020B0606020202030204" pitchFamily="34" charset="0"/>
              </a:rPr>
              <a:t>love</a:t>
            </a:r>
            <a:r>
              <a:rPr lang="en-US" altLang="en-US" sz="3200" b="1" dirty="0">
                <a:solidFill>
                  <a:srgbClr val="FFFFFF"/>
                </a:solidFill>
                <a:latin typeface="Arial Narrow" panose="020B0606020202030204" pitchFamily="34" charset="0"/>
              </a:rPr>
              <a:t>." What is the context of the book? The context of this section of the book (Ch. 12-14)? and the context of this chapter? What does this add to your understanding of what Paul is saying here</a:t>
            </a:r>
            <a:r>
              <a:rPr lang="en-US" altLang="en-US" sz="3200" b="1" dirty="0" smtClean="0">
                <a:solidFill>
                  <a:srgbClr val="FFFFFF"/>
                </a:solidFill>
                <a:latin typeface="Arial Narrow" panose="020B0606020202030204" pitchFamily="34" charset="0"/>
              </a:rPr>
              <a:t>?</a:t>
            </a:r>
          </a:p>
          <a:p>
            <a:pPr marL="625475" lvl="1" indent="-334963" eaLnBrk="1" hangingPunct="1"/>
            <a:r>
              <a:rPr lang="en-US" altLang="en-US" sz="3200" b="1" i="1" dirty="0" smtClean="0">
                <a:solidFill>
                  <a:srgbClr val="FFFFFF"/>
                </a:solidFill>
                <a:latin typeface="Arial Narrow" panose="020B0606020202030204" pitchFamily="34" charset="0"/>
              </a:rPr>
              <a:t>Book: </a:t>
            </a:r>
            <a:r>
              <a:rPr lang="en-US" altLang="en-US" sz="3200" b="1" i="1" dirty="0">
                <a:solidFill>
                  <a:srgbClr val="FFFFFF"/>
                </a:solidFill>
                <a:latin typeface="Arial Narrow" panose="020B0606020202030204" pitchFamily="34" charset="0"/>
              </a:rPr>
              <a:t>Correction of errors / factions in Corinthian church.</a:t>
            </a:r>
            <a:endParaRPr lang="en-US" altLang="en-US" sz="3200" b="1" i="1" dirty="0" smtClean="0">
              <a:solidFill>
                <a:srgbClr val="FFFFFF"/>
              </a:solidFill>
              <a:latin typeface="Arial Narrow" panose="020B0606020202030204" pitchFamily="34" charset="0"/>
            </a:endParaRPr>
          </a:p>
          <a:p>
            <a:pPr marL="625475" lvl="1" indent="-334963" eaLnBrk="1" hangingPunct="1"/>
            <a:r>
              <a:rPr lang="en-US" altLang="en-US" sz="3200" b="1" i="1" dirty="0" smtClean="0">
                <a:solidFill>
                  <a:srgbClr val="FFFFFF"/>
                </a:solidFill>
                <a:latin typeface="Arial Narrow" panose="020B0606020202030204" pitchFamily="34" charset="0"/>
              </a:rPr>
              <a:t>Section</a:t>
            </a:r>
            <a:r>
              <a:rPr lang="en-US" altLang="en-US" sz="3200" b="1" i="1" dirty="0">
                <a:solidFill>
                  <a:srgbClr val="FFFFFF"/>
                </a:solidFill>
                <a:latin typeface="Arial Narrow" panose="020B0606020202030204" pitchFamily="34" charset="0"/>
              </a:rPr>
              <a:t>: Correction of spiritual </a:t>
            </a:r>
            <a:r>
              <a:rPr lang="en-US" altLang="en-US" sz="3200" b="1" i="1" dirty="0" smtClean="0">
                <a:solidFill>
                  <a:srgbClr val="FFFFFF"/>
                </a:solidFill>
                <a:latin typeface="Arial Narrow" panose="020B0606020202030204" pitchFamily="34" charset="0"/>
              </a:rPr>
              <a:t>things</a:t>
            </a:r>
          </a:p>
          <a:p>
            <a:pPr marL="625475" lvl="1" indent="-334963" eaLnBrk="1" hangingPunct="1"/>
            <a:r>
              <a:rPr lang="en-US" altLang="en-US" sz="3200" b="1" i="1" dirty="0">
                <a:solidFill>
                  <a:srgbClr val="FFFFFF"/>
                </a:solidFill>
                <a:latin typeface="Arial Narrow" panose="020B0606020202030204" pitchFamily="34" charset="0"/>
              </a:rPr>
              <a:t>Chapter - using gifts for benefit of others vs. selfishness </a:t>
            </a:r>
            <a:endParaRPr lang="en-US" altLang="en-US" sz="3200" b="1" i="1" dirty="0" smtClean="0">
              <a:solidFill>
                <a:srgbClr val="FFFFFF"/>
              </a:solidFill>
              <a:latin typeface="Arial Narrow" panose="020B0606020202030204" pitchFamily="34" charset="0"/>
            </a:endParaRPr>
          </a:p>
          <a:p>
            <a:pPr eaLnBrk="1" hangingPunct="1"/>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96775711"/>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5"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Handout Exercises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15553"/>
            <a:ext cx="9144000" cy="6242447"/>
          </a:xfrm>
          <a:noFill/>
        </p:spPr>
        <p:txBody>
          <a:bodyPr/>
          <a:lstStyle/>
          <a:p>
            <a:pPr marL="457200" indent="-457200" eaLnBrk="1" hangingPunct="1">
              <a:buNone/>
            </a:pPr>
            <a:r>
              <a:rPr lang="en-US" altLang="en-US" sz="3200" b="1" dirty="0">
                <a:solidFill>
                  <a:srgbClr val="FFFFFF"/>
                </a:solidFill>
                <a:latin typeface="Arial Narrow" panose="020B0606020202030204" pitchFamily="34" charset="0"/>
              </a:rPr>
              <a:t>3</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Galatians </a:t>
            </a:r>
            <a:r>
              <a:rPr lang="en-US" altLang="en-US" sz="3200" b="1" dirty="0" smtClean="0">
                <a:solidFill>
                  <a:srgbClr val="FFFFFF"/>
                </a:solidFill>
                <a:latin typeface="Arial Narrow" panose="020B0606020202030204" pitchFamily="34" charset="0"/>
              </a:rPr>
              <a:t>3:27-28 </a:t>
            </a:r>
            <a:r>
              <a:rPr lang="en-US" altLang="en-US" sz="3200" b="1" dirty="0">
                <a:solidFill>
                  <a:srgbClr val="FFFFFF"/>
                </a:solidFill>
                <a:latin typeface="Arial Narrow" panose="020B0606020202030204" pitchFamily="34" charset="0"/>
              </a:rPr>
              <a:t>has been used by feminists to object to different roles for men and women. What is the context of this passage? Other writings of Paul; the flow of thought of this book; the immediate context of this verse</a:t>
            </a:r>
            <a:r>
              <a:rPr lang="en-US" altLang="en-US" sz="3200" b="1" dirty="0" smtClean="0">
                <a:solidFill>
                  <a:srgbClr val="FFFFFF"/>
                </a:solidFill>
                <a:latin typeface="Arial Narrow" panose="020B0606020202030204" pitchFamily="34" charset="0"/>
              </a:rPr>
              <a:t>?</a:t>
            </a:r>
          </a:p>
          <a:p>
            <a:pPr marL="625475" lvl="1" indent="-334963" eaLnBrk="1" hangingPunct="1"/>
            <a:r>
              <a:rPr lang="en-US" altLang="en-US" sz="3200" b="1" i="1" dirty="0" smtClean="0">
                <a:solidFill>
                  <a:srgbClr val="FFFFFF"/>
                </a:solidFill>
                <a:latin typeface="Arial Narrow" panose="020B0606020202030204" pitchFamily="34" charset="0"/>
              </a:rPr>
              <a:t>Passage</a:t>
            </a:r>
            <a:r>
              <a:rPr lang="en-US" altLang="en-US" sz="3200" b="1" i="1" dirty="0">
                <a:solidFill>
                  <a:srgbClr val="FFFFFF"/>
                </a:solidFill>
                <a:latin typeface="Arial Narrow" panose="020B0606020202030204" pitchFamily="34" charset="0"/>
              </a:rPr>
              <a:t>: </a:t>
            </a:r>
            <a:r>
              <a:rPr lang="en-US" altLang="en-US" sz="3200" b="1" i="1" dirty="0" smtClean="0">
                <a:solidFill>
                  <a:srgbClr val="FFFFFF"/>
                </a:solidFill>
                <a:latin typeface="Arial Narrow" panose="020B0606020202030204" pitchFamily="34" charset="0"/>
              </a:rPr>
              <a:t>All are justified by faith, not the law</a:t>
            </a:r>
          </a:p>
          <a:p>
            <a:pPr marL="625475" lvl="1" indent="-334963" eaLnBrk="1" hangingPunct="1"/>
            <a:r>
              <a:rPr lang="en-US" altLang="en-US" sz="3200" b="1" i="1" dirty="0" smtClean="0">
                <a:solidFill>
                  <a:srgbClr val="FFFFFF"/>
                </a:solidFill>
                <a:latin typeface="Arial Narrow" panose="020B0606020202030204" pitchFamily="34" charset="0"/>
              </a:rPr>
              <a:t>Writings of Paul: Justification: Rom. 3-5, Gal. 2, etc. Gender roles: Eph. 5; Col. 3</a:t>
            </a:r>
          </a:p>
          <a:p>
            <a:pPr marL="625475" lvl="1" indent="-334963" eaLnBrk="1" hangingPunct="1"/>
            <a:r>
              <a:rPr lang="en-US" altLang="en-US" sz="3200" b="1" i="1" dirty="0" smtClean="0">
                <a:solidFill>
                  <a:srgbClr val="FFFFFF"/>
                </a:solidFill>
                <a:latin typeface="Arial Narrow" panose="020B0606020202030204" pitchFamily="34" charset="0"/>
              </a:rPr>
              <a:t>Flow </a:t>
            </a:r>
            <a:r>
              <a:rPr lang="en-US" altLang="en-US" sz="3200" b="1" i="1" dirty="0">
                <a:solidFill>
                  <a:srgbClr val="FFFFFF"/>
                </a:solidFill>
                <a:latin typeface="Arial Narrow" panose="020B0606020202030204" pitchFamily="34" charset="0"/>
              </a:rPr>
              <a:t>of </a:t>
            </a:r>
            <a:r>
              <a:rPr lang="en-US" altLang="en-US" sz="3200" b="1" i="1" dirty="0" smtClean="0">
                <a:solidFill>
                  <a:srgbClr val="FFFFFF"/>
                </a:solidFill>
                <a:latin typeface="Arial Narrow" panose="020B0606020202030204" pitchFamily="34" charset="0"/>
              </a:rPr>
              <a:t>book: Warning &amp; opposition to false </a:t>
            </a:r>
            <a:r>
              <a:rPr lang="en-US" altLang="en-US" sz="3200" b="1" i="1" dirty="0">
                <a:solidFill>
                  <a:srgbClr val="FFFFFF"/>
                </a:solidFill>
                <a:latin typeface="Arial Narrow" panose="020B0606020202030204" pitchFamily="34" charset="0"/>
              </a:rPr>
              <a:t>gospel, </a:t>
            </a:r>
            <a:r>
              <a:rPr lang="en-US" altLang="en-US" sz="3200" b="1" i="1" dirty="0" smtClean="0">
                <a:solidFill>
                  <a:srgbClr val="FFFFFF"/>
                </a:solidFill>
                <a:latin typeface="Arial Narrow" panose="020B0606020202030204" pitchFamily="34" charset="0"/>
              </a:rPr>
              <a:t>the </a:t>
            </a:r>
            <a:r>
              <a:rPr lang="en-US" altLang="en-US" sz="3200" b="1" i="1" dirty="0">
                <a:solidFill>
                  <a:srgbClr val="FFFFFF"/>
                </a:solidFill>
                <a:latin typeface="Arial Narrow" panose="020B0606020202030204" pitchFamily="34" charset="0"/>
              </a:rPr>
              <a:t>righteousness of faith vs. the law.</a:t>
            </a:r>
            <a:endParaRPr lang="en-US" altLang="en-US" sz="3200" b="1" i="1" dirty="0" smtClean="0">
              <a:solidFill>
                <a:srgbClr val="FFFFFF"/>
              </a:solidFill>
              <a:latin typeface="Arial Narrow" panose="020B0606020202030204" pitchFamily="34" charset="0"/>
            </a:endParaRPr>
          </a:p>
          <a:p>
            <a:pPr marL="625475" lvl="1" indent="-334963" eaLnBrk="1" hangingPunct="1"/>
            <a:r>
              <a:rPr lang="en-US" altLang="en-US" sz="3200" b="1" i="1" dirty="0">
                <a:solidFill>
                  <a:srgbClr val="FFFFFF"/>
                </a:solidFill>
                <a:latin typeface="Arial Narrow" panose="020B0606020202030204" pitchFamily="34" charset="0"/>
              </a:rPr>
              <a:t>Immediate context: All believers </a:t>
            </a:r>
            <a:r>
              <a:rPr lang="en-US" altLang="en-US" sz="3200" b="1" i="1" dirty="0" smtClean="0">
                <a:solidFill>
                  <a:srgbClr val="FFFFFF"/>
                </a:solidFill>
                <a:latin typeface="Arial Narrow" panose="020B0606020202030204" pitchFamily="34" charset="0"/>
              </a:rPr>
              <a:t>have </a:t>
            </a:r>
            <a:r>
              <a:rPr lang="en-US" altLang="en-US" sz="3200" b="1" i="1" dirty="0">
                <a:solidFill>
                  <a:srgbClr val="FFFFFF"/>
                </a:solidFill>
                <a:latin typeface="Arial Narrow" panose="020B0606020202030204" pitchFamily="34" charset="0"/>
              </a:rPr>
              <a:t>equal standing before God (Roles are not in </a:t>
            </a:r>
            <a:r>
              <a:rPr lang="en-US" altLang="en-US" sz="3200" b="1" i="1" dirty="0" smtClean="0">
                <a:solidFill>
                  <a:srgbClr val="FFFFFF"/>
                </a:solidFill>
                <a:latin typeface="Arial Narrow" panose="020B0606020202030204" pitchFamily="34" charset="0"/>
              </a:rPr>
              <a:t>view). </a:t>
            </a:r>
          </a:p>
        </p:txBody>
      </p:sp>
    </p:spTree>
    <p:extLst>
      <p:ext uri="{BB962C8B-B14F-4D97-AF65-F5344CB8AC3E}">
        <p14:creationId xmlns:p14="http://schemas.microsoft.com/office/powerpoint/2010/main" val="905005590"/>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5"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30" dur="500"/>
                                        <p:tgtEl>
                                          <p:spTgt spid="552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Handout Exercises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15553"/>
            <a:ext cx="9144000" cy="6242447"/>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4) Revelation </a:t>
            </a:r>
            <a:r>
              <a:rPr lang="en-US" altLang="en-US" sz="3200" b="1" dirty="0">
                <a:solidFill>
                  <a:srgbClr val="FFFFFF"/>
                </a:solidFill>
                <a:latin typeface="Arial Narrow" panose="020B0606020202030204" pitchFamily="34" charset="0"/>
              </a:rPr>
              <a:t>3:20 has often been used as an evangelism verse. What is its context</a:t>
            </a:r>
            <a:r>
              <a:rPr lang="en-US" altLang="en-US" sz="3200" b="1" dirty="0" smtClean="0">
                <a:solidFill>
                  <a:srgbClr val="FFFFFF"/>
                </a:solidFill>
                <a:latin typeface="Arial Narrow" panose="020B0606020202030204" pitchFamily="34" charset="0"/>
              </a:rPr>
              <a:t>?</a:t>
            </a:r>
          </a:p>
          <a:p>
            <a:pPr marL="625475" lvl="1" indent="-334963" eaLnBrk="1" hangingPunct="1"/>
            <a:r>
              <a:rPr lang="en-US" altLang="en-US" sz="3200" b="1" i="1" dirty="0" smtClean="0">
                <a:solidFill>
                  <a:srgbClr val="FFFFFF"/>
                </a:solidFill>
                <a:latin typeface="Arial Narrow" panose="020B0606020202030204" pitchFamily="34" charset="0"/>
              </a:rPr>
              <a:t>Section: Overcoming </a:t>
            </a:r>
            <a:r>
              <a:rPr lang="en-US" altLang="en-US" sz="3200" b="1" i="1" dirty="0">
                <a:solidFill>
                  <a:srgbClr val="FFFFFF"/>
                </a:solidFill>
                <a:latin typeface="Arial Narrow" panose="020B0606020202030204" pitchFamily="34" charset="0"/>
              </a:rPr>
              <a:t>spiritual apathy of </a:t>
            </a:r>
            <a:r>
              <a:rPr lang="en-US" altLang="en-US" sz="3200" b="1" i="1" dirty="0" err="1">
                <a:solidFill>
                  <a:srgbClr val="FFFFFF"/>
                </a:solidFill>
                <a:latin typeface="Arial Narrow" panose="020B0606020202030204" pitchFamily="34" charset="0"/>
              </a:rPr>
              <a:t>Laodician</a:t>
            </a:r>
            <a:r>
              <a:rPr lang="en-US" altLang="en-US" sz="3200" b="1" i="1" dirty="0">
                <a:solidFill>
                  <a:srgbClr val="FFFFFF"/>
                </a:solidFill>
                <a:latin typeface="Arial Narrow" panose="020B0606020202030204" pitchFamily="34" charset="0"/>
              </a:rPr>
              <a:t> church</a:t>
            </a:r>
          </a:p>
          <a:p>
            <a:pPr marL="625475" lvl="1" indent="-334963" eaLnBrk="1" hangingPunct="1"/>
            <a:r>
              <a:rPr lang="en-US" altLang="en-US" sz="3200" b="1" i="1" dirty="0" smtClean="0">
                <a:solidFill>
                  <a:srgbClr val="FFFFFF"/>
                </a:solidFill>
                <a:latin typeface="Arial Narrow" panose="020B0606020202030204" pitchFamily="34" charset="0"/>
              </a:rPr>
              <a:t>Immediate: Repentance </a:t>
            </a:r>
            <a:r>
              <a:rPr lang="en-US" altLang="en-US" sz="3200" b="1" i="1" dirty="0">
                <a:solidFill>
                  <a:srgbClr val="FFFFFF"/>
                </a:solidFill>
                <a:latin typeface="Arial Narrow" panose="020B0606020202030204" pitchFamily="34" charset="0"/>
              </a:rPr>
              <a:t>of professing Christians</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30362748"/>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Handout Exercises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15553"/>
            <a:ext cx="9144000" cy="6242447"/>
          </a:xfrm>
          <a:noFill/>
        </p:spPr>
        <p:txBody>
          <a:bodyPr/>
          <a:lstStyle/>
          <a:p>
            <a:pPr marL="457200" indent="-457200" eaLnBrk="1" hangingPunct="1">
              <a:buNone/>
            </a:pPr>
            <a:r>
              <a:rPr lang="en-US" altLang="en-US" sz="3200" b="1" dirty="0">
                <a:solidFill>
                  <a:srgbClr val="FFFFFF"/>
                </a:solidFill>
                <a:latin typeface="Arial Narrow" panose="020B0606020202030204" pitchFamily="34" charset="0"/>
              </a:rPr>
              <a:t>5</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John 14:13 is used by many to claim anything they want from Jesus. What is the context</a:t>
            </a:r>
            <a:r>
              <a:rPr lang="en-US" altLang="en-US" sz="3200" b="1" dirty="0" smtClean="0">
                <a:solidFill>
                  <a:srgbClr val="FFFFFF"/>
                </a:solidFill>
                <a:latin typeface="Arial Narrow" panose="020B0606020202030204" pitchFamily="34" charset="0"/>
              </a:rPr>
              <a:t>?</a:t>
            </a:r>
          </a:p>
          <a:p>
            <a:pPr marL="625475" lvl="1" indent="-334963" eaLnBrk="1" hangingPunct="1"/>
            <a:r>
              <a:rPr lang="en-US" altLang="en-US" sz="3200" b="1" i="1" dirty="0">
                <a:solidFill>
                  <a:srgbClr val="FFFFFF"/>
                </a:solidFill>
                <a:latin typeface="Arial Narrow" panose="020B0606020202030204" pitchFamily="34" charset="0"/>
              </a:rPr>
              <a:t>Section: Jesus’ unity with God the Father. Jesus is speaking to apostles. Transitions to ministry of Holy Spirit to come. </a:t>
            </a:r>
          </a:p>
          <a:p>
            <a:pPr marL="625475" lvl="1" indent="-334963" eaLnBrk="1" hangingPunct="1"/>
            <a:r>
              <a:rPr lang="en-US" altLang="en-US" sz="3200" b="1" i="1" dirty="0" smtClean="0">
                <a:solidFill>
                  <a:srgbClr val="FFFFFF"/>
                </a:solidFill>
                <a:latin typeface="Arial Narrow" panose="020B0606020202030204" pitchFamily="34" charset="0"/>
              </a:rPr>
              <a:t>Immediate </a:t>
            </a:r>
            <a:r>
              <a:rPr lang="en-US" altLang="en-US" sz="3200" b="1" i="1" dirty="0">
                <a:solidFill>
                  <a:srgbClr val="FFFFFF"/>
                </a:solidFill>
                <a:latin typeface="Arial Narrow" panose="020B0606020202030204" pitchFamily="34" charset="0"/>
              </a:rPr>
              <a:t>Context: </a:t>
            </a:r>
            <a:r>
              <a:rPr lang="en-US" altLang="en-US" sz="3200" b="1" i="1" dirty="0" smtClean="0">
                <a:solidFill>
                  <a:srgbClr val="FFFFFF"/>
                </a:solidFill>
                <a:latin typeface="Arial Narrow" panose="020B0606020202030204" pitchFamily="34" charset="0"/>
              </a:rPr>
              <a:t>Love </a:t>
            </a:r>
            <a:r>
              <a:rPr lang="en-US" altLang="en-US" sz="3200" b="1" i="1" dirty="0">
                <a:solidFill>
                  <a:srgbClr val="FFFFFF"/>
                </a:solidFill>
                <a:latin typeface="Arial Narrow" panose="020B0606020202030204" pitchFamily="34" charset="0"/>
              </a:rPr>
              <a:t>Jesus by keeping His </a:t>
            </a:r>
            <a:r>
              <a:rPr lang="en-US" altLang="en-US" sz="3200" b="1" i="1" dirty="0" smtClean="0">
                <a:solidFill>
                  <a:srgbClr val="FFFFFF"/>
                </a:solidFill>
                <a:latin typeface="Arial Narrow" panose="020B0606020202030204" pitchFamily="34" charset="0"/>
              </a:rPr>
              <a:t>commandments.  </a:t>
            </a:r>
            <a:r>
              <a:rPr lang="en-US" altLang="en-US" sz="3200" b="1" i="1" dirty="0">
                <a:solidFill>
                  <a:srgbClr val="FFFFFF"/>
                </a:solidFill>
                <a:latin typeface="Arial Narrow" panose="020B0606020202030204" pitchFamily="34" charset="0"/>
              </a:rPr>
              <a:t>Asking in “name” = according to that person’s will. It is not an incantational formula. </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576865026"/>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304800" y="0"/>
            <a:ext cx="8610600" cy="2215991"/>
          </a:xfrm>
          <a:noFill/>
        </p:spPr>
        <p:txBody>
          <a:bodyPr wrap="square"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14</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When an inanimate object is used to describe a living being, the statement may be considered to be figurative</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215991"/>
            <a:ext cx="9144000" cy="4642008"/>
          </a:xfrm>
          <a:noFill/>
        </p:spPr>
        <p:txBody>
          <a:bodyPr/>
          <a:lstStyle/>
          <a:p>
            <a:pPr eaLnBrk="1" hangingPunct="1"/>
            <a:r>
              <a:rPr lang="en-US" altLang="en-US" sz="3200" b="1" dirty="0" smtClean="0">
                <a:solidFill>
                  <a:srgbClr val="FFFFFF"/>
                </a:solidFill>
                <a:latin typeface="Arial Narrow" panose="020B0606020202030204" pitchFamily="34" charset="0"/>
              </a:rPr>
              <a:t>Examples:</a:t>
            </a:r>
          </a:p>
          <a:p>
            <a:pPr lvl="1" eaLnBrk="1" hangingPunct="1"/>
            <a:r>
              <a:rPr lang="en-US" altLang="en-US" sz="3200" b="1" dirty="0" smtClean="0">
                <a:solidFill>
                  <a:srgbClr val="FFFFFF"/>
                </a:solidFill>
                <a:latin typeface="Arial Narrow" panose="020B0606020202030204" pitchFamily="34" charset="0"/>
              </a:rPr>
              <a:t>The “I Am passages of the Gospel of John</a:t>
            </a:r>
          </a:p>
          <a:p>
            <a:pPr lvl="2" eaLnBrk="1" hangingPunct="1"/>
            <a:r>
              <a:rPr lang="en-US" altLang="en-US" sz="3200" b="1" dirty="0" smtClean="0">
                <a:solidFill>
                  <a:srgbClr val="FFFFFF"/>
                </a:solidFill>
                <a:latin typeface="Arial Narrow" panose="020B0606020202030204" pitchFamily="34" charset="0"/>
              </a:rPr>
              <a:t>Bread – 6:35</a:t>
            </a:r>
          </a:p>
          <a:p>
            <a:pPr lvl="2" eaLnBrk="1" hangingPunct="1"/>
            <a:r>
              <a:rPr lang="en-US" altLang="en-US" sz="3200" b="1" dirty="0" smtClean="0">
                <a:solidFill>
                  <a:srgbClr val="FFFFFF"/>
                </a:solidFill>
                <a:latin typeface="Arial Narrow" panose="020B0606020202030204" pitchFamily="34" charset="0"/>
              </a:rPr>
              <a:t>Light – 8:12</a:t>
            </a:r>
          </a:p>
          <a:p>
            <a:pPr lvl="2" eaLnBrk="1" hangingPunct="1"/>
            <a:r>
              <a:rPr lang="en-US" altLang="en-US" sz="3200" b="1" dirty="0" smtClean="0">
                <a:solidFill>
                  <a:srgbClr val="FFFFFF"/>
                </a:solidFill>
                <a:latin typeface="Arial Narrow" panose="020B0606020202030204" pitchFamily="34" charset="0"/>
              </a:rPr>
              <a:t>Door – 10:7-9</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par>
                          <p:cTn id="12" fill="hold">
                            <p:stCondLst>
                              <p:cond delay="500"/>
                            </p:stCondLst>
                            <p:childTnLst>
                              <p:par>
                                <p:cTn id="13" presetID="3" presetClass="entr" presetSubtype="5" fill="hold" grpId="0" nodeType="afterEffect">
                                  <p:stCondLst>
                                    <p:cond delay="150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par>
                          <p:cTn id="16" fill="hold">
                            <p:stCondLst>
                              <p:cond delay="2500"/>
                            </p:stCondLst>
                            <p:childTnLst>
                              <p:par>
                                <p:cTn id="17" presetID="3" presetClass="entr" presetSubtype="5" fill="hold" grpId="0" nodeType="afterEffect">
                                  <p:stCondLst>
                                    <p:cond delay="150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cTn>
                              </p:par>
                            </p:childTnLst>
                          </p:cTn>
                        </p:par>
                        <p:par>
                          <p:cTn id="20" fill="hold">
                            <p:stCondLst>
                              <p:cond delay="4500"/>
                            </p:stCondLst>
                            <p:childTnLst>
                              <p:par>
                                <p:cTn id="21" presetID="3" presetClass="entr" presetSubtype="5" fill="hold" grpId="0" nodeType="afterEffect">
                                  <p:stCondLst>
                                    <p:cond delay="1500"/>
                                  </p:stCondLst>
                                  <p:childTnLst>
                                    <p:set>
                                      <p:cBhvr>
                                        <p:cTn id="22" dur="1" fill="hold">
                                          <p:stCondLst>
                                            <p:cond delay="0"/>
                                          </p:stCondLst>
                                        </p:cTn>
                                        <p:tgtEl>
                                          <p:spTgt spid="52227">
                                            <p:txEl>
                                              <p:pRg st="3" end="3"/>
                                            </p:txEl>
                                          </p:spTgt>
                                        </p:tgtEl>
                                        <p:attrNameLst>
                                          <p:attrName>style.visibility</p:attrName>
                                        </p:attrNameLst>
                                      </p:cBhvr>
                                      <p:to>
                                        <p:strVal val="visible"/>
                                      </p:to>
                                    </p:set>
                                    <p:animEffect transition="in" filter="blinds(vertical)">
                                      <p:cBhvr>
                                        <p:cTn id="23" dur="500"/>
                                        <p:tgtEl>
                                          <p:spTgt spid="52227">
                                            <p:txEl>
                                              <p:pRg st="3" end="3"/>
                                            </p:txEl>
                                          </p:spTgt>
                                        </p:tgtEl>
                                      </p:cBhvr>
                                    </p:animEffect>
                                  </p:childTnLst>
                                </p:cTn>
                              </p:par>
                            </p:childTnLst>
                          </p:cTn>
                        </p:par>
                        <p:par>
                          <p:cTn id="24" fill="hold">
                            <p:stCondLst>
                              <p:cond delay="6500"/>
                            </p:stCondLst>
                            <p:childTnLst>
                              <p:par>
                                <p:cTn id="25" presetID="3" presetClass="entr" presetSubtype="5" fill="hold" grpId="0" nodeType="afterEffect">
                                  <p:stCondLst>
                                    <p:cond delay="150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blinds(vertical)">
                                      <p:cBhvr>
                                        <p:cTn id="27"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29547" y="4665"/>
            <a:ext cx="9144000" cy="1661993"/>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Grammatical Principles of Interpretation</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Rule 13 –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Interpret a passage in harmony with its context</a:t>
            </a:r>
          </a:p>
        </p:txBody>
      </p:sp>
      <p:sp>
        <p:nvSpPr>
          <p:cNvPr id="6150" name="Rectangle 6"/>
          <p:cNvSpPr>
            <a:spLocks noGrp="1" noChangeArrowheads="1"/>
          </p:cNvSpPr>
          <p:nvPr>
            <p:ph type="body" idx="4294967295"/>
          </p:nvPr>
        </p:nvSpPr>
        <p:spPr>
          <a:xfrm>
            <a:off x="0" y="1666658"/>
            <a:ext cx="9144000" cy="5038942"/>
          </a:xfrm>
          <a:noFill/>
        </p:spPr>
        <p:txBody>
          <a:bodyPr/>
          <a:lstStyle/>
          <a:p>
            <a:pPr eaLnBrk="1" hangingPunct="1"/>
            <a:r>
              <a:rPr lang="en-US" altLang="en-US" sz="3200" b="1" dirty="0">
                <a:solidFill>
                  <a:srgbClr val="FFFFFF"/>
                </a:solidFill>
                <a:latin typeface="Arial Narrow" panose="020B0606020202030204" pitchFamily="34" charset="0"/>
              </a:rPr>
              <a:t>Four </a:t>
            </a:r>
            <a:r>
              <a:rPr lang="en-US" altLang="en-US" sz="3200" b="1" dirty="0" smtClean="0">
                <a:solidFill>
                  <a:srgbClr val="FFFFFF"/>
                </a:solidFill>
                <a:latin typeface="Arial Narrow" panose="020B0606020202030204" pitchFamily="34" charset="0"/>
              </a:rPr>
              <a:t>questions</a:t>
            </a:r>
          </a:p>
          <a:p>
            <a:pPr marL="569913" lvl="1" indent="-40163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How does the passage relate to the material surrounding it</a:t>
            </a:r>
            <a:r>
              <a:rPr lang="en-US" altLang="en-US" sz="3200" b="1" dirty="0" smtClean="0">
                <a:solidFill>
                  <a:srgbClr val="FFFFFF"/>
                </a:solidFill>
                <a:latin typeface="Arial Narrow" panose="020B0606020202030204" pitchFamily="34" charset="0"/>
              </a:rPr>
              <a:t>? (paragraph, chapter, section)</a:t>
            </a:r>
            <a:endParaRPr lang="en-US" altLang="en-US" sz="3200" b="1" dirty="0">
              <a:solidFill>
                <a:srgbClr val="FFFFFF"/>
              </a:solidFill>
              <a:latin typeface="Arial Narrow" panose="020B0606020202030204" pitchFamily="34" charset="0"/>
            </a:endParaRPr>
          </a:p>
          <a:p>
            <a:pPr marL="569913" lvl="1" indent="-401638"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How does it relate to the rest of the book?</a:t>
            </a:r>
          </a:p>
          <a:p>
            <a:pPr marL="569913" lvl="1" indent="-401638"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How does it relate to the Bible as a whole?</a:t>
            </a:r>
          </a:p>
          <a:p>
            <a:pPr marL="569913" lvl="1" indent="-401638"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How does it relate to the culture &amp; background when it was written?</a:t>
            </a:r>
            <a:endParaRPr lang="en-US" altLang="en-US" sz="32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150">
                                            <p:txEl>
                                              <p:pRg st="3" end="3"/>
                                            </p:txEl>
                                          </p:spTgt>
                                        </p:tgtEl>
                                        <p:attrNameLst>
                                          <p:attrName>style.visibility</p:attrName>
                                        </p:attrNameLst>
                                      </p:cBhvr>
                                      <p:to>
                                        <p:strVal val="visible"/>
                                      </p:to>
                                    </p:set>
                                    <p:anim calcmode="lin" valueType="num">
                                      <p:cBhvr additive="base">
                                        <p:cTn id="29"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150">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3" end="3"/>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150">
                                            <p:txEl>
                                              <p:pRg st="4" end="4"/>
                                            </p:txEl>
                                          </p:spTgt>
                                        </p:tgtEl>
                                        <p:attrNameLst>
                                          <p:attrName>style.visibility</p:attrName>
                                        </p:attrNameLst>
                                      </p:cBhvr>
                                      <p:to>
                                        <p:strVal val="visible"/>
                                      </p:to>
                                    </p:set>
                                    <p:anim calcmode="lin" valueType="num">
                                      <p:cBhvr additive="base">
                                        <p:cTn id="35" dur="500" fill="hold"/>
                                        <p:tgtEl>
                                          <p:spTgt spid="6150">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15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304800" y="0"/>
            <a:ext cx="8610600" cy="2215991"/>
          </a:xfrm>
          <a:noFill/>
        </p:spPr>
        <p:txBody>
          <a:bodyPr wrap="square"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14</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When an inanimate object is used to describe a living being, the statement may be considered to be figurative</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215991"/>
            <a:ext cx="9144000" cy="4642008"/>
          </a:xfrm>
          <a:noFill/>
        </p:spPr>
        <p:txBody>
          <a:bodyPr/>
          <a:lstStyle/>
          <a:p>
            <a:pPr eaLnBrk="1" hangingPunct="1"/>
            <a:r>
              <a:rPr lang="en-US" altLang="en-US" sz="3200" b="1" dirty="0" smtClean="0">
                <a:solidFill>
                  <a:srgbClr val="FFFFFF"/>
                </a:solidFill>
                <a:latin typeface="Arial Narrow" panose="020B0606020202030204" pitchFamily="34" charset="0"/>
              </a:rPr>
              <a:t>Examples:</a:t>
            </a:r>
          </a:p>
          <a:p>
            <a:pPr lvl="1" eaLnBrk="1" hangingPunct="1"/>
            <a:r>
              <a:rPr lang="en-US" altLang="en-US" sz="3200" b="1" dirty="0" smtClean="0">
                <a:solidFill>
                  <a:srgbClr val="FFFFFF"/>
                </a:solidFill>
                <a:latin typeface="Arial Narrow" panose="020B0606020202030204" pitchFamily="34" charset="0"/>
              </a:rPr>
              <a:t>Psalm 92:12 – </a:t>
            </a:r>
            <a:r>
              <a:rPr lang="en-US" altLang="en-US" sz="3200" b="1" i="1" dirty="0" smtClean="0">
                <a:solidFill>
                  <a:srgbClr val="FFFFFF"/>
                </a:solidFill>
                <a:latin typeface="Arial Narrow" panose="020B0606020202030204" pitchFamily="34" charset="0"/>
              </a:rPr>
              <a:t>“like a palm tree . . . Like a cedar”</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Psalm 51:7 -  </a:t>
            </a:r>
            <a:r>
              <a:rPr lang="en-US" altLang="en-US" sz="3200" b="1" i="1" dirty="0" smtClean="0">
                <a:solidFill>
                  <a:srgbClr val="FFFFFF"/>
                </a:solidFill>
                <a:latin typeface="Arial Narrow" panose="020B0606020202030204" pitchFamily="34" charset="0"/>
              </a:rPr>
              <a:t>“purify my with hyssop”</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Matthew 26:26-28 -  Communion </a:t>
            </a:r>
          </a:p>
          <a:p>
            <a:pPr lvl="2" eaLnBrk="1" hangingPunct="1"/>
            <a:r>
              <a:rPr lang="en-US" altLang="en-US" sz="2800" b="1" i="1" dirty="0" smtClean="0">
                <a:solidFill>
                  <a:srgbClr val="FFFFFF"/>
                </a:solidFill>
                <a:latin typeface="Arial Narrow" panose="020B0606020202030204" pitchFamily="34" charset="0"/>
              </a:rPr>
              <a:t>“Take</a:t>
            </a:r>
            <a:r>
              <a:rPr lang="en-US" altLang="en-US" sz="2800" b="1" i="1" dirty="0">
                <a:solidFill>
                  <a:srgbClr val="FFFFFF"/>
                </a:solidFill>
                <a:latin typeface="Arial Narrow" panose="020B0606020202030204" pitchFamily="34" charset="0"/>
              </a:rPr>
              <a:t>, eat; this is My </a:t>
            </a:r>
            <a:r>
              <a:rPr lang="en-US" altLang="en-US" sz="2800" b="1" i="1" dirty="0" smtClean="0">
                <a:solidFill>
                  <a:srgbClr val="FFFFFF"/>
                </a:solidFill>
                <a:latin typeface="Arial Narrow" panose="020B0606020202030204" pitchFamily="34" charset="0"/>
              </a:rPr>
              <a:t>body”</a:t>
            </a:r>
          </a:p>
          <a:p>
            <a:pPr lvl="2" eaLnBrk="1" hangingPunct="1"/>
            <a:r>
              <a:rPr lang="en-US" altLang="en-US" sz="2800" b="1" i="1" dirty="0">
                <a:solidFill>
                  <a:srgbClr val="FFFFFF"/>
                </a:solidFill>
                <a:latin typeface="Arial Narrow" panose="020B0606020202030204" pitchFamily="34" charset="0"/>
              </a:rPr>
              <a:t>“. . . this is My blood of the covenant . . </a:t>
            </a:r>
            <a:r>
              <a:rPr lang="en-US" altLang="en-US" sz="2800" b="1" i="1" dirty="0" smtClean="0">
                <a:solidFill>
                  <a:srgbClr val="FFFFFF"/>
                </a:solidFill>
                <a:latin typeface="Arial Narrow" panose="020B0606020202030204" pitchFamily="34" charset="0"/>
              </a:rPr>
              <a:t>.”</a:t>
            </a:r>
            <a:endParaRPr lang="en-US" altLang="en-US" sz="28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4967004"/>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subTnLst>
                                    <p:animClr clrSpc="rgb" dir="cw">
                                      <p:cBhvr override="childStyle">
                                        <p:cTn dur="1" fill="hold" display="0" masterRel="nextClick" afterEffect="1"/>
                                        <p:tgtEl>
                                          <p:spTgt spid="52227">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52227">
                                            <p:txEl>
                                              <p:pRg st="3" end="3"/>
                                            </p:txEl>
                                          </p:spTgt>
                                        </p:tgtEl>
                                        <p:attrNameLst>
                                          <p:attrName>style.visibility</p:attrName>
                                        </p:attrNameLst>
                                      </p:cBhvr>
                                      <p:to>
                                        <p:strVal val="visible"/>
                                      </p:to>
                                    </p:set>
                                    <p:animEffect transition="in" filter="blinds(vertical)">
                                      <p:cBhvr>
                                        <p:cTn id="24" dur="500"/>
                                        <p:tgtEl>
                                          <p:spTgt spid="52227">
                                            <p:txEl>
                                              <p:pRg st="3" end="3"/>
                                            </p:txEl>
                                          </p:spTgt>
                                        </p:tgtEl>
                                      </p:cBhvr>
                                    </p:animEffect>
                                  </p:childTnLst>
                                </p:cTn>
                              </p:par>
                            </p:childTnLst>
                          </p:cTn>
                        </p:par>
                        <p:par>
                          <p:cTn id="25" fill="hold">
                            <p:stCondLst>
                              <p:cond delay="500"/>
                            </p:stCondLst>
                            <p:childTnLst>
                              <p:par>
                                <p:cTn id="26" presetID="3" presetClass="entr" presetSubtype="5" fill="hold" grpId="0" nodeType="afterEffect">
                                  <p:stCondLst>
                                    <p:cond delay="0"/>
                                  </p:stCondLst>
                                  <p:childTnLst>
                                    <p:set>
                                      <p:cBhvr>
                                        <p:cTn id="27" dur="1" fill="hold">
                                          <p:stCondLst>
                                            <p:cond delay="0"/>
                                          </p:stCondLst>
                                        </p:cTn>
                                        <p:tgtEl>
                                          <p:spTgt spid="52227">
                                            <p:txEl>
                                              <p:pRg st="4" end="4"/>
                                            </p:txEl>
                                          </p:spTgt>
                                        </p:tgtEl>
                                        <p:attrNameLst>
                                          <p:attrName>style.visibility</p:attrName>
                                        </p:attrNameLst>
                                      </p:cBhvr>
                                      <p:to>
                                        <p:strVal val="visible"/>
                                      </p:to>
                                    </p:set>
                                    <p:animEffect transition="in" filter="blinds(vertical)">
                                      <p:cBhvr>
                                        <p:cTn id="28" dur="500"/>
                                        <p:tgtEl>
                                          <p:spTgt spid="52227">
                                            <p:txEl>
                                              <p:pRg st="4" end="4"/>
                                            </p:txEl>
                                          </p:spTgt>
                                        </p:tgtEl>
                                      </p:cBhvr>
                                    </p:animEffect>
                                  </p:childTnLst>
                                </p:cTn>
                              </p:par>
                              <p:par>
                                <p:cTn id="29" presetID="3" presetClass="entr" presetSubtype="5" fill="hold" grpId="0" nodeType="withEffect">
                                  <p:stCondLst>
                                    <p:cond delay="0"/>
                                  </p:stCondLst>
                                  <p:childTnLst>
                                    <p:set>
                                      <p:cBhvr>
                                        <p:cTn id="30" dur="1" fill="hold">
                                          <p:stCondLst>
                                            <p:cond delay="0"/>
                                          </p:stCondLst>
                                        </p:cTn>
                                        <p:tgtEl>
                                          <p:spTgt spid="52227">
                                            <p:txEl>
                                              <p:pRg st="5" end="5"/>
                                            </p:txEl>
                                          </p:spTgt>
                                        </p:tgtEl>
                                        <p:attrNameLst>
                                          <p:attrName>style.visibility</p:attrName>
                                        </p:attrNameLst>
                                      </p:cBhvr>
                                      <p:to>
                                        <p:strVal val="visible"/>
                                      </p:to>
                                    </p:set>
                                    <p:animEffect transition="in" filter="blinds(vertical)">
                                      <p:cBhvr>
                                        <p:cTn id="31" dur="5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304800" y="0"/>
            <a:ext cx="8610600" cy="2215991"/>
          </a:xfrm>
          <a:noFill/>
        </p:spPr>
        <p:txBody>
          <a:bodyPr wrap="square"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14</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When an inanimate object is used to describe a living being, the statement may be considered to be figurative</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2215991"/>
            <a:ext cx="9144000" cy="4642008"/>
          </a:xfrm>
          <a:noFill/>
        </p:spPr>
        <p:txBody>
          <a:bodyPr/>
          <a:lstStyle/>
          <a:p>
            <a:pPr eaLnBrk="1" hangingPunct="1"/>
            <a:r>
              <a:rPr lang="en-US" sz="3200" b="1" dirty="0"/>
              <a:t>Corollary </a:t>
            </a:r>
            <a:r>
              <a:rPr lang="en-US" altLang="en-US" sz="3200" b="1" dirty="0" smtClean="0">
                <a:solidFill>
                  <a:srgbClr val="FFFFFF"/>
                </a:solidFill>
                <a:latin typeface="Arial Narrow" panose="020B0606020202030204" pitchFamily="34" charset="0"/>
              </a:rPr>
              <a:t>: </a:t>
            </a:r>
            <a:r>
              <a:rPr lang="en-US" sz="3200" b="1" dirty="0"/>
              <a:t>When life and action are attributed to inanimate objects, the statement may be considered figurative</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a:solidFill>
                  <a:srgbClr val="FFFFFF"/>
                </a:solidFill>
                <a:latin typeface="Arial Narrow" panose="020B0606020202030204" pitchFamily="34" charset="0"/>
              </a:rPr>
              <a:t>Micah 6:2 - “hear, O mountains” . . </a:t>
            </a:r>
            <a:r>
              <a:rPr lang="en-US" altLang="en-US" sz="3200" b="1" dirty="0" smtClean="0">
                <a:solidFill>
                  <a:srgbClr val="FFFFFF"/>
                </a:solidFill>
                <a:latin typeface="Arial Narrow" panose="020B0606020202030204" pitchFamily="34" charset="0"/>
              </a:rPr>
              <a:t>.</a:t>
            </a:r>
          </a:p>
        </p:txBody>
      </p:sp>
    </p:spTree>
    <p:extLst>
      <p:ext uri="{BB962C8B-B14F-4D97-AF65-F5344CB8AC3E}">
        <p14:creationId xmlns:p14="http://schemas.microsoft.com/office/powerpoint/2010/main" val="4102502730"/>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Exercises Rule 14 – pages 245-246 </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677108"/>
            <a:ext cx="9144000" cy="6180892"/>
          </a:xfrm>
          <a:noFill/>
        </p:spPr>
        <p:txBody>
          <a:bodyPr/>
          <a:lstStyle/>
          <a:p>
            <a:pPr marL="574675" indent="-514350" eaLnBrk="1" hangingPunct="1">
              <a:buAutoNum type="arabicPeriod"/>
            </a:pPr>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great “I am” passages in John regarding Jesus are an example of this rule. Find three more examples of this rule in the New Testament and three in the Old </a:t>
            </a:r>
            <a:r>
              <a:rPr lang="en-US" altLang="en-US" sz="3200" b="1" dirty="0" smtClean="0">
                <a:solidFill>
                  <a:srgbClr val="FFFFFF"/>
                </a:solidFill>
                <a:latin typeface="Arial Narrow" panose="020B0606020202030204" pitchFamily="34" charset="0"/>
              </a:rPr>
              <a:t>Testament</a:t>
            </a:r>
          </a:p>
          <a:p>
            <a:pPr marL="60325" indent="0" eaLnBrk="1" hangingPunct="1">
              <a:buNone/>
            </a:pPr>
            <a:r>
              <a:rPr lang="en-US" altLang="en-US" sz="3200" b="1" dirty="0" smtClean="0">
                <a:solidFill>
                  <a:srgbClr val="FFFFFF"/>
                </a:solidFill>
                <a:latin typeface="Arial Narrow" panose="020B0606020202030204" pitchFamily="34" charset="0"/>
              </a:rPr>
              <a:t>   New Testament Examples</a:t>
            </a:r>
          </a:p>
          <a:p>
            <a:pPr marL="625475" lvl="1" indent="-334963" eaLnBrk="1" hangingPunct="1"/>
            <a:r>
              <a:rPr lang="en-US" altLang="en-US" sz="3200" b="1" dirty="0" smtClean="0">
                <a:solidFill>
                  <a:srgbClr val="FFFFFF"/>
                </a:solidFill>
                <a:latin typeface="Arial Narrow" panose="020B0606020202030204" pitchFamily="34" charset="0"/>
              </a:rPr>
              <a:t>2 Peter 2:13 – </a:t>
            </a:r>
            <a:r>
              <a:rPr lang="en-US" altLang="en-US" sz="3200" b="1" i="1" dirty="0" smtClean="0">
                <a:solidFill>
                  <a:srgbClr val="FFFFFF"/>
                </a:solidFill>
                <a:latin typeface="Arial Narrow" panose="020B0606020202030204" pitchFamily="34" charset="0"/>
              </a:rPr>
              <a:t>stains &amp; blemishes</a:t>
            </a:r>
          </a:p>
          <a:p>
            <a:pPr marL="625475" lvl="1" indent="-334963" eaLnBrk="1" hangingPunct="1"/>
            <a:r>
              <a:rPr lang="en-US" altLang="en-US" sz="3200" b="1" dirty="0" smtClean="0">
                <a:solidFill>
                  <a:srgbClr val="FFFFFF"/>
                </a:solidFill>
                <a:latin typeface="Arial Narrow" panose="020B0606020202030204" pitchFamily="34" charset="0"/>
              </a:rPr>
              <a:t>Jude 12-13 – </a:t>
            </a:r>
            <a:r>
              <a:rPr lang="en-US" altLang="en-US" sz="3200" b="1" i="1" dirty="0" smtClean="0">
                <a:solidFill>
                  <a:srgbClr val="FFFFFF"/>
                </a:solidFill>
                <a:latin typeface="Arial Narrow" panose="020B0606020202030204" pitchFamily="34" charset="0"/>
              </a:rPr>
              <a:t>hidden reefs . . . Clouds without water . . . Wild waves of the sea . . . </a:t>
            </a:r>
          </a:p>
          <a:p>
            <a:pPr marL="625475" lvl="1" indent="-334963" eaLnBrk="1" hangingPunct="1"/>
            <a:r>
              <a:rPr lang="en-US" altLang="en-US" sz="3200" b="1" dirty="0" smtClean="0">
                <a:solidFill>
                  <a:srgbClr val="FFFFFF"/>
                </a:solidFill>
                <a:latin typeface="Arial Narrow" panose="020B0606020202030204" pitchFamily="34" charset="0"/>
              </a:rPr>
              <a:t>Matthew 23:27 &amp; Acts 23:3 – </a:t>
            </a:r>
            <a:r>
              <a:rPr lang="en-US" altLang="en-US" sz="3200" b="1" i="1" dirty="0" smtClean="0">
                <a:solidFill>
                  <a:srgbClr val="FFFFFF"/>
                </a:solidFill>
                <a:latin typeface="Arial Narrow" panose="020B0606020202030204" pitchFamily="34" charset="0"/>
              </a:rPr>
              <a:t>whitewashed tombs / wall</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Effect transition="in" filter="wipe(left)">
                                      <p:cBhvr>
                                        <p:cTn id="19"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3251">
                                            <p:txEl>
                                              <p:pRg st="3" end="3"/>
                                            </p:txEl>
                                          </p:spTgt>
                                        </p:tgtEl>
                                        <p:attrNameLst>
                                          <p:attrName>style.visibility</p:attrName>
                                        </p:attrNameLst>
                                      </p:cBhvr>
                                      <p:to>
                                        <p:strVal val="visible"/>
                                      </p:to>
                                    </p:set>
                                    <p:animEffect transition="in" filter="wipe(left)">
                                      <p:cBhvr>
                                        <p:cTn id="24" dur="500"/>
                                        <p:tgtEl>
                                          <p:spTgt spid="53251">
                                            <p:txEl>
                                              <p:pRg st="3" end="3"/>
                                            </p:txEl>
                                          </p:spTgt>
                                        </p:tgtEl>
                                      </p:cBhvr>
                                    </p:animEffect>
                                  </p:childTnLst>
                                  <p:subTnLst>
                                    <p:animClr clrSpc="rgb" dir="cw">
                                      <p:cBhvr override="childStyle">
                                        <p:cTn dur="1" fill="hold" display="0" masterRel="nextClick" afterEffect="1"/>
                                        <p:tgtEl>
                                          <p:spTgt spid="53251">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3251">
                                            <p:txEl>
                                              <p:pRg st="4" end="4"/>
                                            </p:txEl>
                                          </p:spTgt>
                                        </p:tgtEl>
                                        <p:attrNameLst>
                                          <p:attrName>style.visibility</p:attrName>
                                        </p:attrNameLst>
                                      </p:cBhvr>
                                      <p:to>
                                        <p:strVal val="visible"/>
                                      </p:to>
                                    </p:set>
                                    <p:animEffect transition="in" filter="wipe(left)">
                                      <p:cBhvr>
                                        <p:cTn id="29"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Exercises Rule 14 – pages 245-246 </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677108"/>
            <a:ext cx="9144000" cy="6180892"/>
          </a:xfrm>
          <a:noFill/>
        </p:spPr>
        <p:txBody>
          <a:bodyPr/>
          <a:lstStyle/>
          <a:p>
            <a:pPr marL="574675" indent="-514350" eaLnBrk="1" hangingPunct="1">
              <a:buAutoNum type="arabicPeriod"/>
            </a:pPr>
            <a:r>
              <a:rPr lang="en-US" altLang="en-US" sz="3200" b="1" dirty="0" smtClean="0">
                <a:solidFill>
                  <a:srgbClr val="FFFFFF"/>
                </a:solidFill>
                <a:latin typeface="Arial Narrow" panose="020B0606020202030204" pitchFamily="34" charset="0"/>
              </a:rPr>
              <a:t>The </a:t>
            </a:r>
            <a:r>
              <a:rPr lang="en-US" altLang="en-US" sz="3200" b="1" dirty="0">
                <a:solidFill>
                  <a:srgbClr val="FFFFFF"/>
                </a:solidFill>
                <a:latin typeface="Arial Narrow" panose="020B0606020202030204" pitchFamily="34" charset="0"/>
              </a:rPr>
              <a:t>great “I am” passages in John regarding Jesus are an example of this rule. Find three more examples of this rule in the New Testament and three in the Old </a:t>
            </a:r>
            <a:r>
              <a:rPr lang="en-US" altLang="en-US" sz="3200" b="1" dirty="0" smtClean="0">
                <a:solidFill>
                  <a:srgbClr val="FFFFFF"/>
                </a:solidFill>
                <a:latin typeface="Arial Narrow" panose="020B0606020202030204" pitchFamily="34" charset="0"/>
              </a:rPr>
              <a:t>Testament</a:t>
            </a:r>
          </a:p>
          <a:p>
            <a:pPr marL="60325" indent="0" eaLnBrk="1" hangingPunct="1">
              <a:buNone/>
            </a:pPr>
            <a:r>
              <a:rPr lang="en-US" altLang="en-US" sz="3200" b="1" dirty="0" smtClean="0">
                <a:solidFill>
                  <a:srgbClr val="FFFFFF"/>
                </a:solidFill>
                <a:latin typeface="Arial Narrow" panose="020B0606020202030204" pitchFamily="34" charset="0"/>
              </a:rPr>
              <a:t>   Old Testament Examples</a:t>
            </a:r>
          </a:p>
          <a:p>
            <a:pPr marL="625475" lvl="1" indent="-334963" eaLnBrk="1" hangingPunct="1"/>
            <a:r>
              <a:rPr lang="en-US" altLang="en-US" sz="3200" b="1" dirty="0">
                <a:solidFill>
                  <a:srgbClr val="FFFFFF"/>
                </a:solidFill>
                <a:latin typeface="Arial Narrow" panose="020B0606020202030204" pitchFamily="34" charset="0"/>
              </a:rPr>
              <a:t>Psalm </a:t>
            </a:r>
            <a:r>
              <a:rPr lang="en-US" altLang="en-US" sz="3200" b="1" dirty="0" smtClean="0">
                <a:solidFill>
                  <a:srgbClr val="FFFFFF"/>
                </a:solidFill>
                <a:latin typeface="Arial Narrow" panose="020B0606020202030204" pitchFamily="34" charset="0"/>
              </a:rPr>
              <a:t>19:14 – </a:t>
            </a:r>
            <a:r>
              <a:rPr lang="en-US" altLang="en-US" sz="3200" b="1" i="1" dirty="0" smtClean="0">
                <a:solidFill>
                  <a:srgbClr val="FFFFFF"/>
                </a:solidFill>
                <a:latin typeface="Arial Narrow" panose="020B0606020202030204" pitchFamily="34" charset="0"/>
              </a:rPr>
              <a:t>O Lord, my rock &amp; redeemer</a:t>
            </a:r>
          </a:p>
          <a:p>
            <a:pPr marL="625475" lvl="1" indent="-334963" eaLnBrk="1" hangingPunct="1"/>
            <a:r>
              <a:rPr lang="en-US" altLang="en-US" sz="3200" b="1" dirty="0">
                <a:solidFill>
                  <a:srgbClr val="FFFFFF"/>
                </a:solidFill>
                <a:latin typeface="Arial Narrow" panose="020B0606020202030204" pitchFamily="34" charset="0"/>
              </a:rPr>
              <a:t>Song of Solomon </a:t>
            </a:r>
            <a:r>
              <a:rPr lang="en-US" altLang="en-US" sz="3200" b="1" dirty="0" smtClean="0">
                <a:solidFill>
                  <a:srgbClr val="FFFFFF"/>
                </a:solidFill>
                <a:latin typeface="Arial Narrow" panose="020B0606020202030204" pitchFamily="34" charset="0"/>
              </a:rPr>
              <a:t>2:1 – </a:t>
            </a:r>
            <a:r>
              <a:rPr lang="en-US" altLang="en-US" sz="3200" b="1" i="1" dirty="0" smtClean="0">
                <a:solidFill>
                  <a:srgbClr val="FFFFFF"/>
                </a:solidFill>
                <a:latin typeface="Arial Narrow" panose="020B0606020202030204" pitchFamily="34" charset="0"/>
              </a:rPr>
              <a:t>I am the rose of Sharon, The lily of the valleys </a:t>
            </a:r>
          </a:p>
          <a:p>
            <a:pPr marL="625475" lvl="1" indent="-334963" eaLnBrk="1" hangingPunct="1"/>
            <a:r>
              <a:rPr lang="en-US" altLang="en-US" sz="3200" b="1" dirty="0" smtClean="0">
                <a:solidFill>
                  <a:srgbClr val="FFFFFF"/>
                </a:solidFill>
                <a:latin typeface="Arial Narrow" panose="020B0606020202030204" pitchFamily="34" charset="0"/>
              </a:rPr>
              <a:t>Proverbs 10:11 – </a:t>
            </a:r>
            <a:r>
              <a:rPr lang="en-US" altLang="en-US" sz="3200" b="1" i="1" dirty="0" smtClean="0">
                <a:solidFill>
                  <a:srgbClr val="FFFFFF"/>
                </a:solidFill>
                <a:latin typeface="Arial Narrow" panose="020B0606020202030204" pitchFamily="34" charset="0"/>
              </a:rPr>
              <a:t>The mouth of the righteous is a fountain of life . . . </a:t>
            </a:r>
          </a:p>
        </p:txBody>
      </p:sp>
    </p:spTree>
    <p:extLst>
      <p:ext uri="{BB962C8B-B14F-4D97-AF65-F5344CB8AC3E}">
        <p14:creationId xmlns:p14="http://schemas.microsoft.com/office/powerpoint/2010/main" val="11309395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Effect transition="in" filter="wipe(left)">
                                      <p:cBhvr>
                                        <p:cTn id="19"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3251">
                                            <p:txEl>
                                              <p:pRg st="3" end="3"/>
                                            </p:txEl>
                                          </p:spTgt>
                                        </p:tgtEl>
                                        <p:attrNameLst>
                                          <p:attrName>style.visibility</p:attrName>
                                        </p:attrNameLst>
                                      </p:cBhvr>
                                      <p:to>
                                        <p:strVal val="visible"/>
                                      </p:to>
                                    </p:set>
                                    <p:animEffect transition="in" filter="wipe(left)">
                                      <p:cBhvr>
                                        <p:cTn id="24" dur="500"/>
                                        <p:tgtEl>
                                          <p:spTgt spid="53251">
                                            <p:txEl>
                                              <p:pRg st="3" end="3"/>
                                            </p:txEl>
                                          </p:spTgt>
                                        </p:tgtEl>
                                      </p:cBhvr>
                                    </p:animEffect>
                                  </p:childTnLst>
                                  <p:subTnLst>
                                    <p:animClr clrSpc="rgb" dir="cw">
                                      <p:cBhvr override="childStyle">
                                        <p:cTn dur="1" fill="hold" display="0" masterRel="nextClick" afterEffect="1"/>
                                        <p:tgtEl>
                                          <p:spTgt spid="53251">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3251">
                                            <p:txEl>
                                              <p:pRg st="4" end="4"/>
                                            </p:txEl>
                                          </p:spTgt>
                                        </p:tgtEl>
                                        <p:attrNameLst>
                                          <p:attrName>style.visibility</p:attrName>
                                        </p:attrNameLst>
                                      </p:cBhvr>
                                      <p:to>
                                        <p:strVal val="visible"/>
                                      </p:to>
                                    </p:set>
                                    <p:animEffect transition="in" filter="wipe(left)">
                                      <p:cBhvr>
                                        <p:cTn id="29"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Exercises Rule 14 – pages 245-246 </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677108"/>
            <a:ext cx="9144000" cy="6180892"/>
          </a:xfrm>
          <a:noFill/>
        </p:spPr>
        <p:txBody>
          <a:bodyPr/>
          <a:lstStyle/>
          <a:p>
            <a:pPr eaLnBrk="1" hangingPunct="1"/>
            <a:r>
              <a:rPr lang="en-US" altLang="en-US" sz="3600" b="1" dirty="0">
                <a:solidFill>
                  <a:srgbClr val="FFFFFF"/>
                </a:solidFill>
                <a:latin typeface="Arial Narrow" panose="020B0606020202030204" pitchFamily="34" charset="0"/>
              </a:rPr>
              <a:t>Corollary - When life and action are attributed to inanimate objects, the statement may be considered figurative:</a:t>
            </a:r>
          </a:p>
          <a:p>
            <a:pPr eaLnBrk="1" hangingPunct="1"/>
            <a:r>
              <a:rPr lang="en-US" altLang="en-US" sz="3200" b="1" dirty="0">
                <a:solidFill>
                  <a:srgbClr val="FFFFFF"/>
                </a:solidFill>
                <a:latin typeface="Arial Narrow" panose="020B0606020202030204" pitchFamily="34" charset="0"/>
              </a:rPr>
              <a:t>Psalm 24:9 &amp; Isaiah 55:12 are illustrations of this corollary. Using a concordance, find two other illustrations in each the Old Testament and New </a:t>
            </a:r>
            <a:r>
              <a:rPr lang="en-US" altLang="en-US" sz="3200" b="1" dirty="0" smtClean="0">
                <a:solidFill>
                  <a:srgbClr val="FFFFFF"/>
                </a:solidFill>
                <a:latin typeface="Arial Narrow" panose="020B0606020202030204" pitchFamily="34" charset="0"/>
              </a:rPr>
              <a:t>Testament</a:t>
            </a:r>
          </a:p>
          <a:p>
            <a:pPr lvl="1" eaLnBrk="1" hangingPunct="1"/>
            <a:r>
              <a:rPr lang="en-US" altLang="en-US" sz="3200" b="1" dirty="0">
                <a:solidFill>
                  <a:srgbClr val="FFFFFF"/>
                </a:solidFill>
                <a:latin typeface="Arial Narrow" panose="020B0606020202030204" pitchFamily="34" charset="0"/>
              </a:rPr>
              <a:t>Psalm 24:9  - </a:t>
            </a:r>
            <a:r>
              <a:rPr lang="en-US" altLang="en-US" sz="3200" b="1" i="1" dirty="0">
                <a:solidFill>
                  <a:srgbClr val="FFFFFF"/>
                </a:solidFill>
                <a:latin typeface="Arial Narrow" panose="020B0606020202030204" pitchFamily="34" charset="0"/>
              </a:rPr>
              <a:t>lift up your heads, </a:t>
            </a:r>
            <a:r>
              <a:rPr lang="en-US" altLang="en-US" sz="3200" b="1" i="1" dirty="0" smtClean="0">
                <a:solidFill>
                  <a:srgbClr val="FFFFFF"/>
                </a:solidFill>
                <a:latin typeface="Arial Narrow" panose="020B0606020202030204" pitchFamily="34" charset="0"/>
              </a:rPr>
              <a:t>O Gates</a:t>
            </a:r>
          </a:p>
          <a:p>
            <a:pPr lvl="1" eaLnBrk="1" hangingPunct="1"/>
            <a:r>
              <a:rPr lang="en-US" altLang="en-US" sz="3200" b="1" dirty="0">
                <a:solidFill>
                  <a:srgbClr val="FFFFFF"/>
                </a:solidFill>
                <a:latin typeface="Arial Narrow" panose="020B0606020202030204" pitchFamily="34" charset="0"/>
              </a:rPr>
              <a:t>Isaiah 55:12 – </a:t>
            </a:r>
            <a:r>
              <a:rPr lang="en-US" altLang="en-US" sz="3200" b="1" dirty="0" err="1">
                <a:solidFill>
                  <a:srgbClr val="FFFFFF"/>
                </a:solidFill>
                <a:latin typeface="Arial Narrow" panose="020B0606020202030204" pitchFamily="34" charset="0"/>
              </a:rPr>
              <a:t>Mtns</a:t>
            </a:r>
            <a:r>
              <a:rPr lang="en-US" altLang="en-US" sz="3200" b="1" dirty="0">
                <a:solidFill>
                  <a:srgbClr val="FFFFFF"/>
                </a:solidFill>
                <a:latin typeface="Arial Narrow" panose="020B0606020202030204" pitchFamily="34" charset="0"/>
              </a:rPr>
              <a:t>, fields shout for joy, trees clap their </a:t>
            </a:r>
            <a:r>
              <a:rPr lang="en-US" altLang="en-US" sz="3200" b="1" dirty="0" smtClean="0">
                <a:solidFill>
                  <a:srgbClr val="FFFFFF"/>
                </a:solidFill>
                <a:latin typeface="Arial Narrow" panose="020B0606020202030204" pitchFamily="34" charset="0"/>
              </a:rPr>
              <a:t>hands</a:t>
            </a:r>
            <a:endParaRPr lang="en-US" altLang="en-US" sz="3200" b="1" i="1" dirty="0">
              <a:solidFill>
                <a:srgbClr val="FFFFFF"/>
              </a:solidFill>
              <a:latin typeface="Arial Narrow" panose="020B0606020202030204" pitchFamily="34" charset="0"/>
            </a:endParaRPr>
          </a:p>
          <a:p>
            <a:pPr lvl="1" eaLnBrk="1" hangingPunct="1"/>
            <a:endParaRPr lang="en-US" altLang="en-US" sz="3200" dirty="0" smtClean="0">
              <a:solidFill>
                <a:srgbClr val="FFFFFF"/>
              </a:solidFill>
              <a:latin typeface="Arial Narrow" panose="020B0606020202030204" pitchFamily="34" charset="0"/>
            </a:endParaRPr>
          </a:p>
          <a:p>
            <a:pPr eaLnBrk="1" hangingPunct="1"/>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1292655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Exercises Rule 14 – pages 245-246 </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677108"/>
            <a:ext cx="9144000" cy="6180892"/>
          </a:xfrm>
          <a:noFill/>
        </p:spPr>
        <p:txBody>
          <a:bodyPr/>
          <a:lstStyle/>
          <a:p>
            <a:pPr eaLnBrk="1" hangingPunct="1"/>
            <a:r>
              <a:rPr lang="en-US" altLang="en-US" sz="3600" b="1" i="1" dirty="0" smtClean="0">
                <a:solidFill>
                  <a:srgbClr val="FFFFFF"/>
                </a:solidFill>
                <a:latin typeface="Arial Narrow" panose="020B0606020202030204" pitchFamily="34" charset="0"/>
              </a:rPr>
              <a:t>Old Testament Examples</a:t>
            </a:r>
          </a:p>
          <a:p>
            <a:pPr lvl="1" eaLnBrk="1" hangingPunct="1"/>
            <a:r>
              <a:rPr lang="en-US" altLang="en-US" sz="3600" b="1" i="1" dirty="0" smtClean="0">
                <a:solidFill>
                  <a:srgbClr val="FFFFFF"/>
                </a:solidFill>
                <a:latin typeface="Arial Narrow" panose="020B0606020202030204" pitchFamily="34" charset="0"/>
              </a:rPr>
              <a:t>Psalm 98:8  - rivers clap their hands, </a:t>
            </a:r>
            <a:r>
              <a:rPr lang="en-US" altLang="en-US" sz="3600" b="1" i="1" dirty="0" err="1" smtClean="0">
                <a:solidFill>
                  <a:srgbClr val="FFFFFF"/>
                </a:solidFill>
                <a:latin typeface="Arial Narrow" panose="020B0606020202030204" pitchFamily="34" charset="0"/>
              </a:rPr>
              <a:t>Mtns</a:t>
            </a:r>
            <a:r>
              <a:rPr lang="en-US" altLang="en-US" sz="3600" b="1" i="1" dirty="0" smtClean="0">
                <a:solidFill>
                  <a:srgbClr val="FFFFFF"/>
                </a:solidFill>
                <a:latin typeface="Arial Narrow" panose="020B0606020202030204" pitchFamily="34" charset="0"/>
              </a:rPr>
              <a:t> sing</a:t>
            </a:r>
          </a:p>
          <a:p>
            <a:pPr lvl="1" eaLnBrk="1" hangingPunct="1"/>
            <a:r>
              <a:rPr lang="en-US" altLang="en-US" sz="3600" b="1" i="1" dirty="0" smtClean="0">
                <a:solidFill>
                  <a:srgbClr val="FFFFFF"/>
                </a:solidFill>
                <a:latin typeface="Arial Narrow" panose="020B0606020202030204" pitchFamily="34" charset="0"/>
              </a:rPr>
              <a:t>Isaiah 44:23 – lower earth, </a:t>
            </a:r>
            <a:r>
              <a:rPr lang="en-US" altLang="en-US" sz="3600" b="1" i="1" dirty="0" err="1" smtClean="0">
                <a:solidFill>
                  <a:srgbClr val="FFFFFF"/>
                </a:solidFill>
                <a:latin typeface="Arial Narrow" panose="020B0606020202030204" pitchFamily="34" charset="0"/>
              </a:rPr>
              <a:t>mtns</a:t>
            </a:r>
            <a:r>
              <a:rPr lang="en-US" altLang="en-US" sz="3600" b="1" i="1" dirty="0" smtClean="0">
                <a:solidFill>
                  <a:srgbClr val="FFFFFF"/>
                </a:solidFill>
                <a:latin typeface="Arial Narrow" panose="020B0606020202030204" pitchFamily="34" charset="0"/>
              </a:rPr>
              <a:t>, forest, trees shout for joy</a:t>
            </a:r>
          </a:p>
          <a:p>
            <a:pPr lvl="1" eaLnBrk="1" hangingPunct="1"/>
            <a:r>
              <a:rPr lang="en-US" altLang="en-US" sz="3600" b="1" i="1" dirty="0" smtClean="0">
                <a:solidFill>
                  <a:srgbClr val="FFFFFF"/>
                </a:solidFill>
                <a:latin typeface="Arial Narrow" panose="020B0606020202030204" pitchFamily="34" charset="0"/>
              </a:rPr>
              <a:t>Job 31:38 – land cries out, furrows weep</a:t>
            </a:r>
          </a:p>
        </p:txBody>
      </p:sp>
    </p:spTree>
    <p:extLst>
      <p:ext uri="{BB962C8B-B14F-4D97-AF65-F5344CB8AC3E}">
        <p14:creationId xmlns:p14="http://schemas.microsoft.com/office/powerpoint/2010/main" val="4277383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Effect transition="in" filter="wipe(left)">
                                      <p:cBhvr>
                                        <p:cTn id="19"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3251">
                                            <p:txEl>
                                              <p:pRg st="3" end="3"/>
                                            </p:txEl>
                                          </p:spTgt>
                                        </p:tgtEl>
                                        <p:attrNameLst>
                                          <p:attrName>style.visibility</p:attrName>
                                        </p:attrNameLst>
                                      </p:cBhvr>
                                      <p:to>
                                        <p:strVal val="visible"/>
                                      </p:to>
                                    </p:set>
                                    <p:animEffect transition="in" filter="wipe(left)">
                                      <p:cBhvr>
                                        <p:cTn id="24"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Exercises Rule 14 – pages 245-246 </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677108"/>
            <a:ext cx="9144000" cy="6180892"/>
          </a:xfrm>
          <a:noFill/>
        </p:spPr>
        <p:txBody>
          <a:bodyPr/>
          <a:lstStyle/>
          <a:p>
            <a:pPr eaLnBrk="1" hangingPunct="1"/>
            <a:r>
              <a:rPr lang="en-US" altLang="en-US" sz="3600" b="1" i="1" dirty="0" smtClean="0">
                <a:solidFill>
                  <a:srgbClr val="FFFFFF"/>
                </a:solidFill>
                <a:latin typeface="Arial Narrow" panose="020B0606020202030204" pitchFamily="34" charset="0"/>
              </a:rPr>
              <a:t>New Testament Examples</a:t>
            </a:r>
          </a:p>
          <a:p>
            <a:pPr lvl="1" eaLnBrk="1" hangingPunct="1"/>
            <a:r>
              <a:rPr lang="en-US" altLang="en-US" sz="3600" b="1" i="1" dirty="0" smtClean="0">
                <a:solidFill>
                  <a:srgbClr val="FFFFFF"/>
                </a:solidFill>
                <a:latin typeface="Arial Narrow" panose="020B0606020202030204" pitchFamily="34" charset="0"/>
              </a:rPr>
              <a:t>1 Peter 2:4 – living stone / stones</a:t>
            </a:r>
          </a:p>
          <a:p>
            <a:pPr lvl="1" eaLnBrk="1" hangingPunct="1"/>
            <a:r>
              <a:rPr lang="en-US" altLang="en-US" sz="3600" b="1" i="1" dirty="0" smtClean="0">
                <a:solidFill>
                  <a:srgbClr val="FFFFFF"/>
                </a:solidFill>
                <a:latin typeface="Arial Narrow" panose="020B0606020202030204" pitchFamily="34" charset="0"/>
              </a:rPr>
              <a:t>James 5:3 – rust will be a witness</a:t>
            </a:r>
          </a:p>
          <a:p>
            <a:pPr lvl="1" eaLnBrk="1" hangingPunct="1"/>
            <a:r>
              <a:rPr lang="en-US" altLang="en-US" sz="3600" b="1" i="1" dirty="0" smtClean="0">
                <a:solidFill>
                  <a:srgbClr val="FFFFFF"/>
                </a:solidFill>
                <a:latin typeface="Arial Narrow" panose="020B0606020202030204" pitchFamily="34" charset="0"/>
              </a:rPr>
              <a:t>Luke 19:40 – stones cry out</a:t>
            </a:r>
          </a:p>
          <a:p>
            <a:pPr lvl="1" eaLnBrk="1" hangingPunct="1"/>
            <a:r>
              <a:rPr lang="en-US" altLang="en-US" sz="3600" b="1" i="1" dirty="0" smtClean="0">
                <a:solidFill>
                  <a:srgbClr val="FFFFFF"/>
                </a:solidFill>
                <a:latin typeface="Arial Narrow" panose="020B0606020202030204" pitchFamily="34" charset="0"/>
              </a:rPr>
              <a:t>Rev. 12:16 – earth opened its mouth &amp; drank</a:t>
            </a:r>
          </a:p>
        </p:txBody>
      </p:sp>
    </p:spTree>
    <p:extLst>
      <p:ext uri="{BB962C8B-B14F-4D97-AF65-F5344CB8AC3E}">
        <p14:creationId xmlns:p14="http://schemas.microsoft.com/office/powerpoint/2010/main" val="18286960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wipe(left)">
                                      <p:cBhvr>
                                        <p:cTn id="14"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Effect transition="in" filter="wipe(left)">
                                      <p:cBhvr>
                                        <p:cTn id="19"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3251">
                                            <p:txEl>
                                              <p:pRg st="3" end="3"/>
                                            </p:txEl>
                                          </p:spTgt>
                                        </p:tgtEl>
                                        <p:attrNameLst>
                                          <p:attrName>style.visibility</p:attrName>
                                        </p:attrNameLst>
                                      </p:cBhvr>
                                      <p:to>
                                        <p:strVal val="visible"/>
                                      </p:to>
                                    </p:set>
                                    <p:animEffect transition="in" filter="wipe(left)">
                                      <p:cBhvr>
                                        <p:cTn id="24" dur="500"/>
                                        <p:tgtEl>
                                          <p:spTgt spid="53251">
                                            <p:txEl>
                                              <p:pRg st="3" end="3"/>
                                            </p:txEl>
                                          </p:spTgt>
                                        </p:tgtEl>
                                      </p:cBhvr>
                                    </p:animEffect>
                                  </p:childTnLst>
                                  <p:subTnLst>
                                    <p:animClr clrSpc="rgb" dir="cw">
                                      <p:cBhvr override="childStyle">
                                        <p:cTn dur="1" fill="hold" display="0" masterRel="nextClick" afterEffect="1"/>
                                        <p:tgtEl>
                                          <p:spTgt spid="53251">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3251">
                                            <p:txEl>
                                              <p:pRg st="4" end="4"/>
                                            </p:txEl>
                                          </p:spTgt>
                                        </p:tgtEl>
                                        <p:attrNameLst>
                                          <p:attrName>style.visibility</p:attrName>
                                        </p:attrNameLst>
                                      </p:cBhvr>
                                      <p:to>
                                        <p:strVal val="visible"/>
                                      </p:to>
                                    </p:set>
                                    <p:animEffect transition="in" filter="wipe(left)">
                                      <p:cBhvr>
                                        <p:cTn id="29" dur="500"/>
                                        <p:tgtEl>
                                          <p:spTgt spid="53251">
                                            <p:txEl>
                                              <p:pRg st="4" end="4"/>
                                            </p:txEl>
                                          </p:spTgt>
                                        </p:tgtEl>
                                      </p:cBhvr>
                                    </p:animEffect>
                                  </p:childTnLst>
                                  <p:subTnLst>
                                    <p:animClr clrSpc="rgb" dir="cw">
                                      <p:cBhvr override="childStyle">
                                        <p:cTn dur="1" fill="hold" display="0" masterRel="nextClick" afterEffect="1"/>
                                        <p:tgtEl>
                                          <p:spTgt spid="53251">
                                            <p:txEl>
                                              <p:pRg st="4" end="4"/>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Simile</a:t>
            </a:r>
            <a:r>
              <a:rPr lang="en-US" altLang="en-US" sz="3200" b="1" dirty="0">
                <a:solidFill>
                  <a:srgbClr val="FFFFFF"/>
                </a:solidFill>
                <a:latin typeface="Arial Narrow" panose="020B0606020202030204" pitchFamily="34" charset="0"/>
              </a:rPr>
              <a:t>: Two dissimilar things are compared by the use of "like" or "as."</a:t>
            </a:r>
          </a:p>
          <a:p>
            <a:pPr marL="566738" lvl="1" indent="-276225" eaLnBrk="1" hangingPunct="1"/>
            <a:r>
              <a:rPr lang="en-US" altLang="en-US" sz="3200" b="1" i="1" dirty="0" smtClean="0">
                <a:solidFill>
                  <a:srgbClr val="FFFFFF"/>
                </a:solidFill>
                <a:latin typeface="Arial Narrow" panose="020B0606020202030204" pitchFamily="34" charset="0"/>
              </a:rPr>
              <a:t>Psalm </a:t>
            </a:r>
            <a:r>
              <a:rPr lang="en-US" altLang="en-US" sz="3200" b="1" i="1" dirty="0">
                <a:solidFill>
                  <a:srgbClr val="FFFFFF"/>
                </a:solidFill>
                <a:latin typeface="Arial Narrow" panose="020B0606020202030204" pitchFamily="34" charset="0"/>
              </a:rPr>
              <a:t>1:3 - And he will be like a tree [firmly] planted by streams of water</a:t>
            </a:r>
          </a:p>
          <a:p>
            <a:pPr eaLnBrk="1" hangingPunct="1"/>
            <a:r>
              <a:rPr lang="en-US" altLang="en-US" sz="3200" b="1" u="sng" dirty="0" smtClean="0">
                <a:solidFill>
                  <a:srgbClr val="FFFFFF"/>
                </a:solidFill>
                <a:latin typeface="Arial Narrow" panose="020B0606020202030204" pitchFamily="34" charset="0"/>
              </a:rPr>
              <a:t>Metaphor</a:t>
            </a:r>
            <a:r>
              <a:rPr lang="en-US" altLang="en-US" sz="3200" b="1" dirty="0">
                <a:solidFill>
                  <a:srgbClr val="FFFFFF"/>
                </a:solidFill>
                <a:latin typeface="Arial Narrow" panose="020B0606020202030204" pitchFamily="34" charset="0"/>
              </a:rPr>
              <a:t>: Expresses something by direct comparison, similarity or parallelism. </a:t>
            </a:r>
          </a:p>
          <a:p>
            <a:pPr lvl="1" eaLnBrk="1" hangingPunct="1"/>
            <a:r>
              <a:rPr lang="en-US" altLang="en-US" sz="3200" b="1" i="1" dirty="0" smtClean="0">
                <a:solidFill>
                  <a:srgbClr val="FFFFFF"/>
                </a:solidFill>
                <a:latin typeface="Arial Narrow" panose="020B0606020202030204" pitchFamily="34" charset="0"/>
              </a:rPr>
              <a:t>Genesis </a:t>
            </a:r>
            <a:r>
              <a:rPr lang="en-US" altLang="en-US" sz="3200" b="1" i="1" dirty="0">
                <a:solidFill>
                  <a:srgbClr val="FFFFFF"/>
                </a:solidFill>
                <a:latin typeface="Arial Narrow" panose="020B0606020202030204" pitchFamily="34" charset="0"/>
              </a:rPr>
              <a:t>49:9   "Judah is a lion's whelp. . </a:t>
            </a:r>
            <a:r>
              <a:rPr lang="en-US" altLang="en-US" sz="3200" b="1" i="1" dirty="0" smtClean="0">
                <a:solidFill>
                  <a:srgbClr val="FFFFFF"/>
                </a:solidFill>
                <a:latin typeface="Arial Narrow" panose="020B0606020202030204" pitchFamily="34" charset="0"/>
              </a:rPr>
              <a:t>.”</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888788931"/>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1" dur="500"/>
                                        <p:tgtEl>
                                          <p:spTgt spid="5632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6"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Hyperbole</a:t>
            </a: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Idea / event </a:t>
            </a:r>
            <a:r>
              <a:rPr lang="en-US" altLang="en-US" sz="3200" b="1" dirty="0">
                <a:solidFill>
                  <a:srgbClr val="FFFFFF"/>
                </a:solidFill>
                <a:latin typeface="Arial Narrow" panose="020B0606020202030204" pitchFamily="34" charset="0"/>
              </a:rPr>
              <a:t>stated in exaggerated manner to stress its </a:t>
            </a:r>
            <a:r>
              <a:rPr lang="en-US" altLang="en-US" sz="3200" b="1" dirty="0" smtClean="0">
                <a:solidFill>
                  <a:srgbClr val="FFFFFF"/>
                </a:solidFill>
                <a:latin typeface="Arial Narrow" panose="020B0606020202030204" pitchFamily="34" charset="0"/>
              </a:rPr>
              <a:t>importance / quantity</a:t>
            </a:r>
            <a:endParaRPr lang="en-US" altLang="en-US" sz="3200" b="1" dirty="0">
              <a:solidFill>
                <a:srgbClr val="FFFFFF"/>
              </a:solidFill>
              <a:latin typeface="Arial Narrow" panose="020B0606020202030204" pitchFamily="34" charset="0"/>
            </a:endParaRPr>
          </a:p>
          <a:p>
            <a:pPr marL="625475" lvl="1" indent="-334963" eaLnBrk="1" hangingPunct="1"/>
            <a:r>
              <a:rPr lang="en-US" altLang="en-US" sz="3200" b="1" i="1" dirty="0" smtClean="0">
                <a:solidFill>
                  <a:srgbClr val="FFFFFF"/>
                </a:solidFill>
                <a:latin typeface="Arial Narrow" panose="020B0606020202030204" pitchFamily="34" charset="0"/>
              </a:rPr>
              <a:t>John </a:t>
            </a:r>
            <a:r>
              <a:rPr lang="en-US" altLang="en-US" sz="3200" b="1" i="1" dirty="0">
                <a:solidFill>
                  <a:srgbClr val="FFFFFF"/>
                </a:solidFill>
                <a:latin typeface="Arial Narrow" panose="020B0606020202030204" pitchFamily="34" charset="0"/>
              </a:rPr>
              <a:t>21:25 -   And there are also many other things which Jesus did, which if they ^were written in detail, I suppose that even the world itself ^would not contain the books which ^were written</a:t>
            </a:r>
          </a:p>
          <a:p>
            <a:pPr eaLnBrk="1" hangingPunct="1"/>
            <a:r>
              <a:rPr lang="en-US" altLang="en-US" sz="3200" b="1" u="sng" dirty="0" smtClean="0">
                <a:solidFill>
                  <a:srgbClr val="FFFFFF"/>
                </a:solidFill>
                <a:latin typeface="Arial Narrow" panose="020B0606020202030204" pitchFamily="34" charset="0"/>
              </a:rPr>
              <a:t>Ellipsis</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Omission of a word clearly implied." Often occurs in Hebraism.</a:t>
            </a:r>
          </a:p>
          <a:p>
            <a:pPr marL="577850" lvl="1" indent="-287338" eaLnBrk="1" hangingPunct="1"/>
            <a:r>
              <a:rPr lang="en-US" altLang="en-US" sz="3200" b="1" i="1" dirty="0" smtClean="0">
                <a:solidFill>
                  <a:srgbClr val="FFFFFF"/>
                </a:solidFill>
                <a:latin typeface="Arial Narrow" panose="020B0606020202030204" pitchFamily="34" charset="0"/>
              </a:rPr>
              <a:t>Philippians </a:t>
            </a:r>
            <a:r>
              <a:rPr lang="en-US" altLang="en-US" sz="3200" b="1" i="1" dirty="0">
                <a:solidFill>
                  <a:srgbClr val="FFFFFF"/>
                </a:solidFill>
                <a:latin typeface="Arial Narrow" panose="020B0606020202030204" pitchFamily="34" charset="0"/>
              </a:rPr>
              <a:t>4:16 for even in Thessalonica you sent [a gift] more than once for my needs</a:t>
            </a:r>
            <a:endParaRPr lang="en-US" altLang="en-US" sz="3200" b="1" i="1" dirty="0" smtClean="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Paradox</a:t>
            </a:r>
            <a:r>
              <a:rPr lang="en-US" altLang="en-US" sz="3200" b="1" dirty="0">
                <a:solidFill>
                  <a:srgbClr val="FFFFFF"/>
                </a:solidFill>
                <a:latin typeface="Arial Narrow" panose="020B0606020202030204" pitchFamily="34" charset="0"/>
              </a:rPr>
              <a:t>: True statements that appear contradictory. (Could be solved with more understanding). </a:t>
            </a:r>
          </a:p>
          <a:p>
            <a:pPr marL="625475" lvl="1" indent="-334963" eaLnBrk="1" hangingPunct="1"/>
            <a:r>
              <a:rPr lang="en-US" altLang="en-US" sz="3200" b="1" i="1" dirty="0" smtClean="0">
                <a:solidFill>
                  <a:srgbClr val="FFFFFF"/>
                </a:solidFill>
                <a:latin typeface="Arial Narrow" panose="020B0606020202030204" pitchFamily="34" charset="0"/>
              </a:rPr>
              <a:t>2 </a:t>
            </a:r>
            <a:r>
              <a:rPr lang="en-US" altLang="en-US" sz="3200" b="1" i="1" dirty="0">
                <a:solidFill>
                  <a:srgbClr val="FFFFFF"/>
                </a:solidFill>
                <a:latin typeface="Arial Narrow" panose="020B0606020202030204" pitchFamily="34" charset="0"/>
              </a:rPr>
              <a:t>Cor. 12:10 “. . . for when I am weak, then I am strong.” </a:t>
            </a:r>
          </a:p>
          <a:p>
            <a:pPr eaLnBrk="1" hangingPunct="1"/>
            <a:r>
              <a:rPr lang="en-US" altLang="en-US" sz="3200" b="1" dirty="0" smtClean="0">
                <a:solidFill>
                  <a:srgbClr val="FFFFFF"/>
                </a:solidFill>
                <a:latin typeface="Arial Narrow" panose="020B0606020202030204" pitchFamily="34" charset="0"/>
              </a:rPr>
              <a:t>An </a:t>
            </a:r>
            <a:r>
              <a:rPr lang="en-US" altLang="en-US" sz="3200" b="1" u="sng" dirty="0">
                <a:solidFill>
                  <a:srgbClr val="FFFFFF"/>
                </a:solidFill>
                <a:latin typeface="Arial Narrow" panose="020B0606020202030204" pitchFamily="34" charset="0"/>
              </a:rPr>
              <a:t>Antimony</a:t>
            </a:r>
            <a:r>
              <a:rPr lang="en-US" altLang="en-US" sz="3200" b="1" dirty="0">
                <a:solidFill>
                  <a:srgbClr val="FFFFFF"/>
                </a:solidFill>
                <a:latin typeface="Arial Narrow" panose="020B0606020202030204" pitchFamily="34" charset="0"/>
              </a:rPr>
              <a:t> is a type of paradox in which an unavoidable contradictions to pure reasoning occur because of man's limitations in understanding - i.e. God's sovereignty vs man's free will</a:t>
            </a:r>
          </a:p>
          <a:p>
            <a:pPr marL="577850" lvl="1" indent="-287338" eaLnBrk="1" hangingPunct="1"/>
            <a:r>
              <a:rPr lang="en-US" altLang="en-US" sz="3200" b="1" i="1" dirty="0" smtClean="0">
                <a:solidFill>
                  <a:srgbClr val="FFFFFF"/>
                </a:solidFill>
                <a:latin typeface="Arial Narrow" panose="020B0606020202030204" pitchFamily="34" charset="0"/>
              </a:rPr>
              <a:t>Romans </a:t>
            </a:r>
            <a:r>
              <a:rPr lang="en-US" altLang="en-US" sz="3200" b="1" i="1" dirty="0">
                <a:solidFill>
                  <a:srgbClr val="FFFFFF"/>
                </a:solidFill>
                <a:latin typeface="Arial Narrow" panose="020B0606020202030204" pitchFamily="34" charset="0"/>
              </a:rPr>
              <a:t>3:10 “There is none who seeks for God”  cf.  Isaiah 55:6 “Seek the Lord. . .” Acts 17:30 </a:t>
            </a:r>
            <a:r>
              <a:rPr lang="en-US" altLang="en-US" sz="3200" b="1" i="1" dirty="0" smtClean="0">
                <a:solidFill>
                  <a:srgbClr val="FFFFFF"/>
                </a:solidFill>
                <a:latin typeface="Arial Narrow" panose="020B0606020202030204" pitchFamily="34" charset="0"/>
              </a:rPr>
              <a:t>- God </a:t>
            </a:r>
            <a:r>
              <a:rPr lang="en-US" altLang="en-US" sz="3200" b="1" i="1" dirty="0">
                <a:solidFill>
                  <a:srgbClr val="FFFFFF"/>
                </a:solidFill>
                <a:latin typeface="Arial Narrow" panose="020B0606020202030204" pitchFamily="34" charset="0"/>
              </a:rPr>
              <a:t>is now declaring to men that all people everywhere should repent,</a:t>
            </a:r>
          </a:p>
          <a:p>
            <a:pPr marL="577850" lvl="1" indent="-287338" eaLnBrk="1" hangingPunct="1"/>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633917300"/>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20216" y="34212"/>
            <a:ext cx="9144000" cy="1107996"/>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13 –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Interpret a passage in harmony with its context</a:t>
            </a:r>
          </a:p>
        </p:txBody>
      </p:sp>
      <p:sp>
        <p:nvSpPr>
          <p:cNvPr id="6150" name="Rectangle 6"/>
          <p:cNvSpPr>
            <a:spLocks noGrp="1" noChangeArrowheads="1"/>
          </p:cNvSpPr>
          <p:nvPr>
            <p:ph type="body" idx="4294967295"/>
          </p:nvPr>
        </p:nvSpPr>
        <p:spPr>
          <a:xfrm>
            <a:off x="0" y="1142208"/>
            <a:ext cx="9144000" cy="5563392"/>
          </a:xfrm>
          <a:noFill/>
        </p:spPr>
        <p:txBody>
          <a:bodyPr/>
          <a:lstStyle/>
          <a:p>
            <a:pPr eaLnBrk="1" hangingPunct="1"/>
            <a:r>
              <a:rPr lang="en-US" altLang="en-US" sz="3200" b="1" dirty="0" smtClean="0">
                <a:solidFill>
                  <a:srgbClr val="FFFFFF"/>
                </a:solidFill>
                <a:latin typeface="Arial Narrow" panose="020B0606020202030204" pitchFamily="34" charset="0"/>
              </a:rPr>
              <a:t>Example: 1 John 3:6-10</a:t>
            </a:r>
          </a:p>
          <a:p>
            <a:pPr marL="569913" lvl="1" indent="-401638" eaLnBrk="1" hangingPunct="1">
              <a:buNone/>
            </a:pPr>
            <a:r>
              <a:rPr lang="en-US" altLang="en-US" sz="3200" b="1" dirty="0" smtClean="0">
                <a:solidFill>
                  <a:srgbClr val="FFFFFF"/>
                </a:solidFill>
                <a:latin typeface="Arial Narrow" panose="020B0606020202030204" pitchFamily="34" charset="0"/>
              </a:rPr>
              <a:t>If isolated from its context, it appears the Christian never sins. In answering the four previous questions, what does the passage actually mean?</a:t>
            </a:r>
          </a:p>
          <a:p>
            <a:pPr marL="569913" lvl="1" indent="-401638" eaLnBrk="1" hangingPunct="1">
              <a:buNone/>
            </a:pPr>
            <a:r>
              <a:rPr lang="en-US" altLang="en-US" sz="3200" b="1" dirty="0" smtClean="0">
                <a:solidFill>
                  <a:srgbClr val="FFFFFF"/>
                </a:solidFill>
                <a:latin typeface="Arial Narrow" panose="020B0606020202030204" pitchFamily="34" charset="0"/>
              </a:rPr>
              <a:t>NEAR CONTEXT</a:t>
            </a:r>
            <a:r>
              <a:rPr lang="en-US" altLang="en-US" sz="3200" b="1" dirty="0">
                <a:solidFill>
                  <a:srgbClr val="FFFFFF"/>
                </a:solidFill>
                <a:latin typeface="Arial Narrow" panose="020B0606020202030204" pitchFamily="34" charset="0"/>
              </a:rPr>
              <a:t>: </a:t>
            </a:r>
            <a:r>
              <a:rPr lang="en-US" altLang="en-US" sz="3200" b="1" i="1" dirty="0" smtClean="0">
                <a:solidFill>
                  <a:srgbClr val="FFFFFF"/>
                </a:solidFill>
                <a:latin typeface="Arial Narrow" panose="020B0606020202030204" pitchFamily="34" charset="0"/>
              </a:rPr>
              <a:t>Purification  </a:t>
            </a:r>
            <a:r>
              <a:rPr lang="en-US" altLang="en-US" sz="3200" b="1" i="1" dirty="0">
                <a:solidFill>
                  <a:srgbClr val="FFFFFF"/>
                </a:solidFill>
                <a:latin typeface="Arial Narrow" panose="020B0606020202030204" pitchFamily="34" charset="0"/>
              </a:rPr>
              <a:t>(3:3), not practicing sin (3:4) and Jesus taking it </a:t>
            </a:r>
            <a:r>
              <a:rPr lang="en-US" altLang="en-US" sz="3200" b="1" i="1" dirty="0" smtClean="0">
                <a:solidFill>
                  <a:srgbClr val="FFFFFF"/>
                </a:solidFill>
                <a:latin typeface="Arial Narrow" panose="020B0606020202030204" pitchFamily="34" charset="0"/>
              </a:rPr>
              <a:t>away</a:t>
            </a:r>
          </a:p>
          <a:p>
            <a:pPr marL="569913" lvl="1" indent="-401638" eaLnBrk="1" hangingPunct="1">
              <a:buNone/>
            </a:pPr>
            <a:r>
              <a:rPr lang="en-US" altLang="en-US" sz="3200" b="1" dirty="0">
                <a:solidFill>
                  <a:srgbClr val="FFFFFF"/>
                </a:solidFill>
                <a:latin typeface="Arial Narrow" panose="020B0606020202030204" pitchFamily="34" charset="0"/>
              </a:rPr>
              <a:t>BOOK PURPOSE</a:t>
            </a:r>
            <a:r>
              <a:rPr lang="en-US" altLang="en-US" sz="3200" b="1" dirty="0" smtClean="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B</a:t>
            </a:r>
            <a:r>
              <a:rPr lang="en-US" altLang="en-US" sz="3200" b="1" i="1" dirty="0" smtClean="0">
                <a:solidFill>
                  <a:srgbClr val="FFFFFF"/>
                </a:solidFill>
                <a:latin typeface="Arial Narrow" panose="020B0606020202030204" pitchFamily="34" charset="0"/>
              </a:rPr>
              <a:t>ring </a:t>
            </a:r>
            <a:r>
              <a:rPr lang="en-US" altLang="en-US" sz="3200" b="1" i="1" dirty="0">
                <a:solidFill>
                  <a:srgbClr val="FFFFFF"/>
                </a:solidFill>
                <a:latin typeface="Arial Narrow" panose="020B0606020202030204" pitchFamily="34" charset="0"/>
              </a:rPr>
              <a:t>people into fellowship (1:3) &amp; know they have eternal </a:t>
            </a:r>
            <a:r>
              <a:rPr lang="en-US" altLang="en-US" sz="3200" b="1" i="1" dirty="0" smtClean="0">
                <a:solidFill>
                  <a:srgbClr val="FFFFFF"/>
                </a:solidFill>
                <a:latin typeface="Arial Narrow" panose="020B0606020202030204" pitchFamily="34" charset="0"/>
              </a:rPr>
              <a:t>life </a:t>
            </a:r>
            <a:r>
              <a:rPr lang="en-US" altLang="en-US" sz="3200" b="1" i="1" dirty="0">
                <a:solidFill>
                  <a:srgbClr val="FFFFFF"/>
                </a:solidFill>
                <a:latin typeface="Arial Narrow" panose="020B0606020202030204" pitchFamily="34" charset="0"/>
              </a:rPr>
              <a:t>(5:13).  The difference between a believer and non-believer is having the Son (5:12) And confession of sin (1:9)</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11185904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nodeType="with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8" fill="hold" grpId="0" nodeType="afterEffect">
                                  <p:stCondLst>
                                    <p:cond delay="1000"/>
                                  </p:stCondLst>
                                  <p:childTnLst>
                                    <p:set>
                                      <p:cBhvr>
                                        <p:cTn id="14" dur="1" fill="hold">
                                          <p:stCondLst>
                                            <p:cond delay="0"/>
                                          </p:stCondLst>
                                        </p:cTn>
                                        <p:tgtEl>
                                          <p:spTgt spid="6150">
                                            <p:txEl>
                                              <p:pRg st="1" end="1"/>
                                            </p:txEl>
                                          </p:spTgt>
                                        </p:tgtEl>
                                        <p:attrNameLst>
                                          <p:attrName>style.visibility</p:attrName>
                                        </p:attrNameLst>
                                      </p:cBhvr>
                                      <p:to>
                                        <p:strVal val="visible"/>
                                      </p:to>
                                    </p:set>
                                    <p:anim calcmode="lin" valueType="num">
                                      <p:cBhvr additive="base">
                                        <p:cTn id="15"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150">
                                            <p:txEl>
                                              <p:pRg st="2" end="2"/>
                                            </p:txEl>
                                          </p:spTgt>
                                        </p:tgtEl>
                                        <p:attrNameLst>
                                          <p:attrName>style.visibility</p:attrName>
                                        </p:attrNameLst>
                                      </p:cBhvr>
                                      <p:to>
                                        <p:strVal val="visible"/>
                                      </p:to>
                                    </p:set>
                                    <p:anim calcmode="lin" valueType="num">
                                      <p:cBhvr additive="base">
                                        <p:cTn id="21"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150">
                                            <p:txEl>
                                              <p:pRg st="3" end="3"/>
                                            </p:txEl>
                                          </p:spTgt>
                                        </p:tgtEl>
                                        <p:attrNameLst>
                                          <p:attrName>style.visibility</p:attrName>
                                        </p:attrNameLst>
                                      </p:cBhvr>
                                      <p:to>
                                        <p:strVal val="visible"/>
                                      </p:to>
                                    </p:set>
                                    <p:anim calcmode="lin" valueType="num">
                                      <p:cBhvr additive="base">
                                        <p:cTn id="27"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Irony</a:t>
            </a:r>
            <a:r>
              <a:rPr lang="en-US" altLang="en-US" sz="3200" b="1" dirty="0">
                <a:solidFill>
                  <a:srgbClr val="FFFFFF"/>
                </a:solidFill>
                <a:latin typeface="Arial Narrow" panose="020B0606020202030204" pitchFamily="34" charset="0"/>
              </a:rPr>
              <a:t>: The use of words to express the opposite of what one really means</a:t>
            </a:r>
          </a:p>
          <a:p>
            <a:pPr lvl="1" eaLnBrk="1" hangingPunct="1"/>
            <a:r>
              <a:rPr lang="en-US" altLang="en-US" sz="3200" b="1" i="1" dirty="0" smtClean="0">
                <a:solidFill>
                  <a:srgbClr val="FFFFFF"/>
                </a:solidFill>
                <a:latin typeface="Arial Narrow" panose="020B0606020202030204" pitchFamily="34" charset="0"/>
              </a:rPr>
              <a:t>1 </a:t>
            </a:r>
            <a:r>
              <a:rPr lang="en-US" altLang="en-US" sz="3200" b="1" i="1" dirty="0">
                <a:solidFill>
                  <a:srgbClr val="FFFFFF"/>
                </a:solidFill>
                <a:latin typeface="Arial Narrow" panose="020B0606020202030204" pitchFamily="34" charset="0"/>
              </a:rPr>
              <a:t>Cor. 4:8-10   You are already filled. . . become rich. . . become kings. . . prudent. . . strong. . .</a:t>
            </a:r>
          </a:p>
          <a:p>
            <a:pPr eaLnBrk="1" hangingPunct="1"/>
            <a:r>
              <a:rPr lang="en-US" altLang="en-US" sz="3200" b="1" u="sng" dirty="0" smtClean="0">
                <a:solidFill>
                  <a:srgbClr val="FFFFFF"/>
                </a:solidFill>
                <a:latin typeface="Arial Narrow" panose="020B0606020202030204" pitchFamily="34" charset="0"/>
              </a:rPr>
              <a:t>Synecdoche</a:t>
            </a:r>
            <a:r>
              <a:rPr lang="en-US" altLang="en-US" sz="3200" b="1" dirty="0">
                <a:solidFill>
                  <a:srgbClr val="FFFFFF"/>
                </a:solidFill>
                <a:latin typeface="Arial Narrow" panose="020B0606020202030204" pitchFamily="34" charset="0"/>
              </a:rPr>
              <a:t>: The whole refers to a part - or a part to the whole</a:t>
            </a:r>
          </a:p>
          <a:p>
            <a:pPr lvl="1" eaLnBrk="1" hangingPunct="1"/>
            <a:r>
              <a:rPr lang="en-US" altLang="en-US" sz="3200" b="1" i="1" dirty="0" smtClean="0">
                <a:solidFill>
                  <a:srgbClr val="FFFFFF"/>
                </a:solidFill>
                <a:latin typeface="Arial Narrow" panose="020B0606020202030204" pitchFamily="34" charset="0"/>
              </a:rPr>
              <a:t>Joshua </a:t>
            </a:r>
            <a:r>
              <a:rPr lang="en-US" altLang="en-US" sz="3200" b="1" i="1" dirty="0">
                <a:solidFill>
                  <a:srgbClr val="FFFFFF"/>
                </a:solidFill>
                <a:latin typeface="Arial Narrow" panose="020B0606020202030204" pitchFamily="34" charset="0"/>
              </a:rPr>
              <a:t>7:1,11 the sons of Israel acted unfaithfully in regard to the things under the ban, for </a:t>
            </a:r>
            <a:r>
              <a:rPr lang="en-US" altLang="en-US" sz="3200" b="1" i="1" dirty="0" err="1">
                <a:solidFill>
                  <a:srgbClr val="FFFFFF"/>
                </a:solidFill>
                <a:latin typeface="Arial Narrow" panose="020B0606020202030204" pitchFamily="34" charset="0"/>
              </a:rPr>
              <a:t>Achan</a:t>
            </a:r>
            <a:r>
              <a:rPr lang="en-US" altLang="en-US" sz="3200" b="1" i="1" dirty="0">
                <a:solidFill>
                  <a:srgbClr val="FFFFFF"/>
                </a:solidFill>
                <a:latin typeface="Arial Narrow" panose="020B0606020202030204" pitchFamily="34" charset="0"/>
              </a:rPr>
              <a:t> . . . Israel has sinned . . .  they have even taken</a:t>
            </a:r>
          </a:p>
        </p:txBody>
      </p:sp>
    </p:spTree>
    <p:extLst>
      <p:ext uri="{BB962C8B-B14F-4D97-AF65-F5344CB8AC3E}">
        <p14:creationId xmlns:p14="http://schemas.microsoft.com/office/powerpoint/2010/main" val="2800068682"/>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Zeugma</a:t>
            </a:r>
            <a:r>
              <a:rPr lang="en-US" altLang="en-US" sz="3200" b="1" dirty="0">
                <a:solidFill>
                  <a:srgbClr val="FFFFFF"/>
                </a:solidFill>
                <a:latin typeface="Arial Narrow" panose="020B0606020202030204" pitchFamily="34" charset="0"/>
              </a:rPr>
              <a:t>: A verb or adjective agreeing with a near word is by supplement also referred to another more remote word.</a:t>
            </a:r>
          </a:p>
          <a:p>
            <a:pPr marL="625475" lvl="1" indent="-334963" eaLnBrk="1" hangingPunct="1"/>
            <a:r>
              <a:rPr lang="en-US" altLang="en-US" sz="3200" b="1" i="1" dirty="0" smtClean="0">
                <a:solidFill>
                  <a:srgbClr val="FFFFFF"/>
                </a:solidFill>
                <a:latin typeface="Arial Narrow" panose="020B0606020202030204" pitchFamily="34" charset="0"/>
              </a:rPr>
              <a:t>Eph</a:t>
            </a:r>
            <a:r>
              <a:rPr lang="en-US" altLang="en-US" sz="3200" b="1" i="1" dirty="0">
                <a:solidFill>
                  <a:srgbClr val="FFFFFF"/>
                </a:solidFill>
                <a:latin typeface="Arial Narrow" panose="020B0606020202030204" pitchFamily="34" charset="0"/>
              </a:rPr>
              <a:t>. 5:21-22   and be subject to one another in the fear of Christ.  22  Wives, [be subject] to your own husbands, as to the Lord.</a:t>
            </a:r>
          </a:p>
          <a:p>
            <a:pPr eaLnBrk="1" hangingPunct="1"/>
            <a:r>
              <a:rPr lang="en-US" altLang="en-US" sz="3200" b="1" u="sng" dirty="0" smtClean="0">
                <a:solidFill>
                  <a:srgbClr val="FFFFFF"/>
                </a:solidFill>
                <a:latin typeface="Arial Narrow" panose="020B0606020202030204" pitchFamily="34" charset="0"/>
              </a:rPr>
              <a:t>Euphemism</a:t>
            </a:r>
            <a:r>
              <a:rPr lang="en-US" altLang="en-US" sz="3200" b="1" dirty="0">
                <a:solidFill>
                  <a:srgbClr val="FFFFFF"/>
                </a:solidFill>
                <a:latin typeface="Arial Narrow" panose="020B0606020202030204" pitchFamily="34" charset="0"/>
              </a:rPr>
              <a:t>: The substitution of a pleasant expression for an offensive or unpleasant one.</a:t>
            </a:r>
          </a:p>
          <a:p>
            <a:pPr lvl="1" eaLnBrk="1" hangingPunct="1"/>
            <a:r>
              <a:rPr lang="en-US" altLang="en-US" sz="3200" b="1" i="1" dirty="0" smtClean="0">
                <a:solidFill>
                  <a:srgbClr val="FFFFFF"/>
                </a:solidFill>
                <a:latin typeface="Arial Narrow" panose="020B0606020202030204" pitchFamily="34" charset="0"/>
              </a:rPr>
              <a:t>John </a:t>
            </a:r>
            <a:r>
              <a:rPr lang="en-US" altLang="en-US" sz="3200" b="1" i="1" dirty="0">
                <a:solidFill>
                  <a:srgbClr val="FFFFFF"/>
                </a:solidFill>
                <a:latin typeface="Arial Narrow" panose="020B0606020202030204" pitchFamily="34" charset="0"/>
              </a:rPr>
              <a:t>11:11  "Our friend Lazarus has fallen asleep. </a:t>
            </a:r>
            <a:r>
              <a:rPr lang="en-US" altLang="en-US" sz="3200" b="1" i="1" dirty="0" smtClean="0">
                <a:solidFill>
                  <a:srgbClr val="FFFFFF"/>
                </a:solidFill>
                <a:latin typeface="Arial Narrow" panose="020B0606020202030204" pitchFamily="34" charset="0"/>
              </a:rPr>
              <a:t>.”</a:t>
            </a:r>
            <a:endParaRPr lang="en-US" altLang="en-US" sz="32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30505178"/>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Brachylogy</a:t>
            </a:r>
            <a:r>
              <a:rPr lang="en-US" altLang="en-US" sz="3200" b="1" dirty="0">
                <a:solidFill>
                  <a:srgbClr val="FFFFFF"/>
                </a:solidFill>
                <a:latin typeface="Arial Narrow" panose="020B0606020202030204" pitchFamily="34" charset="0"/>
              </a:rPr>
              <a:t>: Expressing something in most concise manner - brevity  (</a:t>
            </a:r>
            <a:r>
              <a:rPr lang="en-US" altLang="en-US" sz="3200" b="1" dirty="0" err="1">
                <a:solidFill>
                  <a:srgbClr val="FFFFFF"/>
                </a:solidFill>
                <a:latin typeface="Arial Narrow" panose="020B0606020202030204" pitchFamily="34" charset="0"/>
              </a:rPr>
              <a:t>cf</a:t>
            </a:r>
            <a:r>
              <a:rPr lang="en-US" altLang="en-US" sz="3200" b="1" dirty="0">
                <a:solidFill>
                  <a:srgbClr val="FFFFFF"/>
                </a:solidFill>
                <a:latin typeface="Arial Narrow" panose="020B0606020202030204" pitchFamily="34" charset="0"/>
              </a:rPr>
              <a:t> to Mt. 10:1-42)</a:t>
            </a:r>
          </a:p>
          <a:p>
            <a:pPr lvl="1" eaLnBrk="1" hangingPunct="1"/>
            <a:r>
              <a:rPr lang="en-US" altLang="en-US" sz="3200" b="1" i="1" dirty="0" smtClean="0">
                <a:solidFill>
                  <a:srgbClr val="FFFFFF"/>
                </a:solidFill>
                <a:latin typeface="Arial Narrow" panose="020B0606020202030204" pitchFamily="34" charset="0"/>
              </a:rPr>
              <a:t>Compare </a:t>
            </a:r>
            <a:r>
              <a:rPr lang="en-US" altLang="en-US" sz="3200" b="1" i="1" dirty="0">
                <a:solidFill>
                  <a:srgbClr val="FFFFFF"/>
                </a:solidFill>
                <a:latin typeface="Arial Narrow" panose="020B0606020202030204" pitchFamily="34" charset="0"/>
              </a:rPr>
              <a:t>Luke 9:1-5 with Matthew 10:1-42</a:t>
            </a:r>
          </a:p>
          <a:p>
            <a:pPr eaLnBrk="1" hangingPunct="1"/>
            <a:r>
              <a:rPr lang="en-US" altLang="en-US" sz="3200" b="1" u="sng" dirty="0" smtClean="0">
                <a:solidFill>
                  <a:srgbClr val="FFFFFF"/>
                </a:solidFill>
                <a:latin typeface="Arial Narrow" panose="020B0606020202030204" pitchFamily="34" charset="0"/>
              </a:rPr>
              <a:t>Litotes</a:t>
            </a:r>
            <a:r>
              <a:rPr lang="en-US" altLang="en-US" sz="3200" b="1" dirty="0">
                <a:solidFill>
                  <a:srgbClr val="FFFFFF"/>
                </a:solidFill>
                <a:latin typeface="Arial Narrow" panose="020B0606020202030204" pitchFamily="34" charset="0"/>
              </a:rPr>
              <a:t>: affirmative expressed by the negative of the contrary.</a:t>
            </a:r>
          </a:p>
          <a:p>
            <a:pPr marL="685800" lvl="1" indent="-336550" eaLnBrk="1" hangingPunct="1"/>
            <a:r>
              <a:rPr lang="en-US" altLang="en-US" sz="3200" b="1" i="1" dirty="0" smtClean="0">
                <a:solidFill>
                  <a:srgbClr val="FFFFFF"/>
                </a:solidFill>
                <a:latin typeface="Arial Narrow" panose="020B0606020202030204" pitchFamily="34" charset="0"/>
              </a:rPr>
              <a:t>Psalm </a:t>
            </a:r>
            <a:r>
              <a:rPr lang="en-US" altLang="en-US" sz="3200" b="1" i="1" dirty="0">
                <a:solidFill>
                  <a:srgbClr val="FFFFFF"/>
                </a:solidFill>
                <a:latin typeface="Arial Narrow" panose="020B0606020202030204" pitchFamily="34" charset="0"/>
              </a:rPr>
              <a:t>28:1 - “To Thee, O Lord, I call; My rock, do not be deaf to me. . .” </a:t>
            </a:r>
          </a:p>
          <a:p>
            <a:pPr eaLnBrk="1" hangingPunct="1"/>
            <a:r>
              <a:rPr lang="en-US" altLang="en-US" sz="3200" b="1" u="sng" dirty="0" smtClean="0">
                <a:solidFill>
                  <a:srgbClr val="FFFFFF"/>
                </a:solidFill>
                <a:latin typeface="Arial Narrow" panose="020B0606020202030204" pitchFamily="34" charset="0"/>
              </a:rPr>
              <a:t>Meiosis</a:t>
            </a:r>
            <a:r>
              <a:rPr lang="en-US" altLang="en-US" sz="3200" b="1" dirty="0">
                <a:solidFill>
                  <a:srgbClr val="FFFFFF"/>
                </a:solidFill>
                <a:latin typeface="Arial Narrow" panose="020B0606020202030204" pitchFamily="34" charset="0"/>
              </a:rPr>
              <a:t>: Rhetorical understatement in order to give emphasis.</a:t>
            </a:r>
          </a:p>
          <a:p>
            <a:pPr marL="625475" lvl="1" indent="-228600" eaLnBrk="1" hangingPunct="1"/>
            <a:r>
              <a:rPr lang="en-US" altLang="en-US" sz="3200" b="1" i="1" dirty="0" smtClean="0">
                <a:solidFill>
                  <a:srgbClr val="FFFFFF"/>
                </a:solidFill>
                <a:latin typeface="Arial Narrow" panose="020B0606020202030204" pitchFamily="34" charset="0"/>
              </a:rPr>
              <a:t>2 </a:t>
            </a:r>
            <a:r>
              <a:rPr lang="en-US" altLang="en-US" sz="3200" b="1" i="1" dirty="0">
                <a:solidFill>
                  <a:srgbClr val="FFFFFF"/>
                </a:solidFill>
                <a:latin typeface="Arial Narrow" panose="020B0606020202030204" pitchFamily="34" charset="0"/>
              </a:rPr>
              <a:t>Kings 10:18  "Ahab served Baal a little; Jehu will serve him much”</a:t>
            </a:r>
          </a:p>
        </p:txBody>
      </p:sp>
    </p:spTree>
    <p:extLst>
      <p:ext uri="{BB962C8B-B14F-4D97-AF65-F5344CB8AC3E}">
        <p14:creationId xmlns:p14="http://schemas.microsoft.com/office/powerpoint/2010/main" val="3828016220"/>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subTnLst>
                                    <p:animClr clrSpc="rgb" dir="cw">
                                      <p:cBhvr override="childStyle">
                                        <p:cTn dur="1" fill="hold" display="0" masterRel="nextClick" afterEffect="1"/>
                                        <p:tgtEl>
                                          <p:spTgt spid="5632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0" dur="500"/>
                                        <p:tgtEl>
                                          <p:spTgt spid="5632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56323">
                                            <p:txEl>
                                              <p:pRg st="5" end="5"/>
                                            </p:txEl>
                                          </p:spTgt>
                                        </p:tgtEl>
                                        <p:attrNameLst>
                                          <p:attrName>style.visibility</p:attrName>
                                        </p:attrNameLst>
                                      </p:cBhvr>
                                      <p:to>
                                        <p:strVal val="visible"/>
                                      </p:to>
                                    </p:set>
                                    <p:animEffect transition="in" filter="barn(outVertical)">
                                      <p:cBhvr>
                                        <p:cTn id="35"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Oxymoron</a:t>
            </a:r>
            <a:r>
              <a:rPr lang="en-US" altLang="en-US" sz="3200" b="1" dirty="0">
                <a:solidFill>
                  <a:srgbClr val="FFFFFF"/>
                </a:solidFill>
                <a:latin typeface="Arial Narrow" panose="020B0606020202030204" pitchFamily="34" charset="0"/>
              </a:rPr>
              <a:t>: Presence of antithesis makes apparent contradiction between a noun and its modifier.</a:t>
            </a:r>
          </a:p>
          <a:p>
            <a:pPr marL="566738" lvl="1" indent="-276225" eaLnBrk="1" hangingPunct="1"/>
            <a:r>
              <a:rPr lang="en-US" altLang="en-US" sz="2800" b="1" i="1" dirty="0" smtClean="0">
                <a:solidFill>
                  <a:srgbClr val="FFFFFF"/>
                </a:solidFill>
                <a:latin typeface="Arial Narrow" panose="020B0606020202030204" pitchFamily="34" charset="0"/>
              </a:rPr>
              <a:t>Matt. 6:23  </a:t>
            </a:r>
            <a:r>
              <a:rPr lang="en-US" altLang="en-US" sz="2800" b="1" i="1" dirty="0">
                <a:solidFill>
                  <a:srgbClr val="FFFFFF"/>
                </a:solidFill>
                <a:latin typeface="Arial Narrow" panose="020B0606020202030204" pitchFamily="34" charset="0"/>
              </a:rPr>
              <a:t>If therefore the light that is in you is darkness, how great is the darkness!</a:t>
            </a:r>
          </a:p>
          <a:p>
            <a:pPr eaLnBrk="1" hangingPunct="1"/>
            <a:r>
              <a:rPr lang="en-US" altLang="en-US" sz="3200" b="1" u="sng" dirty="0">
                <a:solidFill>
                  <a:srgbClr val="FFFFFF"/>
                </a:solidFill>
                <a:latin typeface="Arial Narrow" panose="020B0606020202030204" pitchFamily="34" charset="0"/>
              </a:rPr>
              <a:t>Personification</a:t>
            </a:r>
            <a:r>
              <a:rPr lang="en-US" altLang="en-US" sz="3200" b="1" dirty="0">
                <a:solidFill>
                  <a:srgbClr val="FFFFFF"/>
                </a:solidFill>
                <a:latin typeface="Arial Narrow" panose="020B0606020202030204" pitchFamily="34" charset="0"/>
              </a:rPr>
              <a:t>: The inanimate takes on human or animal characteristics.</a:t>
            </a:r>
          </a:p>
          <a:p>
            <a:pPr eaLnBrk="1" hangingPunct="1"/>
            <a:r>
              <a:rPr lang="en-US" altLang="en-US" sz="3200" b="1" u="sng" dirty="0" smtClean="0">
                <a:solidFill>
                  <a:srgbClr val="FFFFFF"/>
                </a:solidFill>
                <a:latin typeface="Arial Narrow" panose="020B0606020202030204" pitchFamily="34" charset="0"/>
              </a:rPr>
              <a:t>Anthropomorphism</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 human characteristics</a:t>
            </a:r>
          </a:p>
          <a:p>
            <a:pPr marL="625475" lvl="1" indent="-277813" eaLnBrk="1" hangingPunct="1"/>
            <a:r>
              <a:rPr lang="en-US" altLang="en-US" sz="2800" b="1" i="1" dirty="0" smtClean="0">
                <a:solidFill>
                  <a:srgbClr val="FFFFFF"/>
                </a:solidFill>
                <a:latin typeface="Arial Narrow" panose="020B0606020202030204" pitchFamily="34" charset="0"/>
              </a:rPr>
              <a:t>Prov. 1:20f   </a:t>
            </a:r>
            <a:r>
              <a:rPr lang="en-US" altLang="en-US" sz="2800" b="1" i="1" dirty="0">
                <a:solidFill>
                  <a:srgbClr val="FFFFFF"/>
                </a:solidFill>
                <a:latin typeface="Arial Narrow" panose="020B0606020202030204" pitchFamily="34" charset="0"/>
              </a:rPr>
              <a:t>Wisdom shouts in the street, She lifts her voice in the square</a:t>
            </a:r>
          </a:p>
          <a:p>
            <a:pPr eaLnBrk="1" hangingPunct="1"/>
            <a:r>
              <a:rPr lang="en-US" altLang="en-US" sz="3200" b="1" u="sng" dirty="0" err="1" smtClean="0">
                <a:solidFill>
                  <a:srgbClr val="FFFFFF"/>
                </a:solidFill>
                <a:latin typeface="Arial Narrow" panose="020B0606020202030204" pitchFamily="34" charset="0"/>
              </a:rPr>
              <a:t>Biomorphism</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 animal or plant characteristics</a:t>
            </a:r>
          </a:p>
          <a:p>
            <a:pPr marL="509588" lvl="1" indent="-219075" eaLnBrk="1" hangingPunct="1"/>
            <a:r>
              <a:rPr lang="en-US" altLang="en-US" sz="2800" b="1" i="1" dirty="0" smtClean="0">
                <a:solidFill>
                  <a:srgbClr val="FFFFFF"/>
                </a:solidFill>
                <a:latin typeface="Arial Narrow" panose="020B0606020202030204" pitchFamily="34" charset="0"/>
              </a:rPr>
              <a:t>Ps </a:t>
            </a:r>
            <a:r>
              <a:rPr lang="en-US" altLang="en-US" sz="2800" b="1" i="1" dirty="0">
                <a:solidFill>
                  <a:srgbClr val="FFFFFF"/>
                </a:solidFill>
                <a:latin typeface="Arial Narrow" panose="020B0606020202030204" pitchFamily="34" charset="0"/>
              </a:rPr>
              <a:t>36:7 - How precious is Thy lovingkindness, O God! And the children of men take refuge in the shadow of Thy wings</a:t>
            </a:r>
          </a:p>
        </p:txBody>
      </p:sp>
    </p:spTree>
    <p:extLst>
      <p:ext uri="{BB962C8B-B14F-4D97-AF65-F5344CB8AC3E}">
        <p14:creationId xmlns:p14="http://schemas.microsoft.com/office/powerpoint/2010/main" val="3922488306"/>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0" dur="500"/>
                                        <p:tgtEl>
                                          <p:spTgt spid="56323">
                                            <p:txEl>
                                              <p:pRg st="4" end="4"/>
                                            </p:txEl>
                                          </p:spTgt>
                                        </p:tgtEl>
                                      </p:cBhvr>
                                    </p:animEffect>
                                  </p:childTnLst>
                                  <p:subTnLst>
                                    <p:animClr clrSpc="rgb" dir="cw">
                                      <p:cBhvr override="childStyle">
                                        <p:cTn dur="1" fill="hold" display="0" masterRel="nextClick" afterEffect="1"/>
                                        <p:tgtEl>
                                          <p:spTgt spid="56323">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56323">
                                            <p:txEl>
                                              <p:pRg st="5" end="5"/>
                                            </p:txEl>
                                          </p:spTgt>
                                        </p:tgtEl>
                                        <p:attrNameLst>
                                          <p:attrName>style.visibility</p:attrName>
                                        </p:attrNameLst>
                                      </p:cBhvr>
                                      <p:to>
                                        <p:strVal val="visible"/>
                                      </p:to>
                                    </p:set>
                                    <p:animEffect transition="in" filter="barn(outVertical)">
                                      <p:cBhvr>
                                        <p:cTn id="35" dur="500"/>
                                        <p:tgtEl>
                                          <p:spTgt spid="5632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grpId="0" nodeType="clickEffect">
                                  <p:stCondLst>
                                    <p:cond delay="0"/>
                                  </p:stCondLst>
                                  <p:childTnLst>
                                    <p:set>
                                      <p:cBhvr>
                                        <p:cTn id="39" dur="1" fill="hold">
                                          <p:stCondLst>
                                            <p:cond delay="0"/>
                                          </p:stCondLst>
                                        </p:cTn>
                                        <p:tgtEl>
                                          <p:spTgt spid="56323">
                                            <p:txEl>
                                              <p:pRg st="6" end="6"/>
                                            </p:txEl>
                                          </p:spTgt>
                                        </p:tgtEl>
                                        <p:attrNameLst>
                                          <p:attrName>style.visibility</p:attrName>
                                        </p:attrNameLst>
                                      </p:cBhvr>
                                      <p:to>
                                        <p:strVal val="visible"/>
                                      </p:to>
                                    </p:set>
                                    <p:animEffect transition="in" filter="barn(outVertical)">
                                      <p:cBhvr>
                                        <p:cTn id="40" dur="500"/>
                                        <p:tgtEl>
                                          <p:spTgt spid="563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Types of Figures of Speech</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15553"/>
            <a:ext cx="9144000" cy="6242447"/>
          </a:xfrm>
          <a:noFill/>
        </p:spPr>
        <p:txBody>
          <a:bodyPr/>
          <a:lstStyle/>
          <a:p>
            <a:pPr eaLnBrk="1" hangingPunct="1"/>
            <a:r>
              <a:rPr lang="en-US" altLang="en-US" sz="3200" b="1" u="sng" dirty="0">
                <a:solidFill>
                  <a:srgbClr val="FFFFFF"/>
                </a:solidFill>
                <a:latin typeface="Arial Narrow" panose="020B0606020202030204" pitchFamily="34" charset="0"/>
              </a:rPr>
              <a:t>Paronomasia</a:t>
            </a:r>
            <a:r>
              <a:rPr lang="en-US" altLang="en-US" sz="3200" b="1" dirty="0">
                <a:solidFill>
                  <a:srgbClr val="FFFFFF"/>
                </a:solidFill>
                <a:latin typeface="Arial Narrow" panose="020B0606020202030204" pitchFamily="34" charset="0"/>
              </a:rPr>
              <a:t>: Pun - play on words for effect.</a:t>
            </a:r>
          </a:p>
          <a:p>
            <a:pPr marL="566738" lvl="1" indent="-276225" eaLnBrk="1" hangingPunct="1"/>
            <a:r>
              <a:rPr lang="en-US" altLang="en-US" sz="2800" b="1" i="1" dirty="0" smtClean="0">
                <a:solidFill>
                  <a:srgbClr val="FFFFFF"/>
                </a:solidFill>
                <a:latin typeface="Arial Narrow" panose="020B0606020202030204" pitchFamily="34" charset="0"/>
              </a:rPr>
              <a:t>Matthew </a:t>
            </a:r>
            <a:r>
              <a:rPr lang="en-US" altLang="en-US" sz="2800" b="1" i="1" dirty="0">
                <a:solidFill>
                  <a:srgbClr val="FFFFFF"/>
                </a:solidFill>
                <a:latin typeface="Arial Narrow" panose="020B0606020202030204" pitchFamily="34" charset="0"/>
              </a:rPr>
              <a:t>16:18 "And I also say to you that you are Peter (</a:t>
            </a:r>
            <a:r>
              <a:rPr lang="en-US" altLang="en-US" sz="2800" b="1" i="1" dirty="0" err="1">
                <a:solidFill>
                  <a:srgbClr val="FFFFFF"/>
                </a:solidFill>
                <a:latin typeface="Arial Narrow" panose="020B0606020202030204" pitchFamily="34" charset="0"/>
              </a:rPr>
              <a:t>petros</a:t>
            </a:r>
            <a:r>
              <a:rPr lang="en-US" altLang="en-US" sz="2800" b="1" i="1" dirty="0">
                <a:solidFill>
                  <a:srgbClr val="FFFFFF"/>
                </a:solidFill>
                <a:latin typeface="Arial Narrow" panose="020B0606020202030204" pitchFamily="34" charset="0"/>
              </a:rPr>
              <a:t>), and upon this rock (</a:t>
            </a:r>
            <a:r>
              <a:rPr lang="en-US" altLang="en-US" sz="2800" b="1" i="1" dirty="0" err="1">
                <a:solidFill>
                  <a:srgbClr val="FFFFFF"/>
                </a:solidFill>
                <a:latin typeface="Arial Narrow" panose="020B0606020202030204" pitchFamily="34" charset="0"/>
              </a:rPr>
              <a:t>petra</a:t>
            </a:r>
            <a:r>
              <a:rPr lang="en-US" altLang="en-US" sz="2800" b="1" i="1" dirty="0">
                <a:solidFill>
                  <a:srgbClr val="FFFFFF"/>
                </a:solidFill>
                <a:latin typeface="Arial Narrow" panose="020B0606020202030204" pitchFamily="34" charset="0"/>
              </a:rPr>
              <a:t>) I will build My church”</a:t>
            </a:r>
          </a:p>
          <a:p>
            <a:pPr eaLnBrk="1" hangingPunct="1"/>
            <a:r>
              <a:rPr lang="en-US" altLang="en-US" sz="3200" b="1" u="sng" dirty="0" smtClean="0">
                <a:solidFill>
                  <a:srgbClr val="FFFFFF"/>
                </a:solidFill>
                <a:latin typeface="Arial Narrow" panose="020B0606020202030204" pitchFamily="34" charset="0"/>
              </a:rPr>
              <a:t>Metonymy</a:t>
            </a:r>
            <a:r>
              <a:rPr lang="en-US" altLang="en-US" sz="3200" b="1" dirty="0">
                <a:solidFill>
                  <a:srgbClr val="FFFFFF"/>
                </a:solidFill>
                <a:latin typeface="Arial Narrow" panose="020B0606020202030204" pitchFamily="34" charset="0"/>
              </a:rPr>
              <a:t>: Exchange of one noun for another by their close association</a:t>
            </a:r>
          </a:p>
          <a:p>
            <a:pPr marL="566738" lvl="1" indent="-219075" eaLnBrk="1" hangingPunct="1"/>
            <a:r>
              <a:rPr lang="en-US" altLang="en-US" sz="2800" b="1" i="1" dirty="0" smtClean="0">
                <a:solidFill>
                  <a:srgbClr val="FFFFFF"/>
                </a:solidFill>
                <a:latin typeface="Arial Narrow" panose="020B0606020202030204" pitchFamily="34" charset="0"/>
              </a:rPr>
              <a:t>Proverbs </a:t>
            </a:r>
            <a:r>
              <a:rPr lang="en-US" altLang="en-US" sz="2800" b="1" i="1" dirty="0">
                <a:solidFill>
                  <a:srgbClr val="FFFFFF"/>
                </a:solidFill>
                <a:latin typeface="Arial Narrow" panose="020B0606020202030204" pitchFamily="34" charset="0"/>
              </a:rPr>
              <a:t>4:14   Do not enter the path of the wicked, And do not proceed in the way of evil men.</a:t>
            </a:r>
          </a:p>
          <a:p>
            <a:pPr eaLnBrk="1" hangingPunct="1"/>
            <a:r>
              <a:rPr lang="en-US" altLang="en-US" sz="3200" b="1" u="sng" dirty="0" err="1" smtClean="0">
                <a:solidFill>
                  <a:srgbClr val="FFFFFF"/>
                </a:solidFill>
                <a:latin typeface="Arial Narrow" panose="020B0606020202030204" pitchFamily="34" charset="0"/>
              </a:rPr>
              <a:t>Homeocentrisms</a:t>
            </a:r>
            <a:r>
              <a:rPr lang="en-US" altLang="en-US" sz="3200" b="1" u="sng" dirty="0" smtClean="0">
                <a:solidFill>
                  <a:srgbClr val="FFFFFF"/>
                </a:solidFill>
                <a:latin typeface="Arial Narrow" panose="020B0606020202030204" pitchFamily="34" charset="0"/>
              </a:rPr>
              <a:t>  /</a:t>
            </a:r>
            <a:r>
              <a:rPr lang="en-US" altLang="en-US" sz="3200" b="1" u="sng" dirty="0" err="1">
                <a:solidFill>
                  <a:srgbClr val="FFFFFF"/>
                </a:solidFill>
                <a:latin typeface="Arial Narrow" panose="020B0606020202030204" pitchFamily="34" charset="0"/>
              </a:rPr>
              <a:t>geocentrisms</a:t>
            </a:r>
            <a:r>
              <a:rPr lang="en-US" altLang="en-US" sz="3200" b="1" dirty="0">
                <a:solidFill>
                  <a:srgbClr val="FFFFFF"/>
                </a:solidFill>
                <a:latin typeface="Arial Narrow" panose="020B0606020202030204" pitchFamily="34" charset="0"/>
              </a:rPr>
              <a:t>: The view from man’s / earth’s perspective </a:t>
            </a:r>
          </a:p>
          <a:p>
            <a:pPr marL="566738" lvl="1" indent="-276225" eaLnBrk="1" hangingPunct="1"/>
            <a:r>
              <a:rPr lang="en-US" altLang="en-US" sz="2800" b="1" i="1" dirty="0" smtClean="0">
                <a:solidFill>
                  <a:srgbClr val="FFFFFF"/>
                </a:solidFill>
                <a:latin typeface="Arial Narrow" panose="020B0606020202030204" pitchFamily="34" charset="0"/>
              </a:rPr>
              <a:t>Psalm </a:t>
            </a:r>
            <a:r>
              <a:rPr lang="en-US" altLang="en-US" sz="2800" b="1" i="1" dirty="0">
                <a:solidFill>
                  <a:srgbClr val="FFFFFF"/>
                </a:solidFill>
                <a:latin typeface="Arial Narrow" panose="020B0606020202030204" pitchFamily="34" charset="0"/>
              </a:rPr>
              <a:t>19:4-6   Its rising is from one end of the heavens, And its circuit to the other end of them</a:t>
            </a:r>
            <a:endParaRPr lang="en-US" altLang="en-US" sz="24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975544432"/>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subTnLst>
                                    <p:animClr clrSpc="rgb" dir="cw">
                                      <p:cBhvr override="childStyle">
                                        <p:cTn dur="1" fill="hold" display="0" masterRel="nextClick" afterEffect="1"/>
                                        <p:tgtEl>
                                          <p:spTgt spid="5632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0" dur="500"/>
                                        <p:tgtEl>
                                          <p:spTgt spid="5632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56323">
                                            <p:txEl>
                                              <p:pRg st="5" end="5"/>
                                            </p:txEl>
                                          </p:spTgt>
                                        </p:tgtEl>
                                        <p:attrNameLst>
                                          <p:attrName>style.visibility</p:attrName>
                                        </p:attrNameLst>
                                      </p:cBhvr>
                                      <p:to>
                                        <p:strVal val="visible"/>
                                      </p:to>
                                    </p:set>
                                    <p:animEffect transition="in" filter="barn(outVertical)">
                                      <p:cBhvr>
                                        <p:cTn id="35"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433"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Figures of Speech - Exercises</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33400"/>
            <a:ext cx="9144000" cy="6324600"/>
          </a:xfrm>
          <a:noFill/>
        </p:spPr>
        <p:txBody>
          <a:bodyPr/>
          <a:lstStyle/>
          <a:p>
            <a:pPr eaLnBrk="1" hangingPunct="1"/>
            <a:r>
              <a:rPr lang="en-US" altLang="en-US" sz="3600" b="1" dirty="0">
                <a:solidFill>
                  <a:srgbClr val="FFFFFF"/>
                </a:solidFill>
                <a:latin typeface="Arial Narrow" panose="020B0606020202030204" pitchFamily="34" charset="0"/>
              </a:rPr>
              <a:t>Hosea 13:3 </a:t>
            </a:r>
            <a:r>
              <a:rPr lang="en-US" altLang="en-US" sz="3600" b="1" dirty="0" smtClean="0">
                <a:solidFill>
                  <a:srgbClr val="FFFFFF"/>
                </a:solidFill>
                <a:latin typeface="Arial Narrow" panose="020B0606020202030204" pitchFamily="34" charset="0"/>
              </a:rPr>
              <a:t>-  </a:t>
            </a:r>
            <a:r>
              <a:rPr lang="en-US" altLang="en-US" sz="3600" b="1" i="1" u="sng" dirty="0">
                <a:solidFill>
                  <a:srgbClr val="FFFFFF"/>
                </a:solidFill>
                <a:latin typeface="Arial Narrow" panose="020B0606020202030204" pitchFamily="34" charset="0"/>
              </a:rPr>
              <a:t>simile</a:t>
            </a:r>
            <a:r>
              <a:rPr lang="en-US" altLang="en-US" sz="3600" b="1" i="1" dirty="0">
                <a:solidFill>
                  <a:srgbClr val="FFFFFF"/>
                </a:solidFill>
                <a:latin typeface="Arial Narrow" panose="020B0606020202030204" pitchFamily="34" charset="0"/>
              </a:rPr>
              <a:t>  "be like "   dissimilar compared by "</a:t>
            </a:r>
            <a:r>
              <a:rPr lang="en-US" altLang="en-US" sz="3600" b="1" i="1" dirty="0" smtClean="0">
                <a:solidFill>
                  <a:srgbClr val="FFFFFF"/>
                </a:solidFill>
                <a:latin typeface="Arial Narrow" panose="020B0606020202030204" pitchFamily="34" charset="0"/>
              </a:rPr>
              <a:t>like</a:t>
            </a:r>
            <a:r>
              <a:rPr lang="en-US" altLang="en-US" sz="3600" b="1" i="1" dirty="0">
                <a:solidFill>
                  <a:srgbClr val="FFFFFF"/>
                </a:solidFill>
                <a:latin typeface="Arial Narrow" panose="020B0606020202030204" pitchFamily="34" charset="0"/>
              </a:rPr>
              <a:t>“  </a:t>
            </a:r>
            <a:endParaRPr lang="en-US" altLang="en-US" sz="3600" b="1" i="1" dirty="0" smtClean="0">
              <a:solidFill>
                <a:srgbClr val="FFFFFF"/>
              </a:solidFill>
              <a:latin typeface="Arial Narrow" panose="020B0606020202030204" pitchFamily="34" charset="0"/>
            </a:endParaRPr>
          </a:p>
          <a:p>
            <a:pPr marL="625475" lvl="1" indent="-334963" eaLnBrk="1" hangingPunct="1"/>
            <a:r>
              <a:rPr lang="en-US" altLang="en-US" sz="3600" b="1" i="1" dirty="0" smtClean="0">
                <a:solidFill>
                  <a:srgbClr val="FFFFFF"/>
                </a:solidFill>
                <a:latin typeface="Arial Narrow" panose="020B0606020202030204" pitchFamily="34" charset="0"/>
              </a:rPr>
              <a:t>(Note</a:t>
            </a:r>
            <a:r>
              <a:rPr lang="en-US" altLang="en-US" sz="3600" b="1" i="1" dirty="0">
                <a:solidFill>
                  <a:srgbClr val="FFFFFF"/>
                </a:solidFill>
                <a:latin typeface="Arial Narrow" panose="020B0606020202030204" pitchFamily="34" charset="0"/>
              </a:rPr>
              <a:t>: Simile: “is as,” “</a:t>
            </a:r>
            <a:r>
              <a:rPr lang="en-US" altLang="en-US" sz="3600" b="1" i="1" dirty="0" smtClean="0">
                <a:solidFill>
                  <a:srgbClr val="FFFFFF"/>
                </a:solidFill>
                <a:latin typeface="Arial Narrow" panose="020B0606020202030204" pitchFamily="34" charset="0"/>
              </a:rPr>
              <a:t>as,” </a:t>
            </a:r>
            <a:r>
              <a:rPr lang="en-US" altLang="en-US" sz="3600" b="1" i="1" dirty="0">
                <a:solidFill>
                  <a:srgbClr val="FFFFFF"/>
                </a:solidFill>
                <a:latin typeface="Arial Narrow" panose="020B0606020202030204" pitchFamily="34" charset="0"/>
              </a:rPr>
              <a:t>or “</a:t>
            </a:r>
            <a:r>
              <a:rPr lang="en-US" altLang="en-US" sz="3600" b="1" i="1" dirty="0" smtClean="0">
                <a:solidFill>
                  <a:srgbClr val="FFFFFF"/>
                </a:solidFill>
                <a:latin typeface="Arial Narrow" panose="020B0606020202030204" pitchFamily="34" charset="0"/>
              </a:rPr>
              <a:t>like” - a comparison of what is dissimilar) </a:t>
            </a:r>
          </a:p>
          <a:p>
            <a:pPr eaLnBrk="1" hangingPunct="1"/>
            <a:r>
              <a:rPr lang="en-US" altLang="en-US" sz="3600" b="1" i="1" dirty="0">
                <a:solidFill>
                  <a:srgbClr val="FFFFFF"/>
                </a:solidFill>
                <a:latin typeface="Arial Narrow" panose="020B0606020202030204" pitchFamily="34" charset="0"/>
              </a:rPr>
              <a:t>Proverbs 12:4  </a:t>
            </a:r>
            <a:r>
              <a:rPr lang="en-US" altLang="en-US" sz="3600" b="1" i="1" dirty="0" smtClean="0">
                <a:solidFill>
                  <a:srgbClr val="FFFFFF"/>
                </a:solidFill>
                <a:latin typeface="Arial Narrow" panose="020B0606020202030204" pitchFamily="34" charset="0"/>
              </a:rPr>
              <a:t>- </a:t>
            </a:r>
            <a:r>
              <a:rPr lang="en-US" altLang="en-US" sz="3600" b="1" i="1" u="sng" dirty="0">
                <a:solidFill>
                  <a:srgbClr val="FFFFFF"/>
                </a:solidFill>
                <a:latin typeface="Arial Narrow" panose="020B0606020202030204" pitchFamily="34" charset="0"/>
              </a:rPr>
              <a:t>Metaphor</a:t>
            </a:r>
            <a:r>
              <a:rPr lang="en-US" altLang="en-US" sz="3600" b="1" i="1" dirty="0">
                <a:solidFill>
                  <a:srgbClr val="FFFFFF"/>
                </a:solidFill>
                <a:latin typeface="Arial Narrow" panose="020B0606020202030204" pitchFamily="34" charset="0"/>
              </a:rPr>
              <a:t>    she "is" </a:t>
            </a:r>
            <a:r>
              <a:rPr lang="en-US" altLang="en-US" sz="3600" b="1" i="1" dirty="0" smtClean="0">
                <a:solidFill>
                  <a:srgbClr val="FFFFFF"/>
                </a:solidFill>
                <a:latin typeface="Arial Narrow" panose="020B0606020202030204" pitchFamily="34" charset="0"/>
              </a:rPr>
              <a:t> - a </a:t>
            </a:r>
            <a:r>
              <a:rPr lang="en-US" altLang="en-US" sz="3600" b="1" i="1" dirty="0">
                <a:solidFill>
                  <a:srgbClr val="FFFFFF"/>
                </a:solidFill>
                <a:latin typeface="Arial Narrow" panose="020B0606020202030204" pitchFamily="34" charset="0"/>
              </a:rPr>
              <a:t>direct comparison </a:t>
            </a:r>
            <a:endParaRPr lang="en-US" altLang="en-US" sz="3600" b="1" i="1" dirty="0" smtClean="0">
              <a:solidFill>
                <a:srgbClr val="FFFFFF"/>
              </a:solidFill>
              <a:latin typeface="Arial Narrow" panose="020B0606020202030204" pitchFamily="34" charset="0"/>
            </a:endParaRPr>
          </a:p>
          <a:p>
            <a:pPr lvl="1" eaLnBrk="1" hangingPunct="1"/>
            <a:r>
              <a:rPr lang="en-US" altLang="en-US" sz="3600" b="1" i="1" dirty="0" smtClean="0">
                <a:solidFill>
                  <a:srgbClr val="FFFFFF"/>
                </a:solidFill>
                <a:latin typeface="Arial Narrow" panose="020B0606020202030204" pitchFamily="34" charset="0"/>
              </a:rPr>
              <a:t>Note: The verb – “is” – is assumed, an ellipsis</a:t>
            </a:r>
          </a:p>
        </p:txBody>
      </p:sp>
    </p:spTree>
    <p:extLst>
      <p:ext uri="{BB962C8B-B14F-4D97-AF65-F5344CB8AC3E}">
        <p14:creationId xmlns:p14="http://schemas.microsoft.com/office/powerpoint/2010/main" val="988764092"/>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par>
                          <p:cTn id="11" fill="hold">
                            <p:stCondLst>
                              <p:cond delay="500"/>
                            </p:stCondLst>
                            <p:childTnLst>
                              <p:par>
                                <p:cTn id="12" presetID="12" presetClass="entr" presetSubtype="4" fill="hold" grpId="0" nodeType="afterEffect">
                                  <p:stCondLst>
                                    <p:cond delay="100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4"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Effect transition="in" filter="slide(fromBottom)">
                                      <p:cBhvr>
                                        <p:cTn id="19" dur="500"/>
                                        <p:tgtEl>
                                          <p:spTgt spid="57347">
                                            <p:txEl>
                                              <p:pRg st="2" end="2"/>
                                            </p:txEl>
                                          </p:spTgt>
                                        </p:tgtEl>
                                      </p:cBhvr>
                                    </p:animEffect>
                                  </p:childTnLst>
                                </p:cTn>
                              </p:par>
                            </p:childTnLst>
                          </p:cTn>
                        </p:par>
                        <p:par>
                          <p:cTn id="20" fill="hold">
                            <p:stCondLst>
                              <p:cond delay="500"/>
                            </p:stCondLst>
                            <p:childTnLst>
                              <p:par>
                                <p:cTn id="21" presetID="12" presetClass="entr" presetSubtype="4" fill="hold" grpId="0" nodeType="afterEffect">
                                  <p:stCondLst>
                                    <p:cond delay="1000"/>
                                  </p:stCondLst>
                                  <p:childTnLst>
                                    <p:set>
                                      <p:cBhvr>
                                        <p:cTn id="22"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3"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433"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Figures of Speech - Exercises</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33400"/>
            <a:ext cx="9144000" cy="6324600"/>
          </a:xfrm>
          <a:noFill/>
        </p:spPr>
        <p:txBody>
          <a:bodyPr/>
          <a:lstStyle/>
          <a:p>
            <a:pPr eaLnBrk="1" hangingPunct="1"/>
            <a:r>
              <a:rPr lang="en-US" altLang="en-US" sz="3600" b="1" dirty="0" smtClean="0">
                <a:solidFill>
                  <a:srgbClr val="FFFFFF"/>
                </a:solidFill>
                <a:latin typeface="Arial Narrow" panose="020B0606020202030204" pitchFamily="34" charset="0"/>
              </a:rPr>
              <a:t>Acts 23:3 -  </a:t>
            </a:r>
            <a:r>
              <a:rPr lang="en-US" altLang="en-US" sz="3600" b="1" i="1" u="sng" dirty="0" smtClean="0">
                <a:solidFill>
                  <a:srgbClr val="FFFFFF"/>
                </a:solidFill>
                <a:latin typeface="Arial Narrow" panose="020B0606020202030204" pitchFamily="34" charset="0"/>
              </a:rPr>
              <a:t>metaphor</a:t>
            </a:r>
            <a:r>
              <a:rPr lang="en-US" altLang="en-US" sz="3600" b="1" i="1" dirty="0" smtClean="0">
                <a:solidFill>
                  <a:srgbClr val="FFFFFF"/>
                </a:solidFill>
                <a:latin typeface="Arial Narrow" panose="020B0606020202030204" pitchFamily="34" charset="0"/>
              </a:rPr>
              <a:t>   - “you white washed wall”  - a direct comparison. </a:t>
            </a:r>
          </a:p>
          <a:p>
            <a:pPr eaLnBrk="1" hangingPunct="1"/>
            <a:r>
              <a:rPr lang="en-US" altLang="en-US" sz="3600" b="1" i="1" dirty="0">
                <a:solidFill>
                  <a:srgbClr val="FFFFFF"/>
                </a:solidFill>
                <a:latin typeface="Arial Narrow" panose="020B0606020202030204" pitchFamily="34" charset="0"/>
              </a:rPr>
              <a:t>Psalm 31:10 - </a:t>
            </a:r>
            <a:r>
              <a:rPr lang="en-US" altLang="en-US" sz="3600" b="1" i="1" u="sng" dirty="0" smtClean="0">
                <a:solidFill>
                  <a:srgbClr val="FFFFFF"/>
                </a:solidFill>
                <a:latin typeface="Arial Narrow" panose="020B0606020202030204" pitchFamily="34" charset="0"/>
              </a:rPr>
              <a:t>Hyperbole</a:t>
            </a:r>
            <a:r>
              <a:rPr lang="en-US" altLang="en-US" sz="3600" b="1" i="1" dirty="0" smtClean="0">
                <a:solidFill>
                  <a:srgbClr val="FFFFFF"/>
                </a:solidFill>
                <a:latin typeface="Arial Narrow" panose="020B0606020202030204" pitchFamily="34" charset="0"/>
              </a:rPr>
              <a:t>   -  exaggeration to stress quantity of sorrow.</a:t>
            </a:r>
          </a:p>
          <a:p>
            <a:pPr eaLnBrk="1" hangingPunct="1"/>
            <a:r>
              <a:rPr lang="en-US" altLang="en-US" sz="3600" b="1" i="1" dirty="0">
                <a:solidFill>
                  <a:srgbClr val="FFFFFF"/>
                </a:solidFill>
                <a:latin typeface="Arial Narrow" panose="020B0606020202030204" pitchFamily="34" charset="0"/>
              </a:rPr>
              <a:t>1 </a:t>
            </a:r>
            <a:r>
              <a:rPr lang="en-US" altLang="en-US" sz="3600" b="1" i="1" dirty="0" smtClean="0">
                <a:solidFill>
                  <a:srgbClr val="FFFFFF"/>
                </a:solidFill>
                <a:latin typeface="Arial Narrow" panose="020B0606020202030204" pitchFamily="34" charset="0"/>
              </a:rPr>
              <a:t>Corinthians 11:30 – </a:t>
            </a:r>
            <a:r>
              <a:rPr lang="en-US" altLang="en-US" sz="3600" b="1" i="1" u="sng" dirty="0" smtClean="0">
                <a:solidFill>
                  <a:srgbClr val="FFFFFF"/>
                </a:solidFill>
                <a:latin typeface="Arial Narrow" panose="020B0606020202030204" pitchFamily="34" charset="0"/>
              </a:rPr>
              <a:t>Euphemism</a:t>
            </a:r>
            <a:r>
              <a:rPr lang="en-US" altLang="en-US" sz="3600" b="1" u="sng" dirty="0" smtClean="0">
                <a:solidFill>
                  <a:srgbClr val="FFFFFF"/>
                </a:solidFill>
                <a:latin typeface="Arial Narrow" panose="020B0606020202030204" pitchFamily="34" charset="0"/>
              </a:rPr>
              <a:t> </a:t>
            </a:r>
            <a:r>
              <a:rPr lang="en-US" altLang="en-US" sz="3600" b="1" dirty="0" smtClean="0">
                <a:solidFill>
                  <a:srgbClr val="FFFFFF"/>
                </a:solidFill>
                <a:latin typeface="Arial Narrow" panose="020B0606020202030204" pitchFamily="34" charset="0"/>
              </a:rPr>
              <a:t>– uses “sleep” for dead</a:t>
            </a:r>
            <a:endParaRPr lang="en-US" altLang="en-US" sz="3600" b="1" i="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0"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433"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Figures of Speech - Exercises</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33400"/>
            <a:ext cx="9144000" cy="6324600"/>
          </a:xfrm>
          <a:noFill/>
        </p:spPr>
        <p:txBody>
          <a:bodyPr/>
          <a:lstStyle/>
          <a:p>
            <a:pPr eaLnBrk="1" hangingPunct="1"/>
            <a:r>
              <a:rPr lang="en-US" altLang="en-US" sz="3600" b="1" dirty="0">
                <a:solidFill>
                  <a:srgbClr val="FFFFFF"/>
                </a:solidFill>
                <a:latin typeface="Arial Narrow" panose="020B0606020202030204" pitchFamily="34" charset="0"/>
              </a:rPr>
              <a:t>Ruth </a:t>
            </a:r>
            <a:r>
              <a:rPr lang="en-US" altLang="en-US" sz="3600" b="1" dirty="0" smtClean="0">
                <a:solidFill>
                  <a:srgbClr val="FFFFFF"/>
                </a:solidFill>
                <a:latin typeface="Arial Narrow" panose="020B0606020202030204" pitchFamily="34" charset="0"/>
              </a:rPr>
              <a:t>2:12 -  </a:t>
            </a:r>
            <a:r>
              <a:rPr lang="en-US" altLang="en-US" sz="3600" b="1" i="1" u="sng" dirty="0" err="1" smtClean="0">
                <a:solidFill>
                  <a:srgbClr val="FFFFFF"/>
                </a:solidFill>
                <a:latin typeface="Arial Narrow" panose="020B0606020202030204" pitchFamily="34" charset="0"/>
              </a:rPr>
              <a:t>Biomorphism</a:t>
            </a:r>
            <a:r>
              <a:rPr lang="en-US" altLang="en-US" sz="3600" b="1" i="1" dirty="0" smtClean="0">
                <a:solidFill>
                  <a:srgbClr val="FFFFFF"/>
                </a:solidFill>
                <a:latin typeface="Arial Narrow" panose="020B0606020202030204" pitchFamily="34" charset="0"/>
              </a:rPr>
              <a:t>   - God’s “wings” – animal characteristics </a:t>
            </a:r>
          </a:p>
          <a:p>
            <a:pPr eaLnBrk="1" hangingPunct="1"/>
            <a:r>
              <a:rPr lang="en-US" altLang="en-US" sz="3600" b="1" i="1" dirty="0">
                <a:solidFill>
                  <a:srgbClr val="FFFFFF"/>
                </a:solidFill>
                <a:latin typeface="Arial Narrow" panose="020B0606020202030204" pitchFamily="34" charset="0"/>
              </a:rPr>
              <a:t>1 Cor. </a:t>
            </a:r>
            <a:r>
              <a:rPr lang="en-US" altLang="en-US" sz="3600" b="1" i="1" dirty="0" smtClean="0">
                <a:solidFill>
                  <a:srgbClr val="FFFFFF"/>
                </a:solidFill>
                <a:latin typeface="Arial Narrow" panose="020B0606020202030204" pitchFamily="34" charset="0"/>
              </a:rPr>
              <a:t>12:17 – </a:t>
            </a:r>
            <a:r>
              <a:rPr lang="en-US" altLang="en-US" sz="3600" b="1" i="1" u="sng" dirty="0">
                <a:solidFill>
                  <a:srgbClr val="FFFFFF"/>
                </a:solidFill>
                <a:latin typeface="Arial Narrow" panose="020B0606020202030204" pitchFamily="34" charset="0"/>
              </a:rPr>
              <a:t>M</a:t>
            </a:r>
            <a:r>
              <a:rPr lang="en-US" altLang="en-US" sz="3600" b="1" i="1" u="sng" dirty="0" smtClean="0">
                <a:solidFill>
                  <a:srgbClr val="FFFFFF"/>
                </a:solidFill>
                <a:latin typeface="Arial Narrow" panose="020B0606020202030204" pitchFamily="34" charset="0"/>
              </a:rPr>
              <a:t>etaphoric hyperbolic </a:t>
            </a:r>
            <a:r>
              <a:rPr lang="en-US" altLang="en-US" sz="3600" b="1" i="1" u="sng" dirty="0" err="1" smtClean="0">
                <a:solidFill>
                  <a:srgbClr val="FFFFFF"/>
                </a:solidFill>
                <a:latin typeface="Arial Narrow" panose="020B0606020202030204" pitchFamily="34" charset="0"/>
              </a:rPr>
              <a:t>synechoche</a:t>
            </a:r>
            <a:r>
              <a:rPr lang="en-US" altLang="en-US" sz="3600" b="1" i="1" dirty="0" smtClean="0">
                <a:solidFill>
                  <a:srgbClr val="FFFFFF"/>
                </a:solidFill>
                <a:latin typeface="Arial Narrow" panose="020B0606020202030204" pitchFamily="34" charset="0"/>
              </a:rPr>
              <a:t>   -  exaggeration to stress quantity of sorrow.</a:t>
            </a:r>
          </a:p>
          <a:p>
            <a:pPr eaLnBrk="1" hangingPunct="1"/>
            <a:r>
              <a:rPr lang="en-US" altLang="en-US" sz="3600" b="1" i="1" dirty="0">
                <a:solidFill>
                  <a:srgbClr val="FFFFFF"/>
                </a:solidFill>
                <a:latin typeface="Arial Narrow" panose="020B0606020202030204" pitchFamily="34" charset="0"/>
              </a:rPr>
              <a:t>1 </a:t>
            </a:r>
            <a:r>
              <a:rPr lang="en-US" altLang="en-US" sz="3600" b="1" i="1" dirty="0" smtClean="0">
                <a:solidFill>
                  <a:srgbClr val="FFFFFF"/>
                </a:solidFill>
                <a:latin typeface="Arial Narrow" panose="020B0606020202030204" pitchFamily="34" charset="0"/>
              </a:rPr>
              <a:t>Corinthians 12:15 – </a:t>
            </a:r>
            <a:r>
              <a:rPr lang="en-US" altLang="en-US" sz="3600" b="1" i="1" u="sng" dirty="0" smtClean="0">
                <a:solidFill>
                  <a:srgbClr val="FFFFFF"/>
                </a:solidFill>
                <a:latin typeface="Arial Narrow" panose="020B0606020202030204" pitchFamily="34" charset="0"/>
              </a:rPr>
              <a:t>Anthropomorphism</a:t>
            </a:r>
            <a:r>
              <a:rPr lang="en-US" altLang="en-US" sz="3600" b="1" u="sng" dirty="0" smtClean="0">
                <a:solidFill>
                  <a:srgbClr val="FFFFFF"/>
                </a:solidFill>
                <a:latin typeface="Arial Narrow" panose="020B0606020202030204" pitchFamily="34" charset="0"/>
              </a:rPr>
              <a:t> </a:t>
            </a:r>
            <a:r>
              <a:rPr lang="en-US" altLang="en-US" sz="3600" b="1" dirty="0" smtClean="0">
                <a:solidFill>
                  <a:srgbClr val="FFFFFF"/>
                </a:solidFill>
                <a:latin typeface="Arial Narrow" panose="020B0606020202030204" pitchFamily="34" charset="0"/>
              </a:rPr>
              <a:t>– foot taking on other human characteristics</a:t>
            </a:r>
            <a:endParaRPr lang="en-US" altLang="en-US" sz="36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73073920"/>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0"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15433"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Figures of Speech - Exercises</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533400"/>
            <a:ext cx="9144000" cy="6324600"/>
          </a:xfrm>
          <a:noFill/>
        </p:spPr>
        <p:txBody>
          <a:bodyPr/>
          <a:lstStyle/>
          <a:p>
            <a:pPr eaLnBrk="1" hangingPunct="1"/>
            <a:r>
              <a:rPr lang="en-US" altLang="en-US" sz="3200" b="1" dirty="0">
                <a:solidFill>
                  <a:srgbClr val="FFFFFF"/>
                </a:solidFill>
                <a:latin typeface="Arial Narrow" panose="020B0606020202030204" pitchFamily="34" charset="0"/>
              </a:rPr>
              <a:t>Jesus uses figures of speech to describe Himself in the following passages. What does each mean</a:t>
            </a:r>
            <a:r>
              <a:rPr lang="en-US" altLang="en-US" sz="3200" b="1" dirty="0" smtClean="0">
                <a:solidFill>
                  <a:srgbClr val="FFFFFF"/>
                </a:solidFill>
                <a:latin typeface="Arial Narrow" panose="020B0606020202030204" pitchFamily="34" charset="0"/>
              </a:rPr>
              <a:t>?</a:t>
            </a:r>
            <a:r>
              <a:rPr lang="en-US" altLang="en-US" sz="3200" b="1" i="1" dirty="0" smtClean="0">
                <a:solidFill>
                  <a:srgbClr val="FFFFFF"/>
                </a:solidFill>
                <a:latin typeface="Arial Narrow" panose="020B0606020202030204" pitchFamily="34" charset="0"/>
              </a:rPr>
              <a:t> </a:t>
            </a:r>
          </a:p>
          <a:p>
            <a:pPr eaLnBrk="1" hangingPunct="1"/>
            <a:r>
              <a:rPr lang="en-US" altLang="en-US" sz="3200" b="1" dirty="0">
                <a:solidFill>
                  <a:srgbClr val="FFFFFF"/>
                </a:solidFill>
                <a:latin typeface="Arial Narrow" panose="020B0606020202030204" pitchFamily="34" charset="0"/>
              </a:rPr>
              <a:t>John </a:t>
            </a:r>
            <a:r>
              <a:rPr lang="en-US" altLang="en-US" sz="3200" b="1" dirty="0" smtClean="0">
                <a:solidFill>
                  <a:srgbClr val="FFFFFF"/>
                </a:solidFill>
                <a:latin typeface="Arial Narrow" panose="020B0606020202030204" pitchFamily="34" charset="0"/>
              </a:rPr>
              <a:t>6:48-51 </a:t>
            </a:r>
            <a:r>
              <a:rPr lang="en-US" altLang="en-US" sz="3200" b="1" i="1" dirty="0" smtClean="0">
                <a:solidFill>
                  <a:srgbClr val="FFFFFF"/>
                </a:solidFill>
                <a:latin typeface="Arial Narrow" panose="020B0606020202030204" pitchFamily="34" charset="0"/>
              </a:rPr>
              <a:t>– I am the bread of life</a:t>
            </a:r>
          </a:p>
          <a:p>
            <a:pPr lvl="1" eaLnBrk="1" hangingPunct="1"/>
            <a:r>
              <a:rPr lang="en-US" altLang="en-US" sz="3200" b="1" dirty="0" smtClean="0">
                <a:solidFill>
                  <a:srgbClr val="FFFFFF"/>
                </a:solidFill>
                <a:latin typeface="Arial Narrow" panose="020B0606020202030204" pitchFamily="34" charset="0"/>
              </a:rPr>
              <a:t>Metaphor – He is the sustenance of life</a:t>
            </a:r>
          </a:p>
          <a:p>
            <a:pPr eaLnBrk="1" hangingPunct="1"/>
            <a:r>
              <a:rPr lang="en-US" altLang="en-US" sz="3200" b="1" dirty="0" smtClean="0">
                <a:solidFill>
                  <a:srgbClr val="FFFFFF"/>
                </a:solidFill>
                <a:latin typeface="Arial Narrow" panose="020B0606020202030204" pitchFamily="34" charset="0"/>
              </a:rPr>
              <a:t>John 8:12 </a:t>
            </a:r>
            <a:r>
              <a:rPr lang="en-US" altLang="en-US" sz="3200" b="1" i="1" dirty="0" smtClean="0">
                <a:solidFill>
                  <a:srgbClr val="FFFFFF"/>
                </a:solidFill>
                <a:latin typeface="Arial Narrow" panose="020B0606020202030204" pitchFamily="34" charset="0"/>
              </a:rPr>
              <a:t>–  I am the Light of the world</a:t>
            </a:r>
          </a:p>
          <a:p>
            <a:pPr lvl="1" eaLnBrk="1" hangingPunct="1"/>
            <a:r>
              <a:rPr lang="en-US" altLang="en-US" sz="3200" b="1" dirty="0" smtClean="0">
                <a:solidFill>
                  <a:srgbClr val="FFFFFF"/>
                </a:solidFill>
                <a:latin typeface="Arial Narrow" panose="020B0606020202030204" pitchFamily="34" charset="0"/>
              </a:rPr>
              <a:t>Metaphor – He is the revealer of truth</a:t>
            </a:r>
          </a:p>
          <a:p>
            <a:pPr eaLnBrk="1" hangingPunct="1"/>
            <a:r>
              <a:rPr lang="en-US" altLang="en-US" sz="3200" b="1" dirty="0" smtClean="0">
                <a:solidFill>
                  <a:srgbClr val="FFFFFF"/>
                </a:solidFill>
                <a:latin typeface="Arial Narrow" panose="020B0606020202030204" pitchFamily="34" charset="0"/>
              </a:rPr>
              <a:t>John 10:14-18 - </a:t>
            </a:r>
            <a:r>
              <a:rPr lang="en-US" altLang="en-US" sz="3200" b="1" i="1" dirty="0" smtClean="0">
                <a:solidFill>
                  <a:srgbClr val="FFFFFF"/>
                </a:solidFill>
                <a:latin typeface="Arial Narrow" panose="020B0606020202030204" pitchFamily="34" charset="0"/>
              </a:rPr>
              <a:t> I am the good shepherd</a:t>
            </a:r>
          </a:p>
          <a:p>
            <a:pPr lvl="1" eaLnBrk="1" hangingPunct="1"/>
            <a:r>
              <a:rPr lang="en-US" altLang="en-US" sz="3200" b="1" dirty="0" smtClean="0">
                <a:solidFill>
                  <a:srgbClr val="FFFFFF"/>
                </a:solidFill>
                <a:latin typeface="Arial Narrow" panose="020B0606020202030204" pitchFamily="34" charset="0"/>
              </a:rPr>
              <a:t>Metaphor – He is the protector of those who belong to Him</a:t>
            </a:r>
          </a:p>
          <a:p>
            <a:pPr eaLnBrk="1" hangingPunct="1"/>
            <a:r>
              <a:rPr lang="en-US" altLang="en-US" sz="3200" b="1" dirty="0" smtClean="0">
                <a:solidFill>
                  <a:srgbClr val="FFFFFF"/>
                </a:solidFill>
                <a:latin typeface="Arial Narrow" panose="020B0606020202030204" pitchFamily="34" charset="0"/>
              </a:rPr>
              <a:t>John 15:1-5 – </a:t>
            </a:r>
            <a:r>
              <a:rPr lang="en-US" altLang="en-US" sz="3200" b="1" i="1" dirty="0" smtClean="0">
                <a:solidFill>
                  <a:srgbClr val="FFFFFF"/>
                </a:solidFill>
                <a:latin typeface="Arial Narrow" panose="020B0606020202030204" pitchFamily="34" charset="0"/>
              </a:rPr>
              <a:t>I am the true vine</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Metaphor – He is the source of life</a:t>
            </a:r>
          </a:p>
        </p:txBody>
      </p:sp>
    </p:spTree>
    <p:extLst>
      <p:ext uri="{BB962C8B-B14F-4D97-AF65-F5344CB8AC3E}">
        <p14:creationId xmlns:p14="http://schemas.microsoft.com/office/powerpoint/2010/main" val="51458469"/>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0"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5" dur="500"/>
                                        <p:tgtEl>
                                          <p:spTgt spid="5734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57347">
                                            <p:txEl>
                                              <p:pRg st="4" end="4"/>
                                            </p:txEl>
                                          </p:spTgt>
                                        </p:tgtEl>
                                        <p:attrNameLst>
                                          <p:attrName>style.visibility</p:attrName>
                                        </p:attrNameLst>
                                      </p:cBhvr>
                                      <p:to>
                                        <p:strVal val="visible"/>
                                      </p:to>
                                    </p:set>
                                    <p:animEffect transition="in" filter="slide(fromBottom)">
                                      <p:cBhvr>
                                        <p:cTn id="30" dur="500"/>
                                        <p:tgtEl>
                                          <p:spTgt spid="57347">
                                            <p:txEl>
                                              <p:pRg st="4" end="4"/>
                                            </p:txEl>
                                          </p:spTgt>
                                        </p:tgtEl>
                                      </p:cBhvr>
                                    </p:animEffect>
                                  </p:childTnLst>
                                  <p:subTnLst>
                                    <p:animClr clrSpc="rgb" dir="cw">
                                      <p:cBhvr override="childStyle">
                                        <p:cTn dur="1" fill="hold" display="0" masterRel="nextClick" afterEffect="1"/>
                                        <p:tgtEl>
                                          <p:spTgt spid="57347">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57347">
                                            <p:txEl>
                                              <p:pRg st="5" end="5"/>
                                            </p:txEl>
                                          </p:spTgt>
                                        </p:tgtEl>
                                        <p:attrNameLst>
                                          <p:attrName>style.visibility</p:attrName>
                                        </p:attrNameLst>
                                      </p:cBhvr>
                                      <p:to>
                                        <p:strVal val="visible"/>
                                      </p:to>
                                    </p:set>
                                    <p:animEffect transition="in" filter="slide(fromBottom)">
                                      <p:cBhvr>
                                        <p:cTn id="35" dur="500"/>
                                        <p:tgtEl>
                                          <p:spTgt spid="57347">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57347">
                                            <p:txEl>
                                              <p:pRg st="6" end="6"/>
                                            </p:txEl>
                                          </p:spTgt>
                                        </p:tgtEl>
                                        <p:attrNameLst>
                                          <p:attrName>style.visibility</p:attrName>
                                        </p:attrNameLst>
                                      </p:cBhvr>
                                      <p:to>
                                        <p:strVal val="visible"/>
                                      </p:to>
                                    </p:set>
                                    <p:animEffect transition="in" filter="slide(fromBottom)">
                                      <p:cBhvr>
                                        <p:cTn id="40" dur="500"/>
                                        <p:tgtEl>
                                          <p:spTgt spid="57347">
                                            <p:txEl>
                                              <p:pRg st="6" end="6"/>
                                            </p:txEl>
                                          </p:spTgt>
                                        </p:tgtEl>
                                      </p:cBhvr>
                                    </p:animEffect>
                                  </p:childTnLst>
                                  <p:subTnLst>
                                    <p:animClr clrSpc="rgb" dir="cw">
                                      <p:cBhvr override="childStyle">
                                        <p:cTn dur="1" fill="hold" display="0" masterRel="nextClick" afterEffect="1"/>
                                        <p:tgtEl>
                                          <p:spTgt spid="57347">
                                            <p:txEl>
                                              <p:pRg st="6" end="6"/>
                                            </p:txEl>
                                          </p:spTgt>
                                        </p:tgtEl>
                                        <p:attrNameLst>
                                          <p:attrName>ppt_c</p:attrName>
                                        </p:attrNameLst>
                                      </p:cBhvr>
                                      <p:to>
                                        <a:srgbClr val="C0C0C0"/>
                                      </p:to>
                                    </p:animClr>
                                  </p:sub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57347">
                                            <p:txEl>
                                              <p:pRg st="7" end="7"/>
                                            </p:txEl>
                                          </p:spTgt>
                                        </p:tgtEl>
                                        <p:attrNameLst>
                                          <p:attrName>style.visibility</p:attrName>
                                        </p:attrNameLst>
                                      </p:cBhvr>
                                      <p:to>
                                        <p:strVal val="visible"/>
                                      </p:to>
                                    </p:set>
                                    <p:animEffect transition="in" filter="slide(fromBottom)">
                                      <p:cBhvr>
                                        <p:cTn id="45" dur="500"/>
                                        <p:tgtEl>
                                          <p:spTgt spid="57347">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57347">
                                            <p:txEl>
                                              <p:pRg st="8" end="8"/>
                                            </p:txEl>
                                          </p:spTgt>
                                        </p:tgtEl>
                                        <p:attrNameLst>
                                          <p:attrName>style.visibility</p:attrName>
                                        </p:attrNameLst>
                                      </p:cBhvr>
                                      <p:to>
                                        <p:strVal val="visible"/>
                                      </p:to>
                                    </p:set>
                                    <p:animEffect transition="in" filter="slide(fromBottom)">
                                      <p:cBhvr>
                                        <p:cTn id="50" dur="500"/>
                                        <p:tgtEl>
                                          <p:spTgt spid="57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5787" y="0"/>
            <a:ext cx="9144000" cy="1661993"/>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15 -  </a:t>
            </a:r>
            <a:r>
              <a:rPr lang="en-US" altLang="en-US" sz="3600" b="1" dirty="0" smtClean="0">
                <a:solidFill>
                  <a:srgbClr val="FFFF99"/>
                </a:solidFill>
                <a:latin typeface="Arial Narrow" panose="020B0606020202030204" pitchFamily="34" charset="0"/>
              </a:rPr>
              <a:t>When </a:t>
            </a:r>
            <a:r>
              <a:rPr lang="en-US" altLang="en-US" sz="3600" b="1" dirty="0">
                <a:solidFill>
                  <a:srgbClr val="FFFF99"/>
                </a:solidFill>
                <a:latin typeface="Arial Narrow" panose="020B0606020202030204" pitchFamily="34" charset="0"/>
              </a:rPr>
              <a:t>an expression is out of character with the thing described, the statement may be considered figurative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61992"/>
            <a:ext cx="9144000" cy="5196007"/>
          </a:xfrm>
          <a:noFill/>
        </p:spPr>
        <p:txBody>
          <a:bodyPr/>
          <a:lstStyle/>
          <a:p>
            <a:pPr eaLnBrk="1" hangingPunct="1"/>
            <a:r>
              <a:rPr lang="en-US" altLang="en-US" sz="3200" b="1" dirty="0">
                <a:solidFill>
                  <a:srgbClr val="FFFFFF"/>
                </a:solidFill>
                <a:latin typeface="Arial Narrow" panose="020B0606020202030204" pitchFamily="34" charset="0"/>
              </a:rPr>
              <a:t>Philippians 3:2-3 The “</a:t>
            </a:r>
            <a:r>
              <a:rPr lang="en-US" altLang="en-US" sz="3200" b="1" i="1" dirty="0">
                <a:solidFill>
                  <a:srgbClr val="FFFFFF"/>
                </a:solidFill>
                <a:latin typeface="Arial Narrow" panose="020B0606020202030204" pitchFamily="34" charset="0"/>
              </a:rPr>
              <a:t>dogs</a:t>
            </a:r>
            <a:r>
              <a:rPr lang="en-US" altLang="en-US" sz="3200" b="1" dirty="0">
                <a:solidFill>
                  <a:srgbClr val="FFFFFF"/>
                </a:solidFill>
                <a:latin typeface="Arial Narrow" panose="020B0606020202030204" pitchFamily="34" charset="0"/>
              </a:rPr>
              <a:t>” refer to </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evil </a:t>
            </a:r>
            <a:r>
              <a:rPr lang="en-US" altLang="en-US" sz="3200" b="1" dirty="0">
                <a:solidFill>
                  <a:srgbClr val="FFFFFF"/>
                </a:solidFill>
                <a:latin typeface="Arial Narrow" panose="020B0606020202030204" pitchFamily="34" charset="0"/>
              </a:rPr>
              <a:t>men who are exhibiting dog like characteristics - unclean - not to canines </a:t>
            </a:r>
          </a:p>
          <a:p>
            <a:pPr eaLnBrk="1" hangingPunct="1"/>
            <a:r>
              <a:rPr lang="en-US" altLang="en-US" sz="3200" b="1" dirty="0" smtClean="0">
                <a:solidFill>
                  <a:srgbClr val="FFFFFF"/>
                </a:solidFill>
                <a:latin typeface="Arial Narrow" panose="020B0606020202030204" pitchFamily="34" charset="0"/>
              </a:rPr>
              <a:t>Luke </a:t>
            </a:r>
            <a:r>
              <a:rPr lang="en-US" altLang="en-US" sz="3200" b="1" dirty="0">
                <a:solidFill>
                  <a:srgbClr val="FFFFFF"/>
                </a:solidFill>
                <a:latin typeface="Arial Narrow" panose="020B0606020202030204" pitchFamily="34" charset="0"/>
              </a:rPr>
              <a:t>13:32 - </a:t>
            </a:r>
            <a:r>
              <a:rPr lang="en-US" altLang="en-US" sz="3200" b="1" i="1" dirty="0">
                <a:solidFill>
                  <a:srgbClr val="FFFFFF"/>
                </a:solidFill>
                <a:latin typeface="Arial Narrow" panose="020B0606020202030204" pitchFamily="34" charset="0"/>
              </a:rPr>
              <a:t>“tell that fox”  </a:t>
            </a:r>
            <a:r>
              <a:rPr lang="en-US" altLang="en-US" sz="3200" b="1" dirty="0">
                <a:solidFill>
                  <a:srgbClr val="FFFFFF"/>
                </a:solidFill>
                <a:latin typeface="Arial Narrow" panose="020B0606020202030204" pitchFamily="34" charset="0"/>
              </a:rPr>
              <a:t>- refers to </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King </a:t>
            </a:r>
            <a:r>
              <a:rPr lang="en-US" altLang="en-US" sz="3200" b="1" dirty="0">
                <a:solidFill>
                  <a:srgbClr val="FFFFFF"/>
                </a:solidFill>
                <a:latin typeface="Arial Narrow" panose="020B0606020202030204" pitchFamily="34" charset="0"/>
              </a:rPr>
              <a:t>Herod who was cunning - not to the </a:t>
            </a:r>
            <a:r>
              <a:rPr lang="en-US" altLang="en-US" sz="3200" b="1" dirty="0" smtClean="0">
                <a:solidFill>
                  <a:srgbClr val="FFFFFF"/>
                </a:solidFill>
                <a:latin typeface="Arial Narrow" panose="020B0606020202030204" pitchFamily="34" charset="0"/>
              </a:rPr>
              <a:t>animal</a:t>
            </a:r>
          </a:p>
          <a:p>
            <a:pPr eaLnBrk="1" hangingPunct="1"/>
            <a:r>
              <a:rPr lang="en-US" altLang="en-US" sz="3200" b="1" dirty="0" smtClean="0">
                <a:solidFill>
                  <a:srgbClr val="FFFFFF"/>
                </a:solidFill>
                <a:latin typeface="Arial Narrow" panose="020B0606020202030204" pitchFamily="34" charset="0"/>
              </a:rPr>
              <a:t>John </a:t>
            </a:r>
            <a:r>
              <a:rPr lang="en-US" altLang="en-US" sz="3200" b="1" dirty="0">
                <a:solidFill>
                  <a:srgbClr val="FFFFFF"/>
                </a:solidFill>
                <a:latin typeface="Arial Narrow" panose="020B0606020202030204" pitchFamily="34" charset="0"/>
              </a:rPr>
              <a:t>1:36 - </a:t>
            </a:r>
            <a:r>
              <a:rPr lang="en-US" altLang="en-US" sz="3200" b="1" i="1" dirty="0">
                <a:solidFill>
                  <a:srgbClr val="FFFFFF"/>
                </a:solidFill>
                <a:latin typeface="Arial Narrow" panose="020B0606020202030204" pitchFamily="34" charset="0"/>
              </a:rPr>
              <a:t>“lamb of God” </a:t>
            </a:r>
            <a:r>
              <a:rPr lang="en-US" altLang="en-US" sz="3200" b="1" dirty="0">
                <a:solidFill>
                  <a:srgbClr val="FFFFFF"/>
                </a:solidFill>
                <a:latin typeface="Arial Narrow" panose="020B0606020202030204" pitchFamily="34" charset="0"/>
              </a:rPr>
              <a:t>is </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explained </a:t>
            </a:r>
            <a:r>
              <a:rPr lang="en-US" altLang="en-US" sz="3200" b="1" dirty="0">
                <a:solidFill>
                  <a:srgbClr val="FFFFFF"/>
                </a:solidFill>
                <a:latin typeface="Arial Narrow" panose="020B0606020202030204" pitchFamily="34" charset="0"/>
              </a:rPr>
              <a:t>by OT prophecies about the messiah - Isaiah </a:t>
            </a:r>
            <a:r>
              <a:rPr lang="en-US" altLang="en-US" sz="3200" b="1" dirty="0" smtClean="0">
                <a:solidFill>
                  <a:srgbClr val="FFFFFF"/>
                </a:solidFill>
                <a:latin typeface="Arial Narrow" panose="020B0606020202030204" pitchFamily="34" charset="0"/>
              </a:rPr>
              <a:t>53:7</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subTnLst>
                                    <p:animClr clrSpc="rgb" dir="cw">
                                      <p:cBhvr override="childStyle">
                                        <p:cTn dur="1" fill="hold" display="0" masterRel="nextClick" afterEffect="1"/>
                                        <p:tgtEl>
                                          <p:spTgt spid="5939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20" dur="500"/>
                                        <p:tgtEl>
                                          <p:spTgt spid="5939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5" dur="500"/>
                                        <p:tgtEl>
                                          <p:spTgt spid="59395">
                                            <p:txEl>
                                              <p:pRg st="3" end="3"/>
                                            </p:txEl>
                                          </p:spTgt>
                                        </p:tgtEl>
                                      </p:cBhvr>
                                    </p:animEffect>
                                  </p:childTnLst>
                                  <p:subTnLst>
                                    <p:animClr clrSpc="rgb" dir="cw">
                                      <p:cBhvr override="childStyle">
                                        <p:cTn dur="1" fill="hold" display="0" masterRel="nextClick" afterEffect="1"/>
                                        <p:tgtEl>
                                          <p:spTgt spid="59395">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30" dur="500"/>
                                        <p:tgtEl>
                                          <p:spTgt spid="5939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5" dur="5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20216" y="34212"/>
            <a:ext cx="9144000" cy="1107996"/>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13 –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Interpret a passage in harmony with its context</a:t>
            </a:r>
          </a:p>
        </p:txBody>
      </p:sp>
      <p:sp>
        <p:nvSpPr>
          <p:cNvPr id="6150" name="Rectangle 6"/>
          <p:cNvSpPr>
            <a:spLocks noGrp="1" noChangeArrowheads="1"/>
          </p:cNvSpPr>
          <p:nvPr>
            <p:ph type="body" idx="4294967295"/>
          </p:nvPr>
        </p:nvSpPr>
        <p:spPr>
          <a:xfrm>
            <a:off x="0" y="1142208"/>
            <a:ext cx="9144000" cy="5563392"/>
          </a:xfrm>
          <a:noFill/>
        </p:spPr>
        <p:txBody>
          <a:bodyPr/>
          <a:lstStyle/>
          <a:p>
            <a:pPr eaLnBrk="1" hangingPunct="1"/>
            <a:r>
              <a:rPr lang="en-US" altLang="en-US" sz="3200" b="1" dirty="0" smtClean="0">
                <a:solidFill>
                  <a:srgbClr val="FFFFFF"/>
                </a:solidFill>
                <a:latin typeface="Arial Narrow" panose="020B0606020202030204" pitchFamily="34" charset="0"/>
              </a:rPr>
              <a:t>Example: 1 John 3:6-10</a:t>
            </a:r>
          </a:p>
          <a:p>
            <a:pPr marL="569913" lvl="1" indent="-401638" eaLnBrk="1" hangingPunct="1">
              <a:buNone/>
            </a:pPr>
            <a:r>
              <a:rPr lang="en-US" altLang="en-US" sz="3200" b="1" dirty="0" smtClean="0">
                <a:solidFill>
                  <a:srgbClr val="FFFFFF"/>
                </a:solidFill>
                <a:latin typeface="Arial Narrow" panose="020B0606020202030204" pitchFamily="34" charset="0"/>
              </a:rPr>
              <a:t>BIBLE AS A WHOLE: </a:t>
            </a:r>
            <a:r>
              <a:rPr lang="en-US" altLang="en-US" sz="3200" b="1" i="1" dirty="0" smtClean="0">
                <a:solidFill>
                  <a:srgbClr val="FFFFFF"/>
                </a:solidFill>
                <a:latin typeface="Arial Narrow" panose="020B0606020202030204" pitchFamily="34" charset="0"/>
              </a:rPr>
              <a:t>An epistle presenting the </a:t>
            </a:r>
            <a:r>
              <a:rPr lang="en-US" altLang="en-US" sz="3200" b="1" i="1" dirty="0">
                <a:solidFill>
                  <a:srgbClr val="FFFFFF"/>
                </a:solidFill>
                <a:latin typeface="Arial Narrow" panose="020B0606020202030204" pitchFamily="34" charset="0"/>
              </a:rPr>
              <a:t>Tests of Fellowship - explaining characteristics of those who are Jesus’ disciples and those who are not. </a:t>
            </a:r>
            <a:endParaRPr lang="en-US" altLang="en-US" sz="3200" b="1" i="1" dirty="0" smtClean="0">
              <a:solidFill>
                <a:srgbClr val="FFFFFF"/>
              </a:solidFill>
              <a:latin typeface="Arial Narrow" panose="020B0606020202030204" pitchFamily="34" charset="0"/>
            </a:endParaRPr>
          </a:p>
          <a:p>
            <a:pPr marL="569913" lvl="1" indent="-401638" eaLnBrk="1" hangingPunct="1">
              <a:buNone/>
            </a:pPr>
            <a:r>
              <a:rPr lang="en-US" altLang="en-US" sz="3200" b="1" dirty="0" smtClean="0">
                <a:solidFill>
                  <a:srgbClr val="FFFFFF"/>
                </a:solidFill>
                <a:latin typeface="Arial Narrow" panose="020B0606020202030204" pitchFamily="34" charset="0"/>
              </a:rPr>
              <a:t>CULTURE &amp; BACKGROUND: </a:t>
            </a:r>
            <a:r>
              <a:rPr lang="en-US" altLang="en-US" sz="3200" b="1" i="1" dirty="0">
                <a:solidFill>
                  <a:srgbClr val="FFFFFF"/>
                </a:solidFill>
                <a:latin typeface="Arial Narrow" panose="020B0606020202030204" pitchFamily="34" charset="0"/>
              </a:rPr>
              <a:t>Late 1st Century. The apostle John is battling early gnostic heresy that is beginning to show up in Ephesus </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20511621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nodeType="with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8" fill="hold" grpId="0" nodeType="afterEffect">
                                  <p:stCondLst>
                                    <p:cond delay="0"/>
                                  </p:stCondLst>
                                  <p:childTnLst>
                                    <p:set>
                                      <p:cBhvr>
                                        <p:cTn id="14" dur="1" fill="hold">
                                          <p:stCondLst>
                                            <p:cond delay="0"/>
                                          </p:stCondLst>
                                        </p:cTn>
                                        <p:tgtEl>
                                          <p:spTgt spid="6150">
                                            <p:txEl>
                                              <p:pRg st="1" end="1"/>
                                            </p:txEl>
                                          </p:spTgt>
                                        </p:tgtEl>
                                        <p:attrNameLst>
                                          <p:attrName>style.visibility</p:attrName>
                                        </p:attrNameLst>
                                      </p:cBhvr>
                                      <p:to>
                                        <p:strVal val="visible"/>
                                      </p:to>
                                    </p:set>
                                    <p:anim calcmode="lin" valueType="num">
                                      <p:cBhvr additive="base">
                                        <p:cTn id="15"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150">
                                            <p:txEl>
                                              <p:pRg st="2" end="2"/>
                                            </p:txEl>
                                          </p:spTgt>
                                        </p:tgtEl>
                                        <p:attrNameLst>
                                          <p:attrName>style.visibility</p:attrName>
                                        </p:attrNameLst>
                                      </p:cBhvr>
                                      <p:to>
                                        <p:strVal val="visible"/>
                                      </p:to>
                                    </p:set>
                                    <p:anim calcmode="lin" valueType="num">
                                      <p:cBhvr additive="base">
                                        <p:cTn id="21"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5787" y="0"/>
            <a:ext cx="9144000" cy="1661993"/>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15 -  </a:t>
            </a:r>
            <a:r>
              <a:rPr lang="en-US" altLang="en-US" sz="3600" b="1" dirty="0" smtClean="0">
                <a:solidFill>
                  <a:srgbClr val="FFFF99"/>
                </a:solidFill>
                <a:latin typeface="Arial Narrow" panose="020B0606020202030204" pitchFamily="34" charset="0"/>
              </a:rPr>
              <a:t>When </a:t>
            </a:r>
            <a:r>
              <a:rPr lang="en-US" altLang="en-US" sz="3600" b="1" dirty="0">
                <a:solidFill>
                  <a:srgbClr val="FFFF99"/>
                </a:solidFill>
                <a:latin typeface="Arial Narrow" panose="020B0606020202030204" pitchFamily="34" charset="0"/>
              </a:rPr>
              <a:t>an expression is out of character with the thing described, the statement may be considered figurative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61992"/>
            <a:ext cx="9144000" cy="5196007"/>
          </a:xfrm>
          <a:noFill/>
        </p:spPr>
        <p:txBody>
          <a:bodyPr/>
          <a:lstStyle/>
          <a:p>
            <a:pPr eaLnBrk="1" hangingPunct="1"/>
            <a:r>
              <a:rPr lang="en-US" altLang="en-US" sz="3600" b="1" dirty="0" smtClean="0">
                <a:solidFill>
                  <a:srgbClr val="FFFFFF"/>
                </a:solidFill>
                <a:latin typeface="Arial Narrow" panose="020B0606020202030204" pitchFamily="34" charset="0"/>
              </a:rPr>
              <a:t>“</a:t>
            </a:r>
            <a:r>
              <a:rPr lang="en-US" altLang="en-US" sz="3600" b="1" i="1" dirty="0">
                <a:solidFill>
                  <a:srgbClr val="FFFFFF"/>
                </a:solidFill>
                <a:latin typeface="Arial Narrow" panose="020B0606020202030204" pitchFamily="34" charset="0"/>
              </a:rPr>
              <a:t>Lion</a:t>
            </a:r>
            <a:r>
              <a:rPr lang="en-US" altLang="en-US" sz="3600" b="1" dirty="0">
                <a:solidFill>
                  <a:srgbClr val="FFFFFF"/>
                </a:solidFill>
                <a:latin typeface="Arial Narrow" panose="020B0606020202030204" pitchFamily="34" charset="0"/>
              </a:rPr>
              <a:t>” - as in previous study - can mean many different things depending on the </a:t>
            </a:r>
            <a:r>
              <a:rPr lang="en-US" altLang="en-US" sz="3600" b="1" dirty="0" smtClean="0">
                <a:solidFill>
                  <a:srgbClr val="FFFFFF"/>
                </a:solidFill>
                <a:latin typeface="Arial Narrow" panose="020B0606020202030204" pitchFamily="34" charset="0"/>
              </a:rPr>
              <a:t>context</a:t>
            </a:r>
            <a:endParaRPr lang="en-US" altLang="en-US" sz="3600" b="1" dirty="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Anthropomorphisms </a:t>
            </a:r>
            <a:r>
              <a:rPr lang="en-US" altLang="en-US" sz="3600" b="1" dirty="0">
                <a:solidFill>
                  <a:srgbClr val="FFFFFF"/>
                </a:solidFill>
                <a:latin typeface="Arial Narrow" panose="020B0606020202030204" pitchFamily="34" charset="0"/>
              </a:rPr>
              <a:t>of God </a:t>
            </a:r>
            <a:r>
              <a:rPr lang="en-US" altLang="en-US" sz="3600" b="1" dirty="0" smtClean="0">
                <a:solidFill>
                  <a:srgbClr val="FFFFFF"/>
                </a:solidFill>
                <a:latin typeface="Arial Narrow" panose="020B0606020202030204" pitchFamily="34" charset="0"/>
              </a:rPr>
              <a:t>– </a:t>
            </a:r>
          </a:p>
          <a:p>
            <a:pPr lvl="1" eaLnBrk="1" hangingPunct="1"/>
            <a:r>
              <a:rPr lang="en-US" altLang="en-US" sz="3600" b="1" dirty="0" smtClean="0">
                <a:solidFill>
                  <a:srgbClr val="FFFFFF"/>
                </a:solidFill>
                <a:latin typeface="Arial Narrow" panose="020B0606020202030204" pitchFamily="34" charset="0"/>
              </a:rPr>
              <a:t>2 </a:t>
            </a:r>
            <a:r>
              <a:rPr lang="en-US" altLang="en-US" sz="3600" b="1" dirty="0">
                <a:solidFill>
                  <a:srgbClr val="FFFFFF"/>
                </a:solidFill>
                <a:latin typeface="Arial Narrow" panose="020B0606020202030204" pitchFamily="34" charset="0"/>
              </a:rPr>
              <a:t>Chron. 16:9, </a:t>
            </a:r>
            <a:r>
              <a:rPr lang="en-US" altLang="en-US" sz="3600" b="1" dirty="0" smtClean="0">
                <a:solidFill>
                  <a:srgbClr val="FFFFFF"/>
                </a:solidFill>
                <a:latin typeface="Arial Narrow" panose="020B0606020202030204" pitchFamily="34" charset="0"/>
              </a:rPr>
              <a:t> - </a:t>
            </a:r>
            <a:r>
              <a:rPr lang="en-US" altLang="en-US" sz="3600" b="1" i="1" dirty="0" smtClean="0">
                <a:solidFill>
                  <a:srgbClr val="FFFFFF"/>
                </a:solidFill>
                <a:latin typeface="Arial Narrow" panose="020B0606020202030204" pitchFamily="34" charset="0"/>
              </a:rPr>
              <a:t>The eyes of the Lord</a:t>
            </a:r>
          </a:p>
          <a:p>
            <a:pPr lvl="1" eaLnBrk="1" hangingPunct="1"/>
            <a:r>
              <a:rPr lang="en-US" altLang="en-US" b="1" dirty="0" smtClean="0">
                <a:solidFill>
                  <a:srgbClr val="FFFFFF"/>
                </a:solidFill>
                <a:latin typeface="Arial Narrow" panose="020B0606020202030204" pitchFamily="34" charset="0"/>
              </a:rPr>
              <a:t>Exodus 33:23</a:t>
            </a:r>
            <a:r>
              <a:rPr lang="en-US" altLang="en-US" b="1" dirty="0">
                <a:solidFill>
                  <a:srgbClr val="FFFFFF"/>
                </a:solidFill>
                <a:latin typeface="Arial Narrow" panose="020B0606020202030204" pitchFamily="34" charset="0"/>
              </a:rPr>
              <a:t> </a:t>
            </a:r>
            <a:r>
              <a:rPr lang="en-US" altLang="en-US" b="1" dirty="0" smtClean="0">
                <a:solidFill>
                  <a:srgbClr val="FFFFFF"/>
                </a:solidFill>
                <a:latin typeface="Arial Narrow" panose="020B0606020202030204" pitchFamily="34" charset="0"/>
              </a:rPr>
              <a:t>– </a:t>
            </a:r>
            <a:r>
              <a:rPr lang="en-US" altLang="en-US" b="1" i="1" dirty="0" smtClean="0">
                <a:solidFill>
                  <a:srgbClr val="FFFFFF"/>
                </a:solidFill>
                <a:latin typeface="Arial Narrow" panose="020B0606020202030204" pitchFamily="34" charset="0"/>
              </a:rPr>
              <a:t>hand, back, face . . .</a:t>
            </a:r>
          </a:p>
        </p:txBody>
      </p:sp>
    </p:spTree>
    <p:extLst>
      <p:ext uri="{BB962C8B-B14F-4D97-AF65-F5344CB8AC3E}">
        <p14:creationId xmlns:p14="http://schemas.microsoft.com/office/powerpoint/2010/main" val="1073689157"/>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par>
                          <p:cTn id="16" fill="hold">
                            <p:stCondLst>
                              <p:cond delay="500"/>
                            </p:stCondLst>
                            <p:childTnLst>
                              <p:par>
                                <p:cTn id="17" presetID="14" presetClass="entr" presetSubtype="10" fill="hold" grpId="0" nodeType="afterEffect">
                                  <p:stCondLst>
                                    <p:cond delay="500"/>
                                  </p:stCondLst>
                                  <p:childTnLst>
                                    <p:set>
                                      <p:cBhvr>
                                        <p:cTn id="18"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9" dur="500"/>
                                        <p:tgtEl>
                                          <p:spTgt spid="5939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4" dur="500"/>
                                        <p:tgtEl>
                                          <p:spTgt spid="59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5787" y="0"/>
            <a:ext cx="9144000" cy="1661993"/>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15 -  </a:t>
            </a:r>
            <a:r>
              <a:rPr lang="en-US" altLang="en-US" sz="3600" b="1" dirty="0" smtClean="0">
                <a:solidFill>
                  <a:srgbClr val="FFFF99"/>
                </a:solidFill>
                <a:latin typeface="Arial Narrow" panose="020B0606020202030204" pitchFamily="34" charset="0"/>
              </a:rPr>
              <a:t>When </a:t>
            </a:r>
            <a:r>
              <a:rPr lang="en-US" altLang="en-US" sz="3600" b="1" dirty="0">
                <a:solidFill>
                  <a:srgbClr val="FFFF99"/>
                </a:solidFill>
                <a:latin typeface="Arial Narrow" panose="020B0606020202030204" pitchFamily="34" charset="0"/>
              </a:rPr>
              <a:t>an expression is out of character with the thing described, the statement may be considered figurative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1661992"/>
            <a:ext cx="9144000" cy="5196007"/>
          </a:xfrm>
          <a:noFill/>
        </p:spPr>
        <p:txBody>
          <a:bodyPr/>
          <a:lstStyle/>
          <a:p>
            <a:pPr marL="509588" indent="-452438" eaLnBrk="1" hangingPunct="1">
              <a:buNone/>
            </a:pPr>
            <a:r>
              <a:rPr lang="en-US" altLang="en-US" sz="3600" b="1" dirty="0" smtClean="0">
                <a:solidFill>
                  <a:srgbClr val="FFFFFF"/>
                </a:solidFill>
                <a:latin typeface="Arial Narrow" panose="020B0606020202030204" pitchFamily="34" charset="0"/>
              </a:rPr>
              <a:t>1) </a:t>
            </a:r>
            <a:r>
              <a:rPr lang="en-US" altLang="en-US" sz="3600" b="1" dirty="0">
                <a:solidFill>
                  <a:srgbClr val="FFFFFF"/>
                </a:solidFill>
                <a:latin typeface="Arial Narrow" panose="020B0606020202030204" pitchFamily="34" charset="0"/>
              </a:rPr>
              <a:t>A word cannot mean more than one thing at a time - i.e. it can be either literal or figurative, but not both at the same time. </a:t>
            </a:r>
          </a:p>
          <a:p>
            <a:pPr marL="509588" indent="-452438" eaLnBrk="1" hangingPunct="1">
              <a:buNone/>
            </a:pPr>
            <a:r>
              <a:rPr lang="en-US" altLang="en-US" sz="3600" b="1" dirty="0" smtClean="0">
                <a:solidFill>
                  <a:srgbClr val="FFFFFF"/>
                </a:solidFill>
                <a:latin typeface="Arial Narrow" panose="020B0606020202030204" pitchFamily="34" charset="0"/>
              </a:rPr>
              <a:t>2</a:t>
            </a:r>
            <a:r>
              <a:rPr lang="en-US" altLang="en-US" sz="3600" b="1" dirty="0">
                <a:solidFill>
                  <a:srgbClr val="FFFFFF"/>
                </a:solidFill>
                <a:latin typeface="Arial Narrow" panose="020B0606020202030204" pitchFamily="34" charset="0"/>
              </a:rPr>
              <a:t>) When at all possible, a passage should be interpreted literally  - context will determine if it literal or figurative  - not personal preferences </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10320816"/>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15 – Exercises Page 246</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553998"/>
            <a:ext cx="9144000" cy="6304002"/>
          </a:xfrm>
          <a:noFill/>
        </p:spPr>
        <p:txBody>
          <a:bodyPr/>
          <a:lstStyle/>
          <a:p>
            <a:pPr marL="347663" indent="-347663"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Read the following passages and interpret which part should be taken literally and which part figuratively:   (Bold, Underlined phrases / words are figurative)</a:t>
            </a:r>
          </a:p>
          <a:p>
            <a:pPr lvl="1" eaLnBrk="1" hangingPunct="1"/>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a:t>
            </a:r>
            <a:r>
              <a:rPr lang="en-US" altLang="en-US" sz="2800" b="1" dirty="0">
                <a:solidFill>
                  <a:srgbClr val="FFFFFF"/>
                </a:solidFill>
                <a:latin typeface="Arial Narrow" panose="020B0606020202030204" pitchFamily="34" charset="0"/>
              </a:rPr>
              <a:t>Malachi </a:t>
            </a:r>
            <a:r>
              <a:rPr lang="en-US" altLang="en-US" sz="2800" b="1" dirty="0" smtClean="0">
                <a:solidFill>
                  <a:srgbClr val="FFFFFF"/>
                </a:solidFill>
                <a:latin typeface="Arial Narrow" panose="020B0606020202030204" pitchFamily="34" charset="0"/>
              </a:rPr>
              <a:t>3:1-3 - "Behold</a:t>
            </a:r>
            <a:r>
              <a:rPr lang="en-US" altLang="en-US" sz="2800" b="1" dirty="0">
                <a:solidFill>
                  <a:srgbClr val="FFFFFF"/>
                </a:solidFill>
                <a:latin typeface="Arial Narrow" panose="020B0606020202030204" pitchFamily="34" charset="0"/>
              </a:rPr>
              <a:t>, I am going to send My messenger, and he will clear the way before Me. And the Lord, whom you seek, will suddenly come to His temple; and the messenger of the covenant, in whom you delight, behold, He is coming," says the Lord of hosts. </a:t>
            </a:r>
            <a:r>
              <a:rPr lang="en-US" altLang="en-US" sz="2400" b="1" dirty="0">
                <a:solidFill>
                  <a:srgbClr val="FFFFFF"/>
                </a:solidFill>
                <a:latin typeface="Arial Narrow" panose="020B0606020202030204" pitchFamily="34" charset="0"/>
              </a:rPr>
              <a:t>2</a:t>
            </a:r>
            <a:r>
              <a:rPr lang="en-US" altLang="en-US" sz="2800" b="1" dirty="0">
                <a:solidFill>
                  <a:srgbClr val="FFFFFF"/>
                </a:solidFill>
                <a:latin typeface="Arial Narrow" panose="020B0606020202030204" pitchFamily="34" charset="0"/>
              </a:rPr>
              <a:t> "But who can endure the day of His coming? And who can stand when He appears? For He is </a:t>
            </a:r>
            <a:r>
              <a:rPr lang="en-US" altLang="en-US" sz="2800" b="1" u="sng" dirty="0">
                <a:solidFill>
                  <a:srgbClr val="FFFFFF"/>
                </a:solidFill>
                <a:latin typeface="Arial Narrow" panose="020B0606020202030204" pitchFamily="34" charset="0"/>
              </a:rPr>
              <a:t>like</a:t>
            </a:r>
            <a:r>
              <a:rPr lang="en-US" altLang="en-US" sz="2800" b="1" dirty="0">
                <a:solidFill>
                  <a:srgbClr val="FFFFFF"/>
                </a:solidFill>
                <a:latin typeface="Arial Narrow" panose="020B0606020202030204" pitchFamily="34" charset="0"/>
              </a:rPr>
              <a:t> a refiner's fire and </a:t>
            </a:r>
            <a:r>
              <a:rPr lang="en-US" altLang="en-US" sz="2800" b="1" u="sng" dirty="0">
                <a:solidFill>
                  <a:srgbClr val="FFFFFF"/>
                </a:solidFill>
                <a:latin typeface="Arial Narrow" panose="020B0606020202030204" pitchFamily="34" charset="0"/>
              </a:rPr>
              <a:t>like</a:t>
            </a:r>
            <a:r>
              <a:rPr lang="en-US" altLang="en-US" sz="2800" b="1" dirty="0">
                <a:solidFill>
                  <a:srgbClr val="FFFFFF"/>
                </a:solidFill>
                <a:latin typeface="Arial Narrow" panose="020B0606020202030204" pitchFamily="34" charset="0"/>
              </a:rPr>
              <a:t> fullers' soap. </a:t>
            </a:r>
            <a:r>
              <a:rPr lang="en-US" altLang="en-US" sz="2400" b="1" dirty="0">
                <a:solidFill>
                  <a:srgbClr val="FFFFFF"/>
                </a:solidFill>
                <a:latin typeface="Arial Narrow" panose="020B0606020202030204" pitchFamily="34" charset="0"/>
              </a:rPr>
              <a:t>3</a:t>
            </a:r>
            <a:r>
              <a:rPr lang="en-US" altLang="en-US" sz="2800" b="1" dirty="0">
                <a:solidFill>
                  <a:srgbClr val="FFFFFF"/>
                </a:solidFill>
                <a:latin typeface="Arial Narrow" panose="020B0606020202030204" pitchFamily="34" charset="0"/>
              </a:rPr>
              <a:t> "And He will sit </a:t>
            </a:r>
            <a:r>
              <a:rPr lang="en-US" altLang="en-US" sz="2800" b="1" u="sng" dirty="0">
                <a:solidFill>
                  <a:srgbClr val="FFFFFF"/>
                </a:solidFill>
                <a:latin typeface="Arial Narrow" panose="020B0606020202030204" pitchFamily="34" charset="0"/>
              </a:rPr>
              <a:t>as</a:t>
            </a:r>
            <a:r>
              <a:rPr lang="en-US" altLang="en-US" sz="2800" b="1" dirty="0">
                <a:solidFill>
                  <a:srgbClr val="FFFFFF"/>
                </a:solidFill>
                <a:latin typeface="Arial Narrow" panose="020B0606020202030204" pitchFamily="34" charset="0"/>
              </a:rPr>
              <a:t> a smelter and purifier of silver, and He will purify the sons of Levi and refine them </a:t>
            </a:r>
            <a:r>
              <a:rPr lang="en-US" altLang="en-US" sz="2800" b="1" u="sng" dirty="0">
                <a:solidFill>
                  <a:srgbClr val="FFFFFF"/>
                </a:solidFill>
                <a:latin typeface="Arial Narrow" panose="020B0606020202030204" pitchFamily="34" charset="0"/>
              </a:rPr>
              <a:t>like</a:t>
            </a:r>
            <a:r>
              <a:rPr lang="en-US" altLang="en-US" sz="2800" b="1" dirty="0">
                <a:solidFill>
                  <a:srgbClr val="FFFFFF"/>
                </a:solidFill>
                <a:latin typeface="Arial Narrow" panose="020B0606020202030204" pitchFamily="34" charset="0"/>
              </a:rPr>
              <a:t> gold and silver, so that they may present to the Lord offerings in righteousness. </a:t>
            </a:r>
            <a:endParaRPr lang="en-US" altLang="en-US" sz="28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15 – Exercises Page 246</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553998"/>
            <a:ext cx="9144000" cy="6304002"/>
          </a:xfrm>
          <a:noFill/>
        </p:spPr>
        <p:txBody>
          <a:bodyPr/>
          <a:lstStyle/>
          <a:p>
            <a:pPr marL="347663" indent="-290513"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Isaiah 59:1-2  </a:t>
            </a:r>
            <a:r>
              <a:rPr lang="en-US" altLang="en-US" sz="3200" b="1" dirty="0" smtClean="0">
                <a:solidFill>
                  <a:srgbClr val="FFFFFF"/>
                </a:solidFill>
                <a:latin typeface="Arial Narrow" panose="020B0606020202030204" pitchFamily="34" charset="0"/>
              </a:rPr>
              <a:t>- Behold</a:t>
            </a:r>
            <a:r>
              <a:rPr lang="en-US" altLang="en-US" sz="3200" b="1" dirty="0">
                <a:solidFill>
                  <a:srgbClr val="FFFFFF"/>
                </a:solidFill>
                <a:latin typeface="Arial Narrow" panose="020B0606020202030204" pitchFamily="34" charset="0"/>
              </a:rPr>
              <a:t>, the Lord's hand is not so short That it cannot save; Neither is </a:t>
            </a:r>
            <a:r>
              <a:rPr lang="en-US" altLang="en-US" sz="3200" b="1" u="sng" dirty="0">
                <a:solidFill>
                  <a:srgbClr val="FFFFFF"/>
                </a:solidFill>
                <a:latin typeface="Arial Narrow" panose="020B0606020202030204" pitchFamily="34" charset="0"/>
              </a:rPr>
              <a:t>His ear </a:t>
            </a:r>
            <a:r>
              <a:rPr lang="en-US" altLang="en-US" sz="3200" b="1" dirty="0">
                <a:solidFill>
                  <a:srgbClr val="FFFFFF"/>
                </a:solidFill>
                <a:latin typeface="Arial Narrow" panose="020B0606020202030204" pitchFamily="34" charset="0"/>
              </a:rPr>
              <a:t>so dull That it cannot hear. </a:t>
            </a:r>
            <a:r>
              <a:rPr lang="en-US" altLang="en-US" sz="2800" b="1" dirty="0">
                <a:solidFill>
                  <a:srgbClr val="FFFFFF"/>
                </a:solidFill>
                <a:latin typeface="Arial Narrow" panose="020B0606020202030204" pitchFamily="34" charset="0"/>
              </a:rPr>
              <a:t>2 </a:t>
            </a:r>
            <a:r>
              <a:rPr lang="en-US" altLang="en-US" sz="3200" b="1" dirty="0">
                <a:solidFill>
                  <a:srgbClr val="FFFFFF"/>
                </a:solidFill>
                <a:latin typeface="Arial Narrow" panose="020B0606020202030204" pitchFamily="34" charset="0"/>
              </a:rPr>
              <a:t>But your iniquities have made a separation between you and your God, And your sins have hidden [His] </a:t>
            </a:r>
            <a:r>
              <a:rPr lang="en-US" altLang="en-US" sz="3200" b="1" u="sng" dirty="0">
                <a:solidFill>
                  <a:srgbClr val="FFFFFF"/>
                </a:solidFill>
                <a:latin typeface="Arial Narrow" panose="020B0606020202030204" pitchFamily="34" charset="0"/>
              </a:rPr>
              <a:t>face</a:t>
            </a:r>
            <a:r>
              <a:rPr lang="en-US" altLang="en-US" sz="3200" b="1" dirty="0">
                <a:solidFill>
                  <a:srgbClr val="FFFFFF"/>
                </a:solidFill>
                <a:latin typeface="Arial Narrow" panose="020B0606020202030204" pitchFamily="34" charset="0"/>
              </a:rPr>
              <a:t> from you, so that He does not hear.  </a:t>
            </a:r>
            <a:endParaRPr lang="en-US" altLang="en-US" sz="3200" b="1" dirty="0" smtClean="0">
              <a:solidFill>
                <a:srgbClr val="FFFFFF"/>
              </a:solidFill>
              <a:latin typeface="Arial Narrow" panose="020B0606020202030204" pitchFamily="34" charset="0"/>
            </a:endParaRPr>
          </a:p>
          <a:p>
            <a:pPr marL="347663" indent="-290513" eaLnBrk="1" hangingPunct="1">
              <a:buNone/>
            </a:pPr>
            <a:r>
              <a:rPr lang="en-US" altLang="en-US" sz="3200" b="1" dirty="0">
                <a:solidFill>
                  <a:srgbClr val="FFFFFF"/>
                </a:solidFill>
                <a:latin typeface="Arial Narrow" panose="020B0606020202030204" pitchFamily="34" charset="0"/>
              </a:rPr>
              <a:t>	</a:t>
            </a:r>
            <a:r>
              <a:rPr lang="en-US" altLang="en-US" sz="3200" b="1" dirty="0" smtClean="0">
                <a:solidFill>
                  <a:srgbClr val="FFFFFF"/>
                </a:solidFill>
                <a:latin typeface="Arial Narrow" panose="020B0606020202030204" pitchFamily="34" charset="0"/>
              </a:rPr>
              <a:t>(</a:t>
            </a:r>
            <a:r>
              <a:rPr lang="en-US" altLang="en-US" sz="3200" b="1" dirty="0">
                <a:solidFill>
                  <a:srgbClr val="FFFFFF"/>
                </a:solidFill>
                <a:latin typeface="Arial Narrow" panose="020B0606020202030204" pitchFamily="34" charset="0"/>
              </a:rPr>
              <a:t>The Lord is a spirit and does not have the physical characteristics of man)</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60486436"/>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par>
                          <p:cTn id="11" fill="hold">
                            <p:stCondLst>
                              <p:cond delay="500"/>
                            </p:stCondLst>
                            <p:childTnLst>
                              <p:par>
                                <p:cTn id="12" presetID="3" presetClass="entr" presetSubtype="10" fill="hold" grpId="0" nodeType="afterEffect">
                                  <p:stCondLst>
                                    <p:cond delay="400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4"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15 – Exercises Page 246</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553998"/>
            <a:ext cx="9144000" cy="6304002"/>
          </a:xfrm>
          <a:noFill/>
        </p:spPr>
        <p:txBody>
          <a:bodyPr/>
          <a:lstStyle/>
          <a:p>
            <a:pPr marL="347663" indent="-290513" eaLnBrk="1" hangingPunct="1">
              <a:buNone/>
            </a:pPr>
            <a:r>
              <a:rPr lang="en-US" altLang="en-US" sz="3200" b="1" dirty="0">
                <a:solidFill>
                  <a:srgbClr val="FFFFFF"/>
                </a:solidFill>
                <a:latin typeface="Arial Narrow" panose="020B0606020202030204" pitchFamily="34" charset="0"/>
              </a:rPr>
              <a:t>c. Revelation 5:5-7  </a:t>
            </a: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and one of the elders ^said to me, "Stop weeping; behold, </a:t>
            </a:r>
            <a:r>
              <a:rPr lang="en-US" altLang="en-US" sz="3200" b="1" u="sng" dirty="0">
                <a:solidFill>
                  <a:srgbClr val="FFFFFF"/>
                </a:solidFill>
                <a:latin typeface="Arial Narrow" panose="020B0606020202030204" pitchFamily="34" charset="0"/>
              </a:rPr>
              <a:t>the Lion </a:t>
            </a:r>
            <a:r>
              <a:rPr lang="en-US" altLang="en-US" sz="3200" b="1" dirty="0">
                <a:solidFill>
                  <a:srgbClr val="FFFFFF"/>
                </a:solidFill>
                <a:latin typeface="Arial Narrow" panose="020B0606020202030204" pitchFamily="34" charset="0"/>
              </a:rPr>
              <a:t>that is from the tribe of Judah, the Root of David, has overcome so as to open the book and its seven seals." 6 And I saw between the throne (with the four living creatures) and the elders </a:t>
            </a:r>
            <a:r>
              <a:rPr lang="en-US" altLang="en-US" sz="3200" b="1" u="sng" dirty="0">
                <a:solidFill>
                  <a:srgbClr val="FFFFFF"/>
                </a:solidFill>
                <a:latin typeface="Arial Narrow" panose="020B0606020202030204" pitchFamily="34" charset="0"/>
              </a:rPr>
              <a:t>a Lamb </a:t>
            </a:r>
            <a:r>
              <a:rPr lang="en-US" altLang="en-US" sz="3200" b="1" dirty="0">
                <a:solidFill>
                  <a:srgbClr val="FFFFFF"/>
                </a:solidFill>
                <a:latin typeface="Arial Narrow" panose="020B0606020202030204" pitchFamily="34" charset="0"/>
              </a:rPr>
              <a:t>standing, </a:t>
            </a:r>
            <a:r>
              <a:rPr lang="en-US" altLang="en-US" sz="3200" b="1" u="sng" dirty="0">
                <a:solidFill>
                  <a:srgbClr val="FFFFFF"/>
                </a:solidFill>
                <a:latin typeface="Arial Narrow" panose="020B0606020202030204" pitchFamily="34" charset="0"/>
              </a:rPr>
              <a:t>as if </a:t>
            </a:r>
            <a:r>
              <a:rPr lang="en-US" altLang="en-US" sz="3200" b="1" dirty="0">
                <a:solidFill>
                  <a:srgbClr val="FFFFFF"/>
                </a:solidFill>
                <a:latin typeface="Arial Narrow" panose="020B0606020202030204" pitchFamily="34" charset="0"/>
              </a:rPr>
              <a:t>slain, having seven horns and seven eyes, </a:t>
            </a:r>
            <a:r>
              <a:rPr lang="en-US" altLang="en-US" sz="3200" b="1" u="sng" dirty="0">
                <a:solidFill>
                  <a:srgbClr val="FFFFFF"/>
                </a:solidFill>
                <a:latin typeface="Arial Narrow" panose="020B0606020202030204" pitchFamily="34" charset="0"/>
              </a:rPr>
              <a:t>which are </a:t>
            </a:r>
            <a:r>
              <a:rPr lang="en-US" altLang="en-US" sz="3200" b="1" dirty="0">
                <a:solidFill>
                  <a:srgbClr val="FFFFFF"/>
                </a:solidFill>
                <a:latin typeface="Arial Narrow" panose="020B0606020202030204" pitchFamily="34" charset="0"/>
              </a:rPr>
              <a:t>the seven Spirits of God, sent out into all the earth. 7 And He came, and He took [it] out of the right hand of Him who sat on the throne.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146812596"/>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15 – Exercises Page 246</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553998"/>
            <a:ext cx="9144000" cy="6304002"/>
          </a:xfrm>
          <a:noFill/>
        </p:spPr>
        <p:txBody>
          <a:bodyPr/>
          <a:lstStyle/>
          <a:p>
            <a:pPr marL="347663" indent="-290513" eaLnBrk="1" hangingPunct="1">
              <a:buNone/>
            </a:pPr>
            <a:r>
              <a:rPr lang="en-US" altLang="en-US" sz="2800" b="1" dirty="0">
                <a:solidFill>
                  <a:srgbClr val="FFFFFF"/>
                </a:solidFill>
                <a:latin typeface="Arial Narrow" panose="020B0606020202030204" pitchFamily="34" charset="0"/>
              </a:rPr>
              <a:t>d. Exodus 19:16-20  </a:t>
            </a:r>
            <a:r>
              <a:rPr lang="en-US" altLang="en-US" sz="2800" b="1" dirty="0" smtClean="0">
                <a:solidFill>
                  <a:srgbClr val="FFFFFF"/>
                </a:solidFill>
                <a:latin typeface="Arial Narrow" panose="020B0606020202030204" pitchFamily="34" charset="0"/>
              </a:rPr>
              <a:t>So </a:t>
            </a:r>
            <a:r>
              <a:rPr lang="en-US" altLang="en-US" sz="2800" b="1" dirty="0">
                <a:solidFill>
                  <a:srgbClr val="FFFFFF"/>
                </a:solidFill>
                <a:latin typeface="Arial Narrow" panose="020B0606020202030204" pitchFamily="34" charset="0"/>
              </a:rPr>
              <a:t>it came about on the third day, when it was morning, that there were thunder and lightning flashes and a thick cloud upon the mountain and a very loud trumpet sound, so that all the people who [were] in the camp trembled. 17 And Moses brought the people out of the camp to meet God, and they stood at the foot of the mountain. 18 Now Mount Sinai [was] all in smoke because the Lord descended upon it in fire; and its smoke </a:t>
            </a:r>
            <a:r>
              <a:rPr lang="en-US" altLang="en-US" sz="2800" b="1" u="sng" dirty="0">
                <a:solidFill>
                  <a:srgbClr val="FFFFFF"/>
                </a:solidFill>
                <a:latin typeface="Arial Narrow" panose="020B0606020202030204" pitchFamily="34" charset="0"/>
              </a:rPr>
              <a:t>ascended like </a:t>
            </a:r>
            <a:r>
              <a:rPr lang="en-US" altLang="en-US" sz="2800" b="1" dirty="0">
                <a:solidFill>
                  <a:srgbClr val="FFFFFF"/>
                </a:solidFill>
                <a:latin typeface="Arial Narrow" panose="020B0606020202030204" pitchFamily="34" charset="0"/>
              </a:rPr>
              <a:t>the smoke of a furnace, and the whole mountain quaked violently. 19 When the sound of the trumpet grew louder and louder, Moses spoke and God answered him with thunder. 20 And the Lord came down on Mount Sinai, to the top of the mountain; and the Lord called Moses to the top of the mountain, and Moses went up.</a:t>
            </a:r>
            <a:endParaRPr lang="en-US" altLang="en-US" sz="28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997454524"/>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20216" y="34212"/>
            <a:ext cx="9144000" cy="1107996"/>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13 – </a:t>
            </a:r>
            <a:br>
              <a:rPr lang="en-US" altLang="en-US" sz="3600" b="1" dirty="0" smtClean="0">
                <a:solidFill>
                  <a:srgbClr val="FFFF99"/>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Interpret a passage in harmony with its context</a:t>
            </a:r>
          </a:p>
        </p:txBody>
      </p:sp>
      <p:sp>
        <p:nvSpPr>
          <p:cNvPr id="6150" name="Rectangle 6"/>
          <p:cNvSpPr>
            <a:spLocks noGrp="1" noChangeArrowheads="1"/>
          </p:cNvSpPr>
          <p:nvPr>
            <p:ph type="body" idx="4294967295"/>
          </p:nvPr>
        </p:nvSpPr>
        <p:spPr>
          <a:xfrm>
            <a:off x="0" y="1142208"/>
            <a:ext cx="9144000" cy="5563392"/>
          </a:xfrm>
          <a:noFill/>
        </p:spPr>
        <p:txBody>
          <a:bodyPr/>
          <a:lstStyle/>
          <a:p>
            <a:pPr eaLnBrk="1" hangingPunct="1"/>
            <a:r>
              <a:rPr lang="en-US" altLang="en-US" sz="3200" b="1" dirty="0">
                <a:solidFill>
                  <a:srgbClr val="FFFFFF"/>
                </a:solidFill>
                <a:latin typeface="Arial Narrow" panose="020B0606020202030204" pitchFamily="34" charset="0"/>
              </a:rPr>
              <a:t>Each of the Gospel accounts emphasize a different aspect of </a:t>
            </a:r>
            <a:r>
              <a:rPr lang="en-US" altLang="en-US" sz="3200" b="1" dirty="0" smtClean="0">
                <a:solidFill>
                  <a:srgbClr val="FFFFFF"/>
                </a:solidFill>
                <a:latin typeface="Arial Narrow" panose="020B0606020202030204" pitchFamily="34" charset="0"/>
              </a:rPr>
              <a:t>Jesus</a:t>
            </a:r>
          </a:p>
          <a:p>
            <a:pPr marL="625475" lvl="1" indent="-334963" eaLnBrk="1" hangingPunct="1"/>
            <a:r>
              <a:rPr lang="en-US" altLang="en-US" sz="3200" b="1" dirty="0">
                <a:solidFill>
                  <a:srgbClr val="FFFFFF"/>
                </a:solidFill>
                <a:latin typeface="Arial Narrow" panose="020B0606020202030204" pitchFamily="34" charset="0"/>
              </a:rPr>
              <a:t>Matthew - </a:t>
            </a:r>
            <a:r>
              <a:rPr lang="en-US" altLang="en-US" sz="3200" b="1" i="1" dirty="0">
                <a:solidFill>
                  <a:srgbClr val="FFFFFF"/>
                </a:solidFill>
                <a:latin typeface="Arial Narrow" panose="020B0606020202030204" pitchFamily="34" charset="0"/>
              </a:rPr>
              <a:t>Jesus the </a:t>
            </a:r>
            <a:r>
              <a:rPr lang="en-US" altLang="en-US" sz="3200" b="1" i="1" dirty="0" smtClean="0">
                <a:solidFill>
                  <a:srgbClr val="FFFFFF"/>
                </a:solidFill>
                <a:latin typeface="Arial Narrow" panose="020B0606020202030204" pitchFamily="34" charset="0"/>
              </a:rPr>
              <a:t>King / Messiah</a:t>
            </a:r>
            <a:endParaRPr lang="en-US" altLang="en-US" sz="3200" b="1" i="1" dirty="0">
              <a:solidFill>
                <a:srgbClr val="FFFFFF"/>
              </a:solidFill>
              <a:latin typeface="Arial Narrow" panose="020B0606020202030204" pitchFamily="34" charset="0"/>
            </a:endParaRPr>
          </a:p>
          <a:p>
            <a:pPr marL="625475" lvl="1" indent="-334963" eaLnBrk="1" hangingPunct="1"/>
            <a:r>
              <a:rPr lang="en-US" altLang="en-US" sz="3200" b="1" dirty="0" smtClean="0">
                <a:solidFill>
                  <a:srgbClr val="FFFFFF"/>
                </a:solidFill>
                <a:latin typeface="Arial Narrow" panose="020B0606020202030204" pitchFamily="34" charset="0"/>
              </a:rPr>
              <a:t>Mark </a:t>
            </a:r>
            <a:r>
              <a:rPr lang="en-US" altLang="en-US" sz="3200" b="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Jesus the Servant </a:t>
            </a:r>
            <a:r>
              <a:rPr lang="en-US" altLang="en-US" sz="2800" b="1" dirty="0">
                <a:solidFill>
                  <a:srgbClr val="FFFFFF"/>
                </a:solidFill>
                <a:latin typeface="Arial Narrow" panose="020B0606020202030204" pitchFamily="34" charset="0"/>
              </a:rPr>
              <a:t>(10:45)</a:t>
            </a:r>
          </a:p>
          <a:p>
            <a:pPr marL="625475" lvl="1" indent="-334963" eaLnBrk="1" hangingPunct="1"/>
            <a:r>
              <a:rPr lang="en-US" altLang="en-US" sz="3200" b="1" dirty="0" smtClean="0">
                <a:solidFill>
                  <a:srgbClr val="FFFFFF"/>
                </a:solidFill>
                <a:latin typeface="Arial Narrow" panose="020B0606020202030204" pitchFamily="34" charset="0"/>
              </a:rPr>
              <a:t>Luke </a:t>
            </a:r>
            <a:r>
              <a:rPr lang="en-US" altLang="en-US" sz="3200" b="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Jesus the Son of Man - Seeking &amp; Saving the Lost - </a:t>
            </a:r>
            <a:r>
              <a:rPr lang="en-US" altLang="en-US" sz="2800" b="1" dirty="0">
                <a:solidFill>
                  <a:srgbClr val="FFFFFF"/>
                </a:solidFill>
                <a:latin typeface="Arial Narrow" panose="020B0606020202030204" pitchFamily="34" charset="0"/>
              </a:rPr>
              <a:t>(5:32)</a:t>
            </a:r>
          </a:p>
          <a:p>
            <a:pPr marL="625475" lvl="1" indent="-334963" eaLnBrk="1" hangingPunct="1"/>
            <a:r>
              <a:rPr lang="en-US" altLang="en-US" sz="3200" b="1" dirty="0" smtClean="0">
                <a:solidFill>
                  <a:srgbClr val="FFFFFF"/>
                </a:solidFill>
                <a:latin typeface="Arial Narrow" panose="020B0606020202030204" pitchFamily="34" charset="0"/>
              </a:rPr>
              <a:t>John </a:t>
            </a:r>
            <a:r>
              <a:rPr lang="en-US" altLang="en-US" sz="3200" b="1" dirty="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Jesus the Son of God </a:t>
            </a:r>
            <a:r>
              <a:rPr lang="en-US" altLang="en-US" sz="2800" b="1" dirty="0">
                <a:solidFill>
                  <a:srgbClr val="FFFFFF"/>
                </a:solidFill>
                <a:latin typeface="Arial Narrow" panose="020B0606020202030204" pitchFamily="34" charset="0"/>
              </a:rPr>
              <a:t>(20:31</a:t>
            </a:r>
            <a:r>
              <a:rPr lang="en-US" altLang="en-US" sz="2800" b="1" dirty="0" smtClean="0">
                <a:solidFill>
                  <a:srgbClr val="FFFFFF"/>
                </a:solidFill>
                <a:latin typeface="Arial Narrow" panose="020B0606020202030204" pitchFamily="34" charset="0"/>
              </a:rPr>
              <a:t>)</a:t>
            </a:r>
            <a:endParaRPr lang="en-US" altLang="en-US" sz="32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53107335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150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2000"/>
                            </p:stCondLst>
                            <p:childTnLst>
                              <p:par>
                                <p:cTn id="13" presetID="2" presetClass="entr" presetSubtype="8" fill="hold" grpId="0" nodeType="afterEffect">
                                  <p:stCondLst>
                                    <p:cond delay="1500"/>
                                  </p:stCondLst>
                                  <p:childTnLst>
                                    <p:set>
                                      <p:cBhvr>
                                        <p:cTn id="14" dur="1" fill="hold">
                                          <p:stCondLst>
                                            <p:cond delay="0"/>
                                          </p:stCondLst>
                                        </p:cTn>
                                        <p:tgtEl>
                                          <p:spTgt spid="6150">
                                            <p:txEl>
                                              <p:pRg st="1" end="1"/>
                                            </p:txEl>
                                          </p:spTgt>
                                        </p:tgtEl>
                                        <p:attrNameLst>
                                          <p:attrName>style.visibility</p:attrName>
                                        </p:attrNameLst>
                                      </p:cBhvr>
                                      <p:to>
                                        <p:strVal val="visible"/>
                                      </p:to>
                                    </p:set>
                                    <p:anim calcmode="lin" valueType="num">
                                      <p:cBhvr additive="base">
                                        <p:cTn id="15"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150">
                                            <p:txEl>
                                              <p:pRg st="2" end="2"/>
                                            </p:txEl>
                                          </p:spTgt>
                                        </p:tgtEl>
                                        <p:attrNameLst>
                                          <p:attrName>style.visibility</p:attrName>
                                        </p:attrNameLst>
                                      </p:cBhvr>
                                      <p:to>
                                        <p:strVal val="visible"/>
                                      </p:to>
                                    </p:set>
                                    <p:anim calcmode="lin" valueType="num">
                                      <p:cBhvr additive="base">
                                        <p:cTn id="21"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150">
                                            <p:txEl>
                                              <p:pRg st="3" end="3"/>
                                            </p:txEl>
                                          </p:spTgt>
                                        </p:tgtEl>
                                        <p:attrNameLst>
                                          <p:attrName>style.visibility</p:attrName>
                                        </p:attrNameLst>
                                      </p:cBhvr>
                                      <p:to>
                                        <p:strVal val="visible"/>
                                      </p:to>
                                    </p:set>
                                    <p:anim calcmode="lin" valueType="num">
                                      <p:cBhvr additive="base">
                                        <p:cTn id="27"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150">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3" end="3"/>
                                            </p:txEl>
                                          </p:spTgt>
                                        </p:tgtEl>
                                        <p:attrNameLst>
                                          <p:attrName>ppt_c</p:attrName>
                                        </p:attrNameLst>
                                      </p:cBhvr>
                                      <p:to>
                                        <a:srgbClr val="C0C0C0"/>
                                      </p:to>
                                    </p:animClr>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150">
                                            <p:txEl>
                                              <p:pRg st="4" end="4"/>
                                            </p:txEl>
                                          </p:spTgt>
                                        </p:tgtEl>
                                        <p:attrNameLst>
                                          <p:attrName>style.visibility</p:attrName>
                                        </p:attrNameLst>
                                      </p:cBhvr>
                                      <p:to>
                                        <p:strVal val="visible"/>
                                      </p:to>
                                    </p:set>
                                    <p:anim calcmode="lin" valueType="num">
                                      <p:cBhvr additive="base">
                                        <p:cTn id="33" dur="500" fill="hold"/>
                                        <p:tgtEl>
                                          <p:spTgt spid="6150">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15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13 – Exercises, page 245</a:t>
            </a:r>
          </a:p>
        </p:txBody>
      </p:sp>
      <p:sp>
        <p:nvSpPr>
          <p:cNvPr id="51203" name="Rectangle 3"/>
          <p:cNvSpPr>
            <a:spLocks noGrp="1" noChangeArrowheads="1"/>
          </p:cNvSpPr>
          <p:nvPr>
            <p:ph type="body" idx="4294967295"/>
          </p:nvPr>
        </p:nvSpPr>
        <p:spPr>
          <a:xfrm>
            <a:off x="0" y="553998"/>
            <a:ext cx="9144000" cy="6304002"/>
          </a:xfrm>
          <a:noFill/>
        </p:spPr>
        <p:txBody>
          <a:bodyPr/>
          <a:lstStyle/>
          <a:p>
            <a:pPr marL="401638" indent="-346075" eaLnBrk="1" hangingPunct="1">
              <a:buNone/>
            </a:pPr>
            <a:r>
              <a:rPr lang="en-US" altLang="en-US" sz="3200" b="1" dirty="0">
                <a:solidFill>
                  <a:srgbClr val="FFFFFF"/>
                </a:solidFill>
                <a:latin typeface="Arial Narrow" panose="020B0606020202030204" pitchFamily="34" charset="0"/>
              </a:rPr>
              <a:t>1. Read John 3:30 along with its context and answer the following:</a:t>
            </a:r>
          </a:p>
          <a:p>
            <a:pPr marL="735013" lvl="1" indent="-333375"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Who are the “he” and “I” in this </a:t>
            </a:r>
            <a:r>
              <a:rPr lang="en-US" altLang="en-US" sz="3200" b="1" dirty="0" smtClean="0">
                <a:solidFill>
                  <a:srgbClr val="FFFFFF"/>
                </a:solidFill>
                <a:latin typeface="Arial Narrow" panose="020B0606020202030204" pitchFamily="34" charset="0"/>
              </a:rPr>
              <a:t>verse</a:t>
            </a:r>
          </a:p>
          <a:p>
            <a:pPr lvl="2" indent="0" eaLnBrk="1" hangingPunct="1">
              <a:buNone/>
            </a:pPr>
            <a:r>
              <a:rPr lang="en-US" altLang="en-US" sz="3200" b="1" i="1" dirty="0" smtClean="0">
                <a:solidFill>
                  <a:srgbClr val="FFFFFF"/>
                </a:solidFill>
                <a:latin typeface="Arial Narrow" panose="020B0606020202030204" pitchFamily="34" charset="0"/>
              </a:rPr>
              <a:t>He </a:t>
            </a:r>
            <a:r>
              <a:rPr lang="en-US" altLang="en-US" sz="3200" b="1" i="1" dirty="0">
                <a:solidFill>
                  <a:srgbClr val="FFFFFF"/>
                </a:solidFill>
                <a:latin typeface="Arial Narrow" panose="020B0606020202030204" pitchFamily="34" charset="0"/>
              </a:rPr>
              <a:t>= Jesus, the Christ</a:t>
            </a:r>
          </a:p>
          <a:p>
            <a:pPr lvl="2" indent="0" eaLnBrk="1" hangingPunct="1">
              <a:buNone/>
            </a:pPr>
            <a:r>
              <a:rPr lang="en-US" altLang="en-US" sz="3200" b="1" i="1" dirty="0" smtClean="0">
                <a:solidFill>
                  <a:srgbClr val="FFFFFF"/>
                </a:solidFill>
                <a:latin typeface="Arial Narrow" panose="020B0606020202030204" pitchFamily="34" charset="0"/>
              </a:rPr>
              <a:t>I </a:t>
            </a:r>
            <a:r>
              <a:rPr lang="en-US" altLang="en-US" sz="3200" b="1" i="1" dirty="0">
                <a:solidFill>
                  <a:srgbClr val="FFFFFF"/>
                </a:solidFill>
                <a:latin typeface="Arial Narrow" panose="020B0606020202030204" pitchFamily="34" charset="0"/>
              </a:rPr>
              <a:t>= John</a:t>
            </a:r>
          </a:p>
          <a:p>
            <a:pPr marL="401638" lvl="1" indent="0"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What was the issue that prompted this comment?</a:t>
            </a:r>
          </a:p>
          <a:p>
            <a:pPr marL="801688" lvl="2" indent="0" eaLnBrk="1" hangingPunct="1">
              <a:buNone/>
            </a:pPr>
            <a:r>
              <a:rPr lang="en-US" altLang="en-US" sz="3200" b="1" i="1" dirty="0" smtClean="0">
                <a:solidFill>
                  <a:srgbClr val="FFFFFF"/>
                </a:solidFill>
                <a:latin typeface="Arial Narrow" panose="020B0606020202030204" pitchFamily="34" charset="0"/>
              </a:rPr>
              <a:t>Vs</a:t>
            </a:r>
            <a:r>
              <a:rPr lang="en-US" altLang="en-US" sz="3200" b="1" i="1" dirty="0">
                <a:solidFill>
                  <a:srgbClr val="FFFFFF"/>
                </a:solidFill>
                <a:latin typeface="Arial Narrow" panose="020B0606020202030204" pitchFamily="34" charset="0"/>
              </a:rPr>
              <a:t>. 25 - a discussion of purification </a:t>
            </a:r>
          </a:p>
          <a:p>
            <a:pPr marL="401638" lvl="1" indent="0" eaLnBrk="1" hangingPunct="1">
              <a:buNone/>
            </a:pPr>
            <a:r>
              <a:rPr lang="en-US" altLang="en-US" sz="3200" b="1" dirty="0" smtClean="0">
                <a:solidFill>
                  <a:srgbClr val="FFFFFF"/>
                </a:solidFill>
                <a:latin typeface="Arial Narrow" panose="020B0606020202030204" pitchFamily="34" charset="0"/>
              </a:rPr>
              <a:t>c</a:t>
            </a:r>
            <a:r>
              <a:rPr lang="en-US" altLang="en-US" sz="3200" b="1" dirty="0">
                <a:solidFill>
                  <a:srgbClr val="FFFFFF"/>
                </a:solidFill>
                <a:latin typeface="Arial Narrow" panose="020B0606020202030204" pitchFamily="34" charset="0"/>
              </a:rPr>
              <a:t>. In the illustration of the bridal party, who is John?</a:t>
            </a:r>
          </a:p>
          <a:p>
            <a:pPr lvl="2" indent="0" eaLnBrk="1" hangingPunct="1">
              <a:buNone/>
            </a:pPr>
            <a:r>
              <a:rPr lang="en-US" altLang="en-US" sz="3200" b="1" i="1" dirty="0" smtClean="0">
                <a:solidFill>
                  <a:srgbClr val="FFFFFF"/>
                </a:solidFill>
                <a:latin typeface="Arial Narrow" panose="020B0606020202030204" pitchFamily="34" charset="0"/>
              </a:rPr>
              <a:t>John </a:t>
            </a:r>
            <a:r>
              <a:rPr lang="en-US" altLang="en-US" sz="3200" b="1" i="1" dirty="0">
                <a:solidFill>
                  <a:srgbClr val="FFFFFF"/>
                </a:solidFill>
                <a:latin typeface="Arial Narrow" panose="020B0606020202030204" pitchFamily="34" charset="0"/>
              </a:rPr>
              <a:t>is the friend of the bridegroom </a:t>
            </a:r>
            <a:r>
              <a:rPr lang="en-US" altLang="en-US" sz="3200" b="1" i="1" dirty="0" smtClean="0">
                <a:solidFill>
                  <a:srgbClr val="FFFFFF"/>
                </a:solidFill>
                <a:latin typeface="Arial Narrow" panose="020B0606020202030204" pitchFamily="34" charset="0"/>
              </a:rPr>
              <a:t> (vs. </a:t>
            </a:r>
            <a:r>
              <a:rPr lang="en-US" altLang="en-US" sz="3200" b="1" i="1" smtClean="0">
                <a:solidFill>
                  <a:srgbClr val="FFFFFF"/>
                </a:solidFill>
                <a:latin typeface="Arial Narrow" panose="020B0606020202030204" pitchFamily="34" charset="0"/>
              </a:rPr>
              <a:t>29)</a:t>
            </a:r>
            <a:endParaRPr lang="en-US" altLang="en-US" sz="3200" b="1" i="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dissolve">
                                      <p:cBhvr>
                                        <p:cTn id="21"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51203">
                                            <p:txEl>
                                              <p:pRg st="3" end="3"/>
                                            </p:txEl>
                                          </p:spTgt>
                                        </p:tgtEl>
                                        <p:attrNameLst>
                                          <p:attrName>style.visibility</p:attrName>
                                        </p:attrNameLst>
                                      </p:cBhvr>
                                      <p:to>
                                        <p:strVal val="visible"/>
                                      </p:to>
                                    </p:set>
                                    <p:animEffect transition="in" filter="dissolve">
                                      <p:cBhvr>
                                        <p:cTn id="26"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1203">
                                            <p:txEl>
                                              <p:pRg st="4" end="4"/>
                                            </p:txEl>
                                          </p:spTgt>
                                        </p:tgtEl>
                                        <p:attrNameLst>
                                          <p:attrName>style.visibility</p:attrName>
                                        </p:attrNameLst>
                                      </p:cBhvr>
                                      <p:to>
                                        <p:strVal val="visible"/>
                                      </p:to>
                                    </p:set>
                                    <p:animEffect transition="in" filter="dissolve">
                                      <p:cBhvr>
                                        <p:cTn id="31" dur="500"/>
                                        <p:tgtEl>
                                          <p:spTgt spid="51203">
                                            <p:txEl>
                                              <p:pRg st="4" end="4"/>
                                            </p:txEl>
                                          </p:spTgt>
                                        </p:tgtEl>
                                      </p:cBhvr>
                                    </p:animEffect>
                                  </p:childTnLst>
                                  <p:subTnLst>
                                    <p:animClr clrSpc="rgb" dir="cw">
                                      <p:cBhvr override="childStyle">
                                        <p:cTn dur="1" fill="hold" display="0" masterRel="nextClick" afterEffect="1"/>
                                        <p:tgtEl>
                                          <p:spTgt spid="51203">
                                            <p:txEl>
                                              <p:pRg st="4" end="4"/>
                                            </p:txEl>
                                          </p:spTgt>
                                        </p:tgtEl>
                                        <p:attrNameLst>
                                          <p:attrName>ppt_c</p:attrName>
                                        </p:attrNameLst>
                                      </p:cBhvr>
                                      <p:to>
                                        <a:srgbClr val="C0C0C0"/>
                                      </p:to>
                                    </p:animClr>
                                  </p:sub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51203">
                                            <p:txEl>
                                              <p:pRg st="5" end="5"/>
                                            </p:txEl>
                                          </p:spTgt>
                                        </p:tgtEl>
                                        <p:attrNameLst>
                                          <p:attrName>style.visibility</p:attrName>
                                        </p:attrNameLst>
                                      </p:cBhvr>
                                      <p:to>
                                        <p:strVal val="visible"/>
                                      </p:to>
                                    </p:set>
                                    <p:animEffect transition="in" filter="dissolve">
                                      <p:cBhvr>
                                        <p:cTn id="36" dur="500"/>
                                        <p:tgtEl>
                                          <p:spTgt spid="51203">
                                            <p:txEl>
                                              <p:pRg st="5" end="5"/>
                                            </p:txEl>
                                          </p:spTgt>
                                        </p:tgtEl>
                                      </p:cBhvr>
                                    </p:animEffect>
                                  </p:childTnLst>
                                  <p:subTnLst>
                                    <p:animClr clrSpc="rgb" dir="cw">
                                      <p:cBhvr override="childStyle">
                                        <p:cTn dur="1" fill="hold" display="0" masterRel="nextClick" afterEffect="1"/>
                                        <p:tgtEl>
                                          <p:spTgt spid="51203">
                                            <p:txEl>
                                              <p:pRg st="5" end="5"/>
                                            </p:txEl>
                                          </p:spTgt>
                                        </p:tgtEl>
                                        <p:attrNameLst>
                                          <p:attrName>ppt_c</p:attrName>
                                        </p:attrNameLst>
                                      </p:cBhvr>
                                      <p:to>
                                        <a:srgbClr val="C0C0C0"/>
                                      </p:to>
                                    </p:animClr>
                                  </p:sub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51203">
                                            <p:txEl>
                                              <p:pRg st="6" end="6"/>
                                            </p:txEl>
                                          </p:spTgt>
                                        </p:tgtEl>
                                        <p:attrNameLst>
                                          <p:attrName>style.visibility</p:attrName>
                                        </p:attrNameLst>
                                      </p:cBhvr>
                                      <p:to>
                                        <p:strVal val="visible"/>
                                      </p:to>
                                    </p:set>
                                    <p:animEffect transition="in" filter="dissolve">
                                      <p:cBhvr>
                                        <p:cTn id="41" dur="500"/>
                                        <p:tgtEl>
                                          <p:spTgt spid="51203">
                                            <p:txEl>
                                              <p:pRg st="6" end="6"/>
                                            </p:txEl>
                                          </p:spTgt>
                                        </p:tgtEl>
                                      </p:cBhvr>
                                    </p:animEffect>
                                  </p:childTnLst>
                                  <p:subTnLst>
                                    <p:animClr clrSpc="rgb" dir="cw">
                                      <p:cBhvr override="childStyle">
                                        <p:cTn dur="1" fill="hold" display="0" masterRel="nextClick" afterEffect="1"/>
                                        <p:tgtEl>
                                          <p:spTgt spid="51203">
                                            <p:txEl>
                                              <p:pRg st="6" end="6"/>
                                            </p:txEl>
                                          </p:spTgt>
                                        </p:tgtEl>
                                        <p:attrNameLst>
                                          <p:attrName>ppt_c</p:attrName>
                                        </p:attrNameLst>
                                      </p:cBhvr>
                                      <p:to>
                                        <a:srgbClr val="C0C0C0"/>
                                      </p:to>
                                    </p:animClr>
                                  </p:sub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51203">
                                            <p:txEl>
                                              <p:pRg st="7" end="7"/>
                                            </p:txEl>
                                          </p:spTgt>
                                        </p:tgtEl>
                                        <p:attrNameLst>
                                          <p:attrName>style.visibility</p:attrName>
                                        </p:attrNameLst>
                                      </p:cBhvr>
                                      <p:to>
                                        <p:strVal val="visible"/>
                                      </p:to>
                                    </p:set>
                                    <p:animEffect transition="in" filter="dissolve">
                                      <p:cBhvr>
                                        <p:cTn id="46" dur="500"/>
                                        <p:tgtEl>
                                          <p:spTgt spid="512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13 – Exercises, page 245</a:t>
            </a:r>
          </a:p>
        </p:txBody>
      </p:sp>
      <p:sp>
        <p:nvSpPr>
          <p:cNvPr id="51203" name="Rectangle 3"/>
          <p:cNvSpPr>
            <a:spLocks noGrp="1" noChangeArrowheads="1"/>
          </p:cNvSpPr>
          <p:nvPr>
            <p:ph type="body" idx="4294967295"/>
          </p:nvPr>
        </p:nvSpPr>
        <p:spPr>
          <a:xfrm>
            <a:off x="0" y="553998"/>
            <a:ext cx="9144000" cy="6304002"/>
          </a:xfrm>
          <a:noFill/>
        </p:spPr>
        <p:txBody>
          <a:bodyPr/>
          <a:lstStyle/>
          <a:p>
            <a:pPr marL="401638" indent="-346075" eaLnBrk="1" hangingPunct="1">
              <a:buNone/>
            </a:pPr>
            <a:r>
              <a:rPr lang="en-US" altLang="en-US" sz="3200" b="1" dirty="0">
                <a:solidFill>
                  <a:srgbClr val="FFFFFF"/>
                </a:solidFill>
                <a:latin typeface="Arial Narrow" panose="020B0606020202030204" pitchFamily="34" charset="0"/>
              </a:rPr>
              <a:t>2. Read 1 Thessalonians 4:16-17 and note its </a:t>
            </a:r>
            <a:r>
              <a:rPr lang="en-US" altLang="en-US" sz="3200" b="1" dirty="0" smtClean="0">
                <a:solidFill>
                  <a:srgbClr val="FFFFFF"/>
                </a:solidFill>
                <a:latin typeface="Arial Narrow" panose="020B0606020202030204" pitchFamily="34" charset="0"/>
              </a:rPr>
              <a:t>context</a:t>
            </a:r>
          </a:p>
          <a:p>
            <a:pPr marL="858838" indent="-401638" eaLnBrk="1" hangingPunct="1">
              <a:buNone/>
            </a:pPr>
            <a:r>
              <a:rPr lang="en-US" altLang="en-US" sz="3200" b="1" dirty="0" smtClean="0">
                <a:solidFill>
                  <a:srgbClr val="FFFFFF"/>
                </a:solidFill>
                <a:latin typeface="Arial Narrow" panose="020B0606020202030204" pitchFamily="34" charset="0"/>
              </a:rPr>
              <a:t>a</a:t>
            </a:r>
            <a:r>
              <a:rPr lang="en-US" altLang="en-US" sz="3200" b="1" dirty="0">
                <a:solidFill>
                  <a:srgbClr val="FFFFFF"/>
                </a:solidFill>
                <a:latin typeface="Arial Narrow" panose="020B0606020202030204" pitchFamily="34" charset="0"/>
              </a:rPr>
              <a:t>. Why does Paul mention the resurrection of God’s people</a:t>
            </a:r>
            <a:r>
              <a:rPr lang="en-US" altLang="en-US" sz="3200" b="1" dirty="0" smtClean="0">
                <a:solidFill>
                  <a:srgbClr val="FFFFFF"/>
                </a:solidFill>
                <a:latin typeface="Arial Narrow" panose="020B0606020202030204" pitchFamily="34" charset="0"/>
              </a:rPr>
              <a:t>?</a:t>
            </a:r>
          </a:p>
          <a:p>
            <a:pPr marL="401638" indent="-346075" eaLnBrk="1" hangingPunct="1">
              <a:buNone/>
            </a:pPr>
            <a:r>
              <a:rPr lang="en-US" altLang="en-US" sz="3200" b="1" i="1" dirty="0" smtClean="0">
                <a:solidFill>
                  <a:srgbClr val="FFFFFF"/>
                </a:solidFill>
                <a:latin typeface="Arial Narrow" panose="020B0606020202030204" pitchFamily="34" charset="0"/>
              </a:rPr>
              <a:t>	</a:t>
            </a:r>
            <a:r>
              <a:rPr lang="en-US" altLang="en-US" sz="3200" b="1" i="1" dirty="0">
                <a:solidFill>
                  <a:srgbClr val="FFFFFF"/>
                </a:solidFill>
                <a:latin typeface="Arial Narrow" panose="020B0606020202030204" pitchFamily="34" charset="0"/>
              </a:rPr>
              <a:t>	To give them the comfort of hope - vs. 18	</a:t>
            </a:r>
            <a:endParaRPr lang="en-US" altLang="en-US" sz="3200" b="1" i="1" dirty="0" smtClean="0">
              <a:solidFill>
                <a:srgbClr val="FFFFFF"/>
              </a:solidFill>
              <a:latin typeface="Arial Narrow" panose="020B0606020202030204" pitchFamily="34" charset="0"/>
            </a:endParaRPr>
          </a:p>
          <a:p>
            <a:pPr marL="914400" indent="-457200" eaLnBrk="1" hangingPunct="1">
              <a:buNone/>
            </a:pPr>
            <a:r>
              <a:rPr lang="en-US" altLang="en-US" sz="3200" b="1" dirty="0" smtClean="0">
                <a:solidFill>
                  <a:srgbClr val="FFFFFF"/>
                </a:solidFill>
                <a:latin typeface="Arial Narrow" panose="020B0606020202030204" pitchFamily="34" charset="0"/>
              </a:rPr>
              <a:t>b</a:t>
            </a:r>
            <a:r>
              <a:rPr lang="en-US" altLang="en-US" sz="3200" b="1" dirty="0">
                <a:solidFill>
                  <a:srgbClr val="FFFFFF"/>
                </a:solidFill>
                <a:latin typeface="Arial Narrow" panose="020B0606020202030204" pitchFamily="34" charset="0"/>
              </a:rPr>
              <a:t>. What concern did the Thessalonians have that prompted Paul to give this assurance</a:t>
            </a:r>
            <a:r>
              <a:rPr lang="en-US" altLang="en-US" sz="3200" b="1" dirty="0" smtClean="0">
                <a:solidFill>
                  <a:srgbClr val="FFFFFF"/>
                </a:solidFill>
                <a:latin typeface="Arial Narrow" panose="020B0606020202030204" pitchFamily="34" charset="0"/>
              </a:rPr>
              <a:t>?</a:t>
            </a:r>
            <a:endParaRPr lang="en-US" altLang="en-US" sz="3200" b="1" dirty="0">
              <a:solidFill>
                <a:srgbClr val="FFFFFF"/>
              </a:solidFill>
              <a:latin typeface="Arial Narrow" panose="020B0606020202030204" pitchFamily="34" charset="0"/>
            </a:endParaRPr>
          </a:p>
          <a:p>
            <a:pPr marL="801688" lvl="2" indent="0" eaLnBrk="1" hangingPunct="1">
              <a:buNone/>
            </a:pPr>
            <a:r>
              <a:rPr lang="en-US" altLang="en-US" sz="3200" b="1" i="1" dirty="0">
                <a:solidFill>
                  <a:srgbClr val="FFFFFF"/>
                </a:solidFill>
                <a:latin typeface="Arial Narrow" panose="020B0606020202030204" pitchFamily="34" charset="0"/>
              </a:rPr>
              <a:t>Vs. </a:t>
            </a:r>
            <a:r>
              <a:rPr lang="en-US" altLang="en-US" sz="3200" b="1" i="1" dirty="0" smtClean="0">
                <a:solidFill>
                  <a:srgbClr val="FFFFFF"/>
                </a:solidFill>
                <a:latin typeface="Arial Narrow" panose="020B0606020202030204" pitchFamily="34" charset="0"/>
              </a:rPr>
              <a:t>13-14 </a:t>
            </a:r>
            <a:r>
              <a:rPr lang="en-US" altLang="en-US" sz="3200" b="1" i="1" dirty="0">
                <a:solidFill>
                  <a:srgbClr val="FFFFFF"/>
                </a:solidFill>
                <a:latin typeface="Arial Narrow" panose="020B0606020202030204" pitchFamily="34" charset="0"/>
              </a:rPr>
              <a:t>- the were concerned about those who had “fallen asleep” i.e. had already </a:t>
            </a:r>
            <a:r>
              <a:rPr lang="en-US" altLang="en-US" sz="3200" b="1" i="1" dirty="0" smtClean="0">
                <a:solidFill>
                  <a:srgbClr val="FFFFFF"/>
                </a:solidFill>
                <a:latin typeface="Arial Narrow" panose="020B0606020202030204" pitchFamily="34" charset="0"/>
              </a:rPr>
              <a:t>died</a:t>
            </a:r>
            <a:endParaRPr lang="en-US" altLang="en-US" sz="3200" b="1" i="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97533207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par>
                                <p:cTn id="26" presetID="9" presetClass="entr" presetSubtype="0" fill="hold" grpId="0" nodeType="withEffect">
                                  <p:stCondLst>
                                    <p:cond delay="0"/>
                                  </p:stCondLst>
                                  <p:childTnLst>
                                    <p:set>
                                      <p:cBhvr>
                                        <p:cTn id="27" dur="1" fill="hold">
                                          <p:stCondLst>
                                            <p:cond delay="0"/>
                                          </p:stCondLst>
                                        </p:cTn>
                                        <p:tgtEl>
                                          <p:spTgt spid="51203">
                                            <p:txEl>
                                              <p:pRg st="4" end="4"/>
                                            </p:txEl>
                                          </p:spTgt>
                                        </p:tgtEl>
                                        <p:attrNameLst>
                                          <p:attrName>style.visibility</p:attrName>
                                        </p:attrNameLst>
                                      </p:cBhvr>
                                      <p:to>
                                        <p:strVal val="visible"/>
                                      </p:to>
                                    </p:set>
                                    <p:animEffect transition="in" filter="dissolve">
                                      <p:cBhvr>
                                        <p:cTn id="28"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13 – Exercises, page 245</a:t>
            </a:r>
          </a:p>
        </p:txBody>
      </p:sp>
      <p:sp>
        <p:nvSpPr>
          <p:cNvPr id="51203" name="Rectangle 3"/>
          <p:cNvSpPr>
            <a:spLocks noGrp="1" noChangeArrowheads="1"/>
          </p:cNvSpPr>
          <p:nvPr>
            <p:ph type="body" idx="4294967295"/>
          </p:nvPr>
        </p:nvSpPr>
        <p:spPr>
          <a:xfrm>
            <a:off x="0" y="553998"/>
            <a:ext cx="9067800" cy="6304002"/>
          </a:xfrm>
          <a:noFill/>
        </p:spPr>
        <p:txBody>
          <a:bodyPr/>
          <a:lstStyle/>
          <a:p>
            <a:pPr marL="401638" indent="-346075" eaLnBrk="1" hangingPunct="1">
              <a:buNone/>
            </a:pPr>
            <a:r>
              <a:rPr lang="en-US" altLang="en-US" sz="3200" b="1" dirty="0">
                <a:solidFill>
                  <a:srgbClr val="FFFFFF"/>
                </a:solidFill>
                <a:latin typeface="Arial Narrow" panose="020B0606020202030204" pitchFamily="34" charset="0"/>
              </a:rPr>
              <a:t>3. Interpret Luke 16:9 in light of its context </a:t>
            </a:r>
          </a:p>
          <a:p>
            <a:pPr marL="577850" lvl="1" indent="-176213" eaLnBrk="1" hangingPunct="1">
              <a:spcAft>
                <a:spcPts val="2400"/>
              </a:spcAft>
              <a:buNone/>
            </a:pPr>
            <a:r>
              <a:rPr lang="en-US" sz="3200" b="1" i="1" dirty="0" smtClean="0">
                <a:latin typeface="Times New Roman" panose="02020603050405020304" pitchFamily="18" charset="0"/>
                <a:cs typeface="Times New Roman" panose="02020603050405020304" pitchFamily="18" charset="0"/>
              </a:rPr>
              <a:t>“</a:t>
            </a:r>
            <a:r>
              <a:rPr lang="en-US" sz="3200" b="1" i="1" dirty="0">
                <a:latin typeface="Times New Roman" panose="02020603050405020304" pitchFamily="18" charset="0"/>
                <a:cs typeface="Times New Roman" panose="02020603050405020304" pitchFamily="18" charset="0"/>
              </a:rPr>
              <a:t>And I say to you, make friends for yourselves by means of the wealth of unrighteousness, so that when it fails, they will receive you into the eternal </a:t>
            </a:r>
            <a:r>
              <a:rPr lang="en-US" sz="3200" b="1" i="1" dirty="0" smtClean="0">
                <a:latin typeface="Times New Roman" panose="02020603050405020304" pitchFamily="18" charset="0"/>
                <a:cs typeface="Times New Roman" panose="02020603050405020304" pitchFamily="18" charset="0"/>
              </a:rPr>
              <a:t>dwellings </a:t>
            </a:r>
            <a:endParaRPr lang="en-US" altLang="en-US" sz="3200" b="1" dirty="0" smtClean="0">
              <a:solidFill>
                <a:srgbClr val="FFFFFF"/>
              </a:solidFill>
              <a:latin typeface="Arial Narrow" panose="020B0606020202030204" pitchFamily="34" charset="0"/>
            </a:endParaRPr>
          </a:p>
          <a:p>
            <a:pPr marL="401638" lvl="1" indent="0" eaLnBrk="1" hangingPunct="1">
              <a:buNone/>
            </a:pPr>
            <a:r>
              <a:rPr lang="en-US" altLang="en-US" sz="3200" b="1" dirty="0">
                <a:solidFill>
                  <a:srgbClr val="FFFFFF"/>
                </a:solidFill>
                <a:latin typeface="Arial Narrow" panose="020B0606020202030204" pitchFamily="34" charset="0"/>
              </a:rPr>
              <a:t>Use your riches to bring people into God’s kingdom where you will dwell eternally with one </a:t>
            </a:r>
            <a:r>
              <a:rPr lang="en-US" altLang="en-US" sz="3200" b="1" dirty="0" smtClean="0">
                <a:solidFill>
                  <a:srgbClr val="FFFFFF"/>
                </a:solidFill>
                <a:latin typeface="Arial Narrow" panose="020B0606020202030204" pitchFamily="34" charset="0"/>
              </a:rPr>
              <a:t>another</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40663315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par>
                          <p:cTn id="11" fill="hold">
                            <p:stCondLst>
                              <p:cond delay="500"/>
                            </p:stCondLst>
                            <p:childTnLst>
                              <p:par>
                                <p:cTn id="12" presetID="9" presetClass="entr" presetSubtype="0" fill="hold" grpId="0" nodeType="afterEffect">
                                  <p:stCondLst>
                                    <p:cond delay="500"/>
                                  </p:stCondLst>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dissolve">
                                      <p:cBhvr>
                                        <p:cTn id="14" dur="500"/>
                                        <p:tgtEl>
                                          <p:spTgt spid="5120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Effect transition="in" filter="dissolve">
                                      <p:cBhvr>
                                        <p:cTn id="19"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Context Study Handout</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The relationship of the unit of thought to the whole</a:t>
            </a:r>
          </a:p>
        </p:txBody>
      </p:sp>
      <p:pic>
        <p:nvPicPr>
          <p:cNvPr id="2" name="Picture 1"/>
          <p:cNvPicPr>
            <a:picLocks noChangeAspect="1"/>
          </p:cNvPicPr>
          <p:nvPr/>
        </p:nvPicPr>
        <p:blipFill>
          <a:blip r:embed="rId3"/>
          <a:stretch>
            <a:fillRect/>
          </a:stretch>
        </p:blipFill>
        <p:spPr>
          <a:xfrm>
            <a:off x="1143000" y="573505"/>
            <a:ext cx="7404405" cy="6096000"/>
          </a:xfrm>
          <a:prstGeom prst="rect">
            <a:avLst/>
          </a:prstGeom>
        </p:spPr>
      </p:pic>
    </p:spTree>
    <p:extLst>
      <p:ext uri="{BB962C8B-B14F-4D97-AF65-F5344CB8AC3E}">
        <p14:creationId xmlns:p14="http://schemas.microsoft.com/office/powerpoint/2010/main" val="114860478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1307</TotalTime>
  <Words>5753</Words>
  <Application>Microsoft Office PowerPoint</Application>
  <PresentationFormat>On-screen Show (4:3)</PresentationFormat>
  <Paragraphs>328</Paragraphs>
  <Slides>46</Slides>
  <Notes>46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Times New Roman</vt:lpstr>
      <vt:lpstr>Wingdings</vt:lpstr>
      <vt:lpstr>Custom Design</vt:lpstr>
      <vt:lpstr>Grace Bible Church  Glorifying God  by Making Disciples of Jesus Christ</vt:lpstr>
      <vt:lpstr>Grammatical Principles of Interpretation Rule 13 –  Interpret a passage in harmony with its context</vt:lpstr>
      <vt:lpstr>Rule 13 –  Interpret a passage in harmony with its context</vt:lpstr>
      <vt:lpstr>Rule 13 –  Interpret a passage in harmony with its context</vt:lpstr>
      <vt:lpstr>Rule 13 –  Interpret a passage in harmony with its context</vt:lpstr>
      <vt:lpstr>Rule 13 – Exercises, page 245</vt:lpstr>
      <vt:lpstr>Rule 13 – Exercises, page 245</vt:lpstr>
      <vt:lpstr>Rule 13 – Exercises, page 245</vt:lpstr>
      <vt:lpstr>Context Study Handout The relationship of the unit of thought to the whole</vt:lpstr>
      <vt:lpstr>Context Study Handout The relationship of the unit of thought to the whole</vt:lpstr>
      <vt:lpstr>Context Study Handout The relationship of the unit of thought to the whole</vt:lpstr>
      <vt:lpstr>Context Study Handout The relationship of the unit of thought to the whole</vt:lpstr>
      <vt:lpstr>Context Study Handout The relationship of the unit of thought to the whole</vt:lpstr>
      <vt:lpstr>Context Handout Exercises</vt:lpstr>
      <vt:lpstr>Context Handout Exercises</vt:lpstr>
      <vt:lpstr>Context Handout Exercises</vt:lpstr>
      <vt:lpstr>Context Handout Exercises</vt:lpstr>
      <vt:lpstr>Context Handout Exercises</vt:lpstr>
      <vt:lpstr>Rule 14 When an inanimate object is used to describe a living being, the statement may be considered to be figurative</vt:lpstr>
      <vt:lpstr>Rule 14 When an inanimate object is used to describe a living being, the statement may be considered to be figurative</vt:lpstr>
      <vt:lpstr>Rule 14 When an inanimate object is used to describe a living being, the statement may be considered to be figurative</vt:lpstr>
      <vt:lpstr>Exercises Rule 14 – pages 245-246 </vt:lpstr>
      <vt:lpstr>Exercises Rule 14 – pages 245-246 </vt:lpstr>
      <vt:lpstr>Exercises Rule 14 – pages 245-246 </vt:lpstr>
      <vt:lpstr>Exercises Rule 14 – pages 245-246 </vt:lpstr>
      <vt:lpstr>Exercises Rule 14 – pages 245-246 </vt:lpstr>
      <vt:lpstr>Types of Figures of Speech</vt:lpstr>
      <vt:lpstr>Types of Figures of Speech</vt:lpstr>
      <vt:lpstr>Types of Figures of Speech</vt:lpstr>
      <vt:lpstr>Types of Figures of Speech</vt:lpstr>
      <vt:lpstr>Types of Figures of Speech</vt:lpstr>
      <vt:lpstr>Types of Figures of Speech</vt:lpstr>
      <vt:lpstr>Types of Figures of Speech</vt:lpstr>
      <vt:lpstr>Types of Figures of Speech</vt:lpstr>
      <vt:lpstr>Figures of Speech - Exercises</vt:lpstr>
      <vt:lpstr>Figures of Speech - Exercises</vt:lpstr>
      <vt:lpstr>Figures of Speech - Exercises</vt:lpstr>
      <vt:lpstr>Figures of Speech - Exercises</vt:lpstr>
      <vt:lpstr>Rule 15 -  When an expression is out of character with the thing described, the statement may be considered figurative</vt:lpstr>
      <vt:lpstr>Rule 15 -  When an expression is out of character with the thing described, the statement may be considered figurative</vt:lpstr>
      <vt:lpstr>Rule 15 -  When an expression is out of character with the thing described, the statement may be considered figurative</vt:lpstr>
      <vt:lpstr>Rule 15 – Exercises Page 246</vt:lpstr>
      <vt:lpstr>Rule 15 – Exercises Page 246</vt:lpstr>
      <vt:lpstr>Rule 15 – Exercises Page 246</vt:lpstr>
      <vt:lpstr>Rule 15 – Exercises Page 246</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Pastor</cp:lastModifiedBy>
  <cp:revision>81</cp:revision>
  <dcterms:modified xsi:type="dcterms:W3CDTF">2020-12-04T15:45:50Z</dcterms:modified>
</cp:coreProperties>
</file>