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6"/>
  </p:notesMasterIdLst>
  <p:sldIdLst>
    <p:sldId id="296" r:id="rId3"/>
    <p:sldId id="299" r:id="rId4"/>
    <p:sldId id="260" r:id="rId5"/>
    <p:sldId id="300" r:id="rId6"/>
    <p:sldId id="301" r:id="rId7"/>
    <p:sldId id="302" r:id="rId8"/>
    <p:sldId id="278" r:id="rId9"/>
    <p:sldId id="303" r:id="rId10"/>
    <p:sldId id="304" r:id="rId11"/>
    <p:sldId id="279" r:id="rId12"/>
    <p:sldId id="305" r:id="rId13"/>
    <p:sldId id="280" r:id="rId14"/>
    <p:sldId id="306" r:id="rId15"/>
    <p:sldId id="307" r:id="rId16"/>
    <p:sldId id="281" r:id="rId17"/>
    <p:sldId id="308" r:id="rId18"/>
    <p:sldId id="282" r:id="rId19"/>
    <p:sldId id="309" r:id="rId20"/>
    <p:sldId id="310" r:id="rId21"/>
    <p:sldId id="312" r:id="rId22"/>
    <p:sldId id="311" r:id="rId23"/>
    <p:sldId id="287" r:id="rId24"/>
    <p:sldId id="297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82" d="100"/>
          <a:sy n="82" d="100"/>
        </p:scale>
        <p:origin x="140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8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6D88103-4A33-4D26-A442-B22D5F7E2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67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7331E-E640-4D8F-92C0-8A680B85B9B6}" type="slidenum">
              <a:rPr lang="en-US">
                <a:latin typeface="Arial" charset="0"/>
                <a:cs typeface="Arial" charset="0"/>
              </a:rPr>
              <a:pPr/>
              <a:t>1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448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9D3D4-5A84-4761-96B0-EFE9BF8F71CD}" type="slidenum">
              <a:rPr lang="en-US">
                <a:latin typeface="Arial" charset="0"/>
                <a:cs typeface="Arial" charset="0"/>
              </a:rPr>
              <a:pPr/>
              <a:t>10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2391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9D3D4-5A84-4761-96B0-EFE9BF8F71CD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11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8432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latin typeface="Arial" charset="0"/>
                <a:cs typeface="Arial" charset="0"/>
              </a:rPr>
              <a:pPr/>
              <a:t>12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8408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13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0024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B98FF6-CD16-4F6B-8ED6-A7079B1E7440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1692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4602F-10A8-4E92-8405-EF8E49473DCB}" type="slidenum">
              <a:rPr lang="en-US">
                <a:latin typeface="Arial" charset="0"/>
                <a:cs typeface="Arial" charset="0"/>
              </a:rPr>
              <a:pPr/>
              <a:t>15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5355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4602F-10A8-4E92-8405-EF8E49473DC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16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9218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latin typeface="Arial" charset="0"/>
                <a:cs typeface="Arial" charset="0"/>
              </a:rPr>
              <a:pPr/>
              <a:t>17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1367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18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6693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19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807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DFFC6-4FB6-4875-A09D-9603DBF25186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FDDBA03F-655E-410E-9882-77ABF566279D}" type="slidenum">
              <a:rPr lang="en-US" sz="1200">
                <a:solidFill>
                  <a:srgbClr val="000000"/>
                </a:solidFill>
              </a:rPr>
              <a:pPr algn="r" eaLnBrk="0" hangingPunct="0"/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0248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20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2783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BE002-D934-4F9B-BD37-26B10A87C468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21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5531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4AA78A-2124-4ED0-A47E-04C8D23D2C62}" type="slidenum">
              <a:rPr lang="en-US">
                <a:latin typeface="Arial" charset="0"/>
                <a:cs typeface="Arial" charset="0"/>
              </a:rPr>
              <a:pPr/>
              <a:t>22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30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1DEE7C-6ABF-40FA-A796-9C74B043DF6E}" type="slidenum">
              <a:rPr lang="en-US">
                <a:latin typeface="Arial" charset="0"/>
                <a:cs typeface="Arial" charset="0"/>
              </a:rPr>
              <a:pPr/>
              <a:t>23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053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F449F-A53A-42CF-B76E-6A26EA47DC39}" type="slidenum">
              <a:rPr lang="en-US">
                <a:latin typeface="Arial" charset="0"/>
                <a:cs typeface="Arial" charset="0"/>
              </a:rPr>
              <a:pPr/>
              <a:t>3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689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F449F-A53A-42CF-B76E-6A26EA47DC3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337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F449F-A53A-42CF-B76E-6A26EA47DC3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5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659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F449F-A53A-42CF-B76E-6A26EA47DC3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6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262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4F2F7-0DFB-4120-862F-818C28D8522B}" type="slidenum">
              <a:rPr lang="en-US">
                <a:latin typeface="Arial" charset="0"/>
                <a:cs typeface="Arial" charset="0"/>
              </a:rPr>
              <a:pPr/>
              <a:t>7</a:t>
            </a:fld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983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4F2F7-0DFB-4120-862F-818C28D8522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8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752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B4F2F7-0DFB-4120-862F-818C28D8522B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9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477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358DA-5632-412A-8379-1C1427F36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D8301-291F-4C95-907F-1D13B5F76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0C76C-7282-42F4-AD5A-888680A1A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77198-E019-4B71-8766-4AAC1EB9F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35B2D-4523-4BD2-995C-14AC88F1A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932A5-A92C-4CCB-BC72-699A251EB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3F787-FEE8-43A2-9B06-EEFF911A2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C8E1E-7151-46E3-BF7A-9DEB48A67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F287C3-1B2B-4624-B31E-B5A1AC70A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30BB-2AB0-4F25-A48E-5A2D1E532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3AAB9-D20C-4550-9579-331880A180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78C7F9A-9A12-46D1-A966-C1B5E588A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Revivals of Moral Resurgence 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American decline &amp; Romans 1 - God’s increasing wrath yield people to their lusts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1:24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- 1960's &amp; sexual impurity.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1:26-27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- 1990's &amp; degrading passions.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1:28-32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- 2010's &amp; depraved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minds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Revivals of Moral Resurgence 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Moral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collapse in society corresponds to the theological collapse in churches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America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is doomed unless God mercifully grants a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deliverer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which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will give a short term reprieve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43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22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True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Revival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A special season of God moving powerfully resulting in repentance, increased holiness &amp; salvations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Revivals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in Acts: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Jerusalem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(2-8).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Judea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/ Galilee / Samaria (9).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Antioch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(11).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Gentile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Missions (13-21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22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True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Revival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History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records both small and limited as well as widespread and enduring revivals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Great Awakening (1734),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Second Great Awakening (1800),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NY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City (1857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36094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22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True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Revival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Surprising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works of God that started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with a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faithful few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&amp; spread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bringing repentance, holiness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&amp; salvation</a:t>
            </a:r>
          </a:p>
        </p:txBody>
      </p:sp>
    </p:spTree>
    <p:extLst>
      <p:ext uri="{BB962C8B-B14F-4D97-AF65-F5344CB8AC3E}">
        <p14:creationId xmlns:p14="http://schemas.microsoft.com/office/powerpoint/2010/main" val="388334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Revivalism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Developed in the later part of 1800's as a method of obtaining external signs - revival meetings &amp; revivalists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Promoted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by Charles Finney (1792-1875) resulting in “burned over ground”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are praying or more than a temporary moral resurgence and religious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emotionalism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Revivalism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We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beseech God to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make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dead alive in Christ &amp;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625475" lvl="1" indent="-334963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Make the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spiritually dull into bright lights to His glory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77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Praying for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Revival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We pray for God’s name to be glorified, His kingdom to come and His will to be done (Matt. 6:9-10)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Humble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confession - Psalm 66:18, 1 John 1:9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For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God to reveal sin - Psalm 139:23-24. To be reconciled with others (Romans 12:18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Praying for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Revival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Praise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God for His attributes and work - which gives confidence in prayer (Heb. 4:14-16; 10:19)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To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gain greater understanding of God and walk close to Him. Revival is about knowing the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Lord</a:t>
            </a:r>
          </a:p>
        </p:txBody>
      </p:sp>
    </p:spTree>
    <p:extLst>
      <p:ext uri="{BB962C8B-B14F-4D97-AF65-F5344CB8AC3E}">
        <p14:creationId xmlns:p14="http://schemas.microsoft.com/office/powerpoint/2010/main" val="318541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Praying for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Revival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For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Lord’s name to be magnified - Revival is about God’s fame, not your name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Thankfulness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for the gifts, ministry and abilities God gives to you - and to others, so the whole body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matures</a:t>
            </a:r>
          </a:p>
        </p:txBody>
      </p:sp>
    </p:spTree>
    <p:extLst>
      <p:ext uri="{BB962C8B-B14F-4D97-AF65-F5344CB8AC3E}">
        <p14:creationId xmlns:p14="http://schemas.microsoft.com/office/powerpoint/2010/main" val="303456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Turn off sound to all electronic devices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Praying for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Revival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Praise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for reports of God’s working anywhere - revival is about God’s kingdom, not your own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Praying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for others as did Paul (Eph. 1:15-19; Phil. 1:9-11; Col. 1:9-12; 2 Thess. 1:11-12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5560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421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Praying for </a:t>
            </a:r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Revival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1320"/>
            <a:ext cx="9144000" cy="614668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Plead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with the Lord for the salvation of others - conviction of sin (</a:t>
            </a:r>
            <a:r>
              <a:rPr lang="en-US" sz="4400" b="1" dirty="0" err="1">
                <a:solidFill>
                  <a:srgbClr val="FFFFFF"/>
                </a:solidFill>
                <a:latin typeface="Arial Narrow" pitchFamily="34" charset="0"/>
              </a:rPr>
              <a:t>Jn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16:8-11), quickening of souls (</a:t>
            </a:r>
            <a:r>
              <a:rPr lang="en-US" sz="4400" b="1" dirty="0" err="1">
                <a:solidFill>
                  <a:srgbClr val="FFFFFF"/>
                </a:solidFill>
                <a:latin typeface="Arial Narrow" pitchFamily="34" charset="0"/>
              </a:rPr>
              <a:t>Eph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2:5)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5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88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Conclusions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Revival is an outpouring of God’s spirit in a surprising manner for a special season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Praise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Him when you hear about it happening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Pray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for it to be granted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Prayer &amp; Revival </a:t>
            </a:r>
            <a: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b="1" i="0" u="sng" dirty="0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sz="3600" b="1" dirty="0">
                <a:solidFill>
                  <a:srgbClr val="FFFF99"/>
                </a:solidFill>
                <a:latin typeface="Arial Narrow" pitchFamily="34" charset="0"/>
              </a:rPr>
              <a:t>Selected Scriptures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8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Words for Revival 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5943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“Revive” - root meaning: “to live again” </a:t>
            </a:r>
          </a:p>
          <a:p>
            <a:pPr eaLnBrk="1" hangingPunct="1"/>
            <a:r>
              <a:rPr lang="en-US" sz="4400" b="1" dirty="0" err="1" smtClean="0">
                <a:solidFill>
                  <a:srgbClr val="FFFFFF"/>
                </a:solidFill>
                <a:latin typeface="TekniaHebrew" panose="02000400000000000000" pitchFamily="2" charset="0"/>
              </a:rPr>
              <a:t>hyj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/</a:t>
            </a:r>
            <a:r>
              <a:rPr lang="en-US" sz="4400" b="1" dirty="0" err="1">
                <a:solidFill>
                  <a:srgbClr val="FFFFFF"/>
                </a:solidFill>
                <a:latin typeface="Arial Narrow" pitchFamily="34" charset="0"/>
              </a:rPr>
              <a:t>chayah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: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Restore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life -  2 Kings 13:21.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marL="746125" lvl="1" indent="-455613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Return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of physical strength - Judges 15:19. 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Renewal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of spirit - Genesis 45:27.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Regaining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motivation - Psalm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119:93</a:t>
            </a:r>
          </a:p>
        </p:txBody>
      </p:sp>
    </p:spTree>
    <p:extLst>
      <p:ext uri="{BB962C8B-B14F-4D97-AF65-F5344CB8AC3E}">
        <p14:creationId xmlns:p14="http://schemas.microsoft.com/office/powerpoint/2010/main" val="3863174534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8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Words for Revival 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5943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zavw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zaō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: restore life - Romans 14:9.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ajnazavw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 smtClean="0">
                <a:solidFill>
                  <a:srgbClr val="FFFFFF"/>
                </a:solidFill>
                <a:latin typeface="Arial Narrow" pitchFamily="34" charset="0"/>
              </a:rPr>
              <a:t>Anazaō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: metaphorical restore life - Luke 15:24 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ajnaqavllw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/ </a:t>
            </a:r>
            <a:r>
              <a:rPr lang="en-US" sz="4400" b="1" dirty="0" err="1">
                <a:solidFill>
                  <a:srgbClr val="FFFFFF"/>
                </a:solidFill>
                <a:latin typeface="Arial Narrow" pitchFamily="34" charset="0"/>
              </a:rPr>
              <a:t>anathallō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: Restore to active state, Phil. 4:10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ajnapauvw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/ </a:t>
            </a:r>
            <a:r>
              <a:rPr lang="en-US" sz="4400" b="1" dirty="0" err="1">
                <a:solidFill>
                  <a:srgbClr val="FFFFFF"/>
                </a:solidFill>
                <a:latin typeface="Arial Narrow" pitchFamily="34" charset="0"/>
              </a:rPr>
              <a:t>anatauō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: Refresh spirit, 1 Cor.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16:18</a:t>
            </a:r>
          </a:p>
        </p:txBody>
      </p:sp>
    </p:spTree>
    <p:extLst>
      <p:ext uri="{BB962C8B-B14F-4D97-AF65-F5344CB8AC3E}">
        <p14:creationId xmlns:p14="http://schemas.microsoft.com/office/powerpoint/2010/main" val="421089712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882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 smtClean="0">
                <a:solidFill>
                  <a:srgbClr val="A0D0FF"/>
                </a:solidFill>
                <a:latin typeface="Arial Narrow" pitchFamily="34" charset="0"/>
              </a:rPr>
              <a:t>Words for Revival 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5943600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ajnayuvcw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/ </a:t>
            </a:r>
            <a:r>
              <a:rPr lang="en-US" sz="4400" b="1" dirty="0" err="1">
                <a:solidFill>
                  <a:srgbClr val="FFFFFF"/>
                </a:solidFill>
                <a:latin typeface="Arial Narrow" pitchFamily="34" charset="0"/>
              </a:rPr>
              <a:t>anapsychō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: Refresh spirit, 2 Tim. 1:16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.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</a:t>
            </a:r>
            <a:r>
              <a:rPr 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suzwopoievw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/ </a:t>
            </a:r>
            <a:r>
              <a:rPr lang="en-US" sz="4400" b="1" dirty="0" err="1">
                <a:solidFill>
                  <a:srgbClr val="FFFFFF"/>
                </a:solidFill>
                <a:latin typeface="Arial Narrow" pitchFamily="34" charset="0"/>
              </a:rPr>
              <a:t>syzōpoieō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: make alive together, </a:t>
            </a:r>
            <a:r>
              <a:rPr lang="en-US" sz="4400" b="1" dirty="0" err="1">
                <a:solidFill>
                  <a:srgbClr val="FFFFFF"/>
                </a:solidFill>
                <a:latin typeface="Arial Narrow" pitchFamily="34" charset="0"/>
              </a:rPr>
              <a:t>Eph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 2:5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25790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Revivals of Moral Resurgence 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Societal moral decline and suffering motivates prayer for a return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Judges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- what happens when men do “what is right in their own eyes”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Decline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due to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incomplete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obedience (1:1-2:5);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rise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of idolatry (2:6-3:4),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intermarriage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with heathen (3:5-6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)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Revivals of Moral Resurgence 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America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declined as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churches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Declined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in obedience to God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,</a:t>
            </a: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Taught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false doctrine,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lvl="1"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 Catered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to man’s desires</a:t>
            </a: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Forsake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the Lord ➔ oppression ➔ repentance ➔ deliverer ➔ peace ➔ </a:t>
            </a:r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repeat</a:t>
            </a:r>
          </a:p>
        </p:txBody>
      </p:sp>
    </p:spTree>
    <p:extLst>
      <p:ext uri="{BB962C8B-B14F-4D97-AF65-F5344CB8AC3E}">
        <p14:creationId xmlns:p14="http://schemas.microsoft.com/office/powerpoint/2010/main" val="26227072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b="1" u="sng" dirty="0">
                <a:solidFill>
                  <a:srgbClr val="A0D0FF"/>
                </a:solidFill>
                <a:latin typeface="Arial Narrow" pitchFamily="34" charset="0"/>
              </a:rPr>
              <a:t>Revivals of Moral Resurgence </a:t>
            </a:r>
            <a:endParaRPr 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Generational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- Judges 2:7.  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Leadership </a:t>
            </a:r>
            <a:r>
              <a:rPr lang="en-US" sz="4400" b="1" dirty="0">
                <a:solidFill>
                  <a:srgbClr val="FFFFFF"/>
                </a:solidFill>
                <a:latin typeface="Arial Narrow" pitchFamily="34" charset="0"/>
              </a:rPr>
              <a:t>based - 2 Chronicles 24</a:t>
            </a:r>
            <a:endParaRPr 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53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792</TotalTime>
  <Words>787</Words>
  <Application>Microsoft Office PowerPoint</Application>
  <PresentationFormat>On-screen Show (4:3)</PresentationFormat>
  <Paragraphs>113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Arial Narrow</vt:lpstr>
      <vt:lpstr>TekniaGreek</vt:lpstr>
      <vt:lpstr>TekniaHebrew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Prayer &amp; Revival  Selected Scriptures</vt:lpstr>
      <vt:lpstr>Words for Revival </vt:lpstr>
      <vt:lpstr>Words for Revival </vt:lpstr>
      <vt:lpstr>Words for Revival </vt:lpstr>
      <vt:lpstr>Revivals of Moral Resurgence </vt:lpstr>
      <vt:lpstr>Revivals of Moral Resurgence </vt:lpstr>
      <vt:lpstr>Revivals of Moral Resurgence </vt:lpstr>
      <vt:lpstr>Revivals of Moral Resurgence </vt:lpstr>
      <vt:lpstr>Revivals of Moral Resurgence </vt:lpstr>
      <vt:lpstr>True Revival</vt:lpstr>
      <vt:lpstr>True Revival</vt:lpstr>
      <vt:lpstr>True Revival</vt:lpstr>
      <vt:lpstr>Revivalism</vt:lpstr>
      <vt:lpstr>Revivalism</vt:lpstr>
      <vt:lpstr>Praying for Revival</vt:lpstr>
      <vt:lpstr>Praying for Revival</vt:lpstr>
      <vt:lpstr>Praying for Revival</vt:lpstr>
      <vt:lpstr>Praying for Revival</vt:lpstr>
      <vt:lpstr>Praying for Revival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51</cp:revision>
  <dcterms:modified xsi:type="dcterms:W3CDTF">2020-11-01T11:22:14Z</dcterms:modified>
</cp:coreProperties>
</file>