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34"/>
  </p:notesMasterIdLst>
  <p:sldIdLst>
    <p:sldId id="300" r:id="rId2"/>
    <p:sldId id="260" r:id="rId3"/>
    <p:sldId id="302" r:id="rId4"/>
    <p:sldId id="301" r:id="rId5"/>
    <p:sldId id="278" r:id="rId6"/>
    <p:sldId id="303" r:id="rId7"/>
    <p:sldId id="279" r:id="rId8"/>
    <p:sldId id="304" r:id="rId9"/>
    <p:sldId id="305" r:id="rId10"/>
    <p:sldId id="280" r:id="rId11"/>
    <p:sldId id="306" r:id="rId12"/>
    <p:sldId id="281" r:id="rId13"/>
    <p:sldId id="307" r:id="rId14"/>
    <p:sldId id="282" r:id="rId15"/>
    <p:sldId id="308" r:id="rId16"/>
    <p:sldId id="309" r:id="rId17"/>
    <p:sldId id="283" r:id="rId18"/>
    <p:sldId id="310" r:id="rId19"/>
    <p:sldId id="312" r:id="rId20"/>
    <p:sldId id="311" r:id="rId21"/>
    <p:sldId id="313" r:id="rId22"/>
    <p:sldId id="314" r:id="rId23"/>
    <p:sldId id="284" r:id="rId24"/>
    <p:sldId id="315" r:id="rId25"/>
    <p:sldId id="316" r:id="rId26"/>
    <p:sldId id="317" r:id="rId27"/>
    <p:sldId id="286" r:id="rId28"/>
    <p:sldId id="318" r:id="rId29"/>
    <p:sldId id="319" r:id="rId30"/>
    <p:sldId id="321" r:id="rId31"/>
    <p:sldId id="287" r:id="rId32"/>
    <p:sldId id="297" r:id="rId3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82" d="100"/>
          <a:sy n="82" d="100"/>
        </p:scale>
        <p:origin x="845"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82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p>
        </p:txBody>
      </p:sp>
      <p:sp>
        <p:nvSpPr>
          <p:cNvPr id="419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US"/>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E222C0C1-BA29-4E8F-B34F-70C124C374CD}" type="slidenum">
              <a:rPr lang="en-US" altLang="en-US"/>
              <a:pPr/>
              <a:t>‹#›</a:t>
            </a:fld>
            <a:endParaRPr lang="en-US" altLang="en-US"/>
          </a:p>
        </p:txBody>
      </p:sp>
    </p:spTree>
    <p:extLst>
      <p:ext uri="{BB962C8B-B14F-4D97-AF65-F5344CB8AC3E}">
        <p14:creationId xmlns:p14="http://schemas.microsoft.com/office/powerpoint/2010/main" val="28979478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742950" indent="-28575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11430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6002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20574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0C7D83-4E13-48D1-9BCE-55EF0A472180}" type="slidenum">
              <a:rPr lang="en-US" altLang="en-US">
                <a:solidFill>
                  <a:srgbClr val="000000"/>
                </a:solidFill>
              </a:rPr>
              <a:pPr/>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4428513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pPr/>
              <a:t>10</a:t>
            </a:fld>
            <a:endParaRPr lang="en-US" alt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902182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11</a:t>
            </a:fld>
            <a:endParaRPr lang="en-US" alt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1064526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pPr/>
              <a:t>12</a:t>
            </a:fld>
            <a:endParaRPr lang="en-US" alt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9257277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solidFill>
                  <a:srgbClr val="000000"/>
                </a:solidFill>
              </a:rPr>
              <a:pPr/>
              <a:t>13</a:t>
            </a:fld>
            <a:endParaRPr lang="en-US" altLang="en-US">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127135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pPr/>
              <a:t>14</a:t>
            </a:fld>
            <a:endParaRPr lang="en-US" alt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9207422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solidFill>
                  <a:srgbClr val="000000"/>
                </a:solidFill>
              </a:rPr>
              <a:pPr/>
              <a:t>15</a:t>
            </a:fld>
            <a:endParaRPr lang="en-US" altLang="en-US">
              <a:solidFill>
                <a:srgbClr val="000000"/>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5295813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solidFill>
                  <a:srgbClr val="000000"/>
                </a:solidFill>
              </a:rPr>
              <a:pPr/>
              <a:t>16</a:t>
            </a:fld>
            <a:endParaRPr lang="en-US" altLang="en-US">
              <a:solidFill>
                <a:srgbClr val="000000"/>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1562899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pPr/>
              <a:t>17</a:t>
            </a:fld>
            <a:endParaRPr lang="en-US"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1397480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solidFill>
                  <a:srgbClr val="000000"/>
                </a:solidFill>
              </a:rPr>
              <a:pPr/>
              <a:t>18</a:t>
            </a:fld>
            <a:endParaRPr lang="en-US" altLang="en-US">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0476120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solidFill>
                  <a:srgbClr val="000000"/>
                </a:solidFill>
              </a:rPr>
              <a:pPr/>
              <a:t>19</a:t>
            </a:fld>
            <a:endParaRPr lang="en-US" altLang="en-US">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49868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2DEB34E-EEA8-445B-908C-B693D53C79D3}" type="slidenum">
              <a:rPr lang="en-US" altLang="en-US"/>
              <a:pPr/>
              <a:t>2</a:t>
            </a:fld>
            <a:endParaRPr lang="en-US" alt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6367269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solidFill>
                  <a:srgbClr val="000000"/>
                </a:solidFill>
              </a:rPr>
              <a:pPr/>
              <a:t>20</a:t>
            </a:fld>
            <a:endParaRPr lang="en-US" altLang="en-US">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0097289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solidFill>
                  <a:srgbClr val="000000"/>
                </a:solidFill>
              </a:rPr>
              <a:pPr/>
              <a:t>21</a:t>
            </a:fld>
            <a:endParaRPr lang="en-US" altLang="en-US">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1482604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solidFill>
                  <a:srgbClr val="000000"/>
                </a:solidFill>
              </a:rPr>
              <a:pPr/>
              <a:t>22</a:t>
            </a:fld>
            <a:endParaRPr lang="en-US" altLang="en-US">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6574094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pPr/>
              <a:t>23</a:t>
            </a:fld>
            <a:endParaRPr lang="en-US"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2676725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solidFill>
                  <a:srgbClr val="000000"/>
                </a:solidFill>
              </a:rPr>
              <a:pPr/>
              <a:t>24</a:t>
            </a:fld>
            <a:endParaRPr lang="en-US" altLang="en-US">
              <a:solidFill>
                <a:srgbClr val="000000"/>
              </a:solidFill>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6796435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solidFill>
                  <a:srgbClr val="000000"/>
                </a:solidFill>
              </a:rPr>
              <a:pPr/>
              <a:t>25</a:t>
            </a:fld>
            <a:endParaRPr lang="en-US" altLang="en-US">
              <a:solidFill>
                <a:srgbClr val="000000"/>
              </a:solidFill>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767621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solidFill>
                  <a:srgbClr val="000000"/>
                </a:solidFill>
              </a:rPr>
              <a:pPr/>
              <a:t>26</a:t>
            </a:fld>
            <a:endParaRPr lang="en-US" altLang="en-US">
              <a:solidFill>
                <a:srgbClr val="000000"/>
              </a:solidFill>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0887974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E951F7B-7EBD-49F8-A5E0-3761427245C6}" type="slidenum">
              <a:rPr lang="en-US" altLang="en-US"/>
              <a:pPr/>
              <a:t>27</a:t>
            </a:fld>
            <a:endParaRPr lang="en-US" alt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5119159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E951F7B-7EBD-49F8-A5E0-3761427245C6}" type="slidenum">
              <a:rPr lang="en-US" altLang="en-US">
                <a:solidFill>
                  <a:srgbClr val="000000"/>
                </a:solidFill>
              </a:rPr>
              <a:pPr/>
              <a:t>28</a:t>
            </a:fld>
            <a:endParaRPr lang="en-US" altLang="en-US">
              <a:solidFill>
                <a:srgbClr val="000000"/>
              </a:solidFill>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6198914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E951F7B-7EBD-49F8-A5E0-3761427245C6}" type="slidenum">
              <a:rPr lang="en-US" altLang="en-US">
                <a:solidFill>
                  <a:srgbClr val="000000"/>
                </a:solidFill>
              </a:rPr>
              <a:pPr/>
              <a:t>29</a:t>
            </a:fld>
            <a:endParaRPr lang="en-US" altLang="en-US">
              <a:solidFill>
                <a:srgbClr val="000000"/>
              </a:solidFill>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797038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2DEB34E-EEA8-445B-908C-B693D53C79D3}" type="slidenum">
              <a:rPr lang="en-US" altLang="en-US">
                <a:solidFill>
                  <a:srgbClr val="000000"/>
                </a:solidFill>
              </a:rPr>
              <a:pPr/>
              <a:t>3</a:t>
            </a:fld>
            <a:endParaRPr lang="en-US" altLang="en-US">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2375945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E951F7B-7EBD-49F8-A5E0-3761427245C6}" type="slidenum">
              <a:rPr lang="en-US" altLang="en-US">
                <a:solidFill>
                  <a:srgbClr val="000000"/>
                </a:solidFill>
              </a:rPr>
              <a:pPr/>
              <a:t>30</a:t>
            </a:fld>
            <a:endParaRPr lang="en-US" altLang="en-US">
              <a:solidFill>
                <a:srgbClr val="000000"/>
              </a:solidFill>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366854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B142DC4-2D22-46D1-A456-8F1F34605A44}" type="slidenum">
              <a:rPr lang="en-US" altLang="en-US"/>
              <a:pPr/>
              <a:t>31</a:t>
            </a:fld>
            <a:endParaRPr lang="en-US" alt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4634188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8E2FC34-64C0-4807-BBF7-8A37F4457245}" type="slidenum">
              <a:rPr lang="en-US" altLang="en-US"/>
              <a:pPr/>
              <a:t>32</a:t>
            </a:fld>
            <a:endParaRPr lang="en-US" alt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276161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2DEB34E-EEA8-445B-908C-B693D53C79D3}" type="slidenum">
              <a:rPr lang="en-US" altLang="en-US">
                <a:solidFill>
                  <a:srgbClr val="000000"/>
                </a:solidFill>
              </a:rPr>
              <a:pPr/>
              <a:t>4</a:t>
            </a:fld>
            <a:endParaRPr lang="en-US" altLang="en-US">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779229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24D4AF-464C-4F49-A3CB-8AE77D8FC69D}" type="slidenum">
              <a:rPr lang="en-US" altLang="en-US"/>
              <a:pPr/>
              <a:t>5</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0801682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24D4AF-464C-4F49-A3CB-8AE77D8FC69D}" type="slidenum">
              <a:rPr lang="en-US" altLang="en-US">
                <a:solidFill>
                  <a:srgbClr val="000000"/>
                </a:solidFill>
              </a:rPr>
              <a:pPr/>
              <a:t>6</a:t>
            </a:fld>
            <a:endParaRPr lang="en-US" altLang="en-US">
              <a:solidFill>
                <a:srgbClr val="000000"/>
              </a:solidFill>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2540692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pPr/>
              <a:t>7</a:t>
            </a:fld>
            <a:endParaRPr lang="en-US"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9117189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solidFill>
                  <a:srgbClr val="000000"/>
                </a:solidFill>
              </a:rPr>
              <a:pPr/>
              <a:t>8</a:t>
            </a:fld>
            <a:endParaRPr lang="en-US" altLang="en-US">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7548636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9</a:t>
            </a:fld>
            <a:endParaRPr lang="en-US" alt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667583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19402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57725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745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3593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42428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65863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0828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64565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031868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4689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36135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64566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0" y="1219200"/>
            <a:ext cx="9144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4400" i="1">
          <a:solidFill>
            <a:schemeClr val="bg1"/>
          </a:solidFill>
          <a:latin typeface="+mj-lt"/>
          <a:ea typeface="+mj-ea"/>
          <a:cs typeface="+mj-cs"/>
        </a:defRPr>
      </a:lvl1pPr>
      <a:lvl2pPr algn="ctr" rtl="0" eaLnBrk="0" fontAlgn="base" hangingPunct="0">
        <a:spcBef>
          <a:spcPct val="0"/>
        </a:spcBef>
        <a:spcAft>
          <a:spcPct val="0"/>
        </a:spcAft>
        <a:defRPr sz="4400" i="1">
          <a:solidFill>
            <a:schemeClr val="bg1"/>
          </a:solidFill>
          <a:latin typeface="Arial" pitchFamily="34" charset="0"/>
          <a:cs typeface="Arial" pitchFamily="34" charset="0"/>
        </a:defRPr>
      </a:lvl2pPr>
      <a:lvl3pPr algn="ctr" rtl="0" eaLnBrk="0" fontAlgn="base" hangingPunct="0">
        <a:spcBef>
          <a:spcPct val="0"/>
        </a:spcBef>
        <a:spcAft>
          <a:spcPct val="0"/>
        </a:spcAft>
        <a:defRPr sz="4400" i="1">
          <a:solidFill>
            <a:schemeClr val="bg1"/>
          </a:solidFill>
          <a:latin typeface="Arial" pitchFamily="34" charset="0"/>
          <a:cs typeface="Arial" pitchFamily="34" charset="0"/>
        </a:defRPr>
      </a:lvl3pPr>
      <a:lvl4pPr algn="ctr" rtl="0" eaLnBrk="0" fontAlgn="base" hangingPunct="0">
        <a:spcBef>
          <a:spcPct val="0"/>
        </a:spcBef>
        <a:spcAft>
          <a:spcPct val="0"/>
        </a:spcAft>
        <a:defRPr sz="4400" i="1">
          <a:solidFill>
            <a:schemeClr val="bg1"/>
          </a:solidFill>
          <a:latin typeface="Arial" pitchFamily="34" charset="0"/>
          <a:cs typeface="Arial" pitchFamily="34" charset="0"/>
        </a:defRPr>
      </a:lvl4pPr>
      <a:lvl5pPr algn="ctr" rtl="0" eaLnBrk="0" fontAlgn="base" hangingPunct="0">
        <a:spcBef>
          <a:spcPct val="0"/>
        </a:spcBef>
        <a:spcAft>
          <a:spcPct val="0"/>
        </a:spcAft>
        <a:defRPr sz="4400" i="1">
          <a:solidFill>
            <a:schemeClr val="bg1"/>
          </a:solidFill>
          <a:latin typeface="Arial" pitchFamily="34" charset="0"/>
          <a:cs typeface="Arial" pitchFamily="34" charset="0"/>
        </a:defRPr>
      </a:lvl5pPr>
      <a:lvl6pPr marL="457200" algn="ctr" rtl="0" fontAlgn="base">
        <a:spcBef>
          <a:spcPct val="0"/>
        </a:spcBef>
        <a:spcAft>
          <a:spcPct val="0"/>
        </a:spcAft>
        <a:defRPr sz="4400" i="1">
          <a:solidFill>
            <a:schemeClr val="bg1"/>
          </a:solidFill>
          <a:latin typeface="Arial" pitchFamily="34" charset="0"/>
          <a:cs typeface="Arial" pitchFamily="34" charset="0"/>
        </a:defRPr>
      </a:lvl6pPr>
      <a:lvl7pPr marL="914400" algn="ctr" rtl="0" fontAlgn="base">
        <a:spcBef>
          <a:spcPct val="0"/>
        </a:spcBef>
        <a:spcAft>
          <a:spcPct val="0"/>
        </a:spcAft>
        <a:defRPr sz="4400" i="1">
          <a:solidFill>
            <a:schemeClr val="bg1"/>
          </a:solidFill>
          <a:latin typeface="Arial" pitchFamily="34" charset="0"/>
          <a:cs typeface="Arial" pitchFamily="34" charset="0"/>
        </a:defRPr>
      </a:lvl7pPr>
      <a:lvl8pPr marL="1371600" algn="ctr" rtl="0" fontAlgn="base">
        <a:spcBef>
          <a:spcPct val="0"/>
        </a:spcBef>
        <a:spcAft>
          <a:spcPct val="0"/>
        </a:spcAft>
        <a:defRPr sz="4400" i="1">
          <a:solidFill>
            <a:schemeClr val="bg1"/>
          </a:solidFill>
          <a:latin typeface="Arial" pitchFamily="34" charset="0"/>
          <a:cs typeface="Arial" pitchFamily="34" charset="0"/>
        </a:defRPr>
      </a:lvl8pPr>
      <a:lvl9pPr marL="1828800" algn="ctr" rtl="0" fontAlgn="base">
        <a:spcBef>
          <a:spcPct val="0"/>
        </a:spcBef>
        <a:spcAft>
          <a:spcPct val="0"/>
        </a:spcAft>
        <a:defRPr sz="4400" i="1">
          <a:solidFill>
            <a:schemeClr val="bg1"/>
          </a:solidFill>
          <a:latin typeface="Arial" pitchFamily="34" charset="0"/>
          <a:cs typeface="Arial" pitchFamily="34" charset="0"/>
        </a:defRPr>
      </a:lvl9pPr>
    </p:titleStyle>
    <p:bodyStyle>
      <a:lvl1pPr marL="176213" indent="-176213" algn="l" rtl="0" eaLnBrk="0" fontAlgn="base" hangingPunct="0">
        <a:spcBef>
          <a:spcPct val="20000"/>
        </a:spcBef>
        <a:spcAft>
          <a:spcPct val="0"/>
        </a:spcAft>
        <a:buChar char="•"/>
        <a:defRPr sz="4000">
          <a:solidFill>
            <a:schemeClr val="bg1"/>
          </a:solidFill>
          <a:latin typeface="+mn-lt"/>
          <a:ea typeface="+mn-ea"/>
          <a:cs typeface="+mn-cs"/>
        </a:defRPr>
      </a:lvl1pPr>
      <a:lvl2pPr marL="457200" indent="-166688" algn="l" rtl="0" eaLnBrk="0" fontAlgn="base" hangingPunct="0">
        <a:spcBef>
          <a:spcPct val="20000"/>
        </a:spcBef>
        <a:spcAft>
          <a:spcPct val="0"/>
        </a:spcAft>
        <a:buSzPct val="85000"/>
        <a:buFont typeface="Wingdings" panose="05000000000000000000" pitchFamily="2" charset="2"/>
        <a:buChar char="Ø"/>
        <a:defRPr sz="4000">
          <a:solidFill>
            <a:schemeClr val="bg1"/>
          </a:solidFill>
          <a:latin typeface="+mn-lt"/>
          <a:cs typeface="+mn-cs"/>
        </a:defRPr>
      </a:lvl2pPr>
      <a:lvl3pPr marL="735013" indent="-163513" algn="l" rtl="0" eaLnBrk="0" fontAlgn="base" hangingPunct="0">
        <a:spcBef>
          <a:spcPct val="20000"/>
        </a:spcBef>
        <a:spcAft>
          <a:spcPct val="0"/>
        </a:spcAft>
        <a:buChar char="•"/>
        <a:defRPr sz="3600">
          <a:solidFill>
            <a:schemeClr val="bg1"/>
          </a:solidFill>
          <a:latin typeface="+mn-lt"/>
          <a:cs typeface="+mn-cs"/>
        </a:defRPr>
      </a:lvl3pPr>
      <a:lvl4pPr marL="1025525" indent="-176213" algn="l" rtl="0" eaLnBrk="0" fontAlgn="base" hangingPunct="0">
        <a:spcBef>
          <a:spcPct val="20000"/>
        </a:spcBef>
        <a:spcAft>
          <a:spcPct val="0"/>
        </a:spcAft>
        <a:buSzPct val="80000"/>
        <a:buFont typeface="Wingdings" panose="05000000000000000000" pitchFamily="2" charset="2"/>
        <a:buChar char="ü"/>
        <a:defRPr sz="3600">
          <a:solidFill>
            <a:schemeClr val="bg1"/>
          </a:solidFill>
          <a:latin typeface="+mn-lt"/>
          <a:cs typeface="+mn-cs"/>
        </a:defRPr>
      </a:lvl4pPr>
      <a:lvl5pPr marL="1254125" indent="-114300" algn="l" rtl="0" eaLnBrk="0" fontAlgn="base" hangingPunct="0">
        <a:spcBef>
          <a:spcPct val="20000"/>
        </a:spcBef>
        <a:spcAft>
          <a:spcPct val="0"/>
        </a:spcAft>
        <a:buSzPct val="65000"/>
        <a:buFont typeface="Wingdings" panose="05000000000000000000" pitchFamily="2" charset="2"/>
        <a:buChar char="v"/>
        <a:defRPr sz="3600">
          <a:solidFill>
            <a:schemeClr val="bg1"/>
          </a:solidFill>
          <a:latin typeface="+mn-lt"/>
          <a:cs typeface="+mn-cs"/>
        </a:defRPr>
      </a:lvl5pPr>
      <a:lvl6pPr marL="17113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6pPr>
      <a:lvl7pPr marL="21685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7pPr>
      <a:lvl8pPr marL="26257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8pPr>
      <a:lvl9pPr marL="30829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ctrTitle" idx="4294967295"/>
          </p:nvPr>
        </p:nvSpPr>
        <p:spPr>
          <a:xfrm>
            <a:off x="457200" y="228600"/>
            <a:ext cx="8240713" cy="2468563"/>
          </a:xfrm>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
        <p:nvSpPr>
          <p:cNvPr id="4099" name="TextBox 1"/>
          <p:cNvSpPr txBox="1">
            <a:spLocks noChangeArrowheads="1"/>
          </p:cNvSpPr>
          <p:nvPr/>
        </p:nvSpPr>
        <p:spPr bwMode="auto">
          <a:xfrm>
            <a:off x="187325" y="3200400"/>
            <a:ext cx="87804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3600" b="1" smtClean="0">
                <a:solidFill>
                  <a:srgbClr val="FFFFFF"/>
                </a:solidFill>
              </a:rPr>
              <a:t>Download notes at:</a:t>
            </a:r>
          </a:p>
          <a:p>
            <a:pPr algn="ctr"/>
            <a:r>
              <a:rPr lang="en-US" altLang="en-US" sz="4400" b="1" smtClean="0">
                <a:solidFill>
                  <a:srgbClr val="FFFFFF"/>
                </a:solidFill>
              </a:rPr>
              <a:t>GraceBibleNY.org/hermeneutics</a:t>
            </a:r>
          </a:p>
        </p:txBody>
      </p:sp>
    </p:spTree>
    <p:extLst>
      <p:ext uri="{BB962C8B-B14F-4D97-AF65-F5344CB8AC3E}">
        <p14:creationId xmlns:p14="http://schemas.microsoft.com/office/powerpoint/2010/main" val="3036207975"/>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fade">
                                      <p:cBhvr>
                                        <p:cTn id="7" dur="2000"/>
                                        <p:tgtEl>
                                          <p:spTgt spid="100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117158"/>
            <a:ext cx="9144000" cy="984885"/>
          </a:xfrm>
          <a:noFill/>
        </p:spPr>
        <p:txBody>
          <a:bodyPr lIns="0" tIns="0" rIns="0" bIns="0">
            <a:spAutoFit/>
          </a:bodyPr>
          <a:lstStyle/>
          <a:p>
            <a:pPr defTabSz="381000" eaLnBrk="1" hangingPunct="1"/>
            <a:r>
              <a:rPr lang="en-US" altLang="en-US" sz="3200" b="1" u="sng" dirty="0">
                <a:solidFill>
                  <a:srgbClr val="A0D0FF"/>
                </a:solidFill>
                <a:latin typeface="Arial Narrow" panose="020B0606020202030204" pitchFamily="34" charset="0"/>
              </a:rPr>
              <a:t>Rule 11 - Interpret words in harmony with their meaning in the time of the </a:t>
            </a:r>
            <a:r>
              <a:rPr lang="en-US" altLang="en-US" sz="3200" b="1" u="sng" dirty="0" smtClean="0">
                <a:solidFill>
                  <a:srgbClr val="A0D0FF"/>
                </a:solidFill>
                <a:latin typeface="Arial Narrow" panose="020B0606020202030204" pitchFamily="34" charset="0"/>
              </a:rPr>
              <a:t>author</a:t>
            </a:r>
            <a:endParaRPr lang="en-US" altLang="en-US" sz="32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3200" b="1" dirty="0" smtClean="0">
                <a:solidFill>
                  <a:srgbClr val="FFFFFF"/>
                </a:solidFill>
                <a:latin typeface="Arial Narrow" panose="020B0606020202030204" pitchFamily="34" charset="0"/>
              </a:rPr>
              <a:t>Determine </a:t>
            </a:r>
            <a:r>
              <a:rPr lang="en-US" altLang="en-US" sz="3200" b="1" dirty="0">
                <a:solidFill>
                  <a:srgbClr val="FFFFFF"/>
                </a:solidFill>
                <a:latin typeface="Arial Narrow" panose="020B0606020202030204" pitchFamily="34" charset="0"/>
              </a:rPr>
              <a:t>the following four things about a word you are studying:</a:t>
            </a:r>
          </a:p>
          <a:p>
            <a:pPr marL="512763" indent="-400050" eaLnBrk="1" hangingPunct="1">
              <a:buNone/>
            </a:pPr>
            <a:r>
              <a:rPr lang="en-US" altLang="en-US" sz="3200" b="1" dirty="0" smtClean="0">
                <a:solidFill>
                  <a:srgbClr val="FFFFFF"/>
                </a:solidFill>
                <a:latin typeface="Arial Narrow" panose="020B0606020202030204" pitchFamily="34" charset="0"/>
              </a:rPr>
              <a:t>1</a:t>
            </a:r>
            <a:r>
              <a:rPr lang="en-US" altLang="en-US" sz="3200" b="1" dirty="0">
                <a:solidFill>
                  <a:srgbClr val="FFFFFF"/>
                </a:solidFill>
                <a:latin typeface="Arial Narrow" panose="020B0606020202030204" pitchFamily="34" charset="0"/>
              </a:rPr>
              <a:t>) Its use by the writer  - how does the author use the word</a:t>
            </a:r>
            <a:r>
              <a:rPr lang="en-US" altLang="en-US" sz="3200" b="1" dirty="0" smtClean="0">
                <a:solidFill>
                  <a:srgbClr val="FFFFFF"/>
                </a:solidFill>
                <a:latin typeface="Arial Narrow" panose="020B0606020202030204" pitchFamily="34" charset="0"/>
              </a:rPr>
              <a:t>?</a:t>
            </a:r>
            <a:endParaRPr lang="en-US" altLang="en-US" sz="3200" b="1" dirty="0">
              <a:solidFill>
                <a:srgbClr val="FFFFFF"/>
              </a:solidFill>
              <a:latin typeface="Arial Narrow" panose="020B0606020202030204" pitchFamily="34" charset="0"/>
            </a:endParaRPr>
          </a:p>
          <a:p>
            <a:pPr marL="512763" indent="-400050" eaLnBrk="1" hangingPunct="1">
              <a:buNone/>
            </a:pPr>
            <a:r>
              <a:rPr lang="en-US" altLang="en-US" sz="3200" b="1" dirty="0" smtClean="0">
                <a:solidFill>
                  <a:srgbClr val="FFFFFF"/>
                </a:solidFill>
                <a:latin typeface="Arial Narrow" panose="020B0606020202030204" pitchFamily="34" charset="0"/>
              </a:rPr>
              <a:t>2</a:t>
            </a:r>
            <a:r>
              <a:rPr lang="en-US" altLang="en-US" sz="3200" b="1" dirty="0">
                <a:solidFill>
                  <a:srgbClr val="FFFFFF"/>
                </a:solidFill>
                <a:latin typeface="Arial Narrow" panose="020B0606020202030204" pitchFamily="34" charset="0"/>
              </a:rPr>
              <a:t>) Its relation to its immediate context - what does the context indicate about the word’s meaning</a:t>
            </a:r>
            <a:r>
              <a:rPr lang="en-US" altLang="en-US" sz="3200" b="1" dirty="0" smtClean="0">
                <a:solidFill>
                  <a:srgbClr val="FFFFFF"/>
                </a:solidFill>
                <a:latin typeface="Arial Narrow" panose="020B0606020202030204" pitchFamily="34" charset="0"/>
              </a:rPr>
              <a:t>?</a:t>
            </a:r>
            <a:endParaRPr lang="en-US" altLang="en-US" sz="3200" b="1" dirty="0">
              <a:solidFill>
                <a:srgbClr val="FFFFFF"/>
              </a:solidFill>
              <a:latin typeface="Arial Narrow" panose="020B0606020202030204" pitchFamily="34" charset="0"/>
            </a:endParaRPr>
          </a:p>
          <a:p>
            <a:pPr marL="512763" indent="-400050" eaLnBrk="1" hangingPunct="1">
              <a:buNone/>
            </a:pPr>
            <a:r>
              <a:rPr lang="en-US" altLang="en-US" sz="3200" b="1" dirty="0" smtClean="0">
                <a:solidFill>
                  <a:srgbClr val="FFFFFF"/>
                </a:solidFill>
                <a:latin typeface="Arial Narrow" panose="020B0606020202030204" pitchFamily="34" charset="0"/>
              </a:rPr>
              <a:t>3</a:t>
            </a:r>
            <a:r>
              <a:rPr lang="en-US" altLang="en-US" sz="3200" b="1" dirty="0">
                <a:solidFill>
                  <a:srgbClr val="FFFFFF"/>
                </a:solidFill>
                <a:latin typeface="Arial Narrow" panose="020B0606020202030204" pitchFamily="34" charset="0"/>
              </a:rPr>
              <a:t>) Its current use at the time of the writing - what did it mean then</a:t>
            </a:r>
            <a:r>
              <a:rPr lang="en-US" altLang="en-US" sz="3200" b="1" dirty="0" smtClean="0">
                <a:solidFill>
                  <a:srgbClr val="FFFFFF"/>
                </a:solidFill>
                <a:latin typeface="Arial Narrow" panose="020B0606020202030204" pitchFamily="34" charset="0"/>
              </a:rPr>
              <a:t>?</a:t>
            </a:r>
            <a:endParaRPr lang="en-US" altLang="en-US" sz="3200" b="1" dirty="0">
              <a:solidFill>
                <a:srgbClr val="FFFFFF"/>
              </a:solidFill>
              <a:latin typeface="Arial Narrow" panose="020B0606020202030204" pitchFamily="34" charset="0"/>
            </a:endParaRPr>
          </a:p>
          <a:p>
            <a:pPr marL="512763" indent="-400050" eaLnBrk="1" hangingPunct="1">
              <a:buNone/>
            </a:pPr>
            <a:r>
              <a:rPr lang="en-US" altLang="en-US" sz="3200" b="1" dirty="0" smtClean="0">
                <a:solidFill>
                  <a:srgbClr val="FFFFFF"/>
                </a:solidFill>
                <a:latin typeface="Arial Narrow" panose="020B0606020202030204" pitchFamily="34" charset="0"/>
              </a:rPr>
              <a:t>4</a:t>
            </a:r>
            <a:r>
              <a:rPr lang="en-US" altLang="en-US" sz="3200" b="1" dirty="0">
                <a:solidFill>
                  <a:srgbClr val="FFFFFF"/>
                </a:solidFill>
                <a:latin typeface="Arial Narrow" panose="020B0606020202030204" pitchFamily="34" charset="0"/>
              </a:rPr>
              <a:t>) Its root meaning - what is the basic concept of the word</a:t>
            </a:r>
            <a:r>
              <a:rPr lang="en-US" altLang="en-US" sz="3200" b="1" dirty="0" smtClean="0">
                <a:solidFill>
                  <a:srgbClr val="FFFFFF"/>
                </a:solidFill>
                <a:latin typeface="Arial Narrow" panose="020B0606020202030204" pitchFamily="34" charset="0"/>
              </a:rPr>
              <a:t>?</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par>
                          <p:cTn id="11" fill="hold">
                            <p:stCondLst>
                              <p:cond delay="500"/>
                            </p:stCondLst>
                            <p:childTnLst>
                              <p:par>
                                <p:cTn id="12" presetID="22" presetClass="entr" presetSubtype="8" fill="hold" grpId="0" nodeType="afterEffect">
                                  <p:stCondLst>
                                    <p:cond delay="1000"/>
                                  </p:stCondLst>
                                  <p:childTnLst>
                                    <p:set>
                                      <p:cBhvr>
                                        <p:cTn id="13" dur="1" fill="hold">
                                          <p:stCondLst>
                                            <p:cond delay="0"/>
                                          </p:stCondLst>
                                        </p:cTn>
                                        <p:tgtEl>
                                          <p:spTgt spid="53251">
                                            <p:txEl>
                                              <p:pRg st="1" end="1"/>
                                            </p:txEl>
                                          </p:spTgt>
                                        </p:tgtEl>
                                        <p:attrNameLst>
                                          <p:attrName>style.visibility</p:attrName>
                                        </p:attrNameLst>
                                      </p:cBhvr>
                                      <p:to>
                                        <p:strVal val="visible"/>
                                      </p:to>
                                    </p:set>
                                    <p:animEffect transition="in" filter="wipe(left)">
                                      <p:cBhvr>
                                        <p:cTn id="14" dur="500"/>
                                        <p:tgtEl>
                                          <p:spTgt spid="53251">
                                            <p:txEl>
                                              <p:pRg st="1" end="1"/>
                                            </p:txEl>
                                          </p:spTgt>
                                        </p:tgtEl>
                                      </p:cBhvr>
                                    </p:animEffect>
                                  </p:childTnLst>
                                  <p:subTnLst>
                                    <p:animClr clrSpc="rgb" dir="cw">
                                      <p:cBhvr override="childStyle">
                                        <p:cTn dur="1" fill="hold" display="0" masterRel="nextClick" afterEffect="1"/>
                                        <p:tgtEl>
                                          <p:spTgt spid="53251">
                                            <p:txEl>
                                              <p:pRg st="1" end="1"/>
                                            </p:txEl>
                                          </p:spTgt>
                                        </p:tgtEl>
                                        <p:attrNameLst>
                                          <p:attrName>ppt_c</p:attrName>
                                        </p:attrNameLst>
                                      </p:cBhvr>
                                      <p:to>
                                        <a:srgbClr val="C0C0C0"/>
                                      </p:to>
                                    </p:animClr>
                                  </p:sub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53251">
                                            <p:txEl>
                                              <p:pRg st="2" end="2"/>
                                            </p:txEl>
                                          </p:spTgt>
                                        </p:tgtEl>
                                        <p:attrNameLst>
                                          <p:attrName>style.visibility</p:attrName>
                                        </p:attrNameLst>
                                      </p:cBhvr>
                                      <p:to>
                                        <p:strVal val="visible"/>
                                      </p:to>
                                    </p:set>
                                    <p:animEffect transition="in" filter="wipe(left)">
                                      <p:cBhvr>
                                        <p:cTn id="19" dur="500"/>
                                        <p:tgtEl>
                                          <p:spTgt spid="53251">
                                            <p:txEl>
                                              <p:pRg st="2" end="2"/>
                                            </p:txEl>
                                          </p:spTgt>
                                        </p:tgtEl>
                                      </p:cBhvr>
                                    </p:animEffect>
                                  </p:childTnLst>
                                  <p:subTnLst>
                                    <p:animClr clrSpc="rgb" dir="cw">
                                      <p:cBhvr override="childStyle">
                                        <p:cTn dur="1" fill="hold" display="0" masterRel="nextClick" afterEffect="1"/>
                                        <p:tgtEl>
                                          <p:spTgt spid="53251">
                                            <p:txEl>
                                              <p:pRg st="2" end="2"/>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53251">
                                            <p:txEl>
                                              <p:pRg st="3" end="3"/>
                                            </p:txEl>
                                          </p:spTgt>
                                        </p:tgtEl>
                                        <p:attrNameLst>
                                          <p:attrName>style.visibility</p:attrName>
                                        </p:attrNameLst>
                                      </p:cBhvr>
                                      <p:to>
                                        <p:strVal val="visible"/>
                                      </p:to>
                                    </p:set>
                                    <p:animEffect transition="in" filter="wipe(left)">
                                      <p:cBhvr>
                                        <p:cTn id="24" dur="500"/>
                                        <p:tgtEl>
                                          <p:spTgt spid="53251">
                                            <p:txEl>
                                              <p:pRg st="3" end="3"/>
                                            </p:txEl>
                                          </p:spTgt>
                                        </p:tgtEl>
                                      </p:cBhvr>
                                    </p:animEffect>
                                  </p:childTnLst>
                                  <p:subTnLst>
                                    <p:animClr clrSpc="rgb" dir="cw">
                                      <p:cBhvr override="childStyle">
                                        <p:cTn dur="1" fill="hold" display="0" masterRel="nextClick" afterEffect="1"/>
                                        <p:tgtEl>
                                          <p:spTgt spid="53251">
                                            <p:txEl>
                                              <p:pRg st="3" end="3"/>
                                            </p:txEl>
                                          </p:spTgt>
                                        </p:tgtEl>
                                        <p:attrNameLst>
                                          <p:attrName>ppt_c</p:attrName>
                                        </p:attrNameLst>
                                      </p:cBhvr>
                                      <p:to>
                                        <a:srgbClr val="C0C0C0"/>
                                      </p:to>
                                    </p:animClr>
                                  </p:sub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53251">
                                            <p:txEl>
                                              <p:pRg st="4" end="4"/>
                                            </p:txEl>
                                          </p:spTgt>
                                        </p:tgtEl>
                                        <p:attrNameLst>
                                          <p:attrName>style.visibility</p:attrName>
                                        </p:attrNameLst>
                                      </p:cBhvr>
                                      <p:to>
                                        <p:strVal val="visible"/>
                                      </p:to>
                                    </p:set>
                                    <p:animEffect transition="in" filter="wipe(left)">
                                      <p:cBhvr>
                                        <p:cTn id="29" dur="500"/>
                                        <p:tgtEl>
                                          <p:spTgt spid="532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117158"/>
            <a:ext cx="9144000" cy="984885"/>
          </a:xfrm>
          <a:noFill/>
        </p:spPr>
        <p:txBody>
          <a:bodyPr lIns="0" tIns="0" rIns="0" bIns="0">
            <a:spAutoFit/>
          </a:bodyPr>
          <a:lstStyle/>
          <a:p>
            <a:pPr defTabSz="381000" eaLnBrk="1" hangingPunct="1"/>
            <a:r>
              <a:rPr lang="en-US" altLang="en-US" sz="3200" b="1" u="sng" dirty="0">
                <a:solidFill>
                  <a:srgbClr val="A0D0FF"/>
                </a:solidFill>
                <a:latin typeface="Arial Narrow" panose="020B0606020202030204" pitchFamily="34" charset="0"/>
              </a:rPr>
              <a:t>Rule 11 - Interpret words in harmony with their meaning in the time of the </a:t>
            </a:r>
            <a:r>
              <a:rPr lang="en-US" altLang="en-US" sz="3200" b="1" u="sng" dirty="0" smtClean="0">
                <a:solidFill>
                  <a:srgbClr val="A0D0FF"/>
                </a:solidFill>
                <a:latin typeface="Arial Narrow" panose="020B0606020202030204" pitchFamily="34" charset="0"/>
              </a:rPr>
              <a:t>author</a:t>
            </a:r>
            <a:endParaRPr lang="en-US" altLang="en-US" sz="32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3200" b="1" dirty="0" smtClean="0">
                <a:solidFill>
                  <a:srgbClr val="FFFFFF"/>
                </a:solidFill>
                <a:latin typeface="Arial Narrow" panose="020B0606020202030204" pitchFamily="34" charset="0"/>
              </a:rPr>
              <a:t>Compare </a:t>
            </a:r>
            <a:r>
              <a:rPr lang="en-US" altLang="en-US" sz="3200" b="1" dirty="0">
                <a:solidFill>
                  <a:srgbClr val="FFFFFF"/>
                </a:solidFill>
                <a:latin typeface="Arial Narrow" panose="020B0606020202030204" pitchFamily="34" charset="0"/>
              </a:rPr>
              <a:t>translations - but be careful of </a:t>
            </a:r>
            <a:r>
              <a:rPr lang="en-US" altLang="en-US" sz="3200" b="1" dirty="0" smtClean="0">
                <a:solidFill>
                  <a:srgbClr val="FFFFFF"/>
                </a:solidFill>
                <a:latin typeface="Arial Narrow" panose="020B0606020202030204" pitchFamily="34" charset="0"/>
              </a:rPr>
              <a:t>paraphrases</a:t>
            </a:r>
            <a:endParaRPr lang="en-US" altLang="en-US" sz="3200" b="1" dirty="0">
              <a:solidFill>
                <a:srgbClr val="FFFFFF"/>
              </a:solidFill>
              <a:latin typeface="Arial Narrow" panose="020B0606020202030204" pitchFamily="34" charset="0"/>
            </a:endParaRPr>
          </a:p>
          <a:p>
            <a:pPr eaLnBrk="1" hangingPunct="1"/>
            <a:r>
              <a:rPr lang="en-US" altLang="en-US" sz="3200" b="1" dirty="0" smtClean="0">
                <a:solidFill>
                  <a:srgbClr val="FFFFFF"/>
                </a:solidFill>
                <a:latin typeface="Arial Narrow" panose="020B0606020202030204" pitchFamily="34" charset="0"/>
              </a:rPr>
              <a:t>You </a:t>
            </a:r>
            <a:r>
              <a:rPr lang="en-US" altLang="en-US" sz="3200" b="1" dirty="0">
                <a:solidFill>
                  <a:srgbClr val="FFFFFF"/>
                </a:solidFill>
                <a:latin typeface="Arial Narrow" panose="020B0606020202030204" pitchFamily="34" charset="0"/>
              </a:rPr>
              <a:t>are seeking to determine the author’s meaning when he wrote it. </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6964648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13996"/>
            <a:ext cx="9144000" cy="677108"/>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Rule 11 – Assignments, pg. 242</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691104"/>
            <a:ext cx="9144000" cy="6166896"/>
          </a:xfrm>
          <a:noFill/>
        </p:spPr>
        <p:txBody>
          <a:bodyPr/>
          <a:lstStyle/>
          <a:p>
            <a:pPr marL="512763" indent="-400050" eaLnBrk="1" hangingPunct="1">
              <a:buAutoNum type="arabicPeriod"/>
            </a:pPr>
            <a:r>
              <a:rPr lang="en-US" altLang="en-US" sz="3200" b="1" dirty="0" smtClean="0">
                <a:solidFill>
                  <a:srgbClr val="FFFFFF"/>
                </a:solidFill>
                <a:latin typeface="Arial Narrow" panose="020B0606020202030204" pitchFamily="34" charset="0"/>
              </a:rPr>
              <a:t>In </a:t>
            </a:r>
            <a:r>
              <a:rPr lang="en-US" altLang="en-US" sz="3200" b="1" dirty="0">
                <a:solidFill>
                  <a:srgbClr val="FFFFFF"/>
                </a:solidFill>
                <a:latin typeface="Arial Narrow" panose="020B0606020202030204" pitchFamily="34" charset="0"/>
              </a:rPr>
              <a:t>James’ epistle he constantly refers to his “brothers” (James 1:16; 2:1; 3:1, and others). Who are these brothers? How is James using his </a:t>
            </a:r>
            <a:r>
              <a:rPr lang="en-US" altLang="en-US" sz="3200" b="1" dirty="0" smtClean="0">
                <a:solidFill>
                  <a:srgbClr val="FFFFFF"/>
                </a:solidFill>
                <a:latin typeface="Arial Narrow" panose="020B0606020202030204" pitchFamily="34" charset="0"/>
              </a:rPr>
              <a:t>word</a:t>
            </a:r>
          </a:p>
          <a:p>
            <a:pPr marL="512763" indent="0" eaLnBrk="1" hangingPunct="1">
              <a:buNone/>
            </a:pPr>
            <a:r>
              <a:rPr lang="en-US" altLang="en-US" sz="3200" b="1" i="1" dirty="0">
                <a:solidFill>
                  <a:srgbClr val="FFFFFF"/>
                </a:solidFill>
                <a:latin typeface="Arial Narrow" panose="020B0606020202030204" pitchFamily="34" charset="0"/>
              </a:rPr>
              <a:t>They are Jewish believers in the Lord Jesus Christ - James 1:1; 2:1</a:t>
            </a:r>
            <a:endParaRPr lang="en-US" altLang="en-US" sz="3200" b="1" i="1" dirty="0" smtClean="0">
              <a:solidFill>
                <a:srgbClr val="FFFFFF"/>
              </a:solidFill>
              <a:latin typeface="Arial Narrow" panose="020B0606020202030204" pitchFamily="34" charset="0"/>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nodeType="with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13996"/>
            <a:ext cx="9144000" cy="677108"/>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Rule 11 – Assignments, pg. 242</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691104"/>
            <a:ext cx="9144000" cy="1137696"/>
          </a:xfrm>
          <a:noFill/>
        </p:spPr>
        <p:txBody>
          <a:bodyPr/>
          <a:lstStyle/>
          <a:p>
            <a:pPr marL="627063" indent="-514350" eaLnBrk="1" hangingPunct="1">
              <a:buFont typeface="+mj-lt"/>
              <a:buAutoNum type="arabicPeriod" startAt="2"/>
            </a:pPr>
            <a:r>
              <a:rPr lang="en-US" altLang="en-US" sz="3200" b="1" dirty="0">
                <a:solidFill>
                  <a:srgbClr val="FFFFFF"/>
                </a:solidFill>
                <a:latin typeface="Arial Narrow" panose="020B0606020202030204" pitchFamily="34" charset="0"/>
              </a:rPr>
              <a:t>According to the context, the “lion” is likened to whom</a:t>
            </a:r>
            <a:r>
              <a:rPr lang="en-US" altLang="en-US" sz="3200" b="1" dirty="0" smtClean="0">
                <a:solidFill>
                  <a:srgbClr val="FFFFFF"/>
                </a:solidFill>
                <a:latin typeface="Arial Narrow" panose="020B0606020202030204" pitchFamily="34" charset="0"/>
              </a:rPr>
              <a:t>”</a:t>
            </a:r>
          </a:p>
        </p:txBody>
      </p:sp>
      <p:sp>
        <p:nvSpPr>
          <p:cNvPr id="3" name="TextBox 2"/>
          <p:cNvSpPr txBox="1"/>
          <p:nvPr/>
        </p:nvSpPr>
        <p:spPr>
          <a:xfrm>
            <a:off x="152400" y="1828800"/>
            <a:ext cx="8839200" cy="4524315"/>
          </a:xfrm>
          <a:prstGeom prst="rect">
            <a:avLst/>
          </a:prstGeom>
          <a:noFill/>
        </p:spPr>
        <p:txBody>
          <a:bodyPr wrap="square" numCol="2" rtlCol="0">
            <a:spAutoFit/>
          </a:bodyPr>
          <a:lstStyle/>
          <a:p>
            <a:pPr marL="344488" indent="-288925">
              <a:buAutoNum type="alphaLcPeriod"/>
            </a:pPr>
            <a:r>
              <a:rPr lang="en-US" sz="3200" b="1" dirty="0" smtClean="0">
                <a:solidFill>
                  <a:schemeClr val="bg1"/>
                </a:solidFill>
                <a:latin typeface="Arial Narrow" panose="020B0606020202030204" pitchFamily="34" charset="0"/>
              </a:rPr>
              <a:t> Deuteronomy 33:20</a:t>
            </a:r>
          </a:p>
          <a:p>
            <a:pPr marL="344488" indent="-288925">
              <a:tabLst>
                <a:tab pos="746125" algn="l"/>
              </a:tabLst>
            </a:pPr>
            <a:r>
              <a:rPr lang="en-US" sz="3200" b="1" dirty="0">
                <a:solidFill>
                  <a:schemeClr val="bg1"/>
                </a:solidFill>
                <a:latin typeface="Arial Narrow" panose="020B0606020202030204" pitchFamily="34" charset="0"/>
              </a:rPr>
              <a:t>	</a:t>
            </a:r>
            <a:r>
              <a:rPr lang="en-US" sz="3200" b="1" dirty="0" smtClean="0">
                <a:solidFill>
                  <a:schemeClr val="bg1"/>
                </a:solidFill>
                <a:latin typeface="Arial Narrow" panose="020B0606020202030204" pitchFamily="34" charset="0"/>
              </a:rPr>
              <a:t> 	The </a:t>
            </a:r>
            <a:r>
              <a:rPr lang="en-US" sz="3200" b="1" dirty="0">
                <a:solidFill>
                  <a:schemeClr val="bg1"/>
                </a:solidFill>
                <a:latin typeface="Arial Narrow" panose="020B0606020202030204" pitchFamily="34" charset="0"/>
              </a:rPr>
              <a:t>Tribe of Gad</a:t>
            </a:r>
          </a:p>
          <a:p>
            <a:pPr marL="344488" indent="-288925"/>
            <a:r>
              <a:rPr lang="en-US" sz="3200" b="1" dirty="0" smtClean="0">
                <a:solidFill>
                  <a:schemeClr val="bg1"/>
                </a:solidFill>
                <a:latin typeface="Arial Narrow" panose="020B0606020202030204" pitchFamily="34" charset="0"/>
              </a:rPr>
              <a:t>b</a:t>
            </a:r>
            <a:r>
              <a:rPr lang="en-US" sz="3200" b="1" dirty="0">
                <a:solidFill>
                  <a:schemeClr val="bg1"/>
                </a:solidFill>
                <a:latin typeface="Arial Narrow" panose="020B0606020202030204" pitchFamily="34" charset="0"/>
              </a:rPr>
              <a:t>. 1 </a:t>
            </a:r>
            <a:r>
              <a:rPr lang="en-US" sz="3200" b="1" dirty="0" smtClean="0">
                <a:solidFill>
                  <a:schemeClr val="bg1"/>
                </a:solidFill>
                <a:latin typeface="Arial Narrow" panose="020B0606020202030204" pitchFamily="34" charset="0"/>
              </a:rPr>
              <a:t>Kings 13:24</a:t>
            </a:r>
          </a:p>
          <a:p>
            <a:pPr marL="344488" indent="-288925">
              <a:tabLst>
                <a:tab pos="690563" algn="l"/>
              </a:tabLst>
            </a:pPr>
            <a:r>
              <a:rPr lang="en-US" sz="3200" b="1" dirty="0" smtClean="0">
                <a:solidFill>
                  <a:schemeClr val="bg1"/>
                </a:solidFill>
                <a:latin typeface="Arial Narrow" panose="020B0606020202030204" pitchFamily="34" charset="0"/>
              </a:rPr>
              <a:t>		The </a:t>
            </a:r>
            <a:r>
              <a:rPr lang="en-US" sz="3200" b="1" dirty="0">
                <a:solidFill>
                  <a:schemeClr val="bg1"/>
                </a:solidFill>
                <a:latin typeface="Arial Narrow" panose="020B0606020202030204" pitchFamily="34" charset="0"/>
              </a:rPr>
              <a:t>animal, a lion</a:t>
            </a:r>
          </a:p>
          <a:p>
            <a:pPr marL="344488" indent="-288925"/>
            <a:r>
              <a:rPr lang="en-US" sz="3200" b="1" dirty="0" smtClean="0">
                <a:solidFill>
                  <a:schemeClr val="bg1"/>
                </a:solidFill>
                <a:latin typeface="Arial Narrow" panose="020B0606020202030204" pitchFamily="34" charset="0"/>
              </a:rPr>
              <a:t>c</a:t>
            </a:r>
            <a:r>
              <a:rPr lang="en-US" sz="3200" b="1" dirty="0">
                <a:solidFill>
                  <a:schemeClr val="bg1"/>
                </a:solidFill>
                <a:latin typeface="Arial Narrow" panose="020B0606020202030204" pitchFamily="34" charset="0"/>
              </a:rPr>
              <a:t>. Proverbs 19:12		The king</a:t>
            </a:r>
          </a:p>
          <a:p>
            <a:pPr marL="344488" indent="-288925"/>
            <a:r>
              <a:rPr lang="en-US" sz="3200" b="1" dirty="0" smtClean="0">
                <a:solidFill>
                  <a:schemeClr val="bg1"/>
                </a:solidFill>
                <a:latin typeface="Arial Narrow" panose="020B0606020202030204" pitchFamily="34" charset="0"/>
              </a:rPr>
              <a:t>d</a:t>
            </a:r>
            <a:r>
              <a:rPr lang="en-US" sz="3200" b="1" dirty="0">
                <a:solidFill>
                  <a:schemeClr val="bg1"/>
                </a:solidFill>
                <a:latin typeface="Arial Narrow" panose="020B0606020202030204" pitchFamily="34" charset="0"/>
              </a:rPr>
              <a:t>. Proverbs </a:t>
            </a:r>
            <a:r>
              <a:rPr lang="en-US" sz="3200" b="1" dirty="0" smtClean="0">
                <a:solidFill>
                  <a:schemeClr val="bg1"/>
                </a:solidFill>
                <a:latin typeface="Arial Narrow" panose="020B0606020202030204" pitchFamily="34" charset="0"/>
              </a:rPr>
              <a:t>28:1</a:t>
            </a:r>
          </a:p>
          <a:p>
            <a:pPr marL="344488" indent="-288925"/>
            <a:r>
              <a:rPr lang="en-US" sz="3200" b="1" dirty="0" smtClean="0">
                <a:solidFill>
                  <a:schemeClr val="bg1"/>
                </a:solidFill>
                <a:latin typeface="Arial Narrow" panose="020B0606020202030204" pitchFamily="34" charset="0"/>
              </a:rPr>
              <a:t>		The </a:t>
            </a:r>
            <a:r>
              <a:rPr lang="en-US" sz="3200" b="1" dirty="0">
                <a:solidFill>
                  <a:schemeClr val="bg1"/>
                </a:solidFill>
                <a:latin typeface="Arial Narrow" panose="020B0606020202030204" pitchFamily="34" charset="0"/>
              </a:rPr>
              <a:t>righteous </a:t>
            </a:r>
            <a:r>
              <a:rPr lang="en-US" sz="3200" b="1" dirty="0" smtClean="0">
                <a:solidFill>
                  <a:schemeClr val="bg1"/>
                </a:solidFill>
                <a:latin typeface="Arial Narrow" panose="020B0606020202030204" pitchFamily="34" charset="0"/>
              </a:rPr>
              <a:t>people	</a:t>
            </a:r>
            <a:endParaRPr lang="en-US" sz="3200" b="1" dirty="0">
              <a:solidFill>
                <a:schemeClr val="bg1"/>
              </a:solidFill>
              <a:latin typeface="Arial Narrow" panose="020B0606020202030204" pitchFamily="34" charset="0"/>
            </a:endParaRPr>
          </a:p>
          <a:p>
            <a:pPr marL="344488" indent="-288925"/>
            <a:r>
              <a:rPr lang="en-US" sz="3200" b="1" dirty="0" smtClean="0">
                <a:solidFill>
                  <a:schemeClr val="bg1"/>
                </a:solidFill>
                <a:latin typeface="Arial Narrow" panose="020B0606020202030204" pitchFamily="34" charset="0"/>
              </a:rPr>
              <a:t>e</a:t>
            </a:r>
            <a:r>
              <a:rPr lang="en-US" sz="3200" b="1" dirty="0">
                <a:solidFill>
                  <a:schemeClr val="bg1"/>
                </a:solidFill>
                <a:latin typeface="Arial Narrow" panose="020B0606020202030204" pitchFamily="34" charset="0"/>
              </a:rPr>
              <a:t>. Ezekiel </a:t>
            </a:r>
            <a:r>
              <a:rPr lang="en-US" sz="3200" b="1" dirty="0" smtClean="0">
                <a:solidFill>
                  <a:schemeClr val="bg1"/>
                </a:solidFill>
                <a:latin typeface="Arial Narrow" panose="020B0606020202030204" pitchFamily="34" charset="0"/>
              </a:rPr>
              <a:t>22:25</a:t>
            </a:r>
          </a:p>
          <a:p>
            <a:pPr marL="625475" indent="-569913"/>
            <a:r>
              <a:rPr lang="en-US" sz="3200" b="1" dirty="0">
                <a:solidFill>
                  <a:schemeClr val="bg1"/>
                </a:solidFill>
                <a:latin typeface="Arial Narrow" panose="020B0606020202030204" pitchFamily="34" charset="0"/>
              </a:rPr>
              <a:t>	</a:t>
            </a:r>
            <a:r>
              <a:rPr lang="en-US" sz="3200" b="1" dirty="0" smtClean="0">
                <a:solidFill>
                  <a:schemeClr val="bg1"/>
                </a:solidFill>
                <a:latin typeface="Arial Narrow" panose="020B0606020202030204" pitchFamily="34" charset="0"/>
              </a:rPr>
              <a:t>The </a:t>
            </a:r>
            <a:r>
              <a:rPr lang="en-US" sz="3200" b="1" dirty="0">
                <a:solidFill>
                  <a:schemeClr val="bg1"/>
                </a:solidFill>
                <a:latin typeface="Arial Narrow" panose="020B0606020202030204" pitchFamily="34" charset="0"/>
              </a:rPr>
              <a:t>false prophets of Israel</a:t>
            </a:r>
          </a:p>
          <a:p>
            <a:r>
              <a:rPr lang="en-US" sz="3200" b="1" dirty="0" smtClean="0">
                <a:solidFill>
                  <a:schemeClr val="bg1"/>
                </a:solidFill>
                <a:latin typeface="Arial Narrow" panose="020B0606020202030204" pitchFamily="34" charset="0"/>
              </a:rPr>
              <a:t>f</a:t>
            </a:r>
            <a:r>
              <a:rPr lang="en-US" sz="3200" b="1" dirty="0">
                <a:solidFill>
                  <a:schemeClr val="bg1"/>
                </a:solidFill>
                <a:latin typeface="Arial Narrow" panose="020B0606020202030204" pitchFamily="34" charset="0"/>
              </a:rPr>
              <a:t>. 1 Peter 5:8	</a:t>
            </a:r>
            <a:endParaRPr lang="en-US" sz="3200" b="1" dirty="0" smtClean="0">
              <a:solidFill>
                <a:schemeClr val="bg1"/>
              </a:solidFill>
              <a:latin typeface="Arial Narrow" panose="020B0606020202030204" pitchFamily="34" charset="0"/>
            </a:endParaRPr>
          </a:p>
          <a:p>
            <a:pPr>
              <a:tabLst>
                <a:tab pos="512763" algn="l"/>
              </a:tabLst>
            </a:pPr>
            <a:r>
              <a:rPr lang="en-US" sz="3200" b="1" dirty="0">
                <a:solidFill>
                  <a:schemeClr val="bg1"/>
                </a:solidFill>
                <a:latin typeface="Arial Narrow" panose="020B0606020202030204" pitchFamily="34" charset="0"/>
              </a:rPr>
              <a:t>	</a:t>
            </a:r>
            <a:r>
              <a:rPr lang="en-US" sz="3200" b="1" dirty="0" smtClean="0">
                <a:solidFill>
                  <a:schemeClr val="bg1"/>
                </a:solidFill>
                <a:latin typeface="Arial Narrow" panose="020B0606020202030204" pitchFamily="34" charset="0"/>
              </a:rPr>
              <a:t>Satan </a:t>
            </a:r>
            <a:r>
              <a:rPr lang="en-US" sz="3200" b="1" dirty="0">
                <a:solidFill>
                  <a:schemeClr val="bg1"/>
                </a:solidFill>
                <a:latin typeface="Arial Narrow" panose="020B0606020202030204" pitchFamily="34" charset="0"/>
              </a:rPr>
              <a:t>/ the devil</a:t>
            </a:r>
          </a:p>
          <a:p>
            <a:pPr>
              <a:tabLst>
                <a:tab pos="457200" algn="l"/>
              </a:tabLst>
            </a:pPr>
            <a:r>
              <a:rPr lang="en-US" sz="3200" b="1" dirty="0" smtClean="0">
                <a:solidFill>
                  <a:schemeClr val="bg1"/>
                </a:solidFill>
                <a:latin typeface="Arial Narrow" panose="020B0606020202030204" pitchFamily="34" charset="0"/>
              </a:rPr>
              <a:t>g</a:t>
            </a:r>
            <a:r>
              <a:rPr lang="en-US" sz="3200" b="1" dirty="0">
                <a:solidFill>
                  <a:schemeClr val="bg1"/>
                </a:solidFill>
                <a:latin typeface="Arial Narrow" panose="020B0606020202030204" pitchFamily="34" charset="0"/>
              </a:rPr>
              <a:t>. Revelation 5:5	</a:t>
            </a:r>
            <a:endParaRPr lang="en-US" sz="3200" b="1" dirty="0" smtClean="0">
              <a:solidFill>
                <a:schemeClr val="bg1"/>
              </a:solidFill>
              <a:latin typeface="Arial Narrow" panose="020B0606020202030204" pitchFamily="34" charset="0"/>
            </a:endParaRPr>
          </a:p>
          <a:p>
            <a:pPr>
              <a:tabLst>
                <a:tab pos="457200" algn="l"/>
              </a:tabLst>
            </a:pPr>
            <a:r>
              <a:rPr lang="en-US" sz="3200" b="1" dirty="0">
                <a:solidFill>
                  <a:schemeClr val="bg1"/>
                </a:solidFill>
                <a:latin typeface="Arial Narrow" panose="020B0606020202030204" pitchFamily="34" charset="0"/>
              </a:rPr>
              <a:t>	Jesus</a:t>
            </a:r>
          </a:p>
        </p:txBody>
      </p:sp>
    </p:spTree>
    <p:extLst>
      <p:ext uri="{BB962C8B-B14F-4D97-AF65-F5344CB8AC3E}">
        <p14:creationId xmlns:p14="http://schemas.microsoft.com/office/powerpoint/2010/main" val="3061623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nodeType="with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up)">
                                      <p:cBhvr>
                                        <p:cTn id="15"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ipe(up)">
                                      <p:cBhvr>
                                        <p:cTn id="20"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up)">
                                      <p:cBhvr>
                                        <p:cTn id="25"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rgbClr val="C0C0C0"/>
                                      </p:to>
                                    </p:animClr>
                                  </p:subTnLst>
                                </p:cTn>
                              </p:par>
                            </p:childTnLst>
                          </p:cTn>
                        </p:par>
                      </p:childTnLst>
                    </p:cTn>
                  </p:par>
                  <p:par>
                    <p:cTn id="26" fill="hold">
                      <p:stCondLst>
                        <p:cond delay="indefinite"/>
                      </p:stCondLst>
                      <p:childTnLst>
                        <p:par>
                          <p:cTn id="27" fill="hold">
                            <p:stCondLst>
                              <p:cond delay="0"/>
                            </p:stCondLst>
                            <p:childTnLst>
                              <p:par>
                                <p:cTn id="28" presetID="22" presetClass="entr" presetSubtype="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wipe(up)">
                                      <p:cBhvr>
                                        <p:cTn id="30"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rgbClr val="C0C0C0"/>
                                      </p:to>
                                    </p:animClr>
                                  </p:subTnLst>
                                </p:cTn>
                              </p:par>
                            </p:childTnLst>
                          </p:cTn>
                        </p:par>
                      </p:childTnLst>
                    </p:cTn>
                  </p:par>
                  <p:par>
                    <p:cTn id="31" fill="hold">
                      <p:stCondLst>
                        <p:cond delay="indefinite"/>
                      </p:stCondLst>
                      <p:childTnLst>
                        <p:par>
                          <p:cTn id="32" fill="hold">
                            <p:stCondLst>
                              <p:cond delay="0"/>
                            </p:stCondLst>
                            <p:childTnLst>
                              <p:par>
                                <p:cTn id="33" presetID="22" presetClass="entr" presetSubtype="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wipe(up)">
                                      <p:cBhvr>
                                        <p:cTn id="35"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rgbClr val="C0C0C0"/>
                                      </p:to>
                                    </p:animClr>
                                  </p:subTnLst>
                                </p:cTn>
                              </p:par>
                            </p:childTnLst>
                          </p:cTn>
                        </p:par>
                      </p:childTnLst>
                    </p:cTn>
                  </p:par>
                  <p:par>
                    <p:cTn id="36" fill="hold">
                      <p:stCondLst>
                        <p:cond delay="indefinite"/>
                      </p:stCondLst>
                      <p:childTnLst>
                        <p:par>
                          <p:cTn id="37" fill="hold">
                            <p:stCondLst>
                              <p:cond delay="0"/>
                            </p:stCondLst>
                            <p:childTnLst>
                              <p:par>
                                <p:cTn id="38" presetID="22" presetClass="entr" presetSubtype="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wipe(up)">
                                      <p:cBhvr>
                                        <p:cTn id="40" dur="500"/>
                                        <p:tgtEl>
                                          <p:spTgt spid="3">
                                            <p:txEl>
                                              <p:pRg st="5" end="5"/>
                                            </p:txEl>
                                          </p:spTgt>
                                        </p:tgtEl>
                                      </p:cBhvr>
                                    </p:animEffect>
                                  </p:childTnLst>
                                  <p:subTnLst>
                                    <p:animClr clrSpc="rgb" dir="cw">
                                      <p:cBhvr override="childStyle">
                                        <p:cTn dur="1" fill="hold" display="0" masterRel="nextClick" afterEffect="1"/>
                                        <p:tgtEl>
                                          <p:spTgt spid="3">
                                            <p:txEl>
                                              <p:pRg st="5" end="5"/>
                                            </p:txEl>
                                          </p:spTgt>
                                        </p:tgtEl>
                                        <p:attrNameLst>
                                          <p:attrName>ppt_c</p:attrName>
                                        </p:attrNameLst>
                                      </p:cBhvr>
                                      <p:to>
                                        <a:srgbClr val="C0C0C0"/>
                                      </p:to>
                                    </p:animClr>
                                  </p:subTnLst>
                                </p:cTn>
                              </p:par>
                            </p:childTnLst>
                          </p:cTn>
                        </p:par>
                      </p:childTnLst>
                    </p:cTn>
                  </p:par>
                  <p:par>
                    <p:cTn id="41" fill="hold">
                      <p:stCondLst>
                        <p:cond delay="indefinite"/>
                      </p:stCondLst>
                      <p:childTnLst>
                        <p:par>
                          <p:cTn id="42" fill="hold">
                            <p:stCondLst>
                              <p:cond delay="0"/>
                            </p:stCondLst>
                            <p:childTnLst>
                              <p:par>
                                <p:cTn id="43" presetID="22" presetClass="entr" presetSubtype="1"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wipe(up)">
                                      <p:cBhvr>
                                        <p:cTn id="45" dur="500"/>
                                        <p:tgtEl>
                                          <p:spTgt spid="3">
                                            <p:txEl>
                                              <p:pRg st="6" end="6"/>
                                            </p:txEl>
                                          </p:spTgt>
                                        </p:tgtEl>
                                      </p:cBhvr>
                                    </p:animEffect>
                                  </p:childTnLst>
                                  <p:subTnLst>
                                    <p:animClr clrSpc="rgb" dir="cw">
                                      <p:cBhvr override="childStyle">
                                        <p:cTn dur="1" fill="hold" display="0" masterRel="nextClick" afterEffect="1"/>
                                        <p:tgtEl>
                                          <p:spTgt spid="3">
                                            <p:txEl>
                                              <p:pRg st="6" end="6"/>
                                            </p:txEl>
                                          </p:spTgt>
                                        </p:tgtEl>
                                        <p:attrNameLst>
                                          <p:attrName>ppt_c</p:attrName>
                                        </p:attrNameLst>
                                      </p:cBhvr>
                                      <p:to>
                                        <a:srgbClr val="C0C0C0"/>
                                      </p:to>
                                    </p:animClr>
                                  </p:subTnLst>
                                </p:cTn>
                              </p:par>
                            </p:childTnLst>
                          </p:cTn>
                        </p:par>
                      </p:childTnLst>
                    </p:cTn>
                  </p:par>
                  <p:par>
                    <p:cTn id="46" fill="hold">
                      <p:stCondLst>
                        <p:cond delay="indefinite"/>
                      </p:stCondLst>
                      <p:childTnLst>
                        <p:par>
                          <p:cTn id="47" fill="hold">
                            <p:stCondLst>
                              <p:cond delay="0"/>
                            </p:stCondLst>
                            <p:childTnLst>
                              <p:par>
                                <p:cTn id="48" presetID="22" presetClass="entr" presetSubtype="1"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wipe(up)">
                                      <p:cBhvr>
                                        <p:cTn id="50" dur="500"/>
                                        <p:tgtEl>
                                          <p:spTgt spid="3">
                                            <p:txEl>
                                              <p:pRg st="7" end="7"/>
                                            </p:txEl>
                                          </p:spTgt>
                                        </p:tgtEl>
                                      </p:cBhvr>
                                    </p:animEffect>
                                  </p:childTnLst>
                                  <p:subTnLst>
                                    <p:animClr clrSpc="rgb" dir="cw">
                                      <p:cBhvr override="childStyle">
                                        <p:cTn dur="1" fill="hold" display="0" masterRel="nextClick" afterEffect="1"/>
                                        <p:tgtEl>
                                          <p:spTgt spid="3">
                                            <p:txEl>
                                              <p:pRg st="7" end="7"/>
                                            </p:txEl>
                                          </p:spTgt>
                                        </p:tgtEl>
                                        <p:attrNameLst>
                                          <p:attrName>ppt_c</p:attrName>
                                        </p:attrNameLst>
                                      </p:cBhvr>
                                      <p:to>
                                        <a:srgbClr val="C0C0C0"/>
                                      </p:to>
                                    </p:animClr>
                                  </p:subTnLst>
                                </p:cTn>
                              </p:par>
                            </p:childTnLst>
                          </p:cTn>
                        </p:par>
                      </p:childTnLst>
                    </p:cTn>
                  </p:par>
                  <p:par>
                    <p:cTn id="51" fill="hold">
                      <p:stCondLst>
                        <p:cond delay="indefinite"/>
                      </p:stCondLst>
                      <p:childTnLst>
                        <p:par>
                          <p:cTn id="52" fill="hold">
                            <p:stCondLst>
                              <p:cond delay="0"/>
                            </p:stCondLst>
                            <p:childTnLst>
                              <p:par>
                                <p:cTn id="53" presetID="22" presetClass="entr" presetSubtype="1"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wipe(up)">
                                      <p:cBhvr>
                                        <p:cTn id="55" dur="500"/>
                                        <p:tgtEl>
                                          <p:spTgt spid="3">
                                            <p:txEl>
                                              <p:pRg st="8" end="8"/>
                                            </p:txEl>
                                          </p:spTgt>
                                        </p:tgtEl>
                                      </p:cBhvr>
                                    </p:animEffect>
                                  </p:childTnLst>
                                  <p:subTnLst>
                                    <p:animClr clrSpc="rgb" dir="cw">
                                      <p:cBhvr override="childStyle">
                                        <p:cTn dur="1" fill="hold" display="0" masterRel="nextClick" afterEffect="1"/>
                                        <p:tgtEl>
                                          <p:spTgt spid="3">
                                            <p:txEl>
                                              <p:pRg st="8" end="8"/>
                                            </p:txEl>
                                          </p:spTgt>
                                        </p:tgtEl>
                                        <p:attrNameLst>
                                          <p:attrName>ppt_c</p:attrName>
                                        </p:attrNameLst>
                                      </p:cBhvr>
                                      <p:to>
                                        <a:srgbClr val="C0C0C0"/>
                                      </p:to>
                                    </p:animClr>
                                  </p:subTnLst>
                                </p:cTn>
                              </p:par>
                            </p:childTnLst>
                          </p:cTn>
                        </p:par>
                      </p:childTnLst>
                    </p:cTn>
                  </p:par>
                  <p:par>
                    <p:cTn id="56" fill="hold">
                      <p:stCondLst>
                        <p:cond delay="indefinite"/>
                      </p:stCondLst>
                      <p:childTnLst>
                        <p:par>
                          <p:cTn id="57" fill="hold">
                            <p:stCondLst>
                              <p:cond delay="0"/>
                            </p:stCondLst>
                            <p:childTnLst>
                              <p:par>
                                <p:cTn id="58" presetID="22" presetClass="entr" presetSubtype="1" fill="hold" nodeType="clickEffect">
                                  <p:stCondLst>
                                    <p:cond delay="0"/>
                                  </p:stCondLst>
                                  <p:childTnLst>
                                    <p:set>
                                      <p:cBhvr>
                                        <p:cTn id="59" dur="1" fill="hold">
                                          <p:stCondLst>
                                            <p:cond delay="0"/>
                                          </p:stCondLst>
                                        </p:cTn>
                                        <p:tgtEl>
                                          <p:spTgt spid="3">
                                            <p:txEl>
                                              <p:pRg st="9" end="9"/>
                                            </p:txEl>
                                          </p:spTgt>
                                        </p:tgtEl>
                                        <p:attrNameLst>
                                          <p:attrName>style.visibility</p:attrName>
                                        </p:attrNameLst>
                                      </p:cBhvr>
                                      <p:to>
                                        <p:strVal val="visible"/>
                                      </p:to>
                                    </p:set>
                                    <p:animEffect transition="in" filter="wipe(up)">
                                      <p:cBhvr>
                                        <p:cTn id="60" dur="500"/>
                                        <p:tgtEl>
                                          <p:spTgt spid="3">
                                            <p:txEl>
                                              <p:pRg st="9" end="9"/>
                                            </p:txEl>
                                          </p:spTgt>
                                        </p:tgtEl>
                                      </p:cBhvr>
                                    </p:animEffect>
                                  </p:childTnLst>
                                  <p:subTnLst>
                                    <p:animClr clrSpc="rgb" dir="cw">
                                      <p:cBhvr override="childStyle">
                                        <p:cTn dur="1" fill="hold" display="0" masterRel="nextClick" afterEffect="1"/>
                                        <p:tgtEl>
                                          <p:spTgt spid="3">
                                            <p:txEl>
                                              <p:pRg st="9" end="9"/>
                                            </p:txEl>
                                          </p:spTgt>
                                        </p:tgtEl>
                                        <p:attrNameLst>
                                          <p:attrName>ppt_c</p:attrName>
                                        </p:attrNameLst>
                                      </p:cBhvr>
                                      <p:to>
                                        <a:srgbClr val="C0C0C0"/>
                                      </p:to>
                                    </p:animClr>
                                  </p:subTnLst>
                                </p:cTn>
                              </p:par>
                            </p:childTnLst>
                          </p:cTn>
                        </p:par>
                      </p:childTnLst>
                    </p:cTn>
                  </p:par>
                  <p:par>
                    <p:cTn id="61" fill="hold">
                      <p:stCondLst>
                        <p:cond delay="indefinite"/>
                      </p:stCondLst>
                      <p:childTnLst>
                        <p:par>
                          <p:cTn id="62" fill="hold">
                            <p:stCondLst>
                              <p:cond delay="0"/>
                            </p:stCondLst>
                            <p:childTnLst>
                              <p:par>
                                <p:cTn id="63" presetID="22" presetClass="entr" presetSubtype="1" fill="hold" nodeType="click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animEffect transition="in" filter="wipe(up)">
                                      <p:cBhvr>
                                        <p:cTn id="65" dur="500"/>
                                        <p:tgtEl>
                                          <p:spTgt spid="3">
                                            <p:txEl>
                                              <p:pRg st="10" end="10"/>
                                            </p:txEl>
                                          </p:spTgt>
                                        </p:tgtEl>
                                      </p:cBhvr>
                                    </p:animEffect>
                                  </p:childTnLst>
                                  <p:subTnLst>
                                    <p:animClr clrSpc="rgb" dir="cw">
                                      <p:cBhvr override="childStyle">
                                        <p:cTn dur="1" fill="hold" display="0" masterRel="nextClick" afterEffect="1"/>
                                        <p:tgtEl>
                                          <p:spTgt spid="3">
                                            <p:txEl>
                                              <p:pRg st="10" end="10"/>
                                            </p:txEl>
                                          </p:spTgt>
                                        </p:tgtEl>
                                        <p:attrNameLst>
                                          <p:attrName>ppt_c</p:attrName>
                                        </p:attrNameLst>
                                      </p:cBhvr>
                                      <p:to>
                                        <a:srgbClr val="C0C0C0"/>
                                      </p:to>
                                    </p:animClr>
                                  </p:subTnLst>
                                </p:cTn>
                              </p:par>
                            </p:childTnLst>
                          </p:cTn>
                        </p:par>
                      </p:childTnLst>
                    </p:cTn>
                  </p:par>
                  <p:par>
                    <p:cTn id="66" fill="hold">
                      <p:stCondLst>
                        <p:cond delay="indefinite"/>
                      </p:stCondLst>
                      <p:childTnLst>
                        <p:par>
                          <p:cTn id="67" fill="hold">
                            <p:stCondLst>
                              <p:cond delay="0"/>
                            </p:stCondLst>
                            <p:childTnLst>
                              <p:par>
                                <p:cTn id="68" presetID="22" presetClass="entr" presetSubtype="1" fill="hold" nodeType="clickEffect">
                                  <p:stCondLst>
                                    <p:cond delay="0"/>
                                  </p:stCondLst>
                                  <p:childTnLst>
                                    <p:set>
                                      <p:cBhvr>
                                        <p:cTn id="69" dur="1" fill="hold">
                                          <p:stCondLst>
                                            <p:cond delay="0"/>
                                          </p:stCondLst>
                                        </p:cTn>
                                        <p:tgtEl>
                                          <p:spTgt spid="3">
                                            <p:txEl>
                                              <p:pRg st="11" end="11"/>
                                            </p:txEl>
                                          </p:spTgt>
                                        </p:tgtEl>
                                        <p:attrNameLst>
                                          <p:attrName>style.visibility</p:attrName>
                                        </p:attrNameLst>
                                      </p:cBhvr>
                                      <p:to>
                                        <p:strVal val="visible"/>
                                      </p:to>
                                    </p:set>
                                    <p:animEffect transition="in" filter="wipe(up)">
                                      <p:cBhvr>
                                        <p:cTn id="70" dur="500"/>
                                        <p:tgtEl>
                                          <p:spTgt spid="3">
                                            <p:txEl>
                                              <p:pRg st="11" end="11"/>
                                            </p:txEl>
                                          </p:spTgt>
                                        </p:tgtEl>
                                      </p:cBhvr>
                                    </p:animEffect>
                                  </p:childTnLst>
                                  <p:subTnLst>
                                    <p:animClr clrSpc="rgb" dir="cw">
                                      <p:cBhvr override="childStyle">
                                        <p:cTn dur="1" fill="hold" display="0" masterRel="nextClick" afterEffect="1"/>
                                        <p:tgtEl>
                                          <p:spTgt spid="3">
                                            <p:txEl>
                                              <p:pRg st="11" end="11"/>
                                            </p:txEl>
                                          </p:spTgt>
                                        </p:tgtEl>
                                        <p:attrNameLst>
                                          <p:attrName>ppt_c</p:attrName>
                                        </p:attrNameLst>
                                      </p:cBhvr>
                                      <p:to>
                                        <a:srgbClr val="C0C0C0"/>
                                      </p:to>
                                    </p:animClr>
                                  </p:subTnLst>
                                </p:cTn>
                              </p:par>
                            </p:childTnLst>
                          </p:cTn>
                        </p:par>
                      </p:childTnLst>
                    </p:cTn>
                  </p:par>
                  <p:par>
                    <p:cTn id="71" fill="hold">
                      <p:stCondLst>
                        <p:cond delay="indefinite"/>
                      </p:stCondLst>
                      <p:childTnLst>
                        <p:par>
                          <p:cTn id="72" fill="hold">
                            <p:stCondLst>
                              <p:cond delay="0"/>
                            </p:stCondLst>
                            <p:childTnLst>
                              <p:par>
                                <p:cTn id="73" presetID="22" presetClass="entr" presetSubtype="1" fill="hold" nodeType="clickEffect">
                                  <p:stCondLst>
                                    <p:cond delay="0"/>
                                  </p:stCondLst>
                                  <p:childTnLst>
                                    <p:set>
                                      <p:cBhvr>
                                        <p:cTn id="74" dur="1" fill="hold">
                                          <p:stCondLst>
                                            <p:cond delay="0"/>
                                          </p:stCondLst>
                                        </p:cTn>
                                        <p:tgtEl>
                                          <p:spTgt spid="3">
                                            <p:txEl>
                                              <p:pRg st="12" end="12"/>
                                            </p:txEl>
                                          </p:spTgt>
                                        </p:tgtEl>
                                        <p:attrNameLst>
                                          <p:attrName>style.visibility</p:attrName>
                                        </p:attrNameLst>
                                      </p:cBhvr>
                                      <p:to>
                                        <p:strVal val="visible"/>
                                      </p:to>
                                    </p:set>
                                    <p:animEffect transition="in" filter="wipe(up)">
                                      <p:cBhvr>
                                        <p:cTn id="75"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Rule 11 – Assignments, pg. </a:t>
            </a:r>
            <a:r>
              <a:rPr lang="en-US" altLang="en-US" b="1" u="sng" dirty="0" smtClean="0">
                <a:solidFill>
                  <a:srgbClr val="A0D0FF"/>
                </a:solidFill>
                <a:latin typeface="Arial Narrow" panose="020B0606020202030204" pitchFamily="34" charset="0"/>
              </a:rPr>
              <a:t>242</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677108"/>
            <a:ext cx="9144000" cy="6180892"/>
          </a:xfrm>
          <a:noFill/>
        </p:spPr>
        <p:txBody>
          <a:bodyPr/>
          <a:lstStyle/>
          <a:p>
            <a:pPr marL="401638" indent="-288925" eaLnBrk="1" hangingPunct="1">
              <a:buNone/>
            </a:pPr>
            <a:r>
              <a:rPr lang="en-US" altLang="en-US" sz="3200" b="1" dirty="0">
                <a:solidFill>
                  <a:srgbClr val="FFFFFF"/>
                </a:solidFill>
                <a:latin typeface="Arial Narrow" panose="020B0606020202030204" pitchFamily="34" charset="0"/>
              </a:rPr>
              <a:t>3. Look up “atonement.” What is its root meaning in the Old Testament (Use a concordance, Bible dictionary or </a:t>
            </a:r>
            <a:r>
              <a:rPr lang="en-US" altLang="en-US" sz="3200" b="1" dirty="0" smtClean="0">
                <a:solidFill>
                  <a:srgbClr val="FFFFFF"/>
                </a:solidFill>
                <a:latin typeface="Arial Narrow" panose="020B0606020202030204" pitchFamily="34" charset="0"/>
              </a:rPr>
              <a:t>commentary </a:t>
            </a:r>
          </a:p>
          <a:p>
            <a:pPr marL="401638" indent="-288925" eaLnBrk="1" hangingPunct="1">
              <a:buNone/>
            </a:pPr>
            <a:r>
              <a:rPr lang="en-US" altLang="en-US" sz="3200" b="1" dirty="0">
                <a:solidFill>
                  <a:srgbClr val="FFFFFF"/>
                </a:solidFill>
                <a:latin typeface="Arial Narrow" panose="020B0606020202030204" pitchFamily="34" charset="0"/>
              </a:rPr>
              <a:t>	</a:t>
            </a:r>
            <a:r>
              <a:rPr lang="en-US" altLang="en-US" sz="3200" b="1" dirty="0">
                <a:solidFill>
                  <a:srgbClr val="FFFFFF"/>
                </a:solidFill>
                <a:latin typeface="TekniaHebrew" panose="02000400000000000000" pitchFamily="2" charset="0"/>
              </a:rPr>
              <a:t>rp1K2</a:t>
            </a:r>
            <a:r>
              <a:rPr lang="en-US" altLang="en-US" sz="3200" b="1" dirty="0">
                <a:solidFill>
                  <a:srgbClr val="FFFFFF"/>
                </a:solidFill>
                <a:latin typeface="Arial Narrow" panose="020B0606020202030204" pitchFamily="34" charset="0"/>
              </a:rPr>
              <a:t> </a:t>
            </a:r>
            <a:r>
              <a:rPr lang="en-US" altLang="en-US" sz="3200" b="1" dirty="0" smtClean="0">
                <a:solidFill>
                  <a:srgbClr val="FFFFFF"/>
                </a:solidFill>
                <a:latin typeface="Arial Narrow" panose="020B0606020202030204" pitchFamily="34" charset="0"/>
              </a:rPr>
              <a:t>/ </a:t>
            </a:r>
            <a:r>
              <a:rPr lang="en-US" altLang="en-US" sz="3200" b="1" dirty="0" err="1" smtClean="0">
                <a:solidFill>
                  <a:srgbClr val="FFFFFF"/>
                </a:solidFill>
                <a:latin typeface="Arial Narrow" panose="020B0606020202030204" pitchFamily="34" charset="0"/>
              </a:rPr>
              <a:t>Kaphar</a:t>
            </a:r>
            <a:r>
              <a:rPr lang="en-US" altLang="en-US" sz="3200" b="1" dirty="0" smtClean="0">
                <a:solidFill>
                  <a:srgbClr val="FFFFFF"/>
                </a:solidFill>
                <a:latin typeface="Arial Narrow" panose="020B0606020202030204" pitchFamily="34" charset="0"/>
              </a:rPr>
              <a:t> </a:t>
            </a:r>
            <a:r>
              <a:rPr lang="en-US" altLang="en-US" sz="3200" b="1" dirty="0">
                <a:solidFill>
                  <a:srgbClr val="FFFFFF"/>
                </a:solidFill>
                <a:latin typeface="Arial Narrow" panose="020B0606020202030204" pitchFamily="34" charset="0"/>
              </a:rPr>
              <a:t>- to cover over</a:t>
            </a:r>
            <a:endParaRPr lang="en-US" altLang="en-US" sz="3200" b="1" dirty="0" smtClean="0">
              <a:solidFill>
                <a:srgbClr val="FFFFFF"/>
              </a:solidFill>
              <a:latin typeface="Arial Narrow" panose="020B06060202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Rule 11 – Assignments, pg. </a:t>
            </a:r>
            <a:r>
              <a:rPr lang="en-US" altLang="en-US" b="1" u="sng" dirty="0" smtClean="0">
                <a:solidFill>
                  <a:srgbClr val="A0D0FF"/>
                </a:solidFill>
                <a:latin typeface="Arial Narrow" panose="020B0606020202030204" pitchFamily="34" charset="0"/>
              </a:rPr>
              <a:t>242</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677108"/>
            <a:ext cx="9144000" cy="6180892"/>
          </a:xfrm>
          <a:noFill/>
        </p:spPr>
        <p:txBody>
          <a:bodyPr/>
          <a:lstStyle/>
          <a:p>
            <a:pPr marL="401638" indent="-288925" eaLnBrk="1" hangingPunct="1">
              <a:buNone/>
            </a:pPr>
            <a:r>
              <a:rPr lang="en-US" altLang="en-US" sz="3200" b="1" u="sng" dirty="0" smtClean="0">
                <a:solidFill>
                  <a:srgbClr val="FFFFFF"/>
                </a:solidFill>
                <a:latin typeface="Arial Narrow" panose="020B0606020202030204" pitchFamily="34" charset="0"/>
              </a:rPr>
              <a:t>4</a:t>
            </a:r>
            <a:r>
              <a:rPr lang="en-US" altLang="en-US" sz="3200" b="1" u="sng" dirty="0">
                <a:solidFill>
                  <a:srgbClr val="FFFFFF"/>
                </a:solidFill>
                <a:latin typeface="Arial Narrow" panose="020B0606020202030204" pitchFamily="34" charset="0"/>
              </a:rPr>
              <a:t>. Using a Bible dictionary or Bible encyclopedia determine the meaning of the following words</a:t>
            </a:r>
            <a:r>
              <a:rPr lang="en-US" altLang="en-US" sz="3200" b="1" u="sng" dirty="0" smtClean="0">
                <a:solidFill>
                  <a:srgbClr val="FFFFFF"/>
                </a:solidFill>
                <a:latin typeface="Arial Narrow" panose="020B0606020202030204" pitchFamily="34" charset="0"/>
              </a:rPr>
              <a:t>:</a:t>
            </a:r>
          </a:p>
          <a:p>
            <a:pPr marL="627063" indent="-514350" eaLnBrk="1" hangingPunct="1">
              <a:buAutoNum type="alphaLcPeriod"/>
            </a:pPr>
            <a:r>
              <a:rPr lang="en-US" altLang="en-US" sz="3200" b="1" dirty="0" err="1" smtClean="0">
                <a:solidFill>
                  <a:srgbClr val="FFFFFF"/>
                </a:solidFill>
                <a:latin typeface="Arial Narrow" panose="020B0606020202030204" pitchFamily="34" charset="0"/>
              </a:rPr>
              <a:t>Argob</a:t>
            </a:r>
            <a:r>
              <a:rPr lang="en-US" altLang="en-US" sz="3200" b="1" dirty="0" smtClean="0">
                <a:solidFill>
                  <a:srgbClr val="FFFFFF"/>
                </a:solidFill>
                <a:latin typeface="Arial Narrow" panose="020B0606020202030204" pitchFamily="34" charset="0"/>
              </a:rPr>
              <a:t> </a:t>
            </a:r>
            <a:r>
              <a:rPr lang="en-US" altLang="en-US" sz="2800" b="1" dirty="0">
                <a:solidFill>
                  <a:srgbClr val="FFFFFF"/>
                </a:solidFill>
                <a:latin typeface="Arial Narrow" panose="020B0606020202030204" pitchFamily="34" charset="0"/>
              </a:rPr>
              <a:t>(2 Kings 15:25)  </a:t>
            </a:r>
            <a:r>
              <a:rPr lang="en-US" altLang="en-US" sz="3200" b="1" dirty="0">
                <a:solidFill>
                  <a:srgbClr val="FFFFFF"/>
                </a:solidFill>
                <a:latin typeface="Arial Narrow" panose="020B0606020202030204" pitchFamily="34" charset="0"/>
              </a:rPr>
              <a:t>- </a:t>
            </a:r>
            <a:endParaRPr lang="en-US" altLang="en-US" sz="3200" b="1" dirty="0" smtClean="0">
              <a:solidFill>
                <a:srgbClr val="FFFFFF"/>
              </a:solidFill>
              <a:latin typeface="Arial Narrow" panose="020B0606020202030204" pitchFamily="34" charset="0"/>
            </a:endParaRPr>
          </a:p>
          <a:p>
            <a:pPr marL="393700" lvl="1" indent="0" eaLnBrk="1" hangingPunct="1">
              <a:buNone/>
            </a:pPr>
            <a:r>
              <a:rPr lang="en-US" altLang="en-US" sz="3200" b="1" dirty="0">
                <a:solidFill>
                  <a:srgbClr val="FFFFFF"/>
                </a:solidFill>
                <a:latin typeface="Arial Narrow" panose="020B0606020202030204" pitchFamily="34" charset="0"/>
              </a:rPr>
              <a:t>	</a:t>
            </a:r>
            <a:r>
              <a:rPr lang="en-US" altLang="en-US" sz="3200" b="1" dirty="0" smtClean="0">
                <a:solidFill>
                  <a:srgbClr val="FFFFFF"/>
                </a:solidFill>
                <a:latin typeface="Arial Narrow" panose="020B0606020202030204" pitchFamily="34" charset="0"/>
              </a:rPr>
              <a:t>A </a:t>
            </a:r>
            <a:r>
              <a:rPr lang="en-US" altLang="en-US" sz="3200" b="1" dirty="0">
                <a:solidFill>
                  <a:srgbClr val="FFFFFF"/>
                </a:solidFill>
                <a:latin typeface="Arial Narrow" panose="020B0606020202030204" pitchFamily="34" charset="0"/>
              </a:rPr>
              <a:t>guard killed by </a:t>
            </a:r>
            <a:r>
              <a:rPr lang="en-US" altLang="en-US" sz="3200" b="1" dirty="0" err="1">
                <a:solidFill>
                  <a:srgbClr val="FFFFFF"/>
                </a:solidFill>
                <a:latin typeface="Arial Narrow" panose="020B0606020202030204" pitchFamily="34" charset="0"/>
              </a:rPr>
              <a:t>Pekah</a:t>
            </a:r>
            <a:endParaRPr lang="en-US" altLang="en-US" sz="3200" b="1" dirty="0">
              <a:solidFill>
                <a:srgbClr val="FFFFFF"/>
              </a:solidFill>
              <a:latin typeface="Arial Narrow" panose="020B0606020202030204" pitchFamily="34" charset="0"/>
            </a:endParaRPr>
          </a:p>
          <a:p>
            <a:pPr marL="401638" indent="-288925" eaLnBrk="1" hangingPunct="1">
              <a:buNone/>
            </a:pPr>
            <a:r>
              <a:rPr lang="en-US" altLang="en-US" sz="3200" b="1" dirty="0" smtClean="0">
                <a:solidFill>
                  <a:srgbClr val="FFFFFF"/>
                </a:solidFill>
                <a:latin typeface="Arial Narrow" panose="020B0606020202030204" pitchFamily="34" charset="0"/>
              </a:rPr>
              <a:t>b</a:t>
            </a:r>
            <a:r>
              <a:rPr lang="en-US" altLang="en-US" sz="3200" b="1" dirty="0">
                <a:solidFill>
                  <a:srgbClr val="FFFFFF"/>
                </a:solidFill>
                <a:latin typeface="Arial Narrow" panose="020B0606020202030204" pitchFamily="34" charset="0"/>
              </a:rPr>
              <a:t>. Carnelian </a:t>
            </a:r>
            <a:r>
              <a:rPr lang="en-US" altLang="en-US" sz="3200" b="1" dirty="0" smtClean="0">
                <a:solidFill>
                  <a:srgbClr val="FFFFFF"/>
                </a:solidFill>
                <a:latin typeface="Arial Narrow" panose="020B0606020202030204" pitchFamily="34" charset="0"/>
              </a:rPr>
              <a:t>/ </a:t>
            </a:r>
            <a:r>
              <a:rPr lang="en-US" altLang="en-US" sz="3200" b="1" dirty="0" err="1" smtClean="0">
                <a:solidFill>
                  <a:srgbClr val="FFFFFF"/>
                </a:solidFill>
                <a:latin typeface="Arial Narrow" panose="020B0606020202030204" pitchFamily="34" charset="0"/>
              </a:rPr>
              <a:t>Sardius</a:t>
            </a:r>
            <a:r>
              <a:rPr lang="en-US" altLang="en-US" sz="3200" b="1" dirty="0" smtClean="0">
                <a:solidFill>
                  <a:srgbClr val="FFFFFF"/>
                </a:solidFill>
                <a:latin typeface="Arial Narrow" panose="020B0606020202030204" pitchFamily="34" charset="0"/>
              </a:rPr>
              <a:t>  </a:t>
            </a:r>
            <a:r>
              <a:rPr lang="en-US" altLang="en-US" sz="2800" b="1" dirty="0">
                <a:solidFill>
                  <a:srgbClr val="FFFFFF"/>
                </a:solidFill>
                <a:latin typeface="Arial Narrow" panose="020B0606020202030204" pitchFamily="34" charset="0"/>
              </a:rPr>
              <a:t>(Revelation 21:20</a:t>
            </a:r>
            <a:r>
              <a:rPr lang="en-US" altLang="en-US" sz="2800" b="1" dirty="0" smtClean="0">
                <a:solidFill>
                  <a:srgbClr val="FFFFFF"/>
                </a:solidFill>
                <a:latin typeface="Arial Narrow" panose="020B0606020202030204" pitchFamily="34" charset="0"/>
              </a:rPr>
              <a:t>). </a:t>
            </a:r>
            <a:r>
              <a:rPr lang="en-US" altLang="en-US" sz="3200" b="1" dirty="0" smtClean="0">
                <a:solidFill>
                  <a:srgbClr val="FFFFFF"/>
                </a:solidFill>
                <a:latin typeface="Arial Narrow" panose="020B0606020202030204" pitchFamily="34" charset="0"/>
              </a:rPr>
              <a:t> </a:t>
            </a:r>
          </a:p>
          <a:p>
            <a:pPr marL="401638" indent="-288925" eaLnBrk="1" hangingPunct="1">
              <a:buNone/>
            </a:pPr>
            <a:r>
              <a:rPr lang="en-US" altLang="en-US" sz="3200" b="1" dirty="0">
                <a:solidFill>
                  <a:srgbClr val="FFFFFF"/>
                </a:solidFill>
                <a:latin typeface="Arial Narrow" panose="020B0606020202030204" pitchFamily="34" charset="0"/>
              </a:rPr>
              <a:t>	</a:t>
            </a:r>
            <a:r>
              <a:rPr lang="en-US" altLang="en-US" sz="3200" b="1" dirty="0" smtClean="0">
                <a:solidFill>
                  <a:srgbClr val="FFFFFF"/>
                </a:solidFill>
                <a:latin typeface="Arial Narrow" panose="020B0606020202030204" pitchFamily="34" charset="0"/>
              </a:rPr>
              <a:t>	A semi-precious </a:t>
            </a:r>
            <a:r>
              <a:rPr lang="en-US" altLang="en-US" sz="3200" b="1" dirty="0">
                <a:solidFill>
                  <a:srgbClr val="FFFFFF"/>
                </a:solidFill>
                <a:latin typeface="Arial Narrow" panose="020B0606020202030204" pitchFamily="34" charset="0"/>
              </a:rPr>
              <a:t>stone - tan to red in color</a:t>
            </a:r>
          </a:p>
          <a:p>
            <a:pPr marL="401638" indent="-288925" eaLnBrk="1" hangingPunct="1">
              <a:buNone/>
            </a:pPr>
            <a:r>
              <a:rPr lang="en-US" altLang="en-US" sz="3200" b="1" dirty="0" smtClean="0">
                <a:solidFill>
                  <a:srgbClr val="FFFFFF"/>
                </a:solidFill>
                <a:latin typeface="Arial Narrow" panose="020B0606020202030204" pitchFamily="34" charset="0"/>
              </a:rPr>
              <a:t>c</a:t>
            </a:r>
            <a:r>
              <a:rPr lang="en-US" altLang="en-US" sz="3200" b="1" dirty="0">
                <a:solidFill>
                  <a:srgbClr val="FFFFFF"/>
                </a:solidFill>
                <a:latin typeface="Arial Narrow" panose="020B0606020202030204" pitchFamily="34" charset="0"/>
              </a:rPr>
              <a:t>. Bishopric </a:t>
            </a:r>
            <a:r>
              <a:rPr lang="en-US" altLang="en-US" sz="3200" b="1" dirty="0" smtClean="0">
                <a:solidFill>
                  <a:srgbClr val="FFFFFF"/>
                </a:solidFill>
                <a:latin typeface="Arial Narrow" panose="020B0606020202030204" pitchFamily="34" charset="0"/>
              </a:rPr>
              <a:t>/ office  / </a:t>
            </a:r>
            <a:r>
              <a:rPr lang="en-US" altLang="en-US" sz="3200" b="1" dirty="0" err="1" smtClean="0">
                <a:solidFill>
                  <a:srgbClr val="FFFFFF"/>
                </a:solidFill>
                <a:latin typeface="Arial Narrow" panose="020B0606020202030204" pitchFamily="34" charset="0"/>
              </a:rPr>
              <a:t>Episkopen</a:t>
            </a:r>
            <a:r>
              <a:rPr lang="en-US" altLang="en-US" sz="3200" b="1" dirty="0" smtClean="0">
                <a:solidFill>
                  <a:srgbClr val="FFFFFF"/>
                </a:solidFill>
                <a:latin typeface="Arial Narrow" panose="020B0606020202030204" pitchFamily="34" charset="0"/>
              </a:rPr>
              <a:t>  </a:t>
            </a:r>
            <a:r>
              <a:rPr lang="en-US" altLang="en-US" sz="2800" b="1" dirty="0">
                <a:solidFill>
                  <a:srgbClr val="FFFFFF"/>
                </a:solidFill>
                <a:latin typeface="Arial Narrow" panose="020B0606020202030204" pitchFamily="34" charset="0"/>
              </a:rPr>
              <a:t>(Acts 1:20) </a:t>
            </a:r>
            <a:r>
              <a:rPr lang="en-US" altLang="en-US" sz="3200" b="1" dirty="0" smtClean="0">
                <a:solidFill>
                  <a:srgbClr val="FFFFFF"/>
                </a:solidFill>
                <a:latin typeface="Arial Narrow" panose="020B0606020202030204" pitchFamily="34" charset="0"/>
              </a:rPr>
              <a:t>– </a:t>
            </a:r>
          </a:p>
          <a:p>
            <a:pPr marL="401638" indent="-288925" eaLnBrk="1" hangingPunct="1">
              <a:buNone/>
            </a:pPr>
            <a:r>
              <a:rPr lang="en-US" altLang="en-US" sz="3200" b="1" dirty="0">
                <a:solidFill>
                  <a:srgbClr val="FFFFFF"/>
                </a:solidFill>
                <a:latin typeface="Arial Narrow" panose="020B0606020202030204" pitchFamily="34" charset="0"/>
              </a:rPr>
              <a:t>	</a:t>
            </a:r>
            <a:r>
              <a:rPr lang="en-US" altLang="en-US" sz="3200" b="1" dirty="0" smtClean="0">
                <a:solidFill>
                  <a:srgbClr val="FFFFFF"/>
                </a:solidFill>
                <a:latin typeface="Arial Narrow" panose="020B0606020202030204" pitchFamily="34" charset="0"/>
              </a:rPr>
              <a:t>	A </a:t>
            </a:r>
            <a:r>
              <a:rPr lang="en-US" altLang="en-US" sz="3200" b="1" dirty="0">
                <a:solidFill>
                  <a:srgbClr val="FFFFFF"/>
                </a:solidFill>
                <a:latin typeface="Arial Narrow" panose="020B0606020202030204" pitchFamily="34" charset="0"/>
              </a:rPr>
              <a:t>position of responsible oversight</a:t>
            </a:r>
          </a:p>
          <a:p>
            <a:pPr marL="401638" indent="-288925" eaLnBrk="1" hangingPunct="1">
              <a:buNone/>
            </a:pPr>
            <a:r>
              <a:rPr lang="en-US" altLang="en-US" sz="3200" b="1" dirty="0" smtClean="0">
                <a:solidFill>
                  <a:srgbClr val="FFFFFF"/>
                </a:solidFill>
                <a:latin typeface="Arial Narrow" panose="020B0606020202030204" pitchFamily="34" charset="0"/>
              </a:rPr>
              <a:t>d</a:t>
            </a:r>
            <a:r>
              <a:rPr lang="en-US" altLang="en-US" sz="3200" b="1" dirty="0">
                <a:solidFill>
                  <a:srgbClr val="FFFFFF"/>
                </a:solidFill>
                <a:latin typeface="Arial Narrow" panose="020B0606020202030204" pitchFamily="34" charset="0"/>
              </a:rPr>
              <a:t>. Phylacteries (Matthew 23:5) </a:t>
            </a:r>
          </a:p>
          <a:p>
            <a:pPr marL="914400" indent="0" eaLnBrk="1" hangingPunct="1">
              <a:buNone/>
            </a:pPr>
            <a:r>
              <a:rPr lang="en-US" altLang="en-US" sz="3200" b="1" dirty="0" smtClean="0">
                <a:solidFill>
                  <a:srgbClr val="FFFFFF"/>
                </a:solidFill>
                <a:latin typeface="Arial Narrow" panose="020B0606020202030204" pitchFamily="34" charset="0"/>
              </a:rPr>
              <a:t>A </a:t>
            </a:r>
            <a:r>
              <a:rPr lang="en-US" altLang="en-US" sz="3200" b="1" dirty="0">
                <a:solidFill>
                  <a:srgbClr val="FFFFFF"/>
                </a:solidFill>
                <a:latin typeface="Arial Narrow" panose="020B0606020202030204" pitchFamily="34" charset="0"/>
              </a:rPr>
              <a:t>small box </a:t>
            </a:r>
            <a:r>
              <a:rPr lang="en-US" altLang="en-US" sz="3200" b="1" dirty="0" smtClean="0">
                <a:solidFill>
                  <a:srgbClr val="FFFFFF"/>
                </a:solidFill>
                <a:latin typeface="Arial Narrow" panose="020B0606020202030204" pitchFamily="34" charset="0"/>
              </a:rPr>
              <a:t>containing </a:t>
            </a:r>
            <a:r>
              <a:rPr lang="en-US" altLang="en-US" sz="3200" b="1" dirty="0">
                <a:solidFill>
                  <a:srgbClr val="FFFFFF"/>
                </a:solidFill>
                <a:latin typeface="Arial Narrow" panose="020B0606020202030204" pitchFamily="34" charset="0"/>
              </a:rPr>
              <a:t>the Shema (Deut. 6:4) tied to the wrist or </a:t>
            </a:r>
            <a:r>
              <a:rPr lang="en-US" altLang="en-US" sz="3200" b="1" dirty="0" smtClean="0">
                <a:solidFill>
                  <a:srgbClr val="FFFFFF"/>
                </a:solidFill>
                <a:latin typeface="Arial Narrow" panose="020B0606020202030204" pitchFamily="34" charset="0"/>
              </a:rPr>
              <a:t>forehead</a:t>
            </a:r>
          </a:p>
        </p:txBody>
      </p:sp>
    </p:spTree>
    <p:extLst>
      <p:ext uri="{BB962C8B-B14F-4D97-AF65-F5344CB8AC3E}">
        <p14:creationId xmlns:p14="http://schemas.microsoft.com/office/powerpoint/2010/main" val="37108098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20" dur="500"/>
                                        <p:tgtEl>
                                          <p:spTgt spid="55299">
                                            <p:txEl>
                                              <p:pRg st="2" end="2"/>
                                            </p:txEl>
                                          </p:spTgt>
                                        </p:tgtEl>
                                      </p:cBhvr>
                                    </p:animEffect>
                                  </p:childTnLst>
                                  <p:subTnLst>
                                    <p:animClr clrSpc="rgb" dir="cw">
                                      <p:cBhvr override="childStyle">
                                        <p:cTn dur="1" fill="hold" display="0" masterRel="nextClick" afterEffect="1"/>
                                        <p:tgtEl>
                                          <p:spTgt spid="55299">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55299">
                                            <p:txEl>
                                              <p:pRg st="3" end="3"/>
                                            </p:txEl>
                                          </p:spTgt>
                                        </p:tgtEl>
                                        <p:attrNameLst>
                                          <p:attrName>style.visibility</p:attrName>
                                        </p:attrNameLst>
                                      </p:cBhvr>
                                      <p:to>
                                        <p:strVal val="visible"/>
                                      </p:to>
                                    </p:set>
                                    <p:animEffect transition="in" filter="blinds(horizontal)">
                                      <p:cBhvr>
                                        <p:cTn id="25" dur="500"/>
                                        <p:tgtEl>
                                          <p:spTgt spid="55299">
                                            <p:txEl>
                                              <p:pRg st="3" end="3"/>
                                            </p:txEl>
                                          </p:spTgt>
                                        </p:tgtEl>
                                      </p:cBhvr>
                                    </p:animEffect>
                                  </p:childTnLst>
                                  <p:subTnLst>
                                    <p:animClr clrSpc="rgb" dir="cw">
                                      <p:cBhvr override="childStyle">
                                        <p:cTn dur="1" fill="hold" display="0" masterRel="nextClick" afterEffect="1"/>
                                        <p:tgtEl>
                                          <p:spTgt spid="55299">
                                            <p:txEl>
                                              <p:pRg st="3" end="3"/>
                                            </p:txEl>
                                          </p:spTgt>
                                        </p:tgtEl>
                                        <p:attrNameLst>
                                          <p:attrName>ppt_c</p:attrName>
                                        </p:attrNameLst>
                                      </p:cBhvr>
                                      <p:to>
                                        <a:srgbClr val="C0C0C0"/>
                                      </p:to>
                                    </p:animClr>
                                  </p:sub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55299">
                                            <p:txEl>
                                              <p:pRg st="4" end="4"/>
                                            </p:txEl>
                                          </p:spTgt>
                                        </p:tgtEl>
                                        <p:attrNameLst>
                                          <p:attrName>style.visibility</p:attrName>
                                        </p:attrNameLst>
                                      </p:cBhvr>
                                      <p:to>
                                        <p:strVal val="visible"/>
                                      </p:to>
                                    </p:set>
                                    <p:animEffect transition="in" filter="blinds(horizontal)">
                                      <p:cBhvr>
                                        <p:cTn id="30" dur="500"/>
                                        <p:tgtEl>
                                          <p:spTgt spid="55299">
                                            <p:txEl>
                                              <p:pRg st="4" end="4"/>
                                            </p:txEl>
                                          </p:spTgt>
                                        </p:tgtEl>
                                      </p:cBhvr>
                                    </p:animEffect>
                                  </p:childTnLst>
                                  <p:subTnLst>
                                    <p:animClr clrSpc="rgb" dir="cw">
                                      <p:cBhvr override="childStyle">
                                        <p:cTn dur="1" fill="hold" display="0" masterRel="nextClick" afterEffect="1"/>
                                        <p:tgtEl>
                                          <p:spTgt spid="55299">
                                            <p:txEl>
                                              <p:pRg st="4" end="4"/>
                                            </p:txEl>
                                          </p:spTgt>
                                        </p:tgtEl>
                                        <p:attrNameLst>
                                          <p:attrName>ppt_c</p:attrName>
                                        </p:attrNameLst>
                                      </p:cBhvr>
                                      <p:to>
                                        <a:srgbClr val="C0C0C0"/>
                                      </p:to>
                                    </p:animClr>
                                  </p:sub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55299">
                                            <p:txEl>
                                              <p:pRg st="5" end="5"/>
                                            </p:txEl>
                                          </p:spTgt>
                                        </p:tgtEl>
                                        <p:attrNameLst>
                                          <p:attrName>style.visibility</p:attrName>
                                        </p:attrNameLst>
                                      </p:cBhvr>
                                      <p:to>
                                        <p:strVal val="visible"/>
                                      </p:to>
                                    </p:set>
                                    <p:animEffect transition="in" filter="blinds(horizontal)">
                                      <p:cBhvr>
                                        <p:cTn id="35" dur="500"/>
                                        <p:tgtEl>
                                          <p:spTgt spid="55299">
                                            <p:txEl>
                                              <p:pRg st="5" end="5"/>
                                            </p:txEl>
                                          </p:spTgt>
                                        </p:tgtEl>
                                      </p:cBhvr>
                                    </p:animEffect>
                                  </p:childTnLst>
                                  <p:subTnLst>
                                    <p:animClr clrSpc="rgb" dir="cw">
                                      <p:cBhvr override="childStyle">
                                        <p:cTn dur="1" fill="hold" display="0" masterRel="nextClick" afterEffect="1"/>
                                        <p:tgtEl>
                                          <p:spTgt spid="55299">
                                            <p:txEl>
                                              <p:pRg st="5" end="5"/>
                                            </p:txEl>
                                          </p:spTgt>
                                        </p:tgtEl>
                                        <p:attrNameLst>
                                          <p:attrName>ppt_c</p:attrName>
                                        </p:attrNameLst>
                                      </p:cBhvr>
                                      <p:to>
                                        <a:srgbClr val="C0C0C0"/>
                                      </p:to>
                                    </p:animClr>
                                  </p:sub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55299">
                                            <p:txEl>
                                              <p:pRg st="6" end="6"/>
                                            </p:txEl>
                                          </p:spTgt>
                                        </p:tgtEl>
                                        <p:attrNameLst>
                                          <p:attrName>style.visibility</p:attrName>
                                        </p:attrNameLst>
                                      </p:cBhvr>
                                      <p:to>
                                        <p:strVal val="visible"/>
                                      </p:to>
                                    </p:set>
                                    <p:animEffect transition="in" filter="blinds(horizontal)">
                                      <p:cBhvr>
                                        <p:cTn id="40" dur="500"/>
                                        <p:tgtEl>
                                          <p:spTgt spid="55299">
                                            <p:txEl>
                                              <p:pRg st="6" end="6"/>
                                            </p:txEl>
                                          </p:spTgt>
                                        </p:tgtEl>
                                      </p:cBhvr>
                                    </p:animEffect>
                                  </p:childTnLst>
                                  <p:subTnLst>
                                    <p:animClr clrSpc="rgb" dir="cw">
                                      <p:cBhvr override="childStyle">
                                        <p:cTn dur="1" fill="hold" display="0" masterRel="nextClick" afterEffect="1"/>
                                        <p:tgtEl>
                                          <p:spTgt spid="55299">
                                            <p:txEl>
                                              <p:pRg st="6" end="6"/>
                                            </p:txEl>
                                          </p:spTgt>
                                        </p:tgtEl>
                                        <p:attrNameLst>
                                          <p:attrName>ppt_c</p:attrName>
                                        </p:attrNameLst>
                                      </p:cBhvr>
                                      <p:to>
                                        <a:srgbClr val="C0C0C0"/>
                                      </p:to>
                                    </p:animClr>
                                  </p:sub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55299">
                                            <p:txEl>
                                              <p:pRg st="7" end="7"/>
                                            </p:txEl>
                                          </p:spTgt>
                                        </p:tgtEl>
                                        <p:attrNameLst>
                                          <p:attrName>style.visibility</p:attrName>
                                        </p:attrNameLst>
                                      </p:cBhvr>
                                      <p:to>
                                        <p:strVal val="visible"/>
                                      </p:to>
                                    </p:set>
                                    <p:animEffect transition="in" filter="blinds(horizontal)">
                                      <p:cBhvr>
                                        <p:cTn id="45" dur="500"/>
                                        <p:tgtEl>
                                          <p:spTgt spid="55299">
                                            <p:txEl>
                                              <p:pRg st="7" end="7"/>
                                            </p:txEl>
                                          </p:spTgt>
                                        </p:tgtEl>
                                      </p:cBhvr>
                                    </p:animEffect>
                                  </p:childTnLst>
                                  <p:subTnLst>
                                    <p:animClr clrSpc="rgb" dir="cw">
                                      <p:cBhvr override="childStyle">
                                        <p:cTn dur="1" fill="hold" display="0" masterRel="nextClick" afterEffect="1"/>
                                        <p:tgtEl>
                                          <p:spTgt spid="55299">
                                            <p:txEl>
                                              <p:pRg st="7" end="7"/>
                                            </p:txEl>
                                          </p:spTgt>
                                        </p:tgtEl>
                                        <p:attrNameLst>
                                          <p:attrName>ppt_c</p:attrName>
                                        </p:attrNameLst>
                                      </p:cBhvr>
                                      <p:to>
                                        <a:srgbClr val="C0C0C0"/>
                                      </p:to>
                                    </p:animClr>
                                  </p:sub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55299">
                                            <p:txEl>
                                              <p:pRg st="8" end="8"/>
                                            </p:txEl>
                                          </p:spTgt>
                                        </p:tgtEl>
                                        <p:attrNameLst>
                                          <p:attrName>style.visibility</p:attrName>
                                        </p:attrNameLst>
                                      </p:cBhvr>
                                      <p:to>
                                        <p:strVal val="visible"/>
                                      </p:to>
                                    </p:set>
                                    <p:animEffect transition="in" filter="blinds(horizontal)">
                                      <p:cBhvr>
                                        <p:cTn id="50" dur="500"/>
                                        <p:tgtEl>
                                          <p:spTgt spid="552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Rule 11 – Assignments, pg. </a:t>
            </a:r>
            <a:r>
              <a:rPr lang="en-US" altLang="en-US" b="1" u="sng" dirty="0" smtClean="0">
                <a:solidFill>
                  <a:srgbClr val="A0D0FF"/>
                </a:solidFill>
                <a:latin typeface="Arial Narrow" panose="020B0606020202030204" pitchFamily="34" charset="0"/>
              </a:rPr>
              <a:t>242</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677108"/>
            <a:ext cx="9144000" cy="6180892"/>
          </a:xfrm>
          <a:noFill/>
        </p:spPr>
        <p:txBody>
          <a:bodyPr/>
          <a:lstStyle/>
          <a:p>
            <a:pPr marL="401638" indent="-288925" eaLnBrk="1" hangingPunct="1">
              <a:buNone/>
            </a:pPr>
            <a:r>
              <a:rPr lang="en-US" altLang="en-US" sz="3200" b="1" u="sng" dirty="0" smtClean="0">
                <a:solidFill>
                  <a:srgbClr val="FFFFFF"/>
                </a:solidFill>
                <a:latin typeface="Arial Narrow" panose="020B0606020202030204" pitchFamily="34" charset="0"/>
              </a:rPr>
              <a:t>4</a:t>
            </a:r>
            <a:r>
              <a:rPr lang="en-US" altLang="en-US" sz="3200" b="1" u="sng" dirty="0">
                <a:solidFill>
                  <a:srgbClr val="FFFFFF"/>
                </a:solidFill>
                <a:latin typeface="Arial Narrow" panose="020B0606020202030204" pitchFamily="34" charset="0"/>
              </a:rPr>
              <a:t>. Using a Bible dictionary or Bible encyclopedia determine the meaning of the following words</a:t>
            </a:r>
            <a:r>
              <a:rPr lang="en-US" altLang="en-US" sz="3200" b="1" u="sng" dirty="0" smtClean="0">
                <a:solidFill>
                  <a:srgbClr val="FFFFFF"/>
                </a:solidFill>
                <a:latin typeface="Arial Narrow" panose="020B0606020202030204" pitchFamily="34" charset="0"/>
              </a:rPr>
              <a:t>:</a:t>
            </a:r>
          </a:p>
          <a:p>
            <a:pPr marL="401638" indent="-288925" eaLnBrk="1" hangingPunct="1">
              <a:buNone/>
            </a:pPr>
            <a:r>
              <a:rPr lang="en-US" altLang="en-US" sz="3200" b="1" dirty="0" smtClean="0">
                <a:solidFill>
                  <a:srgbClr val="FFFFFF"/>
                </a:solidFill>
                <a:latin typeface="Arial Narrow" panose="020B0606020202030204" pitchFamily="34" charset="0"/>
              </a:rPr>
              <a:t>e</a:t>
            </a:r>
            <a:r>
              <a:rPr lang="en-US" altLang="en-US" sz="3200" b="1" dirty="0">
                <a:solidFill>
                  <a:srgbClr val="FFFFFF"/>
                </a:solidFill>
                <a:latin typeface="Arial Narrow" panose="020B0606020202030204" pitchFamily="34" charset="0"/>
              </a:rPr>
              <a:t>. Feast of Booths (Leviticus 23:33-44) </a:t>
            </a:r>
          </a:p>
          <a:p>
            <a:pPr marL="914400" indent="-801688" eaLnBrk="1" hangingPunct="1">
              <a:buNone/>
            </a:pPr>
            <a:r>
              <a:rPr lang="en-US" altLang="en-US" sz="3200" b="1" dirty="0" smtClean="0">
                <a:solidFill>
                  <a:srgbClr val="FFFFFF"/>
                </a:solidFill>
                <a:latin typeface="Arial Narrow" panose="020B0606020202030204" pitchFamily="34" charset="0"/>
              </a:rPr>
              <a:t>	A feast of Israel commemorating the wilderness wanderings</a:t>
            </a:r>
          </a:p>
          <a:p>
            <a:pPr marL="401638" indent="-288925" eaLnBrk="1" hangingPunct="1">
              <a:buNone/>
            </a:pPr>
            <a:r>
              <a:rPr lang="en-US" altLang="en-US" sz="3200" b="1" dirty="0" smtClean="0">
                <a:solidFill>
                  <a:srgbClr val="FFFFFF"/>
                </a:solidFill>
                <a:latin typeface="Arial Narrow" panose="020B0606020202030204" pitchFamily="34" charset="0"/>
              </a:rPr>
              <a:t>f</a:t>
            </a:r>
            <a:r>
              <a:rPr lang="en-US" altLang="en-US" sz="3200" b="1" dirty="0">
                <a:solidFill>
                  <a:srgbClr val="FFFFFF"/>
                </a:solidFill>
                <a:latin typeface="Arial Narrow" panose="020B0606020202030204" pitchFamily="34" charset="0"/>
              </a:rPr>
              <a:t>. </a:t>
            </a:r>
            <a:r>
              <a:rPr lang="en-US" altLang="en-US" sz="3200" b="1" dirty="0" err="1">
                <a:solidFill>
                  <a:srgbClr val="FFFFFF"/>
                </a:solidFill>
                <a:latin typeface="Arial Narrow" panose="020B0606020202030204" pitchFamily="34" charset="0"/>
              </a:rPr>
              <a:t>Emerods</a:t>
            </a:r>
            <a:r>
              <a:rPr lang="en-US" altLang="en-US" sz="3200" b="1" dirty="0">
                <a:solidFill>
                  <a:srgbClr val="FFFFFF"/>
                </a:solidFill>
                <a:latin typeface="Arial Narrow" panose="020B0606020202030204" pitchFamily="34" charset="0"/>
              </a:rPr>
              <a:t> (KJV) / Tumors (RSV) (1 Samuel 5:6) </a:t>
            </a:r>
            <a:endParaRPr lang="en-US" altLang="en-US" sz="3200" b="1" dirty="0" smtClean="0">
              <a:solidFill>
                <a:srgbClr val="FFFFFF"/>
              </a:solidFill>
              <a:latin typeface="Arial Narrow" panose="020B0606020202030204" pitchFamily="34" charset="0"/>
            </a:endParaRPr>
          </a:p>
          <a:p>
            <a:pPr marL="914400" indent="0" eaLnBrk="1" hangingPunct="1">
              <a:buNone/>
            </a:pPr>
            <a:r>
              <a:rPr lang="en-US" altLang="en-US" sz="3200" b="1" dirty="0" smtClean="0">
                <a:solidFill>
                  <a:srgbClr val="FFFFFF"/>
                </a:solidFill>
                <a:latin typeface="Arial Narrow" panose="020B0606020202030204" pitchFamily="34" charset="0"/>
              </a:rPr>
              <a:t>Some </a:t>
            </a:r>
            <a:r>
              <a:rPr lang="en-US" altLang="en-US" sz="3200" b="1" dirty="0">
                <a:solidFill>
                  <a:srgbClr val="FFFFFF"/>
                </a:solidFill>
                <a:latin typeface="Arial Narrow" panose="020B0606020202030204" pitchFamily="34" charset="0"/>
              </a:rPr>
              <a:t>sort of plague causing some physical growth on the body.</a:t>
            </a:r>
          </a:p>
          <a:p>
            <a:pPr marL="401638" indent="-288925" eaLnBrk="1" hangingPunct="1">
              <a:buNone/>
            </a:pPr>
            <a:r>
              <a:rPr lang="en-US" altLang="en-US" sz="3200" b="1" dirty="0">
                <a:solidFill>
                  <a:srgbClr val="FFFFFF"/>
                </a:solidFill>
                <a:latin typeface="Arial Narrow" panose="020B0606020202030204" pitchFamily="34" charset="0"/>
              </a:rPr>
              <a:t>	g. Corban (Mark 7:11) </a:t>
            </a:r>
          </a:p>
          <a:p>
            <a:pPr marL="401638" indent="-288925" eaLnBrk="1" hangingPunct="1">
              <a:buNone/>
            </a:pPr>
            <a:r>
              <a:rPr lang="en-US" altLang="en-US" sz="3200" b="1" dirty="0" smtClean="0">
                <a:solidFill>
                  <a:srgbClr val="FFFFFF"/>
                </a:solidFill>
                <a:latin typeface="Arial Narrow" panose="020B0606020202030204" pitchFamily="34" charset="0"/>
              </a:rPr>
              <a:t>		A </a:t>
            </a:r>
            <a:r>
              <a:rPr lang="en-US" altLang="en-US" sz="3200" b="1" dirty="0">
                <a:solidFill>
                  <a:srgbClr val="FFFFFF"/>
                </a:solidFill>
                <a:latin typeface="Arial Narrow" panose="020B0606020202030204" pitchFamily="34" charset="0"/>
              </a:rPr>
              <a:t>dedicated offering</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40059757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par>
                                <p:cTn id="7" presetID="3" presetClass="entr" presetSubtype="10" fill="hold" grpId="0" nodeType="withEffect">
                                  <p:stCondLst>
                                    <p:cond delay="0"/>
                                  </p:stCondLst>
                                  <p:childTnLst>
                                    <p:set>
                                      <p:cBhvr>
                                        <p:cTn id="8"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9" dur="500"/>
                                        <p:tgtEl>
                                          <p:spTgt spid="55299">
                                            <p:txEl>
                                              <p:pRg st="0" end="0"/>
                                            </p:txEl>
                                          </p:spTgt>
                                        </p:tgtEl>
                                      </p:cBhvr>
                                    </p:animEffect>
                                  </p:childTnLst>
                                </p:cTn>
                              </p:par>
                            </p:childTnLst>
                          </p:cTn>
                        </p:par>
                        <p:par>
                          <p:cTn id="10" fill="hold">
                            <p:stCondLst>
                              <p:cond delay="500"/>
                            </p:stCondLst>
                            <p:childTnLst>
                              <p:par>
                                <p:cTn id="11" presetID="3" presetClass="entr" presetSubtype="10" fill="hold" grpId="0" nodeType="afterEffect">
                                  <p:stCondLst>
                                    <p:cond delay="0"/>
                                  </p:stCondLst>
                                  <p:childTnLst>
                                    <p:set>
                                      <p:cBhvr>
                                        <p:cTn id="12"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3" dur="500"/>
                                        <p:tgtEl>
                                          <p:spTgt spid="55299">
                                            <p:txEl>
                                              <p:pRg st="1" end="1"/>
                                            </p:txEl>
                                          </p:spTgt>
                                        </p:tgtEl>
                                      </p:cBhvr>
                                    </p:animEffect>
                                  </p:childTnLst>
                                  <p:subTnLst>
                                    <p:animClr clrSpc="rgb" dir="cw">
                                      <p:cBhvr override="childStyle">
                                        <p:cTn dur="1" fill="hold" display="0" masterRel="nextClick" afterEffect="1"/>
                                        <p:tgtEl>
                                          <p:spTgt spid="55299">
                                            <p:txEl>
                                              <p:pRg st="1" end="1"/>
                                            </p:txEl>
                                          </p:spTgt>
                                        </p:tgtEl>
                                        <p:attrNameLst>
                                          <p:attrName>ppt_c</p:attrName>
                                        </p:attrNameLst>
                                      </p:cBhvr>
                                      <p:to>
                                        <a:srgbClr val="C0C0C0"/>
                                      </p:to>
                                    </p:animClr>
                                  </p:sub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18" dur="500"/>
                                        <p:tgtEl>
                                          <p:spTgt spid="55299">
                                            <p:txEl>
                                              <p:pRg st="2" end="2"/>
                                            </p:txEl>
                                          </p:spTgt>
                                        </p:tgtEl>
                                      </p:cBhvr>
                                    </p:animEffect>
                                  </p:childTnLst>
                                  <p:subTnLst>
                                    <p:animClr clrSpc="rgb" dir="cw">
                                      <p:cBhvr override="childStyle">
                                        <p:cTn dur="1" fill="hold" display="0" masterRel="nextClick" afterEffect="1"/>
                                        <p:tgtEl>
                                          <p:spTgt spid="55299">
                                            <p:txEl>
                                              <p:pRg st="2" end="2"/>
                                            </p:txEl>
                                          </p:spTgt>
                                        </p:tgtEl>
                                        <p:attrNameLst>
                                          <p:attrName>ppt_c</p:attrName>
                                        </p:attrNameLst>
                                      </p:cBhvr>
                                      <p:to>
                                        <a:srgbClr val="C0C0C0"/>
                                      </p:to>
                                    </p:animClr>
                                  </p:sub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55299">
                                            <p:txEl>
                                              <p:pRg st="3" end="3"/>
                                            </p:txEl>
                                          </p:spTgt>
                                        </p:tgtEl>
                                        <p:attrNameLst>
                                          <p:attrName>style.visibility</p:attrName>
                                        </p:attrNameLst>
                                      </p:cBhvr>
                                      <p:to>
                                        <p:strVal val="visible"/>
                                      </p:to>
                                    </p:set>
                                    <p:animEffect transition="in" filter="blinds(horizontal)">
                                      <p:cBhvr>
                                        <p:cTn id="23" dur="500"/>
                                        <p:tgtEl>
                                          <p:spTgt spid="55299">
                                            <p:txEl>
                                              <p:pRg st="3" end="3"/>
                                            </p:txEl>
                                          </p:spTgt>
                                        </p:tgtEl>
                                      </p:cBhvr>
                                    </p:animEffect>
                                  </p:childTnLst>
                                  <p:subTnLst>
                                    <p:animClr clrSpc="rgb" dir="cw">
                                      <p:cBhvr override="childStyle">
                                        <p:cTn dur="1" fill="hold" display="0" masterRel="nextClick" afterEffect="1"/>
                                        <p:tgtEl>
                                          <p:spTgt spid="55299">
                                            <p:txEl>
                                              <p:pRg st="3" end="3"/>
                                            </p:txEl>
                                          </p:spTgt>
                                        </p:tgtEl>
                                        <p:attrNameLst>
                                          <p:attrName>ppt_c</p:attrName>
                                        </p:attrNameLst>
                                      </p:cBhvr>
                                      <p:to>
                                        <a:srgbClr val="C0C0C0"/>
                                      </p:to>
                                    </p:animClr>
                                  </p:sub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55299">
                                            <p:txEl>
                                              <p:pRg st="4" end="4"/>
                                            </p:txEl>
                                          </p:spTgt>
                                        </p:tgtEl>
                                        <p:attrNameLst>
                                          <p:attrName>style.visibility</p:attrName>
                                        </p:attrNameLst>
                                      </p:cBhvr>
                                      <p:to>
                                        <p:strVal val="visible"/>
                                      </p:to>
                                    </p:set>
                                    <p:animEffect transition="in" filter="blinds(horizontal)">
                                      <p:cBhvr>
                                        <p:cTn id="28" dur="500"/>
                                        <p:tgtEl>
                                          <p:spTgt spid="55299">
                                            <p:txEl>
                                              <p:pRg st="4" end="4"/>
                                            </p:txEl>
                                          </p:spTgt>
                                        </p:tgtEl>
                                      </p:cBhvr>
                                    </p:animEffect>
                                  </p:childTnLst>
                                  <p:subTnLst>
                                    <p:animClr clrSpc="rgb" dir="cw">
                                      <p:cBhvr override="childStyle">
                                        <p:cTn dur="1" fill="hold" display="0" masterRel="nextClick" afterEffect="1"/>
                                        <p:tgtEl>
                                          <p:spTgt spid="55299">
                                            <p:txEl>
                                              <p:pRg st="4" end="4"/>
                                            </p:txEl>
                                          </p:spTgt>
                                        </p:tgtEl>
                                        <p:attrNameLst>
                                          <p:attrName>ppt_c</p:attrName>
                                        </p:attrNameLst>
                                      </p:cBhvr>
                                      <p:to>
                                        <a:srgbClr val="C0C0C0"/>
                                      </p:to>
                                    </p:animClr>
                                  </p:sub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55299">
                                            <p:txEl>
                                              <p:pRg st="5" end="5"/>
                                            </p:txEl>
                                          </p:spTgt>
                                        </p:tgtEl>
                                        <p:attrNameLst>
                                          <p:attrName>style.visibility</p:attrName>
                                        </p:attrNameLst>
                                      </p:cBhvr>
                                      <p:to>
                                        <p:strVal val="visible"/>
                                      </p:to>
                                    </p:set>
                                    <p:animEffect transition="in" filter="blinds(horizontal)">
                                      <p:cBhvr>
                                        <p:cTn id="33" dur="500"/>
                                        <p:tgtEl>
                                          <p:spTgt spid="55299">
                                            <p:txEl>
                                              <p:pRg st="5" end="5"/>
                                            </p:txEl>
                                          </p:spTgt>
                                        </p:tgtEl>
                                      </p:cBhvr>
                                    </p:animEffect>
                                  </p:childTnLst>
                                  <p:subTnLst>
                                    <p:animClr clrSpc="rgb" dir="cw">
                                      <p:cBhvr override="childStyle">
                                        <p:cTn dur="1" fill="hold" display="0" masterRel="nextClick" afterEffect="1"/>
                                        <p:tgtEl>
                                          <p:spTgt spid="55299">
                                            <p:txEl>
                                              <p:pRg st="5" end="5"/>
                                            </p:txEl>
                                          </p:spTgt>
                                        </p:tgtEl>
                                        <p:attrNameLst>
                                          <p:attrName>ppt_c</p:attrName>
                                        </p:attrNameLst>
                                      </p:cBhvr>
                                      <p:to>
                                        <a:srgbClr val="C0C0C0"/>
                                      </p:to>
                                    </p:animClr>
                                  </p:sub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55299">
                                            <p:txEl>
                                              <p:pRg st="6" end="6"/>
                                            </p:txEl>
                                          </p:spTgt>
                                        </p:tgtEl>
                                        <p:attrNameLst>
                                          <p:attrName>style.visibility</p:attrName>
                                        </p:attrNameLst>
                                      </p:cBhvr>
                                      <p:to>
                                        <p:strVal val="visible"/>
                                      </p:to>
                                    </p:set>
                                    <p:animEffect transition="in" filter="blinds(horizontal)">
                                      <p:cBhvr>
                                        <p:cTn id="38" dur="500"/>
                                        <p:tgtEl>
                                          <p:spTgt spid="552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a:t>
            </a:r>
            <a:r>
              <a:rPr lang="en-US" altLang="en-US" sz="3600" b="1" u="sng" dirty="0">
                <a:solidFill>
                  <a:srgbClr val="A0D0FF"/>
                </a:solidFill>
                <a:latin typeface="Arial Narrow" panose="020B0606020202030204" pitchFamily="34" charset="0"/>
              </a:rPr>
              <a:t>12 - Interpret a word in relations to its sentence &amp; </a:t>
            </a:r>
            <a:r>
              <a:rPr lang="en-US" altLang="en-US" sz="3600" b="1" u="sng" dirty="0" smtClean="0">
                <a:solidFill>
                  <a:srgbClr val="A0D0FF"/>
                </a:solidFill>
                <a:latin typeface="Arial Narrow" panose="020B0606020202030204" pitchFamily="34" charset="0"/>
              </a:rPr>
              <a:t>context, pp 186-188</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3200" b="1" dirty="0" smtClean="0">
                <a:solidFill>
                  <a:srgbClr val="FFFFFF"/>
                </a:solidFill>
                <a:latin typeface="Arial Narrow" panose="020B0606020202030204" pitchFamily="34" charset="0"/>
              </a:rPr>
              <a:t>Example </a:t>
            </a:r>
            <a:r>
              <a:rPr lang="en-US" altLang="en-US" sz="3200" b="1" dirty="0">
                <a:solidFill>
                  <a:srgbClr val="FFFFFF"/>
                </a:solidFill>
                <a:latin typeface="Arial Narrow" panose="020B0606020202030204" pitchFamily="34" charset="0"/>
              </a:rPr>
              <a:t>1: Faith (186-187)</a:t>
            </a:r>
          </a:p>
          <a:p>
            <a:pPr lvl="1" eaLnBrk="1" hangingPunct="1"/>
            <a:r>
              <a:rPr lang="en-US" altLang="en-US" sz="3200" b="1" dirty="0" smtClean="0">
                <a:solidFill>
                  <a:srgbClr val="FFFFFF"/>
                </a:solidFill>
                <a:latin typeface="Arial Narrow" panose="020B0606020202030204" pitchFamily="34" charset="0"/>
              </a:rPr>
              <a:t>Galatians </a:t>
            </a:r>
            <a:r>
              <a:rPr lang="en-US" altLang="en-US" sz="3200" b="1" dirty="0">
                <a:solidFill>
                  <a:srgbClr val="FFFFFF"/>
                </a:solidFill>
                <a:latin typeface="Arial Narrow" panose="020B0606020202030204" pitchFamily="34" charset="0"/>
              </a:rPr>
              <a:t>1:23 - faith is the doctrine of the gospel</a:t>
            </a:r>
          </a:p>
          <a:p>
            <a:pPr marL="569913" indent="0" eaLnBrk="1" hangingPunct="1">
              <a:buNone/>
            </a:pPr>
            <a:r>
              <a:rPr lang="en-US" altLang="en-US" sz="2800" b="1" i="1" dirty="0" smtClean="0">
                <a:solidFill>
                  <a:srgbClr val="FFFFFF"/>
                </a:solidFill>
                <a:latin typeface="Arial Narrow" panose="020B0606020202030204" pitchFamily="34" charset="0"/>
              </a:rPr>
              <a:t>but </a:t>
            </a:r>
            <a:r>
              <a:rPr lang="en-US" altLang="en-US" sz="2800" b="1" i="1" dirty="0">
                <a:solidFill>
                  <a:srgbClr val="FFFFFF"/>
                </a:solidFill>
                <a:latin typeface="Arial Narrow" panose="020B0606020202030204" pitchFamily="34" charset="0"/>
              </a:rPr>
              <a:t>only, they kept hearing, “He who once persecuted us is now preaching the faith which he once tried to destroy.”</a:t>
            </a:r>
          </a:p>
          <a:p>
            <a:pPr lvl="1" eaLnBrk="1" hangingPunct="1"/>
            <a:r>
              <a:rPr lang="en-US" altLang="en-US" sz="3200" b="1" dirty="0" smtClean="0">
                <a:solidFill>
                  <a:srgbClr val="FFFFFF"/>
                </a:solidFill>
                <a:latin typeface="Arial Narrow" panose="020B0606020202030204" pitchFamily="34" charset="0"/>
              </a:rPr>
              <a:t>Romans </a:t>
            </a:r>
            <a:r>
              <a:rPr lang="en-US" altLang="en-US" sz="3200" b="1" dirty="0">
                <a:solidFill>
                  <a:srgbClr val="FFFFFF"/>
                </a:solidFill>
                <a:latin typeface="Arial Narrow" panose="020B0606020202030204" pitchFamily="34" charset="0"/>
              </a:rPr>
              <a:t>14:23 - faith is the conviction that this is what God wants you to do</a:t>
            </a:r>
          </a:p>
          <a:p>
            <a:pPr marL="569913" lvl="1" indent="55563" eaLnBrk="1" hangingPunct="1">
              <a:buNone/>
            </a:pPr>
            <a:r>
              <a:rPr lang="en-US" altLang="en-US" sz="2800" b="1" i="1" dirty="0" smtClean="0">
                <a:solidFill>
                  <a:srgbClr val="FFFFFF"/>
                </a:solidFill>
                <a:latin typeface="Arial Narrow" panose="020B0606020202030204" pitchFamily="34" charset="0"/>
              </a:rPr>
              <a:t>But </a:t>
            </a:r>
            <a:r>
              <a:rPr lang="en-US" altLang="en-US" sz="2800" b="1" i="1" dirty="0">
                <a:solidFill>
                  <a:srgbClr val="FFFFFF"/>
                </a:solidFill>
                <a:latin typeface="Arial Narrow" panose="020B0606020202030204" pitchFamily="34" charset="0"/>
              </a:rPr>
              <a:t>he who doubts is condemned if he eats, because his eating is not from faith; and whatever is not from faith is sin</a:t>
            </a:r>
            <a:r>
              <a:rPr lang="en-US" altLang="en-US" sz="2800" b="1" i="1" dirty="0" smtClean="0">
                <a:solidFill>
                  <a:srgbClr val="FFFFFF"/>
                </a:solidFill>
                <a:latin typeface="Arial Narrow" panose="020B0606020202030204" pitchFamily="34" charset="0"/>
              </a:rPr>
              <a:t>.</a:t>
            </a:r>
            <a:endParaRPr lang="en-US" altLang="en-US" sz="2800" b="1" i="1" dirty="0">
              <a:solidFill>
                <a:srgbClr val="FFFFFF"/>
              </a:solidFill>
              <a:latin typeface="Arial Narrow" panose="020B0606020202030204" pitchFamily="34" charset="0"/>
            </a:endParaRP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6" presetClass="entr" presetSubtype="37" fill="hold" grpId="0" nodeType="clickEffect">
                                  <p:stCondLst>
                                    <p:cond delay="0"/>
                                  </p:stCondLst>
                                  <p:childTnLst>
                                    <p:set>
                                      <p:cBhvr>
                                        <p:cTn id="10"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1" dur="500"/>
                                        <p:tgtEl>
                                          <p:spTgt spid="5632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37" fill="hold" grpId="0" nodeType="clickEffect">
                                  <p:stCondLst>
                                    <p:cond delay="0"/>
                                  </p:stCondLst>
                                  <p:childTnLst>
                                    <p:set>
                                      <p:cBhvr>
                                        <p:cTn id="15"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6" dur="500"/>
                                        <p:tgtEl>
                                          <p:spTgt spid="56323">
                                            <p:txEl>
                                              <p:pRg st="1" end="1"/>
                                            </p:txEl>
                                          </p:spTgt>
                                        </p:tgtEl>
                                      </p:cBhvr>
                                    </p:animEffect>
                                  </p:childTnLst>
                                </p:cTn>
                              </p:par>
                            </p:childTnLst>
                          </p:cTn>
                        </p:par>
                        <p:par>
                          <p:cTn id="17" fill="hold">
                            <p:stCondLst>
                              <p:cond delay="500"/>
                            </p:stCondLst>
                            <p:childTnLst>
                              <p:par>
                                <p:cTn id="18" presetID="16" presetClass="entr" presetSubtype="37" fill="hold" grpId="0" nodeType="afterEffect">
                                  <p:stCondLst>
                                    <p:cond delay="0"/>
                                  </p:stCondLst>
                                  <p:childTnLst>
                                    <p:set>
                                      <p:cBhvr>
                                        <p:cTn id="19" dur="1" fill="hold">
                                          <p:stCondLst>
                                            <p:cond delay="0"/>
                                          </p:stCondLst>
                                        </p:cTn>
                                        <p:tgtEl>
                                          <p:spTgt spid="56323">
                                            <p:txEl>
                                              <p:pRg st="2" end="2"/>
                                            </p:txEl>
                                          </p:spTgt>
                                        </p:tgtEl>
                                        <p:attrNameLst>
                                          <p:attrName>style.visibility</p:attrName>
                                        </p:attrNameLst>
                                      </p:cBhvr>
                                      <p:to>
                                        <p:strVal val="visible"/>
                                      </p:to>
                                    </p:set>
                                    <p:animEffect transition="in" filter="barn(outVertical)">
                                      <p:cBhvr>
                                        <p:cTn id="20" dur="500"/>
                                        <p:tgtEl>
                                          <p:spTgt spid="5632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37" fill="hold" grpId="0" nodeType="clickEffect">
                                  <p:stCondLst>
                                    <p:cond delay="0"/>
                                  </p:stCondLst>
                                  <p:childTnLst>
                                    <p:set>
                                      <p:cBhvr>
                                        <p:cTn id="24" dur="1" fill="hold">
                                          <p:stCondLst>
                                            <p:cond delay="0"/>
                                          </p:stCondLst>
                                        </p:cTn>
                                        <p:tgtEl>
                                          <p:spTgt spid="56323">
                                            <p:txEl>
                                              <p:pRg st="3" end="3"/>
                                            </p:txEl>
                                          </p:spTgt>
                                        </p:tgtEl>
                                        <p:attrNameLst>
                                          <p:attrName>style.visibility</p:attrName>
                                        </p:attrNameLst>
                                      </p:cBhvr>
                                      <p:to>
                                        <p:strVal val="visible"/>
                                      </p:to>
                                    </p:set>
                                    <p:animEffect transition="in" filter="barn(outVertical)">
                                      <p:cBhvr>
                                        <p:cTn id="25" dur="500"/>
                                        <p:tgtEl>
                                          <p:spTgt spid="56323">
                                            <p:txEl>
                                              <p:pRg st="3" end="3"/>
                                            </p:txEl>
                                          </p:spTgt>
                                        </p:tgtEl>
                                      </p:cBhvr>
                                    </p:animEffect>
                                  </p:childTnLst>
                                </p:cTn>
                              </p:par>
                            </p:childTnLst>
                          </p:cTn>
                        </p:par>
                        <p:par>
                          <p:cTn id="26" fill="hold">
                            <p:stCondLst>
                              <p:cond delay="500"/>
                            </p:stCondLst>
                            <p:childTnLst>
                              <p:par>
                                <p:cTn id="27" presetID="16" presetClass="entr" presetSubtype="37" fill="hold" grpId="0" nodeType="afterEffect">
                                  <p:stCondLst>
                                    <p:cond delay="0"/>
                                  </p:stCondLst>
                                  <p:childTnLst>
                                    <p:set>
                                      <p:cBhvr>
                                        <p:cTn id="28" dur="1" fill="hold">
                                          <p:stCondLst>
                                            <p:cond delay="0"/>
                                          </p:stCondLst>
                                        </p:cTn>
                                        <p:tgtEl>
                                          <p:spTgt spid="56323">
                                            <p:txEl>
                                              <p:pRg st="4" end="4"/>
                                            </p:txEl>
                                          </p:spTgt>
                                        </p:tgtEl>
                                        <p:attrNameLst>
                                          <p:attrName>style.visibility</p:attrName>
                                        </p:attrNameLst>
                                      </p:cBhvr>
                                      <p:to>
                                        <p:strVal val="visible"/>
                                      </p:to>
                                    </p:set>
                                    <p:animEffect transition="in" filter="barn(outVertical)">
                                      <p:cBhvr>
                                        <p:cTn id="29" dur="500"/>
                                        <p:tgtEl>
                                          <p:spTgt spid="563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a:t>
            </a:r>
            <a:r>
              <a:rPr lang="en-US" altLang="en-US" sz="3600" b="1" u="sng" dirty="0">
                <a:solidFill>
                  <a:srgbClr val="A0D0FF"/>
                </a:solidFill>
                <a:latin typeface="Arial Narrow" panose="020B0606020202030204" pitchFamily="34" charset="0"/>
              </a:rPr>
              <a:t>12 - Interpret a word in relations to its sentence &amp; </a:t>
            </a:r>
            <a:r>
              <a:rPr lang="en-US" altLang="en-US" sz="3600" b="1" u="sng" dirty="0" smtClean="0">
                <a:solidFill>
                  <a:srgbClr val="A0D0FF"/>
                </a:solidFill>
                <a:latin typeface="Arial Narrow" panose="020B0606020202030204" pitchFamily="34" charset="0"/>
              </a:rPr>
              <a:t>context, pp 186-188</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3200" b="1" dirty="0" smtClean="0">
                <a:solidFill>
                  <a:srgbClr val="FFFFFF"/>
                </a:solidFill>
                <a:latin typeface="Arial Narrow" panose="020B0606020202030204" pitchFamily="34" charset="0"/>
              </a:rPr>
              <a:t>Example </a:t>
            </a:r>
            <a:r>
              <a:rPr lang="en-US" altLang="en-US" sz="3200" b="1" dirty="0">
                <a:solidFill>
                  <a:srgbClr val="FFFFFF"/>
                </a:solidFill>
                <a:latin typeface="Arial Narrow" panose="020B0606020202030204" pitchFamily="34" charset="0"/>
              </a:rPr>
              <a:t>1: Faith (186-187)</a:t>
            </a:r>
          </a:p>
          <a:p>
            <a:pPr marL="569913" lvl="1" indent="-401638" eaLnBrk="1" hangingPunct="1"/>
            <a:r>
              <a:rPr lang="en-US" altLang="en-US" sz="3200" b="1" dirty="0" smtClean="0">
                <a:solidFill>
                  <a:srgbClr val="FFFFFF"/>
                </a:solidFill>
                <a:latin typeface="Arial Narrow" panose="020B0606020202030204" pitchFamily="34" charset="0"/>
              </a:rPr>
              <a:t>1 </a:t>
            </a:r>
            <a:r>
              <a:rPr lang="en-US" altLang="en-US" sz="3200" b="1" dirty="0">
                <a:solidFill>
                  <a:srgbClr val="FFFFFF"/>
                </a:solidFill>
                <a:latin typeface="Arial Narrow" panose="020B0606020202030204" pitchFamily="34" charset="0"/>
              </a:rPr>
              <a:t>Timothy 5:11-12 - faith is a pledge or promise made to the Lord - professed belief</a:t>
            </a:r>
          </a:p>
          <a:p>
            <a:pPr marL="625475" lvl="1" indent="65088" eaLnBrk="1" hangingPunct="1">
              <a:buNone/>
            </a:pPr>
            <a:r>
              <a:rPr lang="en-US" altLang="en-US" sz="2800" b="1" i="1" dirty="0" smtClean="0">
                <a:solidFill>
                  <a:srgbClr val="FFFFFF"/>
                </a:solidFill>
                <a:latin typeface="Arial Narrow" panose="020B0606020202030204" pitchFamily="34" charset="0"/>
              </a:rPr>
              <a:t>11</a:t>
            </a:r>
            <a:r>
              <a:rPr lang="en-US" altLang="en-US" sz="2800" b="1" i="1" dirty="0">
                <a:solidFill>
                  <a:srgbClr val="FFFFFF"/>
                </a:solidFill>
                <a:latin typeface="Arial Narrow" panose="020B0606020202030204" pitchFamily="34" charset="0"/>
              </a:rPr>
              <a:t> But refuse the younger widows; for when they have begun to grow wanton against Christ, they desire to marry, 12 having condemnation because they have cast off their first faith. (NKJV).</a:t>
            </a:r>
            <a:endParaRPr lang="en-US" altLang="en-US" sz="2800" b="1" i="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6207839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par>
                                <p:cTn id="7" presetID="16" presetClass="entr" presetSubtype="37" fill="hold" grpId="0" nodeType="withEffect">
                                  <p:stCondLst>
                                    <p:cond delay="0"/>
                                  </p:stCondLst>
                                  <p:childTnLst>
                                    <p:set>
                                      <p:cBhvr>
                                        <p:cTn id="8" dur="1" fill="hold">
                                          <p:stCondLst>
                                            <p:cond delay="0"/>
                                          </p:stCondLst>
                                        </p:cTn>
                                        <p:tgtEl>
                                          <p:spTgt spid="56323">
                                            <p:txEl>
                                              <p:pRg st="0" end="0"/>
                                            </p:txEl>
                                          </p:spTgt>
                                        </p:tgtEl>
                                        <p:attrNameLst>
                                          <p:attrName>style.visibility</p:attrName>
                                        </p:attrNameLst>
                                      </p:cBhvr>
                                      <p:to>
                                        <p:strVal val="visible"/>
                                      </p:to>
                                    </p:set>
                                    <p:animEffect transition="in" filter="barn(outVertical)">
                                      <p:cBhvr>
                                        <p:cTn id="9" dur="500"/>
                                        <p:tgtEl>
                                          <p:spTgt spid="56323">
                                            <p:txEl>
                                              <p:pRg st="0" end="0"/>
                                            </p:txEl>
                                          </p:spTgt>
                                        </p:tgtEl>
                                      </p:cBhvr>
                                    </p:animEffect>
                                  </p:childTnLst>
                                </p:cTn>
                              </p:par>
                            </p:childTnLst>
                          </p:cTn>
                        </p:par>
                        <p:par>
                          <p:cTn id="10" fill="hold">
                            <p:stCondLst>
                              <p:cond delay="500"/>
                            </p:stCondLst>
                            <p:childTnLst>
                              <p:par>
                                <p:cTn id="11" presetID="16" presetClass="entr" presetSubtype="37" fill="hold" grpId="0" nodeType="afterEffect">
                                  <p:stCondLst>
                                    <p:cond delay="0"/>
                                  </p:stCondLst>
                                  <p:childTnLst>
                                    <p:set>
                                      <p:cBhvr>
                                        <p:cTn id="12"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3" dur="500"/>
                                        <p:tgtEl>
                                          <p:spTgt spid="56323">
                                            <p:txEl>
                                              <p:pRg st="1" end="1"/>
                                            </p:txEl>
                                          </p:spTgt>
                                        </p:tgtEl>
                                      </p:cBhvr>
                                    </p:animEffect>
                                  </p:childTnLst>
                                </p:cTn>
                              </p:par>
                            </p:childTnLst>
                          </p:cTn>
                        </p:par>
                        <p:par>
                          <p:cTn id="14" fill="hold">
                            <p:stCondLst>
                              <p:cond delay="1000"/>
                            </p:stCondLst>
                            <p:childTnLst>
                              <p:par>
                                <p:cTn id="15" presetID="16" presetClass="entr" presetSubtype="37" fill="hold" grpId="0" nodeType="afterEffect">
                                  <p:stCondLst>
                                    <p:cond delay="0"/>
                                  </p:stCondLst>
                                  <p:childTnLst>
                                    <p:set>
                                      <p:cBhvr>
                                        <p:cTn id="16" dur="1" fill="hold">
                                          <p:stCondLst>
                                            <p:cond delay="0"/>
                                          </p:stCondLst>
                                        </p:cTn>
                                        <p:tgtEl>
                                          <p:spTgt spid="56323">
                                            <p:txEl>
                                              <p:pRg st="2" end="2"/>
                                            </p:txEl>
                                          </p:spTgt>
                                        </p:tgtEl>
                                        <p:attrNameLst>
                                          <p:attrName>style.visibility</p:attrName>
                                        </p:attrNameLst>
                                      </p:cBhvr>
                                      <p:to>
                                        <p:strVal val="visible"/>
                                      </p:to>
                                    </p:set>
                                    <p:animEffect transition="in" filter="barn(outVertical)">
                                      <p:cBhvr>
                                        <p:cTn id="17" dur="500"/>
                                        <p:tgtEl>
                                          <p:spTgt spid="563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a:t>
            </a:r>
            <a:r>
              <a:rPr lang="en-US" altLang="en-US" sz="3600" b="1" u="sng" dirty="0">
                <a:solidFill>
                  <a:srgbClr val="A0D0FF"/>
                </a:solidFill>
                <a:latin typeface="Arial Narrow" panose="020B0606020202030204" pitchFamily="34" charset="0"/>
              </a:rPr>
              <a:t>12 - Interpret a word in relations to its sentence &amp; </a:t>
            </a:r>
            <a:r>
              <a:rPr lang="en-US" altLang="en-US" sz="3600" b="1" u="sng" dirty="0" smtClean="0">
                <a:solidFill>
                  <a:srgbClr val="A0D0FF"/>
                </a:solidFill>
                <a:latin typeface="Arial Narrow" panose="020B0606020202030204" pitchFamily="34" charset="0"/>
              </a:rPr>
              <a:t>context, pp 186-188</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3200" b="1" dirty="0">
                <a:solidFill>
                  <a:srgbClr val="FFFFFF"/>
                </a:solidFill>
                <a:latin typeface="Arial Narrow" panose="020B0606020202030204" pitchFamily="34" charset="0"/>
              </a:rPr>
              <a:t>Example 2: </a:t>
            </a:r>
            <a:r>
              <a:rPr lang="en-US" altLang="en-US" sz="3200" b="1" dirty="0" smtClean="0">
                <a:solidFill>
                  <a:srgbClr val="FFFFFF"/>
                </a:solidFill>
                <a:latin typeface="Arial Narrow" panose="020B0606020202030204" pitchFamily="34" charset="0"/>
              </a:rPr>
              <a:t>Blood</a:t>
            </a:r>
          </a:p>
          <a:p>
            <a:pPr marL="625475" lvl="1" indent="-457200" eaLnBrk="1" hangingPunct="1"/>
            <a:r>
              <a:rPr lang="en-US" altLang="en-US" sz="3200" b="1" dirty="0">
                <a:solidFill>
                  <a:srgbClr val="FFFFFF"/>
                </a:solidFill>
                <a:latin typeface="Arial Narrow" panose="020B0606020202030204" pitchFamily="34" charset="0"/>
              </a:rPr>
              <a:t>Acts 17:24-26 - blood refers to a group of related people</a:t>
            </a:r>
          </a:p>
          <a:p>
            <a:pPr marL="625475" lvl="1" indent="0" eaLnBrk="1" hangingPunct="1">
              <a:buNone/>
              <a:tabLst>
                <a:tab pos="569913" algn="l"/>
              </a:tabLst>
            </a:pPr>
            <a:r>
              <a:rPr lang="en-US" altLang="en-US" sz="2800" b="1" i="1" dirty="0" smtClean="0">
                <a:solidFill>
                  <a:srgbClr val="FFFFFF"/>
                </a:solidFill>
                <a:latin typeface="Arial Narrow" panose="020B0606020202030204" pitchFamily="34" charset="0"/>
              </a:rPr>
              <a:t>24</a:t>
            </a:r>
            <a:r>
              <a:rPr lang="en-US" altLang="en-US" sz="2800" b="1" i="1" dirty="0">
                <a:solidFill>
                  <a:srgbClr val="FFFFFF"/>
                </a:solidFill>
                <a:latin typeface="Arial Narrow" panose="020B0606020202030204" pitchFamily="34" charset="0"/>
              </a:rPr>
              <a:t> God, who made the world and everything in it, since He is Lord of heaven and earth, does not dwell in temples made with hands. 25  Nor is He worshiped with men’s hands, as though He needed anything, since He gives to all life, breath, and all things. 26 And He has made from one blood every nation of men to dwell on all the face of the earth, and has determined their </a:t>
            </a:r>
            <a:r>
              <a:rPr lang="en-US" altLang="en-US" sz="2800" b="1" i="1" dirty="0" err="1">
                <a:solidFill>
                  <a:srgbClr val="FFFFFF"/>
                </a:solidFill>
                <a:latin typeface="Arial Narrow" panose="020B0606020202030204" pitchFamily="34" charset="0"/>
              </a:rPr>
              <a:t>preappointed</a:t>
            </a:r>
            <a:r>
              <a:rPr lang="en-US" altLang="en-US" sz="2800" b="1" i="1" dirty="0">
                <a:solidFill>
                  <a:srgbClr val="FFFFFF"/>
                </a:solidFill>
                <a:latin typeface="Arial Narrow" panose="020B0606020202030204" pitchFamily="34" charset="0"/>
              </a:rPr>
              <a:t> times and the boundaries of their dwellings</a:t>
            </a:r>
            <a:r>
              <a:rPr lang="en-US" altLang="en-US" sz="2800" b="1" i="1" dirty="0" smtClean="0">
                <a:solidFill>
                  <a:srgbClr val="FFFFFF"/>
                </a:solidFill>
                <a:latin typeface="Arial Narrow" panose="020B0606020202030204" pitchFamily="34" charset="0"/>
              </a:rPr>
              <a:t>,.</a:t>
            </a:r>
            <a:endParaRPr lang="en-US" altLang="en-US" sz="2800" b="1" i="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17338097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nodeType="withGroup">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cTn>
                              </p:par>
                            </p:childTnLst>
                          </p:cTn>
                        </p:par>
                        <p:par>
                          <p:cTn id="11" fill="hold">
                            <p:stCondLst>
                              <p:cond delay="500"/>
                            </p:stCondLst>
                            <p:childTnLst>
                              <p:par>
                                <p:cTn id="12" presetID="16" presetClass="entr" presetSubtype="37" fill="hold" grpId="0" nodeType="afterEffect">
                                  <p:stCondLst>
                                    <p:cond delay="0"/>
                                  </p:stCondLst>
                                  <p:childTnLst>
                                    <p:set>
                                      <p:cBhvr>
                                        <p:cTn id="13"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4" dur="500"/>
                                        <p:tgtEl>
                                          <p:spTgt spid="56323">
                                            <p:txEl>
                                              <p:pRg st="1" end="1"/>
                                            </p:txEl>
                                          </p:spTgt>
                                        </p:tgtEl>
                                      </p:cBhvr>
                                    </p:animEffect>
                                  </p:childTnLst>
                                </p:cTn>
                              </p:par>
                            </p:childTnLst>
                          </p:cTn>
                        </p:par>
                        <p:par>
                          <p:cTn id="15" fill="hold">
                            <p:stCondLst>
                              <p:cond delay="1000"/>
                            </p:stCondLst>
                            <p:childTnLst>
                              <p:par>
                                <p:cTn id="16" presetID="16" presetClass="entr" presetSubtype="37" fill="hold" grpId="0" nodeType="afterEffect">
                                  <p:stCondLst>
                                    <p:cond delay="500"/>
                                  </p:stCondLst>
                                  <p:childTnLst>
                                    <p:set>
                                      <p:cBhvr>
                                        <p:cTn id="17" dur="1" fill="hold">
                                          <p:stCondLst>
                                            <p:cond delay="0"/>
                                          </p:stCondLst>
                                        </p:cTn>
                                        <p:tgtEl>
                                          <p:spTgt spid="56323">
                                            <p:txEl>
                                              <p:pRg st="2" end="2"/>
                                            </p:txEl>
                                          </p:spTgt>
                                        </p:tgtEl>
                                        <p:attrNameLst>
                                          <p:attrName>style.visibility</p:attrName>
                                        </p:attrNameLst>
                                      </p:cBhvr>
                                      <p:to>
                                        <p:strVal val="visible"/>
                                      </p:to>
                                    </p:set>
                                    <p:animEffect transition="in" filter="barn(outVertical)">
                                      <p:cBhvr>
                                        <p:cTn id="18" dur="500"/>
                                        <p:tgtEl>
                                          <p:spTgt spid="563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4665"/>
            <a:ext cx="9144000" cy="1661993"/>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Interpretation Rule 10</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Scripture has only one meaning </a:t>
            </a:r>
            <a:r>
              <a:rPr lang="en-US" altLang="en-US" sz="3600" b="1" dirty="0" smtClean="0">
                <a:solidFill>
                  <a:srgbClr val="FFFF99"/>
                </a:solidFill>
                <a:latin typeface="Arial Narrow" panose="020B0606020202030204" pitchFamily="34" charset="0"/>
              </a:rPr>
              <a:t/>
            </a:r>
            <a:br>
              <a:rPr lang="en-US" altLang="en-US" sz="3600" b="1" dirty="0" smtClean="0">
                <a:solidFill>
                  <a:srgbClr val="FFFF99"/>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and </a:t>
            </a:r>
            <a:r>
              <a:rPr lang="en-US" altLang="en-US" sz="3600" b="1" dirty="0">
                <a:solidFill>
                  <a:srgbClr val="FFFF99"/>
                </a:solidFill>
                <a:latin typeface="Arial Narrow" panose="020B0606020202030204" pitchFamily="34" charset="0"/>
              </a:rPr>
              <a:t>should be taken literally</a:t>
            </a:r>
            <a:endParaRPr lang="en-US" altLang="en-US" sz="3600" b="1" dirty="0" smtClean="0">
              <a:solidFill>
                <a:srgbClr val="FFFF99"/>
              </a:solidFill>
              <a:latin typeface="Arial Narrow" panose="020B0606020202030204" pitchFamily="34" charset="0"/>
            </a:endParaRPr>
          </a:p>
        </p:txBody>
      </p:sp>
      <p:sp>
        <p:nvSpPr>
          <p:cNvPr id="6150" name="Rectangle 6"/>
          <p:cNvSpPr>
            <a:spLocks noGrp="1" noChangeArrowheads="1"/>
          </p:cNvSpPr>
          <p:nvPr>
            <p:ph type="body" idx="4294967295"/>
          </p:nvPr>
        </p:nvSpPr>
        <p:spPr>
          <a:xfrm>
            <a:off x="0" y="1666658"/>
            <a:ext cx="9144000" cy="5191342"/>
          </a:xfrm>
          <a:noFill/>
        </p:spPr>
        <p:txBody>
          <a:bodyPr/>
          <a:lstStyle/>
          <a:p>
            <a:pPr eaLnBrk="1" hangingPunct="1"/>
            <a:r>
              <a:rPr lang="en-US" altLang="en-US" sz="3200" b="1" dirty="0">
                <a:solidFill>
                  <a:srgbClr val="FFFFFF"/>
                </a:solidFill>
                <a:latin typeface="Arial Narrow" panose="020B0606020202030204" pitchFamily="34" charset="0"/>
              </a:rPr>
              <a:t>In order to communicate, you must assume </a:t>
            </a:r>
            <a:endParaRPr lang="en-US" altLang="en-US" sz="3200" b="1" dirty="0" smtClean="0">
              <a:solidFill>
                <a:srgbClr val="FFFFFF"/>
              </a:solidFill>
              <a:latin typeface="Arial Narrow" panose="020B0606020202030204" pitchFamily="34" charset="0"/>
            </a:endParaRPr>
          </a:p>
          <a:p>
            <a:pPr marL="290512" lvl="1" indent="0" eaLnBrk="1" hangingPunct="1">
              <a:buNone/>
            </a:pPr>
            <a:r>
              <a:rPr lang="en-US" altLang="en-US" sz="3200" b="1" dirty="0" smtClean="0">
                <a:solidFill>
                  <a:srgbClr val="FFFFFF"/>
                </a:solidFill>
                <a:latin typeface="Arial Narrow" panose="020B0606020202030204" pitchFamily="34" charset="0"/>
              </a:rPr>
              <a:t>(</a:t>
            </a:r>
            <a:r>
              <a:rPr lang="en-US" altLang="en-US" sz="3200" b="1" dirty="0">
                <a:solidFill>
                  <a:srgbClr val="FFFFFF"/>
                </a:solidFill>
                <a:latin typeface="Arial Narrow" panose="020B0606020202030204" pitchFamily="34" charset="0"/>
              </a:rPr>
              <a:t>1) that the true intent of speech is to convey thought, </a:t>
            </a:r>
            <a:endParaRPr lang="en-US" altLang="en-US" sz="3200" b="1" dirty="0" smtClean="0">
              <a:solidFill>
                <a:srgbClr val="FFFFFF"/>
              </a:solidFill>
              <a:latin typeface="Arial Narrow" panose="020B0606020202030204" pitchFamily="34" charset="0"/>
            </a:endParaRPr>
          </a:p>
          <a:p>
            <a:pPr marL="746125" lvl="1" indent="-457200" eaLnBrk="1" hangingPunct="1">
              <a:buNone/>
            </a:pPr>
            <a:r>
              <a:rPr lang="en-US" altLang="en-US" sz="3200" b="1" dirty="0" smtClean="0">
                <a:solidFill>
                  <a:srgbClr val="FFFFFF"/>
                </a:solidFill>
                <a:latin typeface="Arial Narrow" panose="020B0606020202030204" pitchFamily="34" charset="0"/>
              </a:rPr>
              <a:t>(</a:t>
            </a:r>
            <a:r>
              <a:rPr lang="en-US" altLang="en-US" sz="3200" b="1" dirty="0">
                <a:solidFill>
                  <a:srgbClr val="FFFFFF"/>
                </a:solidFill>
                <a:latin typeface="Arial Narrow" panose="020B0606020202030204" pitchFamily="34" charset="0"/>
              </a:rPr>
              <a:t>2) that language is a reliable medium of communication. </a:t>
            </a:r>
            <a:endParaRPr lang="en-US" altLang="en-US" sz="3200" b="1" dirty="0" smtClean="0">
              <a:solidFill>
                <a:srgbClr val="FFFFFF"/>
              </a:solidFill>
              <a:latin typeface="Arial Narrow" panose="020B0606020202030204" pitchFamily="34" charset="0"/>
            </a:endParaRP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6150">
                                            <p:txEl>
                                              <p:pRg st="0" end="0"/>
                                            </p:txEl>
                                          </p:spTgt>
                                        </p:tgtEl>
                                        <p:attrNameLst>
                                          <p:attrName>style.visibility</p:attrName>
                                        </p:attrNameLst>
                                      </p:cBhvr>
                                      <p:to>
                                        <p:strVal val="visible"/>
                                      </p:to>
                                    </p:set>
                                    <p:anim calcmode="lin" valueType="num">
                                      <p:cBhvr additive="base">
                                        <p:cTn id="11"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150">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8" fill="hold" grpId="0" nodeType="afterEffect">
                                  <p:stCondLst>
                                    <p:cond delay="0"/>
                                  </p:stCondLst>
                                  <p:childTnLst>
                                    <p:set>
                                      <p:cBhvr>
                                        <p:cTn id="15" dur="1" fill="hold">
                                          <p:stCondLst>
                                            <p:cond delay="0"/>
                                          </p:stCondLst>
                                        </p:cTn>
                                        <p:tgtEl>
                                          <p:spTgt spid="6150">
                                            <p:txEl>
                                              <p:pRg st="1" end="1"/>
                                            </p:txEl>
                                          </p:spTgt>
                                        </p:tgtEl>
                                        <p:attrNameLst>
                                          <p:attrName>style.visibility</p:attrName>
                                        </p:attrNameLst>
                                      </p:cBhvr>
                                      <p:to>
                                        <p:strVal val="visible"/>
                                      </p:to>
                                    </p:set>
                                    <p:anim calcmode="lin" valueType="num">
                                      <p:cBhvr additive="base">
                                        <p:cTn id="16"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6150">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ID="2" presetClass="entr" presetSubtype="8" fill="hold" grpId="0" nodeType="afterEffect">
                                  <p:stCondLst>
                                    <p:cond delay="1500"/>
                                  </p:stCondLst>
                                  <p:childTnLst>
                                    <p:set>
                                      <p:cBhvr>
                                        <p:cTn id="20" dur="1" fill="hold">
                                          <p:stCondLst>
                                            <p:cond delay="0"/>
                                          </p:stCondLst>
                                        </p:cTn>
                                        <p:tgtEl>
                                          <p:spTgt spid="6150">
                                            <p:txEl>
                                              <p:pRg st="2" end="2"/>
                                            </p:txEl>
                                          </p:spTgt>
                                        </p:tgtEl>
                                        <p:attrNameLst>
                                          <p:attrName>style.visibility</p:attrName>
                                        </p:attrNameLst>
                                      </p:cBhvr>
                                      <p:to>
                                        <p:strVal val="visible"/>
                                      </p:to>
                                    </p:set>
                                    <p:anim calcmode="lin" valueType="num">
                                      <p:cBhvr additive="base">
                                        <p:cTn id="21" dur="500" fill="hold"/>
                                        <p:tgtEl>
                                          <p:spTgt spid="6150">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615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type="body" idx="4294967295"/>
          </p:nvPr>
        </p:nvSpPr>
        <p:spPr>
          <a:xfrm>
            <a:off x="0" y="0"/>
            <a:ext cx="9144000" cy="6858000"/>
          </a:xfrm>
          <a:noFill/>
        </p:spPr>
        <p:txBody>
          <a:bodyPr/>
          <a:lstStyle/>
          <a:p>
            <a:pPr eaLnBrk="1" hangingPunct="1"/>
            <a:r>
              <a:rPr lang="en-US" altLang="en-US" sz="3200" b="1" dirty="0">
                <a:solidFill>
                  <a:srgbClr val="FFFFFF"/>
                </a:solidFill>
                <a:latin typeface="Arial Narrow" panose="020B0606020202030204" pitchFamily="34" charset="0"/>
              </a:rPr>
              <a:t>Example 2: </a:t>
            </a:r>
            <a:r>
              <a:rPr lang="en-US" altLang="en-US" sz="3200" b="1" dirty="0" smtClean="0">
                <a:solidFill>
                  <a:srgbClr val="FFFFFF"/>
                </a:solidFill>
                <a:latin typeface="Arial Narrow" panose="020B0606020202030204" pitchFamily="34" charset="0"/>
              </a:rPr>
              <a:t>Blood</a:t>
            </a:r>
          </a:p>
          <a:p>
            <a:pPr lvl="1" eaLnBrk="1" hangingPunct="1"/>
            <a:r>
              <a:rPr lang="en-US" altLang="en-US" sz="3200" b="1" dirty="0" smtClean="0">
                <a:solidFill>
                  <a:srgbClr val="FFFFFF"/>
                </a:solidFill>
                <a:latin typeface="Arial Narrow" panose="020B0606020202030204" pitchFamily="34" charset="0"/>
              </a:rPr>
              <a:t>Ephesians </a:t>
            </a:r>
            <a:r>
              <a:rPr lang="en-US" altLang="en-US" sz="3200" b="1" dirty="0">
                <a:solidFill>
                  <a:srgbClr val="FFFFFF"/>
                </a:solidFill>
                <a:latin typeface="Arial Narrow" panose="020B0606020202030204" pitchFamily="34" charset="0"/>
              </a:rPr>
              <a:t>1:7 - blood refers to the atoning death of Jesus on the cross</a:t>
            </a:r>
          </a:p>
          <a:p>
            <a:pPr marL="569913" lvl="1" indent="0" eaLnBrk="1" hangingPunct="1">
              <a:buNone/>
            </a:pPr>
            <a:r>
              <a:rPr lang="en-US" altLang="en-US" sz="2800" b="1" i="1" dirty="0" smtClean="0">
                <a:solidFill>
                  <a:srgbClr val="FFFFFF"/>
                </a:solidFill>
                <a:latin typeface="Arial Narrow" panose="020B0606020202030204" pitchFamily="34" charset="0"/>
              </a:rPr>
              <a:t>In </a:t>
            </a:r>
            <a:r>
              <a:rPr lang="en-US" altLang="en-US" sz="2800" b="1" i="1" dirty="0">
                <a:solidFill>
                  <a:srgbClr val="FFFFFF"/>
                </a:solidFill>
                <a:latin typeface="Arial Narrow" panose="020B0606020202030204" pitchFamily="34" charset="0"/>
              </a:rPr>
              <a:t>Him we have redemption through His blood, the forgiveness of our trespasses, according to the riches of His grace</a:t>
            </a:r>
          </a:p>
          <a:p>
            <a:pPr lvl="1" eaLnBrk="1" hangingPunct="1"/>
            <a:r>
              <a:rPr lang="en-US" altLang="en-US" sz="3200" b="1" dirty="0" smtClean="0">
                <a:solidFill>
                  <a:srgbClr val="FFFFFF"/>
                </a:solidFill>
                <a:latin typeface="Arial Narrow" panose="020B0606020202030204" pitchFamily="34" charset="0"/>
              </a:rPr>
              <a:t>Hebrews </a:t>
            </a:r>
            <a:r>
              <a:rPr lang="en-US" altLang="en-US" sz="3200" b="1" dirty="0">
                <a:solidFill>
                  <a:srgbClr val="FFFFFF"/>
                </a:solidFill>
                <a:latin typeface="Arial Narrow" panose="020B0606020202030204" pitchFamily="34" charset="0"/>
              </a:rPr>
              <a:t>9:6-7 - blood refers to the bodily fluid in the veins and arteries of the animal</a:t>
            </a:r>
          </a:p>
          <a:p>
            <a:pPr marL="625475" lvl="1" indent="0" eaLnBrk="1" hangingPunct="1">
              <a:buNone/>
            </a:pPr>
            <a:r>
              <a:rPr lang="en-US" altLang="en-US" sz="2800" b="1" dirty="0" smtClean="0">
                <a:solidFill>
                  <a:srgbClr val="FFFFFF"/>
                </a:solidFill>
                <a:latin typeface="Arial Narrow" panose="020B0606020202030204" pitchFamily="34" charset="0"/>
              </a:rPr>
              <a:t>6 </a:t>
            </a:r>
            <a:r>
              <a:rPr lang="en-US" altLang="en-US" sz="2800" b="1" dirty="0">
                <a:solidFill>
                  <a:srgbClr val="FFFFFF"/>
                </a:solidFill>
                <a:latin typeface="Arial Narrow" panose="020B0606020202030204" pitchFamily="34" charset="0"/>
              </a:rPr>
              <a:t>Now when these things have been so prepared, the priests are continually entering the outer tabernacle performing the divine worship, 7 but into the second, only the high priest enters once a year, not without taking blood, which he offers for himself and for the sins of the people committed in ignorance</a:t>
            </a:r>
            <a:r>
              <a:rPr lang="en-US" altLang="en-US" sz="2800" b="1" i="1" dirty="0" smtClean="0">
                <a:solidFill>
                  <a:srgbClr val="FFFFFF"/>
                </a:solidFill>
                <a:latin typeface="Arial Narrow" panose="020B0606020202030204" pitchFamily="34" charset="0"/>
              </a:rPr>
              <a:t>.</a:t>
            </a:r>
            <a:endParaRPr lang="en-US" altLang="en-US" sz="2800" b="1" i="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3763854636"/>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barn(outVertical)">
                                      <p:cBhvr>
                                        <p:cTn id="7" dur="500"/>
                                        <p:tgtEl>
                                          <p:spTgt spid="56323">
                                            <p:txEl>
                                              <p:pRg st="0" end="0"/>
                                            </p:txEl>
                                          </p:spTgt>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1" dur="500"/>
                                        <p:tgtEl>
                                          <p:spTgt spid="56323">
                                            <p:txEl>
                                              <p:pRg st="1" end="1"/>
                                            </p:txEl>
                                          </p:spTgt>
                                        </p:tgtEl>
                                      </p:cBhvr>
                                    </p:animEffect>
                                  </p:childTnLst>
                                </p:cTn>
                              </p:par>
                            </p:childTnLst>
                          </p:cTn>
                        </p:par>
                        <p:par>
                          <p:cTn id="12" fill="hold">
                            <p:stCondLst>
                              <p:cond delay="1000"/>
                            </p:stCondLst>
                            <p:childTnLst>
                              <p:par>
                                <p:cTn id="13" presetID="16" presetClass="entr" presetSubtype="37" fill="hold" grpId="0" nodeType="afterEffect">
                                  <p:stCondLst>
                                    <p:cond delay="0"/>
                                  </p:stCondLst>
                                  <p:childTnLst>
                                    <p:set>
                                      <p:cBhvr>
                                        <p:cTn id="14" dur="1" fill="hold">
                                          <p:stCondLst>
                                            <p:cond delay="0"/>
                                          </p:stCondLst>
                                        </p:cTn>
                                        <p:tgtEl>
                                          <p:spTgt spid="56323">
                                            <p:txEl>
                                              <p:pRg st="2" end="2"/>
                                            </p:txEl>
                                          </p:spTgt>
                                        </p:tgtEl>
                                        <p:attrNameLst>
                                          <p:attrName>style.visibility</p:attrName>
                                        </p:attrNameLst>
                                      </p:cBhvr>
                                      <p:to>
                                        <p:strVal val="visible"/>
                                      </p:to>
                                    </p:set>
                                    <p:animEffect transition="in" filter="barn(outVertical)">
                                      <p:cBhvr>
                                        <p:cTn id="15" dur="500"/>
                                        <p:tgtEl>
                                          <p:spTgt spid="56323">
                                            <p:txEl>
                                              <p:pRg st="2" end="2"/>
                                            </p:txEl>
                                          </p:spTgt>
                                        </p:tgtEl>
                                      </p:cBhvr>
                                    </p:animEffect>
                                  </p:childTnLst>
                                  <p:subTnLst>
                                    <p:animClr clrSpc="rgb" dir="cw">
                                      <p:cBhvr override="childStyle">
                                        <p:cTn dur="1" fill="hold" display="0" masterRel="nextClick" afterEffect="1"/>
                                        <p:tgtEl>
                                          <p:spTgt spid="56323">
                                            <p:txEl>
                                              <p:pRg st="2" end="2"/>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6" presetClass="entr" presetSubtype="37" fill="hold" grpId="0" nodeType="clickEffect">
                                  <p:stCondLst>
                                    <p:cond delay="0"/>
                                  </p:stCondLst>
                                  <p:childTnLst>
                                    <p:set>
                                      <p:cBhvr>
                                        <p:cTn id="19" dur="1" fill="hold">
                                          <p:stCondLst>
                                            <p:cond delay="0"/>
                                          </p:stCondLst>
                                        </p:cTn>
                                        <p:tgtEl>
                                          <p:spTgt spid="56323">
                                            <p:txEl>
                                              <p:pRg st="3" end="3"/>
                                            </p:txEl>
                                          </p:spTgt>
                                        </p:tgtEl>
                                        <p:attrNameLst>
                                          <p:attrName>style.visibility</p:attrName>
                                        </p:attrNameLst>
                                      </p:cBhvr>
                                      <p:to>
                                        <p:strVal val="visible"/>
                                      </p:to>
                                    </p:set>
                                    <p:animEffect transition="in" filter="barn(outVertical)">
                                      <p:cBhvr>
                                        <p:cTn id="20" dur="500"/>
                                        <p:tgtEl>
                                          <p:spTgt spid="56323">
                                            <p:txEl>
                                              <p:pRg st="3" end="3"/>
                                            </p:txEl>
                                          </p:spTgt>
                                        </p:tgtEl>
                                      </p:cBhvr>
                                    </p:animEffect>
                                  </p:childTnLst>
                                </p:cTn>
                              </p:par>
                            </p:childTnLst>
                          </p:cTn>
                        </p:par>
                        <p:par>
                          <p:cTn id="21" fill="hold">
                            <p:stCondLst>
                              <p:cond delay="500"/>
                            </p:stCondLst>
                            <p:childTnLst>
                              <p:par>
                                <p:cTn id="22" presetID="16" presetClass="entr" presetSubtype="37" fill="hold" grpId="0" nodeType="afterEffect">
                                  <p:stCondLst>
                                    <p:cond delay="0"/>
                                  </p:stCondLst>
                                  <p:childTnLst>
                                    <p:set>
                                      <p:cBhvr>
                                        <p:cTn id="23" dur="1" fill="hold">
                                          <p:stCondLst>
                                            <p:cond delay="0"/>
                                          </p:stCondLst>
                                        </p:cTn>
                                        <p:tgtEl>
                                          <p:spTgt spid="56323">
                                            <p:txEl>
                                              <p:pRg st="4" end="4"/>
                                            </p:txEl>
                                          </p:spTgt>
                                        </p:tgtEl>
                                        <p:attrNameLst>
                                          <p:attrName>style.visibility</p:attrName>
                                        </p:attrNameLst>
                                      </p:cBhvr>
                                      <p:to>
                                        <p:strVal val="visible"/>
                                      </p:to>
                                    </p:set>
                                    <p:animEffect transition="in" filter="barn(outVertical)">
                                      <p:cBhvr>
                                        <p:cTn id="24" dur="500"/>
                                        <p:tgtEl>
                                          <p:spTgt spid="563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a:t>
            </a:r>
            <a:r>
              <a:rPr lang="en-US" altLang="en-US" sz="3600" b="1" u="sng" dirty="0">
                <a:solidFill>
                  <a:srgbClr val="A0D0FF"/>
                </a:solidFill>
                <a:latin typeface="Arial Narrow" panose="020B0606020202030204" pitchFamily="34" charset="0"/>
              </a:rPr>
              <a:t>12 - Interpret a word in relations to its sentence &amp; </a:t>
            </a:r>
            <a:r>
              <a:rPr lang="en-US" altLang="en-US" sz="3600" b="1" u="sng" dirty="0" smtClean="0">
                <a:solidFill>
                  <a:srgbClr val="A0D0FF"/>
                </a:solidFill>
                <a:latin typeface="Arial Narrow" panose="020B0606020202030204" pitchFamily="34" charset="0"/>
              </a:rPr>
              <a:t>context, pp 186-188</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3200" b="1" dirty="0" smtClean="0">
                <a:solidFill>
                  <a:srgbClr val="FFFFFF"/>
                </a:solidFill>
                <a:latin typeface="Arial Narrow" panose="020B0606020202030204" pitchFamily="34" charset="0"/>
              </a:rPr>
              <a:t>Example  3 - 1 Corinthians 7:1 – touch</a:t>
            </a:r>
          </a:p>
          <a:p>
            <a:pPr lvl="1" eaLnBrk="1" hangingPunct="1"/>
            <a:r>
              <a:rPr lang="en-US" altLang="en-US" sz="3200" b="1" i="1" dirty="0" smtClean="0">
                <a:solidFill>
                  <a:srgbClr val="FFFFFF"/>
                </a:solidFill>
                <a:latin typeface="Arial Narrow" panose="020B0606020202030204" pitchFamily="34" charset="0"/>
              </a:rPr>
              <a:t>Now </a:t>
            </a:r>
            <a:r>
              <a:rPr lang="en-US" altLang="en-US" sz="3200" b="1" i="1" dirty="0">
                <a:solidFill>
                  <a:srgbClr val="FFFFFF"/>
                </a:solidFill>
                <a:latin typeface="Arial Narrow" panose="020B0606020202030204" pitchFamily="34" charset="0"/>
              </a:rPr>
              <a:t>concerning the things about which you wrote, it is good for a man not to touch a woman.</a:t>
            </a:r>
          </a:p>
          <a:p>
            <a:pPr lvl="1" eaLnBrk="1" hangingPunct="1"/>
            <a:r>
              <a:rPr lang="en-US" altLang="en-US" sz="3200" b="1" dirty="0" smtClean="0">
                <a:solidFill>
                  <a:srgbClr val="FFFFFF"/>
                </a:solidFill>
                <a:latin typeface="Arial Narrow" panose="020B0606020202030204" pitchFamily="34" charset="0"/>
              </a:rPr>
              <a:t>Context </a:t>
            </a:r>
            <a:r>
              <a:rPr lang="en-US" altLang="en-US" sz="3200" b="1" dirty="0">
                <a:solidFill>
                  <a:srgbClr val="FFFFFF"/>
                </a:solidFill>
                <a:latin typeface="Arial Narrow" panose="020B0606020202030204" pitchFamily="34" charset="0"/>
              </a:rPr>
              <a:t>indicates Paul is referring to intimate physical contact - sexual, not just common contact in common social settings - shaking hands, helping her up or down, etc. </a:t>
            </a:r>
            <a:endParaRPr lang="en-US" altLang="en-US" sz="2800" b="1" i="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2252127238"/>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nodeType="withGroup">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cTn>
                              </p:par>
                            </p:childTnLst>
                          </p:cTn>
                        </p:par>
                        <p:par>
                          <p:cTn id="11" fill="hold">
                            <p:stCondLst>
                              <p:cond delay="500"/>
                            </p:stCondLst>
                            <p:childTnLst>
                              <p:par>
                                <p:cTn id="12" presetID="16" presetClass="entr" presetSubtype="37" fill="hold" grpId="0" nodeType="afterEffect">
                                  <p:stCondLst>
                                    <p:cond delay="0"/>
                                  </p:stCondLst>
                                  <p:childTnLst>
                                    <p:set>
                                      <p:cBhvr>
                                        <p:cTn id="13"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4" dur="500"/>
                                        <p:tgtEl>
                                          <p:spTgt spid="56323">
                                            <p:txEl>
                                              <p:pRg st="1" end="1"/>
                                            </p:txEl>
                                          </p:spTgt>
                                        </p:tgtEl>
                                      </p:cBhvr>
                                    </p:animEffect>
                                  </p:childTnLst>
                                </p:cTn>
                              </p:par>
                            </p:childTnLst>
                          </p:cTn>
                        </p:par>
                        <p:par>
                          <p:cTn id="15" fill="hold">
                            <p:stCondLst>
                              <p:cond delay="1000"/>
                            </p:stCondLst>
                            <p:childTnLst>
                              <p:par>
                                <p:cTn id="16" presetID="16" presetClass="entr" presetSubtype="37" fill="hold" grpId="0" nodeType="afterEffect">
                                  <p:stCondLst>
                                    <p:cond delay="2000"/>
                                  </p:stCondLst>
                                  <p:childTnLst>
                                    <p:set>
                                      <p:cBhvr>
                                        <p:cTn id="17" dur="1" fill="hold">
                                          <p:stCondLst>
                                            <p:cond delay="0"/>
                                          </p:stCondLst>
                                        </p:cTn>
                                        <p:tgtEl>
                                          <p:spTgt spid="56323">
                                            <p:txEl>
                                              <p:pRg st="2" end="2"/>
                                            </p:txEl>
                                          </p:spTgt>
                                        </p:tgtEl>
                                        <p:attrNameLst>
                                          <p:attrName>style.visibility</p:attrName>
                                        </p:attrNameLst>
                                      </p:cBhvr>
                                      <p:to>
                                        <p:strVal val="visible"/>
                                      </p:to>
                                    </p:set>
                                    <p:animEffect transition="in" filter="barn(outVertical)">
                                      <p:cBhvr>
                                        <p:cTn id="18" dur="500"/>
                                        <p:tgtEl>
                                          <p:spTgt spid="563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a:t>
            </a:r>
            <a:r>
              <a:rPr lang="en-US" altLang="en-US" sz="3600" b="1" u="sng" dirty="0">
                <a:solidFill>
                  <a:srgbClr val="A0D0FF"/>
                </a:solidFill>
                <a:latin typeface="Arial Narrow" panose="020B0606020202030204" pitchFamily="34" charset="0"/>
              </a:rPr>
              <a:t>12 - Interpret a word in relations to its sentence &amp; </a:t>
            </a:r>
            <a:r>
              <a:rPr lang="en-US" altLang="en-US" sz="3600" b="1" u="sng" dirty="0" smtClean="0">
                <a:solidFill>
                  <a:srgbClr val="A0D0FF"/>
                </a:solidFill>
                <a:latin typeface="Arial Narrow" panose="020B0606020202030204" pitchFamily="34" charset="0"/>
              </a:rPr>
              <a:t>context, pp 186-188</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3200" b="1" dirty="0">
                <a:solidFill>
                  <a:srgbClr val="FFFFFF"/>
                </a:solidFill>
                <a:latin typeface="Arial Narrow" panose="020B0606020202030204" pitchFamily="34" charset="0"/>
              </a:rPr>
              <a:t>Note: Remember that the ancient manuscripts did not have punctuation marks or chapter or verse designations. These were added by translators as aides to clarity, so even the context may extend in either direction more than what the punctuation and verse designations may suggest.  - example Eph. 1:4-5</a:t>
            </a:r>
            <a:endParaRPr lang="en-US" altLang="en-US" sz="2800" b="1" i="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42204179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nodeType="withGroup">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12 – Assignments, </a:t>
            </a:r>
            <a:r>
              <a:rPr lang="en-US" altLang="en-US" sz="3600" b="1" u="sng" dirty="0" err="1" smtClean="0">
                <a:solidFill>
                  <a:srgbClr val="A0D0FF"/>
                </a:solidFill>
                <a:latin typeface="Arial Narrow" panose="020B0606020202030204" pitchFamily="34" charset="0"/>
              </a:rPr>
              <a:t>pg</a:t>
            </a:r>
            <a:r>
              <a:rPr lang="en-US" altLang="en-US" sz="3600" b="1" u="sng" dirty="0" smtClean="0">
                <a:solidFill>
                  <a:srgbClr val="A0D0FF"/>
                </a:solidFill>
                <a:latin typeface="Arial Narrow" panose="020B0606020202030204" pitchFamily="34" charset="0"/>
              </a:rPr>
              <a:t> 243</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677108"/>
            <a:ext cx="9144000" cy="6180892"/>
          </a:xfrm>
          <a:noFill/>
        </p:spPr>
        <p:txBody>
          <a:bodyPr/>
          <a:lstStyle/>
          <a:p>
            <a:pPr marL="457200" indent="-401638" eaLnBrk="1" hangingPunct="1">
              <a:buNone/>
            </a:pPr>
            <a:r>
              <a:rPr lang="en-US" altLang="en-US" sz="3200" b="1" dirty="0">
                <a:solidFill>
                  <a:srgbClr val="FFFFFF"/>
                </a:solidFill>
                <a:latin typeface="Arial Narrow" panose="020B0606020202030204" pitchFamily="34" charset="0"/>
              </a:rPr>
              <a:t>1. The following all use the same word for house. Look up each reference and given the meaning of “house” from its context.</a:t>
            </a:r>
          </a:p>
          <a:p>
            <a:pPr marL="625475" lvl="1" indent="-336550" eaLnBrk="1" hangingPunct="1">
              <a:buAutoNum type="alphaLcPeriod"/>
            </a:pPr>
            <a:r>
              <a:rPr lang="en-US" altLang="en-US" sz="3200" b="1" dirty="0" smtClean="0">
                <a:solidFill>
                  <a:srgbClr val="FFFFFF"/>
                </a:solidFill>
                <a:latin typeface="Arial Narrow" panose="020B0606020202030204" pitchFamily="34" charset="0"/>
              </a:rPr>
              <a:t>Luke 1:27 </a:t>
            </a:r>
            <a:r>
              <a:rPr lang="en-US" altLang="en-US" sz="3200" b="1" dirty="0">
                <a:solidFill>
                  <a:srgbClr val="FFFFFF"/>
                </a:solidFill>
                <a:latin typeface="Arial Narrow" panose="020B0606020202030204" pitchFamily="34" charset="0"/>
              </a:rPr>
              <a:t>- </a:t>
            </a:r>
            <a:r>
              <a:rPr lang="en-US" altLang="en-US" sz="2800" b="1" i="1" dirty="0">
                <a:solidFill>
                  <a:srgbClr val="FFFFFF"/>
                </a:solidFill>
                <a:latin typeface="Arial Narrow" panose="020B0606020202030204" pitchFamily="34" charset="0"/>
              </a:rPr>
              <a:t>to a virgin betrothed to a man whose name was Joseph, of the </a:t>
            </a:r>
            <a:r>
              <a:rPr lang="en-US" altLang="en-US" sz="2800" b="1" i="1" u="sng" dirty="0">
                <a:solidFill>
                  <a:srgbClr val="FFFFFF"/>
                </a:solidFill>
                <a:latin typeface="Arial Narrow" panose="020B0606020202030204" pitchFamily="34" charset="0"/>
              </a:rPr>
              <a:t>house</a:t>
            </a:r>
            <a:r>
              <a:rPr lang="en-US" altLang="en-US" sz="2800" b="1" i="1" dirty="0">
                <a:solidFill>
                  <a:srgbClr val="FFFFFF"/>
                </a:solidFill>
                <a:latin typeface="Arial Narrow" panose="020B0606020202030204" pitchFamily="34" charset="0"/>
              </a:rPr>
              <a:t> of David. The virgin’s name was </a:t>
            </a:r>
            <a:r>
              <a:rPr lang="en-US" altLang="en-US" sz="2800" b="1" i="1" dirty="0" smtClean="0">
                <a:solidFill>
                  <a:srgbClr val="FFFFFF"/>
                </a:solidFill>
                <a:latin typeface="Arial Narrow" panose="020B0606020202030204" pitchFamily="34" charset="0"/>
              </a:rPr>
              <a:t>Mary</a:t>
            </a:r>
          </a:p>
          <a:p>
            <a:pPr marL="801688" lvl="2" indent="-292100" eaLnBrk="1" hangingPunct="1"/>
            <a:r>
              <a:rPr lang="en-US" altLang="en-US" sz="3200" b="1" i="1" dirty="0" smtClean="0">
                <a:solidFill>
                  <a:srgbClr val="FFFFFF"/>
                </a:solidFill>
                <a:latin typeface="Arial Narrow" panose="020B0606020202030204" pitchFamily="34" charset="0"/>
              </a:rPr>
              <a:t>The </a:t>
            </a:r>
            <a:r>
              <a:rPr lang="en-US" altLang="en-US" sz="3200" b="1" i="1" dirty="0">
                <a:solidFill>
                  <a:srgbClr val="FFFFFF"/>
                </a:solidFill>
                <a:latin typeface="Arial Narrow" panose="020B0606020202030204" pitchFamily="34" charset="0"/>
              </a:rPr>
              <a:t>lineage of </a:t>
            </a:r>
            <a:r>
              <a:rPr lang="en-US" altLang="en-US" sz="3200" b="1" i="1" dirty="0" smtClean="0">
                <a:solidFill>
                  <a:srgbClr val="FFFFFF"/>
                </a:solidFill>
                <a:latin typeface="Arial Narrow" panose="020B0606020202030204" pitchFamily="34" charset="0"/>
              </a:rPr>
              <a:t>David</a:t>
            </a:r>
          </a:p>
          <a:p>
            <a:pPr marL="231775" lvl="1" indent="0" eaLnBrk="1" hangingPunct="1">
              <a:buNone/>
            </a:pPr>
            <a:r>
              <a:rPr lang="en-US" altLang="en-US" sz="3200" b="1" i="1" dirty="0" smtClean="0">
                <a:solidFill>
                  <a:srgbClr val="FFFFFF"/>
                </a:solidFill>
                <a:latin typeface="Arial Narrow" panose="020B0606020202030204" pitchFamily="34" charset="0"/>
              </a:rPr>
              <a:t>b. Luke 11:17 </a:t>
            </a:r>
            <a:r>
              <a:rPr lang="en-US" altLang="en-US" sz="3200" b="1" i="1" dirty="0">
                <a:solidFill>
                  <a:srgbClr val="FFFFFF"/>
                </a:solidFill>
                <a:latin typeface="Arial Narrow" panose="020B0606020202030204" pitchFamily="34" charset="0"/>
              </a:rPr>
              <a:t>- </a:t>
            </a:r>
            <a:r>
              <a:rPr lang="en-US" altLang="en-US" sz="2800" b="1" i="1" dirty="0">
                <a:solidFill>
                  <a:srgbClr val="FFFFFF"/>
                </a:solidFill>
                <a:latin typeface="Arial Narrow" panose="020B0606020202030204" pitchFamily="34" charset="0"/>
              </a:rPr>
              <a:t>But He knew their thoughts and said to them, “Any kingdom divided against itself is laid waste; and a </a:t>
            </a:r>
            <a:r>
              <a:rPr lang="en-US" altLang="en-US" sz="2800" b="1" i="1" u="sng" dirty="0">
                <a:solidFill>
                  <a:srgbClr val="FFFFFF"/>
                </a:solidFill>
                <a:latin typeface="Arial Narrow" panose="020B0606020202030204" pitchFamily="34" charset="0"/>
              </a:rPr>
              <a:t>house</a:t>
            </a:r>
            <a:r>
              <a:rPr lang="en-US" altLang="en-US" sz="2800" b="1" i="1" dirty="0">
                <a:solidFill>
                  <a:srgbClr val="FFFFFF"/>
                </a:solidFill>
                <a:latin typeface="Arial Narrow" panose="020B0606020202030204" pitchFamily="34" charset="0"/>
              </a:rPr>
              <a:t> divided against itself falls</a:t>
            </a:r>
            <a:r>
              <a:rPr lang="en-US" altLang="en-US" sz="2800" b="1" i="1" dirty="0" smtClean="0">
                <a:solidFill>
                  <a:srgbClr val="FFFFFF"/>
                </a:solidFill>
                <a:latin typeface="Arial Narrow" panose="020B0606020202030204" pitchFamily="34" charset="0"/>
              </a:rPr>
              <a:t>.</a:t>
            </a:r>
          </a:p>
          <a:p>
            <a:pPr marL="801688" lvl="2" indent="-292100" eaLnBrk="1" hangingPunct="1"/>
            <a:r>
              <a:rPr lang="en-US" altLang="en-US" sz="3200" b="1" i="1" dirty="0" smtClean="0">
                <a:solidFill>
                  <a:srgbClr val="FFFFFF"/>
                </a:solidFill>
                <a:latin typeface="Arial Narrow" panose="020B0606020202030204" pitchFamily="34" charset="0"/>
              </a:rPr>
              <a:t>A </a:t>
            </a:r>
            <a:r>
              <a:rPr lang="en-US" altLang="en-US" sz="3200" b="1" i="1" dirty="0">
                <a:solidFill>
                  <a:srgbClr val="FFFFFF"/>
                </a:solidFill>
                <a:latin typeface="Arial Narrow" panose="020B0606020202030204" pitchFamily="34" charset="0"/>
              </a:rPr>
              <a:t>smaller group than kingdom in association with one another </a:t>
            </a:r>
            <a:r>
              <a:rPr lang="en-US" altLang="en-US" sz="3200" b="1" i="1" dirty="0" smtClean="0">
                <a:solidFill>
                  <a:srgbClr val="FFFFFF"/>
                </a:solidFill>
                <a:latin typeface="Arial Narrow" panose="020B0606020202030204" pitchFamily="34" charset="0"/>
              </a:rPr>
              <a:t> (used for extended family) </a:t>
            </a:r>
          </a:p>
        </p:txBody>
      </p:sp>
    </p:spTree>
  </p:cSld>
  <p:clrMapOvr>
    <a:masterClrMapping/>
  </p:clrMapOvr>
  <p:transition spd="med">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 presetClass="entr" presetSubtype="4" fill="hold" grpId="0" nodeType="clickEffect">
                                  <p:stCondLst>
                                    <p:cond delay="0"/>
                                  </p:stCondLst>
                                  <p:childTnLst>
                                    <p:set>
                                      <p:cBhvr>
                                        <p:cTn id="10"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1" dur="500"/>
                                        <p:tgtEl>
                                          <p:spTgt spid="5734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2" presetClass="entr" presetSubtype="4" fill="hold" grpId="0" nodeType="clickEffect">
                                  <p:stCondLst>
                                    <p:cond delay="0"/>
                                  </p:stCondLst>
                                  <p:childTnLst>
                                    <p:set>
                                      <p:cBhvr>
                                        <p:cTn id="15"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6" dur="500"/>
                                        <p:tgtEl>
                                          <p:spTgt spid="57347">
                                            <p:txEl>
                                              <p:pRg st="1" end="1"/>
                                            </p:txEl>
                                          </p:spTgt>
                                        </p:tgtEl>
                                      </p:cBhvr>
                                    </p:animEffect>
                                  </p:childTnLst>
                                  <p:subTnLst>
                                    <p:animClr clrSpc="rgb" dir="cw">
                                      <p:cBhvr override="childStyle">
                                        <p:cTn dur="1" fill="hold" display="0" masterRel="nextClick" afterEffect="1"/>
                                        <p:tgtEl>
                                          <p:spTgt spid="57347">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57347">
                                            <p:txEl>
                                              <p:pRg st="2" end="2"/>
                                            </p:txEl>
                                          </p:spTgt>
                                        </p:tgtEl>
                                        <p:attrNameLst>
                                          <p:attrName>style.visibility</p:attrName>
                                        </p:attrNameLst>
                                      </p:cBhvr>
                                      <p:to>
                                        <p:strVal val="visible"/>
                                      </p:to>
                                    </p:set>
                                    <p:animEffect transition="in" filter="slide(fromBottom)">
                                      <p:cBhvr>
                                        <p:cTn id="21" dur="500"/>
                                        <p:tgtEl>
                                          <p:spTgt spid="57347">
                                            <p:txEl>
                                              <p:pRg st="2" end="2"/>
                                            </p:txEl>
                                          </p:spTgt>
                                        </p:tgtEl>
                                      </p:cBhvr>
                                    </p:animEffect>
                                  </p:childTnLst>
                                  <p:subTnLst>
                                    <p:animClr clrSpc="rgb" dir="cw">
                                      <p:cBhvr override="childStyle">
                                        <p:cTn dur="1" fill="hold" display="0" masterRel="nextClick" afterEffect="1"/>
                                        <p:tgtEl>
                                          <p:spTgt spid="57347">
                                            <p:txEl>
                                              <p:pRg st="2" end="2"/>
                                            </p:txEl>
                                          </p:spTgt>
                                        </p:tgtEl>
                                        <p:attrNameLst>
                                          <p:attrName>ppt_c</p:attrName>
                                        </p:attrNameLst>
                                      </p:cBhvr>
                                      <p:to>
                                        <a:srgbClr val="C0C0C0"/>
                                      </p:to>
                                    </p:animClr>
                                  </p:sub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57347">
                                            <p:txEl>
                                              <p:pRg st="3" end="3"/>
                                            </p:txEl>
                                          </p:spTgt>
                                        </p:tgtEl>
                                        <p:attrNameLst>
                                          <p:attrName>style.visibility</p:attrName>
                                        </p:attrNameLst>
                                      </p:cBhvr>
                                      <p:to>
                                        <p:strVal val="visible"/>
                                      </p:to>
                                    </p:set>
                                    <p:animEffect transition="in" filter="slide(fromBottom)">
                                      <p:cBhvr>
                                        <p:cTn id="26" dur="500"/>
                                        <p:tgtEl>
                                          <p:spTgt spid="57347">
                                            <p:txEl>
                                              <p:pRg st="3" end="3"/>
                                            </p:txEl>
                                          </p:spTgt>
                                        </p:tgtEl>
                                      </p:cBhvr>
                                    </p:animEffect>
                                  </p:childTnLst>
                                  <p:subTnLst>
                                    <p:animClr clrSpc="rgb" dir="cw">
                                      <p:cBhvr override="childStyle">
                                        <p:cTn dur="1" fill="hold" display="0" masterRel="nextClick" afterEffect="1"/>
                                        <p:tgtEl>
                                          <p:spTgt spid="57347">
                                            <p:txEl>
                                              <p:pRg st="3" end="3"/>
                                            </p:txEl>
                                          </p:spTgt>
                                        </p:tgtEl>
                                        <p:attrNameLst>
                                          <p:attrName>ppt_c</p:attrName>
                                        </p:attrNameLst>
                                      </p:cBhvr>
                                      <p:to>
                                        <a:srgbClr val="C0C0C0"/>
                                      </p:to>
                                    </p:animClr>
                                  </p:sub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57347">
                                            <p:txEl>
                                              <p:pRg st="4" end="4"/>
                                            </p:txEl>
                                          </p:spTgt>
                                        </p:tgtEl>
                                        <p:attrNameLst>
                                          <p:attrName>style.visibility</p:attrName>
                                        </p:attrNameLst>
                                      </p:cBhvr>
                                      <p:to>
                                        <p:strVal val="visible"/>
                                      </p:to>
                                    </p:set>
                                    <p:animEffect transition="in" filter="slide(fromBottom)">
                                      <p:cBhvr>
                                        <p:cTn id="31" dur="500"/>
                                        <p:tgtEl>
                                          <p:spTgt spid="573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body" idx="4294967295"/>
          </p:nvPr>
        </p:nvSpPr>
        <p:spPr>
          <a:xfrm>
            <a:off x="0" y="0"/>
            <a:ext cx="9144000" cy="6858000"/>
          </a:xfrm>
          <a:noFill/>
        </p:spPr>
        <p:txBody>
          <a:bodyPr/>
          <a:lstStyle/>
          <a:p>
            <a:pPr marL="690563" lvl="1" indent="-288925" eaLnBrk="1" hangingPunct="1">
              <a:buNone/>
            </a:pPr>
            <a:r>
              <a:rPr lang="en-US" altLang="en-US" sz="3200" b="1" dirty="0" smtClean="0">
                <a:solidFill>
                  <a:srgbClr val="FFFFFF"/>
                </a:solidFill>
                <a:latin typeface="Arial Narrow" panose="020B0606020202030204" pitchFamily="34" charset="0"/>
              </a:rPr>
              <a:t>c</a:t>
            </a:r>
            <a:r>
              <a:rPr lang="en-US" altLang="en-US" sz="3200" b="1" dirty="0">
                <a:solidFill>
                  <a:srgbClr val="FFFFFF"/>
                </a:solidFill>
                <a:latin typeface="Arial Narrow" panose="020B0606020202030204" pitchFamily="34" charset="0"/>
              </a:rPr>
              <a:t>. Acts </a:t>
            </a:r>
            <a:r>
              <a:rPr lang="en-US" altLang="en-US" sz="3200" b="1" dirty="0" smtClean="0">
                <a:solidFill>
                  <a:srgbClr val="FFFFFF"/>
                </a:solidFill>
                <a:latin typeface="Arial Narrow" panose="020B0606020202030204" pitchFamily="34" charset="0"/>
              </a:rPr>
              <a:t>2:36 </a:t>
            </a:r>
            <a:r>
              <a:rPr lang="en-US" altLang="en-US" sz="3200" b="1" dirty="0">
                <a:solidFill>
                  <a:srgbClr val="FFFFFF"/>
                </a:solidFill>
                <a:latin typeface="Arial Narrow" panose="020B0606020202030204" pitchFamily="34" charset="0"/>
              </a:rPr>
              <a:t>- </a:t>
            </a:r>
            <a:r>
              <a:rPr lang="en-US" altLang="en-US" sz="2800" b="1" i="1" dirty="0">
                <a:solidFill>
                  <a:srgbClr val="FFFFFF"/>
                </a:solidFill>
                <a:latin typeface="Arial Narrow" panose="020B0606020202030204" pitchFamily="34" charset="0"/>
              </a:rPr>
              <a:t>“Therefore let all the </a:t>
            </a:r>
            <a:r>
              <a:rPr lang="en-US" altLang="en-US" sz="2800" b="1" i="1" u="sng" dirty="0">
                <a:solidFill>
                  <a:srgbClr val="FFFFFF"/>
                </a:solidFill>
                <a:latin typeface="Arial Narrow" panose="020B0606020202030204" pitchFamily="34" charset="0"/>
              </a:rPr>
              <a:t>house</a:t>
            </a:r>
            <a:r>
              <a:rPr lang="en-US" altLang="en-US" sz="2800" b="1" i="1" dirty="0">
                <a:solidFill>
                  <a:srgbClr val="FFFFFF"/>
                </a:solidFill>
                <a:latin typeface="Arial Narrow" panose="020B0606020202030204" pitchFamily="34" charset="0"/>
              </a:rPr>
              <a:t> of Israel know for certain that God has made Him both Lord and Christ—this Jesus whom you crucified</a:t>
            </a:r>
            <a:r>
              <a:rPr lang="en-US" altLang="en-US" sz="2800" b="1" i="1" dirty="0" smtClean="0">
                <a:solidFill>
                  <a:srgbClr val="FFFFFF"/>
                </a:solidFill>
                <a:latin typeface="Arial Narrow" panose="020B0606020202030204" pitchFamily="34" charset="0"/>
              </a:rPr>
              <a:t>.”</a:t>
            </a:r>
          </a:p>
          <a:p>
            <a:pPr marL="690563" lvl="1" indent="-288925" eaLnBrk="1" hangingPunct="1">
              <a:buNone/>
            </a:pPr>
            <a:r>
              <a:rPr lang="en-US" altLang="en-US" sz="2800" b="1" i="1" dirty="0">
                <a:solidFill>
                  <a:srgbClr val="FFFFFF"/>
                </a:solidFill>
                <a:latin typeface="Arial Narrow" panose="020B0606020202030204" pitchFamily="34" charset="0"/>
              </a:rPr>
              <a:t>	</a:t>
            </a:r>
            <a:r>
              <a:rPr lang="en-US" altLang="en-US" sz="3200" b="1" i="1" dirty="0">
                <a:solidFill>
                  <a:srgbClr val="FFFFFF"/>
                </a:solidFill>
                <a:latin typeface="Arial Narrow" panose="020B0606020202030204" pitchFamily="34" charset="0"/>
              </a:rPr>
              <a:t>All those belonging to the nation / people of Israel</a:t>
            </a:r>
            <a:endParaRPr lang="en-US" altLang="en-US" sz="3200" b="1" i="1" dirty="0" smtClean="0">
              <a:solidFill>
                <a:srgbClr val="FFFFFF"/>
              </a:solidFill>
              <a:latin typeface="Arial Narrow" panose="020B0606020202030204" pitchFamily="34" charset="0"/>
            </a:endParaRPr>
          </a:p>
          <a:p>
            <a:pPr marL="690563" lvl="1" indent="-288925" eaLnBrk="1" hangingPunct="1">
              <a:buNone/>
            </a:pPr>
            <a:r>
              <a:rPr lang="en-US" altLang="en-US" sz="3200" b="1" i="1" dirty="0" smtClean="0">
                <a:solidFill>
                  <a:srgbClr val="FFFFFF"/>
                </a:solidFill>
                <a:latin typeface="Arial Narrow" panose="020B0606020202030204" pitchFamily="34" charset="0"/>
              </a:rPr>
              <a:t>d. </a:t>
            </a:r>
            <a:r>
              <a:rPr lang="en-US" altLang="en-US" sz="3200" b="1" dirty="0">
                <a:solidFill>
                  <a:srgbClr val="FFFFFF"/>
                </a:solidFill>
                <a:latin typeface="Arial Narrow" panose="020B0606020202030204" pitchFamily="34" charset="0"/>
              </a:rPr>
              <a:t>Acts 10:2 - </a:t>
            </a:r>
            <a:r>
              <a:rPr lang="en-US" altLang="en-US" sz="2800" b="1" i="1" dirty="0">
                <a:solidFill>
                  <a:srgbClr val="FFFFFF"/>
                </a:solidFill>
                <a:latin typeface="Arial Narrow" panose="020B0606020202030204" pitchFamily="34" charset="0"/>
              </a:rPr>
              <a:t>a devout man and one who feared God with all his </a:t>
            </a:r>
            <a:r>
              <a:rPr lang="en-US" altLang="en-US" sz="2800" b="1" i="1" u="sng" dirty="0">
                <a:solidFill>
                  <a:srgbClr val="FFFFFF"/>
                </a:solidFill>
                <a:latin typeface="Arial Narrow" panose="020B0606020202030204" pitchFamily="34" charset="0"/>
              </a:rPr>
              <a:t>household</a:t>
            </a:r>
            <a:r>
              <a:rPr lang="en-US" altLang="en-US" sz="2800" b="1" i="1" dirty="0">
                <a:solidFill>
                  <a:srgbClr val="FFFFFF"/>
                </a:solidFill>
                <a:latin typeface="Arial Narrow" panose="020B0606020202030204" pitchFamily="34" charset="0"/>
              </a:rPr>
              <a:t>, and gave many alms to the Jewish people and prayed to God continually.</a:t>
            </a:r>
          </a:p>
          <a:p>
            <a:pPr marL="690563" lvl="1" indent="0" eaLnBrk="1" hangingPunct="1">
              <a:buNone/>
            </a:pPr>
            <a:r>
              <a:rPr lang="en-US" altLang="en-US" sz="3200" b="1" i="1" dirty="0">
                <a:solidFill>
                  <a:srgbClr val="FFFFFF"/>
                </a:solidFill>
                <a:latin typeface="Arial Narrow" panose="020B0606020202030204" pitchFamily="34" charset="0"/>
              </a:rPr>
              <a:t>The family members and servants of Cornelius - those under his authority</a:t>
            </a:r>
          </a:p>
          <a:p>
            <a:pPr marL="690563" lvl="1" indent="-288925" eaLnBrk="1" hangingPunct="1">
              <a:buNone/>
            </a:pPr>
            <a:r>
              <a:rPr lang="en-US" altLang="en-US" sz="3200" b="1" i="1" dirty="0">
                <a:solidFill>
                  <a:srgbClr val="FFFFFF"/>
                </a:solidFill>
                <a:latin typeface="Arial Narrow" panose="020B0606020202030204" pitchFamily="34" charset="0"/>
              </a:rPr>
              <a:t>e</a:t>
            </a:r>
            <a:r>
              <a:rPr lang="en-US" altLang="en-US" sz="3200" b="1" i="1" dirty="0" smtClean="0">
                <a:solidFill>
                  <a:srgbClr val="FFFFFF"/>
                </a:solidFill>
                <a:latin typeface="Arial Narrow" panose="020B0606020202030204" pitchFamily="34" charset="0"/>
              </a:rPr>
              <a:t>. </a:t>
            </a:r>
            <a:r>
              <a:rPr lang="en-US" altLang="en-US" sz="3200" b="1" i="1" dirty="0">
                <a:solidFill>
                  <a:srgbClr val="FFFFFF"/>
                </a:solidFill>
                <a:latin typeface="Arial Narrow" panose="020B0606020202030204" pitchFamily="34" charset="0"/>
              </a:rPr>
              <a:t>Acts </a:t>
            </a:r>
            <a:r>
              <a:rPr lang="en-US" altLang="en-US" sz="3200" b="1" i="1" dirty="0" smtClean="0">
                <a:solidFill>
                  <a:srgbClr val="FFFFFF"/>
                </a:solidFill>
                <a:latin typeface="Arial Narrow" panose="020B0606020202030204" pitchFamily="34" charset="0"/>
              </a:rPr>
              <a:t>19:16 - </a:t>
            </a:r>
            <a:r>
              <a:rPr lang="en-US" altLang="en-US" sz="2800" b="1" i="1" dirty="0">
                <a:solidFill>
                  <a:srgbClr val="FFFFFF"/>
                </a:solidFill>
                <a:latin typeface="Arial Narrow" panose="020B0606020202030204" pitchFamily="34" charset="0"/>
              </a:rPr>
              <a:t>And the man, in whom was the evil spirit, leaped on them and subdued all of them and overpowered them, so that they fled out of that </a:t>
            </a:r>
            <a:r>
              <a:rPr lang="en-US" altLang="en-US" sz="2800" b="1" i="1" u="sng" dirty="0">
                <a:solidFill>
                  <a:srgbClr val="FFFFFF"/>
                </a:solidFill>
                <a:latin typeface="Arial Narrow" panose="020B0606020202030204" pitchFamily="34" charset="0"/>
              </a:rPr>
              <a:t>house</a:t>
            </a:r>
            <a:r>
              <a:rPr lang="en-US" altLang="en-US" sz="2800" b="1" i="1" dirty="0">
                <a:solidFill>
                  <a:srgbClr val="FFFFFF"/>
                </a:solidFill>
                <a:latin typeface="Arial Narrow" panose="020B0606020202030204" pitchFamily="34" charset="0"/>
              </a:rPr>
              <a:t> naked and wounded</a:t>
            </a:r>
            <a:r>
              <a:rPr lang="en-US" altLang="en-US" sz="2800" b="1" i="1" dirty="0" smtClean="0">
                <a:solidFill>
                  <a:srgbClr val="FFFFFF"/>
                </a:solidFill>
                <a:latin typeface="Arial Narrow" panose="020B0606020202030204" pitchFamily="34" charset="0"/>
              </a:rPr>
              <a:t>.</a:t>
            </a:r>
          </a:p>
          <a:p>
            <a:pPr marL="690563" lvl="1" indent="-288925" eaLnBrk="1" hangingPunct="1">
              <a:buNone/>
            </a:pPr>
            <a:r>
              <a:rPr lang="en-US" altLang="en-US" sz="2800" b="1" i="1" dirty="0" smtClean="0">
                <a:solidFill>
                  <a:srgbClr val="FFFFFF"/>
                </a:solidFill>
                <a:latin typeface="Arial Narrow" panose="020B0606020202030204" pitchFamily="34" charset="0"/>
              </a:rPr>
              <a:t>	</a:t>
            </a:r>
            <a:r>
              <a:rPr lang="en-US" altLang="en-US" sz="3200" b="1" i="1" dirty="0" smtClean="0">
                <a:solidFill>
                  <a:srgbClr val="FFFFFF"/>
                </a:solidFill>
                <a:latin typeface="Arial Narrow" panose="020B0606020202030204" pitchFamily="34" charset="0"/>
              </a:rPr>
              <a:t>The </a:t>
            </a:r>
            <a:r>
              <a:rPr lang="en-US" altLang="en-US" sz="3200" b="1" i="1" dirty="0">
                <a:solidFill>
                  <a:srgbClr val="FFFFFF"/>
                </a:solidFill>
                <a:latin typeface="Arial Narrow" panose="020B0606020202030204" pitchFamily="34" charset="0"/>
              </a:rPr>
              <a:t>physical building</a:t>
            </a:r>
          </a:p>
          <a:p>
            <a:pPr marL="690563" lvl="1" indent="-288925" eaLnBrk="1" hangingPunct="1">
              <a:buNone/>
            </a:pPr>
            <a:endParaRPr lang="en-US" altLang="en-US" sz="2800" b="1" i="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3025612026"/>
      </p:ext>
    </p:extLst>
  </p:cSld>
  <p:clrMapOvr>
    <a:masterClrMapping/>
  </p:clrMapOvr>
  <p:transition spd="med">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slide(fromBottom)">
                                      <p:cBhvr>
                                        <p:cTn id="7" dur="500"/>
                                        <p:tgtEl>
                                          <p:spTgt spid="57347">
                                            <p:txEl>
                                              <p:pRg st="0" end="0"/>
                                            </p:txEl>
                                          </p:spTgt>
                                        </p:tgtEl>
                                      </p:cBhvr>
                                    </p:animEffect>
                                  </p:childTnLst>
                                  <p:subTnLst>
                                    <p:animClr clrSpc="rgb" dir="cw">
                                      <p:cBhvr override="childStyle">
                                        <p:cTn dur="1" fill="hold" display="0" masterRel="nextClick" afterEffect="1"/>
                                        <p:tgtEl>
                                          <p:spTgt spid="57347">
                                            <p:txEl>
                                              <p:pRg st="0" end="0"/>
                                            </p:txEl>
                                          </p:spTgt>
                                        </p:tgtEl>
                                        <p:attrNameLst>
                                          <p:attrName>ppt_c</p:attrName>
                                        </p:attrNameLst>
                                      </p:cBhvr>
                                      <p:to>
                                        <a:srgbClr val="C0C0C0"/>
                                      </p:to>
                                    </p:animClr>
                                  </p:sub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2" dur="500"/>
                                        <p:tgtEl>
                                          <p:spTgt spid="57347">
                                            <p:txEl>
                                              <p:pRg st="1" end="1"/>
                                            </p:txEl>
                                          </p:spTgt>
                                        </p:tgtEl>
                                      </p:cBhvr>
                                    </p:animEffect>
                                  </p:childTnLst>
                                  <p:subTnLst>
                                    <p:animClr clrSpc="rgb" dir="cw">
                                      <p:cBhvr override="childStyle">
                                        <p:cTn dur="1" fill="hold" display="0" masterRel="nextClick" afterEffect="1"/>
                                        <p:tgtEl>
                                          <p:spTgt spid="57347">
                                            <p:txEl>
                                              <p:pRg st="1" end="1"/>
                                            </p:txEl>
                                          </p:spTgt>
                                        </p:tgtEl>
                                        <p:attrNameLst>
                                          <p:attrName>ppt_c</p:attrName>
                                        </p:attrNameLst>
                                      </p:cBhvr>
                                      <p:to>
                                        <a:srgbClr val="C0C0C0"/>
                                      </p:to>
                                    </p:animClr>
                                  </p:sub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57347">
                                            <p:txEl>
                                              <p:pRg st="2" end="2"/>
                                            </p:txEl>
                                          </p:spTgt>
                                        </p:tgtEl>
                                        <p:attrNameLst>
                                          <p:attrName>style.visibility</p:attrName>
                                        </p:attrNameLst>
                                      </p:cBhvr>
                                      <p:to>
                                        <p:strVal val="visible"/>
                                      </p:to>
                                    </p:set>
                                    <p:animEffect transition="in" filter="slide(fromBottom)">
                                      <p:cBhvr>
                                        <p:cTn id="17" dur="500"/>
                                        <p:tgtEl>
                                          <p:spTgt spid="57347">
                                            <p:txEl>
                                              <p:pRg st="2" end="2"/>
                                            </p:txEl>
                                          </p:spTgt>
                                        </p:tgtEl>
                                      </p:cBhvr>
                                    </p:animEffect>
                                  </p:childTnLst>
                                  <p:subTnLst>
                                    <p:animClr clrSpc="rgb" dir="cw">
                                      <p:cBhvr override="childStyle">
                                        <p:cTn dur="1" fill="hold" display="0" masterRel="nextClick" afterEffect="1"/>
                                        <p:tgtEl>
                                          <p:spTgt spid="57347">
                                            <p:txEl>
                                              <p:pRg st="2" end="2"/>
                                            </p:txEl>
                                          </p:spTgt>
                                        </p:tgtEl>
                                        <p:attrNameLst>
                                          <p:attrName>ppt_c</p:attrName>
                                        </p:attrNameLst>
                                      </p:cBhvr>
                                      <p:to>
                                        <a:srgbClr val="C0C0C0"/>
                                      </p:to>
                                    </p:animClr>
                                  </p:sub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57347">
                                            <p:txEl>
                                              <p:pRg st="3" end="3"/>
                                            </p:txEl>
                                          </p:spTgt>
                                        </p:tgtEl>
                                        <p:attrNameLst>
                                          <p:attrName>style.visibility</p:attrName>
                                        </p:attrNameLst>
                                      </p:cBhvr>
                                      <p:to>
                                        <p:strVal val="visible"/>
                                      </p:to>
                                    </p:set>
                                    <p:animEffect transition="in" filter="slide(fromBottom)">
                                      <p:cBhvr>
                                        <p:cTn id="22" dur="500"/>
                                        <p:tgtEl>
                                          <p:spTgt spid="57347">
                                            <p:txEl>
                                              <p:pRg st="3" end="3"/>
                                            </p:txEl>
                                          </p:spTgt>
                                        </p:tgtEl>
                                      </p:cBhvr>
                                    </p:animEffect>
                                  </p:childTnLst>
                                  <p:subTnLst>
                                    <p:animClr clrSpc="rgb" dir="cw">
                                      <p:cBhvr override="childStyle">
                                        <p:cTn dur="1" fill="hold" display="0" masterRel="nextClick" afterEffect="1"/>
                                        <p:tgtEl>
                                          <p:spTgt spid="57347">
                                            <p:txEl>
                                              <p:pRg st="3" end="3"/>
                                            </p:txEl>
                                          </p:spTgt>
                                        </p:tgtEl>
                                        <p:attrNameLst>
                                          <p:attrName>ppt_c</p:attrName>
                                        </p:attrNameLst>
                                      </p:cBhvr>
                                      <p:to>
                                        <a:srgbClr val="C0C0C0"/>
                                      </p:to>
                                    </p:animClr>
                                  </p:sub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57347">
                                            <p:txEl>
                                              <p:pRg st="4" end="4"/>
                                            </p:txEl>
                                          </p:spTgt>
                                        </p:tgtEl>
                                        <p:attrNameLst>
                                          <p:attrName>style.visibility</p:attrName>
                                        </p:attrNameLst>
                                      </p:cBhvr>
                                      <p:to>
                                        <p:strVal val="visible"/>
                                      </p:to>
                                    </p:set>
                                    <p:animEffect transition="in" filter="slide(fromBottom)">
                                      <p:cBhvr>
                                        <p:cTn id="27" dur="500"/>
                                        <p:tgtEl>
                                          <p:spTgt spid="5734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57347">
                                            <p:txEl>
                                              <p:pRg st="5" end="5"/>
                                            </p:txEl>
                                          </p:spTgt>
                                        </p:tgtEl>
                                        <p:attrNameLst>
                                          <p:attrName>style.visibility</p:attrName>
                                        </p:attrNameLst>
                                      </p:cBhvr>
                                      <p:to>
                                        <p:strVal val="visible"/>
                                      </p:to>
                                    </p:set>
                                    <p:animEffect transition="in" filter="slide(fromBottom)">
                                      <p:cBhvr>
                                        <p:cTn id="32" dur="500"/>
                                        <p:tgtEl>
                                          <p:spTgt spid="573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0"/>
            <a:ext cx="9144000" cy="492443"/>
          </a:xfrm>
          <a:noFill/>
        </p:spPr>
        <p:txBody>
          <a:bodyPr lIns="0" tIns="0" rIns="0" bIns="0">
            <a:spAutoFit/>
          </a:bodyPr>
          <a:lstStyle/>
          <a:p>
            <a:pPr defTabSz="381000" eaLnBrk="1" hangingPunct="1"/>
            <a:r>
              <a:rPr lang="en-US" altLang="en-US" sz="3200" b="1" u="sng" dirty="0" smtClean="0">
                <a:solidFill>
                  <a:srgbClr val="A0D0FF"/>
                </a:solidFill>
                <a:latin typeface="Arial Narrow" panose="020B0606020202030204" pitchFamily="34" charset="0"/>
              </a:rPr>
              <a:t>Rule 12 – Assignments, </a:t>
            </a:r>
            <a:r>
              <a:rPr lang="en-US" altLang="en-US" sz="3200" b="1" u="sng" dirty="0" err="1" smtClean="0">
                <a:solidFill>
                  <a:srgbClr val="A0D0FF"/>
                </a:solidFill>
                <a:latin typeface="Arial Narrow" panose="020B0606020202030204" pitchFamily="34" charset="0"/>
              </a:rPr>
              <a:t>pg</a:t>
            </a:r>
            <a:r>
              <a:rPr lang="en-US" altLang="en-US" sz="3200" b="1" u="sng" dirty="0" smtClean="0">
                <a:solidFill>
                  <a:srgbClr val="A0D0FF"/>
                </a:solidFill>
                <a:latin typeface="Arial Narrow" panose="020B0606020202030204" pitchFamily="34" charset="0"/>
              </a:rPr>
              <a:t> 243</a:t>
            </a:r>
            <a:endParaRPr lang="en-US" altLang="en-US" sz="32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492443"/>
            <a:ext cx="9144000" cy="6365557"/>
          </a:xfrm>
          <a:noFill/>
        </p:spPr>
        <p:txBody>
          <a:bodyPr/>
          <a:lstStyle/>
          <a:p>
            <a:pPr marL="457200" indent="-401638" eaLnBrk="1" hangingPunct="1">
              <a:buNone/>
            </a:pPr>
            <a:r>
              <a:rPr lang="en-US" altLang="en-US" sz="3200" b="1" dirty="0" smtClean="0">
                <a:solidFill>
                  <a:srgbClr val="FFFFFF"/>
                </a:solidFill>
                <a:latin typeface="Arial Narrow" panose="020B0606020202030204" pitchFamily="34" charset="0"/>
              </a:rPr>
              <a:t>2. </a:t>
            </a:r>
            <a:r>
              <a:rPr lang="en-US" altLang="en-US" sz="3200" b="1" dirty="0">
                <a:solidFill>
                  <a:srgbClr val="FFFFFF"/>
                </a:solidFill>
                <a:latin typeface="Arial Narrow" panose="020B0606020202030204" pitchFamily="34" charset="0"/>
              </a:rPr>
              <a:t>The same word for body is used in the following verses. After studying the context, record the way the world is used.</a:t>
            </a:r>
          </a:p>
          <a:p>
            <a:pPr marL="625475" lvl="1" indent="-336550" eaLnBrk="1" hangingPunct="1">
              <a:buAutoNum type="alphaLcPeriod"/>
            </a:pPr>
            <a:r>
              <a:rPr lang="en-US" altLang="en-US" sz="3200" b="1" dirty="0">
                <a:solidFill>
                  <a:srgbClr val="FFFFFF"/>
                </a:solidFill>
                <a:latin typeface="Arial Narrow" panose="020B0606020202030204" pitchFamily="34" charset="0"/>
              </a:rPr>
              <a:t>Matthew 5:29 - </a:t>
            </a:r>
            <a:r>
              <a:rPr lang="en-US" altLang="en-US" sz="2800" b="1" i="1" dirty="0">
                <a:solidFill>
                  <a:srgbClr val="FFFFFF"/>
                </a:solidFill>
                <a:latin typeface="Arial Narrow" panose="020B0606020202030204" pitchFamily="34" charset="0"/>
              </a:rPr>
              <a:t>If your right eye makes you stumble, tear it out and throw it from you; for it is better for you to lose one of the parts of your </a:t>
            </a:r>
            <a:r>
              <a:rPr lang="en-US" altLang="en-US" sz="2800" b="1" i="1" u="sng" dirty="0">
                <a:solidFill>
                  <a:srgbClr val="FFFFFF"/>
                </a:solidFill>
                <a:latin typeface="Arial Narrow" panose="020B0606020202030204" pitchFamily="34" charset="0"/>
              </a:rPr>
              <a:t>body</a:t>
            </a:r>
            <a:r>
              <a:rPr lang="en-US" altLang="en-US" sz="2800" b="1" i="1" dirty="0">
                <a:solidFill>
                  <a:srgbClr val="FFFFFF"/>
                </a:solidFill>
                <a:latin typeface="Arial Narrow" panose="020B0606020202030204" pitchFamily="34" charset="0"/>
              </a:rPr>
              <a:t>, than for your whole body to be thrown into </a:t>
            </a:r>
            <a:r>
              <a:rPr lang="en-US" altLang="en-US" sz="2800" b="1" i="1" dirty="0" smtClean="0">
                <a:solidFill>
                  <a:srgbClr val="FFFFFF"/>
                </a:solidFill>
                <a:latin typeface="Arial Narrow" panose="020B0606020202030204" pitchFamily="34" charset="0"/>
              </a:rPr>
              <a:t>hell</a:t>
            </a:r>
          </a:p>
          <a:p>
            <a:pPr marL="801688" lvl="2" indent="-292100" eaLnBrk="1" hangingPunct="1"/>
            <a:r>
              <a:rPr lang="en-US" altLang="en-US" sz="3200" b="1" i="1" dirty="0" smtClean="0">
                <a:solidFill>
                  <a:srgbClr val="FFFFFF"/>
                </a:solidFill>
                <a:latin typeface="Arial Narrow" panose="020B0606020202030204" pitchFamily="34" charset="0"/>
              </a:rPr>
              <a:t>A </a:t>
            </a:r>
            <a:r>
              <a:rPr lang="en-US" altLang="en-US" sz="3200" b="1" i="1" dirty="0">
                <a:solidFill>
                  <a:srgbClr val="FFFFFF"/>
                </a:solidFill>
                <a:latin typeface="Arial Narrow" panose="020B0606020202030204" pitchFamily="34" charset="0"/>
              </a:rPr>
              <a:t>physical body of a </a:t>
            </a:r>
            <a:r>
              <a:rPr lang="en-US" altLang="en-US" sz="3200" b="1" i="1" dirty="0" smtClean="0">
                <a:solidFill>
                  <a:srgbClr val="FFFFFF"/>
                </a:solidFill>
                <a:latin typeface="Arial Narrow" panose="020B0606020202030204" pitchFamily="34" charset="0"/>
              </a:rPr>
              <a:t>person</a:t>
            </a:r>
          </a:p>
        </p:txBody>
      </p:sp>
    </p:spTree>
    <p:extLst>
      <p:ext uri="{BB962C8B-B14F-4D97-AF65-F5344CB8AC3E}">
        <p14:creationId xmlns:p14="http://schemas.microsoft.com/office/powerpoint/2010/main" val="2791245454"/>
      </p:ext>
    </p:extLst>
  </p:cSld>
  <p:clrMapOvr>
    <a:masterClrMapping/>
  </p:clrMapOvr>
  <p:transition spd="med">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 presetClass="entr" presetSubtype="4" fill="hold" grpId="0" nodeType="clickEffect">
                                  <p:stCondLst>
                                    <p:cond delay="0"/>
                                  </p:stCondLst>
                                  <p:childTnLst>
                                    <p:set>
                                      <p:cBhvr>
                                        <p:cTn id="10"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1" dur="500"/>
                                        <p:tgtEl>
                                          <p:spTgt spid="5734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2" presetClass="entr" presetSubtype="4" fill="hold" grpId="0" nodeType="clickEffect">
                                  <p:stCondLst>
                                    <p:cond delay="0"/>
                                  </p:stCondLst>
                                  <p:childTnLst>
                                    <p:set>
                                      <p:cBhvr>
                                        <p:cTn id="15"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6" dur="500"/>
                                        <p:tgtEl>
                                          <p:spTgt spid="57347">
                                            <p:txEl>
                                              <p:pRg st="1" end="1"/>
                                            </p:txEl>
                                          </p:spTgt>
                                        </p:tgtEl>
                                      </p:cBhvr>
                                    </p:animEffect>
                                  </p:childTnLst>
                                  <p:subTnLst>
                                    <p:animClr clrSpc="rgb" dir="cw">
                                      <p:cBhvr override="childStyle">
                                        <p:cTn dur="1" fill="hold" display="0" masterRel="nextClick" afterEffect="1"/>
                                        <p:tgtEl>
                                          <p:spTgt spid="57347">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57347">
                                            <p:txEl>
                                              <p:pRg st="2" end="2"/>
                                            </p:txEl>
                                          </p:spTgt>
                                        </p:tgtEl>
                                        <p:attrNameLst>
                                          <p:attrName>style.visibility</p:attrName>
                                        </p:attrNameLst>
                                      </p:cBhvr>
                                      <p:to>
                                        <p:strVal val="visible"/>
                                      </p:to>
                                    </p:set>
                                    <p:animEffect transition="in" filter="slide(fromBottom)">
                                      <p:cBhvr>
                                        <p:cTn id="21" dur="500"/>
                                        <p:tgtEl>
                                          <p:spTgt spid="573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body" idx="4294967295"/>
          </p:nvPr>
        </p:nvSpPr>
        <p:spPr>
          <a:xfrm>
            <a:off x="0" y="0"/>
            <a:ext cx="9144000" cy="6858000"/>
          </a:xfrm>
          <a:noFill/>
        </p:spPr>
        <p:txBody>
          <a:bodyPr/>
          <a:lstStyle/>
          <a:p>
            <a:pPr marL="690563" lvl="1" indent="-288925" eaLnBrk="1" hangingPunct="1">
              <a:buNone/>
            </a:pPr>
            <a:r>
              <a:rPr lang="en-US" altLang="en-US" sz="3200" b="1" dirty="0">
                <a:solidFill>
                  <a:srgbClr val="FFFFFF"/>
                </a:solidFill>
                <a:latin typeface="Arial Narrow" panose="020B0606020202030204" pitchFamily="34" charset="0"/>
              </a:rPr>
              <a:t>b</a:t>
            </a:r>
            <a:r>
              <a:rPr lang="en-US" altLang="en-US" sz="3200" b="1" dirty="0" smtClean="0">
                <a:solidFill>
                  <a:srgbClr val="FFFFFF"/>
                </a:solidFill>
                <a:latin typeface="Arial Narrow" panose="020B0606020202030204" pitchFamily="34" charset="0"/>
              </a:rPr>
              <a:t>. </a:t>
            </a:r>
            <a:r>
              <a:rPr lang="en-US" altLang="en-US" sz="3200" b="1" dirty="0">
                <a:solidFill>
                  <a:srgbClr val="FFFFFF"/>
                </a:solidFill>
                <a:latin typeface="Arial Narrow" panose="020B0606020202030204" pitchFamily="34" charset="0"/>
              </a:rPr>
              <a:t>Romans </a:t>
            </a:r>
            <a:r>
              <a:rPr lang="en-US" altLang="en-US" sz="3200" b="1" dirty="0" smtClean="0">
                <a:solidFill>
                  <a:srgbClr val="FFFFFF"/>
                </a:solidFill>
                <a:latin typeface="Arial Narrow" panose="020B0606020202030204" pitchFamily="34" charset="0"/>
              </a:rPr>
              <a:t>7:4 - </a:t>
            </a:r>
            <a:r>
              <a:rPr lang="en-US" altLang="en-US" sz="2800" b="1" i="1" dirty="0" smtClean="0">
                <a:solidFill>
                  <a:srgbClr val="FFFFFF"/>
                </a:solidFill>
                <a:latin typeface="Arial Narrow" panose="020B0606020202030204" pitchFamily="34" charset="0"/>
              </a:rPr>
              <a:t>Therefore</a:t>
            </a:r>
            <a:r>
              <a:rPr lang="en-US" altLang="en-US" sz="2800" b="1" i="1" dirty="0">
                <a:solidFill>
                  <a:srgbClr val="FFFFFF"/>
                </a:solidFill>
                <a:latin typeface="Arial Narrow" panose="020B0606020202030204" pitchFamily="34" charset="0"/>
              </a:rPr>
              <a:t>, my brethren, you also were made to die to the Law through the </a:t>
            </a:r>
            <a:r>
              <a:rPr lang="en-US" altLang="en-US" sz="2800" b="1" i="1" u="sng" dirty="0">
                <a:solidFill>
                  <a:srgbClr val="FFFFFF"/>
                </a:solidFill>
                <a:latin typeface="Arial Narrow" panose="020B0606020202030204" pitchFamily="34" charset="0"/>
              </a:rPr>
              <a:t>body</a:t>
            </a:r>
            <a:r>
              <a:rPr lang="en-US" altLang="en-US" sz="2800" b="1" i="1" dirty="0">
                <a:solidFill>
                  <a:srgbClr val="FFFFFF"/>
                </a:solidFill>
                <a:latin typeface="Arial Narrow" panose="020B0606020202030204" pitchFamily="34" charset="0"/>
              </a:rPr>
              <a:t> of Christ, so that you might be joined to another, to Him who was raised from the dead, in order that we might bear fruit for God</a:t>
            </a:r>
            <a:r>
              <a:rPr lang="en-US" altLang="en-US" sz="2800" b="1" i="1" dirty="0" smtClean="0">
                <a:solidFill>
                  <a:srgbClr val="FFFFFF"/>
                </a:solidFill>
                <a:latin typeface="Arial Narrow" panose="020B0606020202030204" pitchFamily="34" charset="0"/>
              </a:rPr>
              <a:t>.</a:t>
            </a:r>
          </a:p>
          <a:p>
            <a:pPr marL="690563" lvl="1" indent="-288925" eaLnBrk="1" hangingPunct="1">
              <a:buNone/>
            </a:pPr>
            <a:r>
              <a:rPr lang="en-US" altLang="en-US" sz="2800" b="1" i="1" dirty="0">
                <a:solidFill>
                  <a:srgbClr val="FFFFFF"/>
                </a:solidFill>
                <a:latin typeface="Arial Narrow" panose="020B0606020202030204" pitchFamily="34" charset="0"/>
              </a:rPr>
              <a:t>	</a:t>
            </a:r>
            <a:r>
              <a:rPr lang="en-US" altLang="en-US" sz="3200" b="1" i="1" dirty="0">
                <a:solidFill>
                  <a:srgbClr val="FFFFFF"/>
                </a:solidFill>
                <a:latin typeface="Arial Narrow" panose="020B0606020202030204" pitchFamily="34" charset="0"/>
              </a:rPr>
              <a:t>The physical body of Jesus who died on our behalf</a:t>
            </a:r>
            <a:endParaRPr lang="en-US" altLang="en-US" sz="3200" b="1" i="1" dirty="0" smtClean="0">
              <a:solidFill>
                <a:srgbClr val="FFFFFF"/>
              </a:solidFill>
              <a:latin typeface="Arial Narrow" panose="020B0606020202030204" pitchFamily="34" charset="0"/>
            </a:endParaRPr>
          </a:p>
          <a:p>
            <a:pPr marL="690563" lvl="1" indent="-288925" eaLnBrk="1" hangingPunct="1">
              <a:buNone/>
            </a:pPr>
            <a:r>
              <a:rPr lang="en-US" altLang="en-US" sz="3200" b="1" i="1" dirty="0" smtClean="0">
                <a:solidFill>
                  <a:srgbClr val="FFFFFF"/>
                </a:solidFill>
                <a:latin typeface="Arial Narrow" panose="020B0606020202030204" pitchFamily="34" charset="0"/>
              </a:rPr>
              <a:t>d. </a:t>
            </a:r>
            <a:r>
              <a:rPr lang="en-US" altLang="en-US" sz="3200" b="1" dirty="0">
                <a:solidFill>
                  <a:srgbClr val="FFFFFF"/>
                </a:solidFill>
                <a:latin typeface="Arial Narrow" panose="020B0606020202030204" pitchFamily="34" charset="0"/>
              </a:rPr>
              <a:t>Ephesians </a:t>
            </a:r>
            <a:r>
              <a:rPr lang="en-US" altLang="en-US" sz="3200" b="1" dirty="0" smtClean="0">
                <a:solidFill>
                  <a:srgbClr val="FFFFFF"/>
                </a:solidFill>
                <a:latin typeface="Arial Narrow" panose="020B0606020202030204" pitchFamily="34" charset="0"/>
              </a:rPr>
              <a:t>2:16 - </a:t>
            </a:r>
            <a:r>
              <a:rPr lang="en-US" altLang="en-US" sz="2800" b="1" i="1" dirty="0">
                <a:solidFill>
                  <a:srgbClr val="FFFFFF"/>
                </a:solidFill>
                <a:latin typeface="Arial Narrow" panose="020B0606020202030204" pitchFamily="34" charset="0"/>
              </a:rPr>
              <a:t>and might reconcile them both in one </a:t>
            </a:r>
            <a:r>
              <a:rPr lang="en-US" altLang="en-US" sz="2800" b="1" i="1" u="sng" dirty="0">
                <a:solidFill>
                  <a:srgbClr val="FFFFFF"/>
                </a:solidFill>
                <a:latin typeface="Arial Narrow" panose="020B0606020202030204" pitchFamily="34" charset="0"/>
              </a:rPr>
              <a:t>body</a:t>
            </a:r>
            <a:r>
              <a:rPr lang="en-US" altLang="en-US" sz="2800" b="1" i="1" dirty="0">
                <a:solidFill>
                  <a:srgbClr val="FFFFFF"/>
                </a:solidFill>
                <a:latin typeface="Arial Narrow" panose="020B0606020202030204" pitchFamily="34" charset="0"/>
              </a:rPr>
              <a:t> to God through the cross, by it having put to death the enmity.</a:t>
            </a:r>
          </a:p>
          <a:p>
            <a:pPr marL="690563" lvl="1" indent="0" eaLnBrk="1" hangingPunct="1">
              <a:buNone/>
            </a:pPr>
            <a:r>
              <a:rPr lang="en-US" altLang="en-US" sz="3200" b="1" i="1" dirty="0" smtClean="0">
                <a:solidFill>
                  <a:srgbClr val="FFFFFF"/>
                </a:solidFill>
                <a:latin typeface="Arial Narrow" panose="020B0606020202030204" pitchFamily="34" charset="0"/>
              </a:rPr>
              <a:t>One </a:t>
            </a:r>
            <a:r>
              <a:rPr lang="en-US" altLang="en-US" sz="3200" b="1" i="1" dirty="0">
                <a:solidFill>
                  <a:srgbClr val="FFFFFF"/>
                </a:solidFill>
                <a:latin typeface="Arial Narrow" panose="020B0606020202030204" pitchFamily="34" charset="0"/>
              </a:rPr>
              <a:t>group in close association with one another</a:t>
            </a:r>
            <a:endParaRPr lang="en-US" altLang="en-US" sz="3200" b="1" i="1" dirty="0" smtClean="0">
              <a:solidFill>
                <a:srgbClr val="FFFFFF"/>
              </a:solidFill>
              <a:latin typeface="Arial Narrow" panose="020B0606020202030204" pitchFamily="34" charset="0"/>
            </a:endParaRPr>
          </a:p>
          <a:p>
            <a:pPr marL="690563" lvl="1" indent="-288925" eaLnBrk="1" hangingPunct="1">
              <a:buNone/>
            </a:pPr>
            <a:r>
              <a:rPr lang="en-US" altLang="en-US" sz="3200" b="1" i="1" dirty="0" smtClean="0">
                <a:solidFill>
                  <a:srgbClr val="FFFFFF"/>
                </a:solidFill>
                <a:latin typeface="Arial Narrow" panose="020B0606020202030204" pitchFamily="34" charset="0"/>
              </a:rPr>
              <a:t>e</a:t>
            </a:r>
            <a:r>
              <a:rPr lang="en-US" altLang="en-US" sz="3200" b="1" i="1" dirty="0">
                <a:solidFill>
                  <a:srgbClr val="FFFFFF"/>
                </a:solidFill>
                <a:latin typeface="Arial Narrow" panose="020B0606020202030204" pitchFamily="34" charset="0"/>
              </a:rPr>
              <a:t>. Hebrews </a:t>
            </a:r>
            <a:r>
              <a:rPr lang="en-US" altLang="en-US" sz="3200" b="1" i="1" dirty="0" smtClean="0">
                <a:solidFill>
                  <a:srgbClr val="FFFFFF"/>
                </a:solidFill>
                <a:latin typeface="Arial Narrow" panose="020B0606020202030204" pitchFamily="34" charset="0"/>
              </a:rPr>
              <a:t>13:3 - </a:t>
            </a:r>
            <a:r>
              <a:rPr lang="en-US" altLang="en-US" sz="2800" b="1" i="1" dirty="0">
                <a:solidFill>
                  <a:srgbClr val="FFFFFF"/>
                </a:solidFill>
                <a:latin typeface="Arial Narrow" panose="020B0606020202030204" pitchFamily="34" charset="0"/>
              </a:rPr>
              <a:t>Remember the prisoners, as though in prison with them, and those who are ill-treated, since you yourselves also are in the </a:t>
            </a:r>
            <a:r>
              <a:rPr lang="en-US" altLang="en-US" sz="2800" b="1" i="1" u="sng" dirty="0">
                <a:solidFill>
                  <a:srgbClr val="FFFFFF"/>
                </a:solidFill>
                <a:latin typeface="Arial Narrow" panose="020B0606020202030204" pitchFamily="34" charset="0"/>
              </a:rPr>
              <a:t>body</a:t>
            </a:r>
            <a:r>
              <a:rPr lang="en-US" altLang="en-US" sz="2800" b="1" i="1" dirty="0" smtClean="0">
                <a:solidFill>
                  <a:srgbClr val="FFFFFF"/>
                </a:solidFill>
                <a:latin typeface="Arial Narrow" panose="020B0606020202030204" pitchFamily="34" charset="0"/>
              </a:rPr>
              <a:t>.</a:t>
            </a:r>
          </a:p>
          <a:p>
            <a:pPr marL="690563" lvl="1" indent="-288925" eaLnBrk="1" hangingPunct="1">
              <a:buNone/>
            </a:pPr>
            <a:r>
              <a:rPr lang="en-US" altLang="en-US" sz="2800" b="1" i="1" dirty="0">
                <a:solidFill>
                  <a:srgbClr val="FFFFFF"/>
                </a:solidFill>
                <a:latin typeface="Arial Narrow" panose="020B0606020202030204" pitchFamily="34" charset="0"/>
              </a:rPr>
              <a:t>	</a:t>
            </a:r>
            <a:r>
              <a:rPr lang="en-US" altLang="en-US" sz="3200" b="1" i="1" dirty="0">
                <a:solidFill>
                  <a:srgbClr val="FFFFFF"/>
                </a:solidFill>
                <a:latin typeface="Arial Narrow" panose="020B0606020202030204" pitchFamily="34" charset="0"/>
              </a:rPr>
              <a:t>One association of those joined together in Jesus </a:t>
            </a:r>
            <a:r>
              <a:rPr lang="en-US" altLang="en-US" sz="3200" b="1" i="1" dirty="0" smtClean="0">
                <a:solidFill>
                  <a:srgbClr val="FFFFFF"/>
                </a:solidFill>
                <a:latin typeface="Arial Narrow" panose="020B0606020202030204" pitchFamily="34" charset="0"/>
              </a:rPr>
              <a:t>Christ</a:t>
            </a:r>
            <a:endParaRPr lang="en-US" altLang="en-US" sz="3200" b="1" i="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219861236"/>
      </p:ext>
    </p:extLst>
  </p:cSld>
  <p:clrMapOvr>
    <a:masterClrMapping/>
  </p:clrMapOvr>
  <p:transition spd="med">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slide(fromBottom)">
                                      <p:cBhvr>
                                        <p:cTn id="7" dur="500"/>
                                        <p:tgtEl>
                                          <p:spTgt spid="57347">
                                            <p:txEl>
                                              <p:pRg st="0" end="0"/>
                                            </p:txEl>
                                          </p:spTgt>
                                        </p:tgtEl>
                                      </p:cBhvr>
                                    </p:animEffect>
                                  </p:childTnLst>
                                  <p:subTnLst>
                                    <p:animClr clrSpc="rgb" dir="cw">
                                      <p:cBhvr override="childStyle">
                                        <p:cTn dur="1" fill="hold" display="0" masterRel="nextClick" afterEffect="1"/>
                                        <p:tgtEl>
                                          <p:spTgt spid="57347">
                                            <p:txEl>
                                              <p:pRg st="0" end="0"/>
                                            </p:txEl>
                                          </p:spTgt>
                                        </p:tgtEl>
                                        <p:attrNameLst>
                                          <p:attrName>ppt_c</p:attrName>
                                        </p:attrNameLst>
                                      </p:cBhvr>
                                      <p:to>
                                        <a:srgbClr val="C0C0C0"/>
                                      </p:to>
                                    </p:animClr>
                                  </p:sub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2" dur="500"/>
                                        <p:tgtEl>
                                          <p:spTgt spid="57347">
                                            <p:txEl>
                                              <p:pRg st="1" end="1"/>
                                            </p:txEl>
                                          </p:spTgt>
                                        </p:tgtEl>
                                      </p:cBhvr>
                                    </p:animEffect>
                                  </p:childTnLst>
                                  <p:subTnLst>
                                    <p:animClr clrSpc="rgb" dir="cw">
                                      <p:cBhvr override="childStyle">
                                        <p:cTn dur="1" fill="hold" display="0" masterRel="nextClick" afterEffect="1"/>
                                        <p:tgtEl>
                                          <p:spTgt spid="57347">
                                            <p:txEl>
                                              <p:pRg st="1" end="1"/>
                                            </p:txEl>
                                          </p:spTgt>
                                        </p:tgtEl>
                                        <p:attrNameLst>
                                          <p:attrName>ppt_c</p:attrName>
                                        </p:attrNameLst>
                                      </p:cBhvr>
                                      <p:to>
                                        <a:srgbClr val="C0C0C0"/>
                                      </p:to>
                                    </p:animClr>
                                  </p:sub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57347">
                                            <p:txEl>
                                              <p:pRg st="2" end="2"/>
                                            </p:txEl>
                                          </p:spTgt>
                                        </p:tgtEl>
                                        <p:attrNameLst>
                                          <p:attrName>style.visibility</p:attrName>
                                        </p:attrNameLst>
                                      </p:cBhvr>
                                      <p:to>
                                        <p:strVal val="visible"/>
                                      </p:to>
                                    </p:set>
                                    <p:animEffect transition="in" filter="slide(fromBottom)">
                                      <p:cBhvr>
                                        <p:cTn id="17" dur="500"/>
                                        <p:tgtEl>
                                          <p:spTgt spid="57347">
                                            <p:txEl>
                                              <p:pRg st="2" end="2"/>
                                            </p:txEl>
                                          </p:spTgt>
                                        </p:tgtEl>
                                      </p:cBhvr>
                                    </p:animEffect>
                                  </p:childTnLst>
                                  <p:subTnLst>
                                    <p:animClr clrSpc="rgb" dir="cw">
                                      <p:cBhvr override="childStyle">
                                        <p:cTn dur="1" fill="hold" display="0" masterRel="nextClick" afterEffect="1"/>
                                        <p:tgtEl>
                                          <p:spTgt spid="57347">
                                            <p:txEl>
                                              <p:pRg st="2" end="2"/>
                                            </p:txEl>
                                          </p:spTgt>
                                        </p:tgtEl>
                                        <p:attrNameLst>
                                          <p:attrName>ppt_c</p:attrName>
                                        </p:attrNameLst>
                                      </p:cBhvr>
                                      <p:to>
                                        <a:srgbClr val="C0C0C0"/>
                                      </p:to>
                                    </p:animClr>
                                  </p:sub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57347">
                                            <p:txEl>
                                              <p:pRg st="3" end="3"/>
                                            </p:txEl>
                                          </p:spTgt>
                                        </p:tgtEl>
                                        <p:attrNameLst>
                                          <p:attrName>style.visibility</p:attrName>
                                        </p:attrNameLst>
                                      </p:cBhvr>
                                      <p:to>
                                        <p:strVal val="visible"/>
                                      </p:to>
                                    </p:set>
                                    <p:animEffect transition="in" filter="slide(fromBottom)">
                                      <p:cBhvr>
                                        <p:cTn id="22" dur="500"/>
                                        <p:tgtEl>
                                          <p:spTgt spid="57347">
                                            <p:txEl>
                                              <p:pRg st="3" end="3"/>
                                            </p:txEl>
                                          </p:spTgt>
                                        </p:tgtEl>
                                      </p:cBhvr>
                                    </p:animEffect>
                                  </p:childTnLst>
                                  <p:subTnLst>
                                    <p:animClr clrSpc="rgb" dir="cw">
                                      <p:cBhvr override="childStyle">
                                        <p:cTn dur="1" fill="hold" display="0" masterRel="nextClick" afterEffect="1"/>
                                        <p:tgtEl>
                                          <p:spTgt spid="57347">
                                            <p:txEl>
                                              <p:pRg st="3" end="3"/>
                                            </p:txEl>
                                          </p:spTgt>
                                        </p:tgtEl>
                                        <p:attrNameLst>
                                          <p:attrName>ppt_c</p:attrName>
                                        </p:attrNameLst>
                                      </p:cBhvr>
                                      <p:to>
                                        <a:srgbClr val="C0C0C0"/>
                                      </p:to>
                                    </p:animClr>
                                  </p:sub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57347">
                                            <p:txEl>
                                              <p:pRg st="4" end="4"/>
                                            </p:txEl>
                                          </p:spTgt>
                                        </p:tgtEl>
                                        <p:attrNameLst>
                                          <p:attrName>style.visibility</p:attrName>
                                        </p:attrNameLst>
                                      </p:cBhvr>
                                      <p:to>
                                        <p:strVal val="visible"/>
                                      </p:to>
                                    </p:set>
                                    <p:animEffect transition="in" filter="slide(fromBottom)">
                                      <p:cBhvr>
                                        <p:cTn id="27" dur="500"/>
                                        <p:tgtEl>
                                          <p:spTgt spid="5734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57347">
                                            <p:txEl>
                                              <p:pRg st="5" end="5"/>
                                            </p:txEl>
                                          </p:spTgt>
                                        </p:tgtEl>
                                        <p:attrNameLst>
                                          <p:attrName>style.visibility</p:attrName>
                                        </p:attrNameLst>
                                      </p:cBhvr>
                                      <p:to>
                                        <p:strVal val="visible"/>
                                      </p:to>
                                    </p:set>
                                    <p:animEffect transition="in" filter="slide(fromBottom)">
                                      <p:cBhvr>
                                        <p:cTn id="32" dur="500"/>
                                        <p:tgtEl>
                                          <p:spTgt spid="573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0" y="61556"/>
            <a:ext cx="9144000" cy="553998"/>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Rule 12 – Assignments, </a:t>
            </a:r>
            <a:r>
              <a:rPr lang="en-US" altLang="en-US" sz="3600" b="1" u="sng" dirty="0" err="1">
                <a:solidFill>
                  <a:srgbClr val="A0D0FF"/>
                </a:solidFill>
                <a:latin typeface="Arial Narrow" panose="020B0606020202030204" pitchFamily="34" charset="0"/>
              </a:rPr>
              <a:t>pg</a:t>
            </a:r>
            <a:r>
              <a:rPr lang="en-US" altLang="en-US" sz="3600" b="1" u="sng" dirty="0">
                <a:solidFill>
                  <a:srgbClr val="A0D0FF"/>
                </a:solidFill>
                <a:latin typeface="Arial Narrow" panose="020B0606020202030204" pitchFamily="34" charset="0"/>
              </a:rPr>
              <a:t> </a:t>
            </a:r>
            <a:r>
              <a:rPr lang="en-US" altLang="en-US" sz="3600" b="1" u="sng" dirty="0" smtClean="0">
                <a:solidFill>
                  <a:srgbClr val="A0D0FF"/>
                </a:solidFill>
                <a:latin typeface="Arial Narrow" panose="020B0606020202030204" pitchFamily="34" charset="0"/>
              </a:rPr>
              <a:t>243</a:t>
            </a:r>
            <a:endParaRPr lang="en-US" altLang="en-US" sz="3600" b="1" dirty="0" smtClean="0">
              <a:solidFill>
                <a:srgbClr val="FFFF99"/>
              </a:solidFill>
              <a:latin typeface="Arial Narrow" panose="020B0606020202030204" pitchFamily="34" charset="0"/>
            </a:endParaRPr>
          </a:p>
        </p:txBody>
      </p:sp>
      <p:sp>
        <p:nvSpPr>
          <p:cNvPr id="59395" name="Rectangle 3"/>
          <p:cNvSpPr>
            <a:spLocks noGrp="1" noChangeArrowheads="1"/>
          </p:cNvSpPr>
          <p:nvPr>
            <p:ph type="body" idx="4294967295"/>
          </p:nvPr>
        </p:nvSpPr>
        <p:spPr>
          <a:xfrm>
            <a:off x="9331" y="615554"/>
            <a:ext cx="9144000" cy="6242446"/>
          </a:xfrm>
          <a:noFill/>
        </p:spPr>
        <p:txBody>
          <a:bodyPr/>
          <a:lstStyle/>
          <a:p>
            <a:pPr marL="457200" indent="-401638" eaLnBrk="1" hangingPunct="1">
              <a:buNone/>
            </a:pPr>
            <a:r>
              <a:rPr lang="en-US" altLang="en-US" sz="3200" b="1" dirty="0" smtClean="0">
                <a:solidFill>
                  <a:srgbClr val="FFFFFF"/>
                </a:solidFill>
                <a:latin typeface="Arial Narrow" panose="020B0606020202030204" pitchFamily="34" charset="0"/>
              </a:rPr>
              <a:t>3. Study </a:t>
            </a:r>
            <a:r>
              <a:rPr lang="en-US" altLang="en-US" sz="3200" b="1" dirty="0">
                <a:solidFill>
                  <a:srgbClr val="FFFFFF"/>
                </a:solidFill>
                <a:latin typeface="Arial Narrow" panose="020B0606020202030204" pitchFamily="34" charset="0"/>
              </a:rPr>
              <a:t>Romans 7:1-8:4 and note Paul’s use of the word “law.” How many different kinds of law can you find? Note them: (Law </a:t>
            </a:r>
            <a:r>
              <a:rPr lang="en-US" altLang="en-US" sz="3200" b="1" dirty="0" smtClean="0">
                <a:solidFill>
                  <a:srgbClr val="FFFFFF"/>
                </a:solidFill>
                <a:latin typeface="Arial Narrow" panose="020B0606020202030204" pitchFamily="34" charset="0"/>
              </a:rPr>
              <a:t>is </a:t>
            </a:r>
            <a:r>
              <a:rPr lang="en-US" altLang="en-US" sz="3200" b="1" dirty="0">
                <a:solidFill>
                  <a:srgbClr val="FFFFFF"/>
                </a:solidFill>
                <a:latin typeface="Arial Narrow" panose="020B0606020202030204" pitchFamily="34" charset="0"/>
              </a:rPr>
              <a:t>mentioned 27 </a:t>
            </a:r>
            <a:r>
              <a:rPr lang="en-US" altLang="en-US" sz="3200" b="1" dirty="0" smtClean="0">
                <a:solidFill>
                  <a:srgbClr val="FFFFFF"/>
                </a:solidFill>
                <a:latin typeface="Arial Narrow" panose="020B0606020202030204" pitchFamily="34" charset="0"/>
              </a:rPr>
              <a:t>times)</a:t>
            </a:r>
          </a:p>
          <a:p>
            <a:pPr eaLnBrk="1" hangingPunct="1"/>
            <a:r>
              <a:rPr lang="en-US" altLang="en-US" sz="2800" b="1" dirty="0">
                <a:solidFill>
                  <a:srgbClr val="FFFFFF"/>
                </a:solidFill>
                <a:latin typeface="Arial Narrow" panose="020B0606020202030204" pitchFamily="34" charset="0"/>
              </a:rPr>
              <a:t>7:1-3 -  Rules of jurisdiction</a:t>
            </a:r>
          </a:p>
          <a:p>
            <a:pPr eaLnBrk="1" hangingPunct="1"/>
            <a:r>
              <a:rPr lang="en-US" altLang="en-US" sz="2800" b="1" dirty="0" smtClean="0">
                <a:solidFill>
                  <a:srgbClr val="FFFFFF"/>
                </a:solidFill>
                <a:latin typeface="Arial Narrow" panose="020B0606020202030204" pitchFamily="34" charset="0"/>
              </a:rPr>
              <a:t>7:4-16</a:t>
            </a:r>
            <a:r>
              <a:rPr lang="en-US" altLang="en-US" sz="2800" b="1" dirty="0">
                <a:solidFill>
                  <a:srgbClr val="FFFFFF"/>
                </a:solidFill>
                <a:latin typeface="Arial Narrow" panose="020B0606020202030204" pitchFamily="34" charset="0"/>
              </a:rPr>
              <a:t>, 8:3-4 - Moses’ commands</a:t>
            </a:r>
          </a:p>
          <a:p>
            <a:pPr eaLnBrk="1" hangingPunct="1"/>
            <a:r>
              <a:rPr lang="en-US" altLang="en-US" sz="2800" b="1" dirty="0" smtClean="0">
                <a:solidFill>
                  <a:srgbClr val="FFFFFF"/>
                </a:solidFill>
                <a:latin typeface="Arial Narrow" panose="020B0606020202030204" pitchFamily="34" charset="0"/>
              </a:rPr>
              <a:t>7:22 </a:t>
            </a:r>
            <a:r>
              <a:rPr lang="en-US" altLang="en-US" sz="2800" b="1" dirty="0">
                <a:solidFill>
                  <a:srgbClr val="FFFFFF"/>
                </a:solidFill>
                <a:latin typeface="Arial Narrow" panose="020B0606020202030204" pitchFamily="34" charset="0"/>
              </a:rPr>
              <a:t>- law of God inner moral conscience</a:t>
            </a:r>
          </a:p>
          <a:p>
            <a:pPr eaLnBrk="1" hangingPunct="1"/>
            <a:r>
              <a:rPr lang="en-US" altLang="en-US" sz="2800" b="1" dirty="0" smtClean="0">
                <a:solidFill>
                  <a:srgbClr val="FFFFFF"/>
                </a:solidFill>
                <a:latin typeface="Arial Narrow" panose="020B0606020202030204" pitchFamily="34" charset="0"/>
              </a:rPr>
              <a:t>7:23 </a:t>
            </a:r>
            <a:r>
              <a:rPr lang="en-US" altLang="en-US" sz="2800" b="1" dirty="0">
                <a:solidFill>
                  <a:srgbClr val="FFFFFF"/>
                </a:solidFill>
                <a:latin typeface="Arial Narrow" panose="020B0606020202030204" pitchFamily="34" charset="0"/>
              </a:rPr>
              <a:t>- law in the members of body - desires of unredeemed flesh / sin nature </a:t>
            </a:r>
          </a:p>
          <a:p>
            <a:pPr eaLnBrk="1" hangingPunct="1"/>
            <a:r>
              <a:rPr lang="en-US" altLang="en-US" sz="2800" b="1" dirty="0" smtClean="0">
                <a:solidFill>
                  <a:srgbClr val="FFFFFF"/>
                </a:solidFill>
                <a:latin typeface="Arial Narrow" panose="020B0606020202030204" pitchFamily="34" charset="0"/>
              </a:rPr>
              <a:t>7:23 </a:t>
            </a:r>
            <a:r>
              <a:rPr lang="en-US" altLang="en-US" sz="2800" b="1" dirty="0">
                <a:solidFill>
                  <a:srgbClr val="FFFFFF"/>
                </a:solidFill>
                <a:latin typeface="Arial Narrow" panose="020B0606020202030204" pitchFamily="34" charset="0"/>
              </a:rPr>
              <a:t>- law of mind - body of truth known</a:t>
            </a:r>
          </a:p>
          <a:p>
            <a:pPr eaLnBrk="1" hangingPunct="1"/>
            <a:r>
              <a:rPr lang="en-US" altLang="en-US" sz="2800" b="1" dirty="0" smtClean="0">
                <a:solidFill>
                  <a:srgbClr val="FFFFFF"/>
                </a:solidFill>
                <a:latin typeface="Arial Narrow" panose="020B0606020202030204" pitchFamily="34" charset="0"/>
              </a:rPr>
              <a:t>7:23 </a:t>
            </a:r>
            <a:r>
              <a:rPr lang="en-US" altLang="en-US" sz="2800" b="1" dirty="0">
                <a:solidFill>
                  <a:srgbClr val="FFFFFF"/>
                </a:solidFill>
                <a:latin typeface="Arial Narrow" panose="020B0606020202030204" pitchFamily="34" charset="0"/>
              </a:rPr>
              <a:t>- law of sin - sin nature</a:t>
            </a:r>
          </a:p>
          <a:p>
            <a:pPr eaLnBrk="1" hangingPunct="1"/>
            <a:r>
              <a:rPr lang="en-US" altLang="en-US" sz="2800" b="1" dirty="0" smtClean="0">
                <a:solidFill>
                  <a:srgbClr val="FFFFFF"/>
                </a:solidFill>
                <a:latin typeface="Arial Narrow" panose="020B0606020202030204" pitchFamily="34" charset="0"/>
              </a:rPr>
              <a:t>8:2 </a:t>
            </a:r>
            <a:r>
              <a:rPr lang="en-US" altLang="en-US" sz="2800" b="1" dirty="0">
                <a:solidFill>
                  <a:srgbClr val="FFFFFF"/>
                </a:solidFill>
                <a:latin typeface="Arial Narrow" panose="020B0606020202030204" pitchFamily="34" charset="0"/>
              </a:rPr>
              <a:t>- law of the Spirit of life in Christ - regenerated life / desire for righteousness</a:t>
            </a:r>
            <a:endParaRPr lang="en-US" altLang="en-US" sz="2800" b="1" dirty="0" smtClean="0">
              <a:solidFill>
                <a:srgbClr val="FFFFFF"/>
              </a:solidFill>
              <a:latin typeface="Arial Narrow" panose="020B0606020202030204" pitchFamily="34" charset="0"/>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1" dur="500"/>
                                        <p:tgtEl>
                                          <p:spTgt spid="5939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grpId="0" nodeType="clickEffect">
                                  <p:stCondLst>
                                    <p:cond delay="0"/>
                                  </p:stCondLst>
                                  <p:childTnLst>
                                    <p:set>
                                      <p:cBhvr>
                                        <p:cTn id="15" dur="1" fill="hold">
                                          <p:stCondLst>
                                            <p:cond delay="0"/>
                                          </p:stCondLst>
                                        </p:cTn>
                                        <p:tgtEl>
                                          <p:spTgt spid="59395">
                                            <p:txEl>
                                              <p:pRg st="1" end="1"/>
                                            </p:txEl>
                                          </p:spTgt>
                                        </p:tgtEl>
                                        <p:attrNameLst>
                                          <p:attrName>style.visibility</p:attrName>
                                        </p:attrNameLst>
                                      </p:cBhvr>
                                      <p:to>
                                        <p:strVal val="visible"/>
                                      </p:to>
                                    </p:set>
                                    <p:animEffect transition="in" filter="randombar(horizontal)">
                                      <p:cBhvr>
                                        <p:cTn id="16" dur="500"/>
                                        <p:tgtEl>
                                          <p:spTgt spid="59395">
                                            <p:txEl>
                                              <p:pRg st="1" end="1"/>
                                            </p:txEl>
                                          </p:spTgt>
                                        </p:tgtEl>
                                      </p:cBhvr>
                                    </p:animEffect>
                                  </p:childTnLst>
                                  <p:subTnLst>
                                    <p:animClr clrSpc="rgb" dir="cw">
                                      <p:cBhvr override="childStyle">
                                        <p:cTn dur="1" fill="hold" display="0" masterRel="nextClick" afterEffect="1"/>
                                        <p:tgtEl>
                                          <p:spTgt spid="59395">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59395">
                                            <p:txEl>
                                              <p:pRg st="2" end="2"/>
                                            </p:txEl>
                                          </p:spTgt>
                                        </p:tgtEl>
                                        <p:attrNameLst>
                                          <p:attrName>style.visibility</p:attrName>
                                        </p:attrNameLst>
                                      </p:cBhvr>
                                      <p:to>
                                        <p:strVal val="visible"/>
                                      </p:to>
                                    </p:set>
                                    <p:animEffect transition="in" filter="randombar(horizontal)">
                                      <p:cBhvr>
                                        <p:cTn id="21" dur="500"/>
                                        <p:tgtEl>
                                          <p:spTgt spid="59395">
                                            <p:txEl>
                                              <p:pRg st="2" end="2"/>
                                            </p:txEl>
                                          </p:spTgt>
                                        </p:tgtEl>
                                      </p:cBhvr>
                                    </p:animEffect>
                                  </p:childTnLst>
                                  <p:subTnLst>
                                    <p:animClr clrSpc="rgb" dir="cw">
                                      <p:cBhvr override="childStyle">
                                        <p:cTn dur="1" fill="hold" display="0" masterRel="nextClick" afterEffect="1"/>
                                        <p:tgtEl>
                                          <p:spTgt spid="59395">
                                            <p:txEl>
                                              <p:pRg st="2" end="2"/>
                                            </p:txEl>
                                          </p:spTgt>
                                        </p:tgtEl>
                                        <p:attrNameLst>
                                          <p:attrName>ppt_c</p:attrName>
                                        </p:attrNameLst>
                                      </p:cBhvr>
                                      <p:to>
                                        <a:srgbClr val="C0C0C0"/>
                                      </p:to>
                                    </p:animClr>
                                  </p:sub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59395">
                                            <p:txEl>
                                              <p:pRg st="3" end="3"/>
                                            </p:txEl>
                                          </p:spTgt>
                                        </p:tgtEl>
                                        <p:attrNameLst>
                                          <p:attrName>style.visibility</p:attrName>
                                        </p:attrNameLst>
                                      </p:cBhvr>
                                      <p:to>
                                        <p:strVal val="visible"/>
                                      </p:to>
                                    </p:set>
                                    <p:animEffect transition="in" filter="randombar(horizontal)">
                                      <p:cBhvr>
                                        <p:cTn id="26" dur="500"/>
                                        <p:tgtEl>
                                          <p:spTgt spid="59395">
                                            <p:txEl>
                                              <p:pRg st="3" end="3"/>
                                            </p:txEl>
                                          </p:spTgt>
                                        </p:tgtEl>
                                      </p:cBhvr>
                                    </p:animEffect>
                                  </p:childTnLst>
                                  <p:subTnLst>
                                    <p:animClr clrSpc="rgb" dir="cw">
                                      <p:cBhvr override="childStyle">
                                        <p:cTn dur="1" fill="hold" display="0" masterRel="nextClick" afterEffect="1"/>
                                        <p:tgtEl>
                                          <p:spTgt spid="59395">
                                            <p:txEl>
                                              <p:pRg st="3" end="3"/>
                                            </p:txEl>
                                          </p:spTgt>
                                        </p:tgtEl>
                                        <p:attrNameLst>
                                          <p:attrName>ppt_c</p:attrName>
                                        </p:attrNameLst>
                                      </p:cBhvr>
                                      <p:to>
                                        <a:srgbClr val="C0C0C0"/>
                                      </p:to>
                                    </p:animClr>
                                  </p:sub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59395">
                                            <p:txEl>
                                              <p:pRg st="4" end="4"/>
                                            </p:txEl>
                                          </p:spTgt>
                                        </p:tgtEl>
                                        <p:attrNameLst>
                                          <p:attrName>style.visibility</p:attrName>
                                        </p:attrNameLst>
                                      </p:cBhvr>
                                      <p:to>
                                        <p:strVal val="visible"/>
                                      </p:to>
                                    </p:set>
                                    <p:animEffect transition="in" filter="randombar(horizontal)">
                                      <p:cBhvr>
                                        <p:cTn id="31" dur="500"/>
                                        <p:tgtEl>
                                          <p:spTgt spid="59395">
                                            <p:txEl>
                                              <p:pRg st="4" end="4"/>
                                            </p:txEl>
                                          </p:spTgt>
                                        </p:tgtEl>
                                      </p:cBhvr>
                                    </p:animEffect>
                                  </p:childTnLst>
                                  <p:subTnLst>
                                    <p:animClr clrSpc="rgb" dir="cw">
                                      <p:cBhvr override="childStyle">
                                        <p:cTn dur="1" fill="hold" display="0" masterRel="nextClick" afterEffect="1"/>
                                        <p:tgtEl>
                                          <p:spTgt spid="59395">
                                            <p:txEl>
                                              <p:pRg st="4" end="4"/>
                                            </p:txEl>
                                          </p:spTgt>
                                        </p:tgtEl>
                                        <p:attrNameLst>
                                          <p:attrName>ppt_c</p:attrName>
                                        </p:attrNameLst>
                                      </p:cBhvr>
                                      <p:to>
                                        <a:srgbClr val="C0C0C0"/>
                                      </p:to>
                                    </p:animClr>
                                  </p:sub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59395">
                                            <p:txEl>
                                              <p:pRg st="5" end="5"/>
                                            </p:txEl>
                                          </p:spTgt>
                                        </p:tgtEl>
                                        <p:attrNameLst>
                                          <p:attrName>style.visibility</p:attrName>
                                        </p:attrNameLst>
                                      </p:cBhvr>
                                      <p:to>
                                        <p:strVal val="visible"/>
                                      </p:to>
                                    </p:set>
                                    <p:animEffect transition="in" filter="randombar(horizontal)">
                                      <p:cBhvr>
                                        <p:cTn id="36" dur="500"/>
                                        <p:tgtEl>
                                          <p:spTgt spid="59395">
                                            <p:txEl>
                                              <p:pRg st="5" end="5"/>
                                            </p:txEl>
                                          </p:spTgt>
                                        </p:tgtEl>
                                      </p:cBhvr>
                                    </p:animEffect>
                                  </p:childTnLst>
                                  <p:subTnLst>
                                    <p:animClr clrSpc="rgb" dir="cw">
                                      <p:cBhvr override="childStyle">
                                        <p:cTn dur="1" fill="hold" display="0" masterRel="nextClick" afterEffect="1"/>
                                        <p:tgtEl>
                                          <p:spTgt spid="59395">
                                            <p:txEl>
                                              <p:pRg st="5" end="5"/>
                                            </p:txEl>
                                          </p:spTgt>
                                        </p:tgtEl>
                                        <p:attrNameLst>
                                          <p:attrName>ppt_c</p:attrName>
                                        </p:attrNameLst>
                                      </p:cBhvr>
                                      <p:to>
                                        <a:srgbClr val="C0C0C0"/>
                                      </p:to>
                                    </p:animClr>
                                  </p:sub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59395">
                                            <p:txEl>
                                              <p:pRg st="6" end="6"/>
                                            </p:txEl>
                                          </p:spTgt>
                                        </p:tgtEl>
                                        <p:attrNameLst>
                                          <p:attrName>style.visibility</p:attrName>
                                        </p:attrNameLst>
                                      </p:cBhvr>
                                      <p:to>
                                        <p:strVal val="visible"/>
                                      </p:to>
                                    </p:set>
                                    <p:animEffect transition="in" filter="randombar(horizontal)">
                                      <p:cBhvr>
                                        <p:cTn id="41" dur="500"/>
                                        <p:tgtEl>
                                          <p:spTgt spid="59395">
                                            <p:txEl>
                                              <p:pRg st="6" end="6"/>
                                            </p:txEl>
                                          </p:spTgt>
                                        </p:tgtEl>
                                      </p:cBhvr>
                                    </p:animEffect>
                                  </p:childTnLst>
                                  <p:subTnLst>
                                    <p:animClr clrSpc="rgb" dir="cw">
                                      <p:cBhvr override="childStyle">
                                        <p:cTn dur="1" fill="hold" display="0" masterRel="nextClick" afterEffect="1"/>
                                        <p:tgtEl>
                                          <p:spTgt spid="59395">
                                            <p:txEl>
                                              <p:pRg st="6" end="6"/>
                                            </p:txEl>
                                          </p:spTgt>
                                        </p:tgtEl>
                                        <p:attrNameLst>
                                          <p:attrName>ppt_c</p:attrName>
                                        </p:attrNameLst>
                                      </p:cBhvr>
                                      <p:to>
                                        <a:srgbClr val="C0C0C0"/>
                                      </p:to>
                                    </p:animClr>
                                  </p:subTnLst>
                                </p:cTn>
                              </p:par>
                            </p:childTnLst>
                          </p:cTn>
                        </p:par>
                      </p:childTnLst>
                    </p:cTn>
                  </p:par>
                  <p:par>
                    <p:cTn id="42" fill="hold">
                      <p:stCondLst>
                        <p:cond delay="indefinite"/>
                      </p:stCondLst>
                      <p:childTnLst>
                        <p:par>
                          <p:cTn id="43" fill="hold">
                            <p:stCondLst>
                              <p:cond delay="0"/>
                            </p:stCondLst>
                            <p:childTnLst>
                              <p:par>
                                <p:cTn id="44" presetID="14" presetClass="entr" presetSubtype="10" fill="hold" grpId="0" nodeType="clickEffect">
                                  <p:stCondLst>
                                    <p:cond delay="0"/>
                                  </p:stCondLst>
                                  <p:childTnLst>
                                    <p:set>
                                      <p:cBhvr>
                                        <p:cTn id="45" dur="1" fill="hold">
                                          <p:stCondLst>
                                            <p:cond delay="0"/>
                                          </p:stCondLst>
                                        </p:cTn>
                                        <p:tgtEl>
                                          <p:spTgt spid="59395">
                                            <p:txEl>
                                              <p:pRg st="7" end="7"/>
                                            </p:txEl>
                                          </p:spTgt>
                                        </p:tgtEl>
                                        <p:attrNameLst>
                                          <p:attrName>style.visibility</p:attrName>
                                        </p:attrNameLst>
                                      </p:cBhvr>
                                      <p:to>
                                        <p:strVal val="visible"/>
                                      </p:to>
                                    </p:set>
                                    <p:animEffect transition="in" filter="randombar(horizontal)">
                                      <p:cBhvr>
                                        <p:cTn id="46" dur="500"/>
                                        <p:tgtEl>
                                          <p:spTgt spid="593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0" y="61556"/>
            <a:ext cx="9144000" cy="553998"/>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Rule 12 – Assignments, </a:t>
            </a:r>
            <a:r>
              <a:rPr lang="en-US" altLang="en-US" sz="3600" b="1" u="sng" dirty="0" err="1">
                <a:solidFill>
                  <a:srgbClr val="A0D0FF"/>
                </a:solidFill>
                <a:latin typeface="Arial Narrow" panose="020B0606020202030204" pitchFamily="34" charset="0"/>
              </a:rPr>
              <a:t>pg</a:t>
            </a:r>
            <a:r>
              <a:rPr lang="en-US" altLang="en-US" sz="3600" b="1" u="sng" dirty="0">
                <a:solidFill>
                  <a:srgbClr val="A0D0FF"/>
                </a:solidFill>
                <a:latin typeface="Arial Narrow" panose="020B0606020202030204" pitchFamily="34" charset="0"/>
              </a:rPr>
              <a:t> </a:t>
            </a:r>
            <a:r>
              <a:rPr lang="en-US" altLang="en-US" sz="3600" b="1" u="sng" dirty="0" smtClean="0">
                <a:solidFill>
                  <a:srgbClr val="A0D0FF"/>
                </a:solidFill>
                <a:latin typeface="Arial Narrow" panose="020B0606020202030204" pitchFamily="34" charset="0"/>
              </a:rPr>
              <a:t>243</a:t>
            </a:r>
            <a:endParaRPr lang="en-US" altLang="en-US" sz="3600" b="1" dirty="0" smtClean="0">
              <a:solidFill>
                <a:srgbClr val="FFFF99"/>
              </a:solidFill>
              <a:latin typeface="Arial Narrow" panose="020B0606020202030204" pitchFamily="34" charset="0"/>
            </a:endParaRPr>
          </a:p>
        </p:txBody>
      </p:sp>
      <p:sp>
        <p:nvSpPr>
          <p:cNvPr id="59395" name="Rectangle 3"/>
          <p:cNvSpPr>
            <a:spLocks noGrp="1" noChangeArrowheads="1"/>
          </p:cNvSpPr>
          <p:nvPr>
            <p:ph type="body" idx="4294967295"/>
          </p:nvPr>
        </p:nvSpPr>
        <p:spPr>
          <a:xfrm>
            <a:off x="9331" y="615554"/>
            <a:ext cx="9144000" cy="6242446"/>
          </a:xfrm>
          <a:noFill/>
        </p:spPr>
        <p:txBody>
          <a:bodyPr/>
          <a:lstStyle/>
          <a:p>
            <a:pPr marL="401638" indent="-401638" eaLnBrk="1" hangingPunct="1">
              <a:buNone/>
            </a:pPr>
            <a:r>
              <a:rPr lang="en-US" altLang="en-US" sz="3200" b="1" dirty="0">
                <a:solidFill>
                  <a:srgbClr val="FFFFFF"/>
                </a:solidFill>
                <a:latin typeface="Arial Narrow" panose="020B0606020202030204" pitchFamily="34" charset="0"/>
              </a:rPr>
              <a:t>4. The Greek word for “fruit” is </a:t>
            </a:r>
            <a:r>
              <a:rPr lang="en-US" altLang="en-US" sz="3200" b="1" dirty="0" err="1">
                <a:solidFill>
                  <a:srgbClr val="FFFFFF"/>
                </a:solidFill>
                <a:latin typeface="TekniaGreek" panose="02000503060000020004" pitchFamily="2" charset="0"/>
              </a:rPr>
              <a:t>karpovV</a:t>
            </a:r>
            <a:r>
              <a:rPr lang="en-US" altLang="en-US" sz="3200" b="1" dirty="0">
                <a:solidFill>
                  <a:srgbClr val="FFFFFF"/>
                </a:solidFill>
                <a:latin typeface="Arial Narrow" panose="020B0606020202030204" pitchFamily="34" charset="0"/>
              </a:rPr>
              <a:t> / </a:t>
            </a:r>
            <a:r>
              <a:rPr lang="en-US" altLang="en-US" sz="3200" b="1" dirty="0" err="1">
                <a:solidFill>
                  <a:srgbClr val="FFFFFF"/>
                </a:solidFill>
                <a:latin typeface="Arial Narrow" panose="020B0606020202030204" pitchFamily="34" charset="0"/>
              </a:rPr>
              <a:t>karpos</a:t>
            </a:r>
            <a:r>
              <a:rPr lang="en-US" altLang="en-US" sz="3200" b="1" dirty="0">
                <a:solidFill>
                  <a:srgbClr val="FFFFFF"/>
                </a:solidFill>
                <a:latin typeface="Arial Narrow" panose="020B0606020202030204" pitchFamily="34" charset="0"/>
              </a:rPr>
              <a:t>.  In the New Testament it is used in various ways. </a:t>
            </a:r>
          </a:p>
          <a:p>
            <a:pPr marL="858838" indent="-625475" eaLnBrk="1" hangingPunct="1">
              <a:buNone/>
            </a:pPr>
            <a:r>
              <a:rPr lang="en-US" altLang="en-US" sz="3200" b="1" dirty="0" smtClean="0">
                <a:solidFill>
                  <a:srgbClr val="FFFFFF"/>
                </a:solidFill>
                <a:latin typeface="Arial Narrow" panose="020B0606020202030204" pitchFamily="34" charset="0"/>
              </a:rPr>
              <a:t>A</a:t>
            </a:r>
            <a:r>
              <a:rPr lang="en-US" altLang="en-US" sz="3200" b="1" dirty="0">
                <a:solidFill>
                  <a:srgbClr val="FFFFFF"/>
                </a:solidFill>
                <a:latin typeface="Arial Narrow" panose="020B0606020202030204" pitchFamily="34" charset="0"/>
              </a:rPr>
              <a:t>. Study the following passages and determine the meaning of “fruit” in light of its context)</a:t>
            </a:r>
          </a:p>
          <a:p>
            <a:pPr marL="625475" lvl="1" indent="-334963" eaLnBrk="1" hangingPunct="1"/>
            <a:r>
              <a:rPr lang="en-US" altLang="en-US" sz="3200" b="1" dirty="0">
                <a:solidFill>
                  <a:srgbClr val="FFFFFF"/>
                </a:solidFill>
                <a:latin typeface="Arial Narrow" panose="020B0606020202030204" pitchFamily="34" charset="0"/>
              </a:rPr>
              <a:t>Matthew 3:8 </a:t>
            </a:r>
            <a:r>
              <a:rPr lang="en-US" altLang="en-US" sz="2800" b="1" i="1" dirty="0">
                <a:solidFill>
                  <a:srgbClr val="FFFFFF"/>
                </a:solidFill>
                <a:latin typeface="Arial Narrow" panose="020B0606020202030204" pitchFamily="34" charset="0"/>
              </a:rPr>
              <a:t>-  Therefore bear </a:t>
            </a:r>
            <a:r>
              <a:rPr lang="en-US" altLang="en-US" sz="2800" b="1" i="1" u="sng" dirty="0">
                <a:solidFill>
                  <a:srgbClr val="FFFFFF"/>
                </a:solidFill>
                <a:latin typeface="Arial Narrow" panose="020B0606020202030204" pitchFamily="34" charset="0"/>
              </a:rPr>
              <a:t>fruit</a:t>
            </a:r>
            <a:r>
              <a:rPr lang="en-US" altLang="en-US" sz="2800" b="1" i="1" dirty="0">
                <a:solidFill>
                  <a:srgbClr val="FFFFFF"/>
                </a:solidFill>
                <a:latin typeface="Arial Narrow" panose="020B0606020202030204" pitchFamily="34" charset="0"/>
              </a:rPr>
              <a:t> in keeping with </a:t>
            </a:r>
            <a:r>
              <a:rPr lang="en-US" altLang="en-US" sz="2800" b="1" i="1" dirty="0" smtClean="0">
                <a:solidFill>
                  <a:srgbClr val="FFFFFF"/>
                </a:solidFill>
                <a:latin typeface="Arial Narrow" panose="020B0606020202030204" pitchFamily="34" charset="0"/>
              </a:rPr>
              <a:t>repentance</a:t>
            </a:r>
          </a:p>
          <a:p>
            <a:pPr marL="903288" lvl="2" indent="-334963" eaLnBrk="1" hangingPunct="1"/>
            <a:r>
              <a:rPr lang="en-US" altLang="en-US" sz="3200" b="1" i="1" dirty="0" smtClean="0">
                <a:solidFill>
                  <a:srgbClr val="FFFFFF"/>
                </a:solidFill>
                <a:latin typeface="Arial Narrow" panose="020B0606020202030204" pitchFamily="34" charset="0"/>
              </a:rPr>
              <a:t>Evidence </a:t>
            </a:r>
            <a:r>
              <a:rPr lang="en-US" altLang="en-US" sz="3200" b="1" i="1" dirty="0">
                <a:solidFill>
                  <a:srgbClr val="FFFFFF"/>
                </a:solidFill>
                <a:latin typeface="Arial Narrow" panose="020B0606020202030204" pitchFamily="34" charset="0"/>
              </a:rPr>
              <a:t>of true </a:t>
            </a:r>
            <a:r>
              <a:rPr lang="en-US" altLang="en-US" sz="3200" b="1" i="1" dirty="0" smtClean="0">
                <a:solidFill>
                  <a:srgbClr val="FFFFFF"/>
                </a:solidFill>
                <a:latin typeface="Arial Narrow" panose="020B0606020202030204" pitchFamily="34" charset="0"/>
              </a:rPr>
              <a:t>repentance</a:t>
            </a:r>
          </a:p>
          <a:p>
            <a:pPr marL="625475" lvl="1" indent="-334963" eaLnBrk="1" hangingPunct="1"/>
            <a:r>
              <a:rPr lang="en-US" altLang="en-US" sz="3200" b="1" i="1" dirty="0" smtClean="0">
                <a:solidFill>
                  <a:srgbClr val="FFFFFF"/>
                </a:solidFill>
                <a:latin typeface="Arial Narrow" panose="020B0606020202030204" pitchFamily="34" charset="0"/>
              </a:rPr>
              <a:t>Matthew </a:t>
            </a:r>
            <a:r>
              <a:rPr lang="en-US" altLang="en-US" sz="3200" b="1" i="1" dirty="0">
                <a:solidFill>
                  <a:srgbClr val="FFFFFF"/>
                </a:solidFill>
                <a:latin typeface="Arial Narrow" panose="020B0606020202030204" pitchFamily="34" charset="0"/>
              </a:rPr>
              <a:t>21:19 </a:t>
            </a:r>
            <a:r>
              <a:rPr lang="en-US" altLang="en-US" sz="3200" b="1" i="1" dirty="0" smtClean="0">
                <a:solidFill>
                  <a:srgbClr val="FFFFFF"/>
                </a:solidFill>
                <a:latin typeface="Arial Narrow" panose="020B0606020202030204" pitchFamily="34" charset="0"/>
              </a:rPr>
              <a:t>-</a:t>
            </a:r>
            <a:r>
              <a:rPr lang="en-US" sz="2800" b="1" i="1" dirty="0">
                <a:latin typeface="Arial Narrow" panose="020B0606020202030204" pitchFamily="34" charset="0"/>
              </a:rPr>
              <a:t>Seeing a lone fig tree by the road, He came to it and found nothing on it except leaves only; and He said to it, “No longer shall there ever be any </a:t>
            </a:r>
            <a:r>
              <a:rPr lang="en-US" sz="2800" b="1" i="1" u="sng" dirty="0">
                <a:latin typeface="Arial Narrow" panose="020B0606020202030204" pitchFamily="34" charset="0"/>
              </a:rPr>
              <a:t>fruit </a:t>
            </a:r>
            <a:r>
              <a:rPr lang="en-US" sz="2800" b="1" i="1" dirty="0">
                <a:latin typeface="Arial Narrow" panose="020B0606020202030204" pitchFamily="34" charset="0"/>
              </a:rPr>
              <a:t>from you.” And at once the fig tree </a:t>
            </a:r>
            <a:r>
              <a:rPr lang="en-US" sz="2800" b="1" i="1" dirty="0" smtClean="0">
                <a:latin typeface="Arial Narrow" panose="020B0606020202030204" pitchFamily="34" charset="0"/>
              </a:rPr>
              <a:t>withered</a:t>
            </a:r>
          </a:p>
          <a:p>
            <a:pPr marL="903288" lvl="2" indent="-334963" eaLnBrk="1" hangingPunct="1"/>
            <a:r>
              <a:rPr lang="en-US" altLang="en-US" sz="3200" b="1" i="1" dirty="0">
                <a:solidFill>
                  <a:srgbClr val="FFFFFF"/>
                </a:solidFill>
                <a:latin typeface="Arial Narrow" panose="020B0606020202030204" pitchFamily="34" charset="0"/>
              </a:rPr>
              <a:t>Physical fruit - figs</a:t>
            </a:r>
          </a:p>
        </p:txBody>
      </p:sp>
    </p:spTree>
    <p:extLst>
      <p:ext uri="{BB962C8B-B14F-4D97-AF65-F5344CB8AC3E}">
        <p14:creationId xmlns:p14="http://schemas.microsoft.com/office/powerpoint/2010/main" val="39588978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par>
                          <p:cTn id="7" fill="hold" nodeType="withGroup">
                            <p:stCondLst>
                              <p:cond delay="0"/>
                            </p:stCondLst>
                            <p:childTnLst>
                              <p:par>
                                <p:cTn id="8" presetID="14" presetClass="entr" presetSubtype="10" fill="hold" grpId="1" nodeType="afterEffect">
                                  <p:stCondLst>
                                    <p:cond delay="0"/>
                                  </p:stCondLst>
                                  <p:childTnLst>
                                    <p:set>
                                      <p:cBhvr>
                                        <p:cTn id="9"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0" dur="500"/>
                                        <p:tgtEl>
                                          <p:spTgt spid="5939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1" nodeType="clickEffect">
                                  <p:stCondLst>
                                    <p:cond delay="0"/>
                                  </p:stCondLst>
                                  <p:childTnLst>
                                    <p:set>
                                      <p:cBhvr>
                                        <p:cTn id="14" dur="1" fill="hold">
                                          <p:stCondLst>
                                            <p:cond delay="0"/>
                                          </p:stCondLst>
                                        </p:cTn>
                                        <p:tgtEl>
                                          <p:spTgt spid="59395">
                                            <p:txEl>
                                              <p:pRg st="1" end="1"/>
                                            </p:txEl>
                                          </p:spTgt>
                                        </p:tgtEl>
                                        <p:attrNameLst>
                                          <p:attrName>style.visibility</p:attrName>
                                        </p:attrNameLst>
                                      </p:cBhvr>
                                      <p:to>
                                        <p:strVal val="visible"/>
                                      </p:to>
                                    </p:set>
                                    <p:animEffect transition="in" filter="randombar(horizontal)">
                                      <p:cBhvr>
                                        <p:cTn id="15" dur="500"/>
                                        <p:tgtEl>
                                          <p:spTgt spid="59395">
                                            <p:txEl>
                                              <p:pRg st="1" end="1"/>
                                            </p:txEl>
                                          </p:spTgt>
                                        </p:tgtEl>
                                      </p:cBhvr>
                                    </p:animEffect>
                                  </p:childTnLst>
                                  <p:subTnLst>
                                    <p:animClr clrSpc="rgb" dir="cw">
                                      <p:cBhvr override="childStyle">
                                        <p:cTn dur="1" fill="hold" display="0" masterRel="nextClick" afterEffect="1"/>
                                        <p:tgtEl>
                                          <p:spTgt spid="59395">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1" nodeType="clickEffect">
                                  <p:stCondLst>
                                    <p:cond delay="0"/>
                                  </p:stCondLst>
                                  <p:childTnLst>
                                    <p:set>
                                      <p:cBhvr>
                                        <p:cTn id="19" dur="1" fill="hold">
                                          <p:stCondLst>
                                            <p:cond delay="0"/>
                                          </p:stCondLst>
                                        </p:cTn>
                                        <p:tgtEl>
                                          <p:spTgt spid="59395">
                                            <p:txEl>
                                              <p:pRg st="2" end="2"/>
                                            </p:txEl>
                                          </p:spTgt>
                                        </p:tgtEl>
                                        <p:attrNameLst>
                                          <p:attrName>style.visibility</p:attrName>
                                        </p:attrNameLst>
                                      </p:cBhvr>
                                      <p:to>
                                        <p:strVal val="visible"/>
                                      </p:to>
                                    </p:set>
                                    <p:animEffect transition="in" filter="randombar(horizontal)">
                                      <p:cBhvr>
                                        <p:cTn id="20" dur="500"/>
                                        <p:tgtEl>
                                          <p:spTgt spid="59395">
                                            <p:txEl>
                                              <p:pRg st="2" end="2"/>
                                            </p:txEl>
                                          </p:spTgt>
                                        </p:tgtEl>
                                      </p:cBhvr>
                                    </p:animEffect>
                                  </p:childTnLst>
                                  <p:subTnLst>
                                    <p:animClr clrSpc="rgb" dir="cw">
                                      <p:cBhvr override="childStyle">
                                        <p:cTn dur="1" fill="hold" display="0" masterRel="nextClick" afterEffect="1"/>
                                        <p:tgtEl>
                                          <p:spTgt spid="59395">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1" nodeType="clickEffect">
                                  <p:stCondLst>
                                    <p:cond delay="0"/>
                                  </p:stCondLst>
                                  <p:childTnLst>
                                    <p:set>
                                      <p:cBhvr>
                                        <p:cTn id="24" dur="1" fill="hold">
                                          <p:stCondLst>
                                            <p:cond delay="0"/>
                                          </p:stCondLst>
                                        </p:cTn>
                                        <p:tgtEl>
                                          <p:spTgt spid="59395">
                                            <p:txEl>
                                              <p:pRg st="3" end="3"/>
                                            </p:txEl>
                                          </p:spTgt>
                                        </p:tgtEl>
                                        <p:attrNameLst>
                                          <p:attrName>style.visibility</p:attrName>
                                        </p:attrNameLst>
                                      </p:cBhvr>
                                      <p:to>
                                        <p:strVal val="visible"/>
                                      </p:to>
                                    </p:set>
                                    <p:animEffect transition="in" filter="randombar(horizontal)">
                                      <p:cBhvr>
                                        <p:cTn id="25" dur="500"/>
                                        <p:tgtEl>
                                          <p:spTgt spid="59395">
                                            <p:txEl>
                                              <p:pRg st="3" end="3"/>
                                            </p:txEl>
                                          </p:spTgt>
                                        </p:tgtEl>
                                      </p:cBhvr>
                                    </p:animEffect>
                                  </p:childTnLst>
                                  <p:subTnLst>
                                    <p:animClr clrSpc="rgb" dir="cw">
                                      <p:cBhvr override="childStyle">
                                        <p:cTn dur="1" fill="hold" display="0" masterRel="nextClick" afterEffect="1"/>
                                        <p:tgtEl>
                                          <p:spTgt spid="59395">
                                            <p:txEl>
                                              <p:pRg st="3" end="3"/>
                                            </p:txEl>
                                          </p:spTgt>
                                        </p:tgtEl>
                                        <p:attrNameLst>
                                          <p:attrName>ppt_c</p:attrName>
                                        </p:attrNameLst>
                                      </p:cBhvr>
                                      <p:to>
                                        <a:srgbClr val="C0C0C0"/>
                                      </p:to>
                                    </p:animClr>
                                  </p:sub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1" nodeType="clickEffect">
                                  <p:stCondLst>
                                    <p:cond delay="0"/>
                                  </p:stCondLst>
                                  <p:childTnLst>
                                    <p:set>
                                      <p:cBhvr>
                                        <p:cTn id="29" dur="1" fill="hold">
                                          <p:stCondLst>
                                            <p:cond delay="0"/>
                                          </p:stCondLst>
                                        </p:cTn>
                                        <p:tgtEl>
                                          <p:spTgt spid="59395">
                                            <p:txEl>
                                              <p:pRg st="4" end="4"/>
                                            </p:txEl>
                                          </p:spTgt>
                                        </p:tgtEl>
                                        <p:attrNameLst>
                                          <p:attrName>style.visibility</p:attrName>
                                        </p:attrNameLst>
                                      </p:cBhvr>
                                      <p:to>
                                        <p:strVal val="visible"/>
                                      </p:to>
                                    </p:set>
                                    <p:animEffect transition="in" filter="randombar(horizontal)">
                                      <p:cBhvr>
                                        <p:cTn id="30" dur="500"/>
                                        <p:tgtEl>
                                          <p:spTgt spid="59395">
                                            <p:txEl>
                                              <p:pRg st="4" end="4"/>
                                            </p:txEl>
                                          </p:spTgt>
                                        </p:tgtEl>
                                      </p:cBhvr>
                                    </p:animEffect>
                                  </p:childTnLst>
                                  <p:subTnLst>
                                    <p:animClr clrSpc="rgb" dir="cw">
                                      <p:cBhvr override="childStyle">
                                        <p:cTn dur="1" fill="hold" display="0" masterRel="nextClick" afterEffect="1"/>
                                        <p:tgtEl>
                                          <p:spTgt spid="59395">
                                            <p:txEl>
                                              <p:pRg st="4" end="4"/>
                                            </p:txEl>
                                          </p:spTgt>
                                        </p:tgtEl>
                                        <p:attrNameLst>
                                          <p:attrName>ppt_c</p:attrName>
                                        </p:attrNameLst>
                                      </p:cBhvr>
                                      <p:to>
                                        <a:srgbClr val="C0C0C0"/>
                                      </p:to>
                                    </p:animClr>
                                  </p:sub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1" nodeType="clickEffect">
                                  <p:stCondLst>
                                    <p:cond delay="0"/>
                                  </p:stCondLst>
                                  <p:childTnLst>
                                    <p:set>
                                      <p:cBhvr>
                                        <p:cTn id="34" dur="1" fill="hold">
                                          <p:stCondLst>
                                            <p:cond delay="0"/>
                                          </p:stCondLst>
                                        </p:cTn>
                                        <p:tgtEl>
                                          <p:spTgt spid="59395">
                                            <p:txEl>
                                              <p:pRg st="5" end="5"/>
                                            </p:txEl>
                                          </p:spTgt>
                                        </p:tgtEl>
                                        <p:attrNameLst>
                                          <p:attrName>style.visibility</p:attrName>
                                        </p:attrNameLst>
                                      </p:cBhvr>
                                      <p:to>
                                        <p:strVal val="visible"/>
                                      </p:to>
                                    </p:set>
                                    <p:animEffect transition="in" filter="randombar(horizontal)">
                                      <p:cBhvr>
                                        <p:cTn id="35" dur="500"/>
                                        <p:tgtEl>
                                          <p:spTgt spid="593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1"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type="body" idx="4294967295"/>
          </p:nvPr>
        </p:nvSpPr>
        <p:spPr>
          <a:xfrm>
            <a:off x="9331" y="0"/>
            <a:ext cx="9144000" cy="6858000"/>
          </a:xfrm>
          <a:noFill/>
        </p:spPr>
        <p:txBody>
          <a:bodyPr/>
          <a:lstStyle/>
          <a:p>
            <a:pPr marL="625475" lvl="1" indent="-334963" eaLnBrk="1" hangingPunct="1"/>
            <a:r>
              <a:rPr lang="en-US" altLang="en-US" sz="3200" b="1" dirty="0">
                <a:solidFill>
                  <a:srgbClr val="FFFFFF"/>
                </a:solidFill>
                <a:latin typeface="Arial Narrow" panose="020B0606020202030204" pitchFamily="34" charset="0"/>
              </a:rPr>
              <a:t>Luke 1:42 </a:t>
            </a:r>
            <a:r>
              <a:rPr lang="en-US" altLang="en-US" sz="2800" b="1" i="1" dirty="0">
                <a:solidFill>
                  <a:srgbClr val="FFFFFF"/>
                </a:solidFill>
                <a:latin typeface="Arial Narrow" panose="020B0606020202030204" pitchFamily="34" charset="0"/>
              </a:rPr>
              <a:t>-  And she cried out with a loud voice and said, “Blessed are you among women, and blessed is the </a:t>
            </a:r>
            <a:r>
              <a:rPr lang="en-US" altLang="en-US" sz="2800" b="1" i="1" u="sng" dirty="0">
                <a:solidFill>
                  <a:srgbClr val="FFFFFF"/>
                </a:solidFill>
                <a:latin typeface="Arial Narrow" panose="020B0606020202030204" pitchFamily="34" charset="0"/>
              </a:rPr>
              <a:t>fruit</a:t>
            </a:r>
            <a:r>
              <a:rPr lang="en-US" altLang="en-US" sz="2800" b="1" i="1" dirty="0">
                <a:solidFill>
                  <a:srgbClr val="FFFFFF"/>
                </a:solidFill>
                <a:latin typeface="Arial Narrow" panose="020B0606020202030204" pitchFamily="34" charset="0"/>
              </a:rPr>
              <a:t> of your </a:t>
            </a:r>
            <a:r>
              <a:rPr lang="en-US" altLang="en-US" sz="2800" b="1" i="1" dirty="0" smtClean="0">
                <a:solidFill>
                  <a:srgbClr val="FFFFFF"/>
                </a:solidFill>
                <a:latin typeface="Arial Narrow" panose="020B0606020202030204" pitchFamily="34" charset="0"/>
              </a:rPr>
              <a:t>womb!</a:t>
            </a:r>
          </a:p>
          <a:p>
            <a:pPr marL="903288" lvl="2" indent="-334963" eaLnBrk="1" hangingPunct="1"/>
            <a:r>
              <a:rPr lang="en-US" altLang="en-US" sz="3200" b="1" i="1" dirty="0">
                <a:solidFill>
                  <a:srgbClr val="FFFFFF"/>
                </a:solidFill>
                <a:latin typeface="Arial Narrow" panose="020B0606020202030204" pitchFamily="34" charset="0"/>
              </a:rPr>
              <a:t>A human body - a </a:t>
            </a:r>
            <a:r>
              <a:rPr lang="en-US" altLang="en-US" sz="3200" b="1" i="1" dirty="0" smtClean="0">
                <a:solidFill>
                  <a:srgbClr val="FFFFFF"/>
                </a:solidFill>
                <a:latin typeface="Arial Narrow" panose="020B0606020202030204" pitchFamily="34" charset="0"/>
              </a:rPr>
              <a:t>baby </a:t>
            </a:r>
          </a:p>
          <a:p>
            <a:pPr marL="625475" lvl="1" indent="-334963" eaLnBrk="1" hangingPunct="1"/>
            <a:r>
              <a:rPr lang="en-US" altLang="en-US" sz="3200" b="1" i="1" dirty="0">
                <a:solidFill>
                  <a:srgbClr val="FFFFFF"/>
                </a:solidFill>
                <a:latin typeface="Arial Narrow" panose="020B0606020202030204" pitchFamily="34" charset="0"/>
              </a:rPr>
              <a:t>John </a:t>
            </a:r>
            <a:r>
              <a:rPr lang="en-US" altLang="en-US" sz="3200" b="1" i="1" dirty="0" smtClean="0">
                <a:solidFill>
                  <a:srgbClr val="FFFFFF"/>
                </a:solidFill>
                <a:latin typeface="Arial Narrow" panose="020B0606020202030204" pitchFamily="34" charset="0"/>
              </a:rPr>
              <a:t>15:2 - </a:t>
            </a:r>
            <a:r>
              <a:rPr lang="en-US" sz="2800" b="1" i="1" dirty="0" smtClean="0">
                <a:latin typeface="Arial Narrow" panose="020B0606020202030204" pitchFamily="34" charset="0"/>
              </a:rPr>
              <a:t>Every </a:t>
            </a:r>
            <a:r>
              <a:rPr lang="en-US" sz="2800" b="1" i="1" dirty="0">
                <a:latin typeface="Arial Narrow" panose="020B0606020202030204" pitchFamily="34" charset="0"/>
              </a:rPr>
              <a:t>branch in Me that does not bear </a:t>
            </a:r>
            <a:r>
              <a:rPr lang="en-US" sz="2800" b="1" i="1" u="sng" dirty="0">
                <a:latin typeface="Arial Narrow" panose="020B0606020202030204" pitchFamily="34" charset="0"/>
              </a:rPr>
              <a:t>fruit</a:t>
            </a:r>
            <a:r>
              <a:rPr lang="en-US" sz="2800" b="1" i="1" dirty="0">
                <a:latin typeface="Arial Narrow" panose="020B0606020202030204" pitchFamily="34" charset="0"/>
              </a:rPr>
              <a:t>, He takes away; and every branch that bears </a:t>
            </a:r>
            <a:r>
              <a:rPr lang="en-US" sz="2800" b="1" i="1" u="sng" dirty="0">
                <a:latin typeface="Arial Narrow" panose="020B0606020202030204" pitchFamily="34" charset="0"/>
              </a:rPr>
              <a:t>fruit</a:t>
            </a:r>
            <a:r>
              <a:rPr lang="en-US" sz="2800" b="1" i="1" dirty="0">
                <a:latin typeface="Arial Narrow" panose="020B0606020202030204" pitchFamily="34" charset="0"/>
              </a:rPr>
              <a:t>, He prunes it so that it may bear more </a:t>
            </a:r>
            <a:r>
              <a:rPr lang="en-US" sz="2800" b="1" i="1" u="sng" dirty="0" smtClean="0">
                <a:latin typeface="Arial Narrow" panose="020B0606020202030204" pitchFamily="34" charset="0"/>
              </a:rPr>
              <a:t>fruit</a:t>
            </a:r>
          </a:p>
          <a:p>
            <a:pPr marL="903288" lvl="2" indent="-334963" eaLnBrk="1" hangingPunct="1"/>
            <a:r>
              <a:rPr lang="en-US" altLang="en-US" sz="3200" b="1" i="1" dirty="0">
                <a:solidFill>
                  <a:srgbClr val="FFFFFF"/>
                </a:solidFill>
                <a:latin typeface="Arial Narrow" panose="020B0606020202030204" pitchFamily="34" charset="0"/>
              </a:rPr>
              <a:t>Evidence of spiritual </a:t>
            </a:r>
            <a:r>
              <a:rPr lang="en-US" altLang="en-US" sz="3200" b="1" i="1" dirty="0" smtClean="0">
                <a:solidFill>
                  <a:srgbClr val="FFFFFF"/>
                </a:solidFill>
                <a:latin typeface="Arial Narrow" panose="020B0606020202030204" pitchFamily="34" charset="0"/>
              </a:rPr>
              <a:t>change</a:t>
            </a:r>
          </a:p>
          <a:p>
            <a:pPr marL="625475" lvl="1" indent="-334963" eaLnBrk="1" hangingPunct="1"/>
            <a:r>
              <a:rPr lang="en-US" altLang="en-US" sz="3200" b="1" i="1" dirty="0">
                <a:solidFill>
                  <a:srgbClr val="FFFFFF"/>
                </a:solidFill>
                <a:latin typeface="Arial Narrow" panose="020B0606020202030204" pitchFamily="34" charset="0"/>
              </a:rPr>
              <a:t>Romans 1:13 - </a:t>
            </a:r>
            <a:r>
              <a:rPr lang="en-US" sz="2800" b="1" i="1" dirty="0">
                <a:solidFill>
                  <a:srgbClr val="FFFFFF"/>
                </a:solidFill>
                <a:latin typeface="Arial Narrow" panose="020B0606020202030204" pitchFamily="34" charset="0"/>
              </a:rPr>
              <a:t>I do not want you to be unaware, brethren, that often I have planned to come to you (and have been prevented so far) so that I may obtain some </a:t>
            </a:r>
            <a:r>
              <a:rPr lang="en-US" sz="2800" b="1" i="1" u="sng" dirty="0">
                <a:solidFill>
                  <a:srgbClr val="FFFFFF"/>
                </a:solidFill>
                <a:latin typeface="Arial Narrow" panose="020B0606020202030204" pitchFamily="34" charset="0"/>
              </a:rPr>
              <a:t>fruit</a:t>
            </a:r>
            <a:r>
              <a:rPr lang="en-US" sz="2800" b="1" i="1" dirty="0">
                <a:solidFill>
                  <a:srgbClr val="FFFFFF"/>
                </a:solidFill>
                <a:latin typeface="Arial Narrow" panose="020B0606020202030204" pitchFamily="34" charset="0"/>
              </a:rPr>
              <a:t> among you also, even as among the rest of the </a:t>
            </a:r>
            <a:r>
              <a:rPr lang="en-US" sz="2800" b="1" i="1" dirty="0" smtClean="0">
                <a:solidFill>
                  <a:srgbClr val="FFFFFF"/>
                </a:solidFill>
                <a:latin typeface="Arial Narrow" panose="020B0606020202030204" pitchFamily="34" charset="0"/>
              </a:rPr>
              <a:t>Gentiles</a:t>
            </a:r>
          </a:p>
          <a:p>
            <a:pPr marL="903288" lvl="2" indent="-334963" eaLnBrk="1" hangingPunct="1"/>
            <a:r>
              <a:rPr lang="en-US" altLang="en-US" sz="3200" b="1" i="1" dirty="0">
                <a:solidFill>
                  <a:srgbClr val="FFFFFF"/>
                </a:solidFill>
                <a:latin typeface="Arial Narrow" panose="020B0606020202030204" pitchFamily="34" charset="0"/>
              </a:rPr>
              <a:t>Results of ministry – all </a:t>
            </a:r>
            <a:r>
              <a:rPr lang="en-US" altLang="en-US" sz="3200" b="1" i="1" dirty="0" smtClean="0">
                <a:solidFill>
                  <a:srgbClr val="FFFFFF"/>
                </a:solidFill>
                <a:latin typeface="Arial Narrow" panose="020B0606020202030204" pitchFamily="34" charset="0"/>
              </a:rPr>
              <a:t>aspects</a:t>
            </a:r>
            <a:endParaRPr lang="en-US" altLang="en-US" sz="3200" b="1" i="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2514558197"/>
      </p:ext>
    </p:extLst>
  </p:cSld>
  <p:clrMapOvr>
    <a:masterClrMapping/>
  </p:clrMapOvr>
  <p:transition spd="med">
    <p:randomBa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7" dur="500"/>
                                        <p:tgtEl>
                                          <p:spTgt spid="59395">
                                            <p:txEl>
                                              <p:pRg st="0" end="0"/>
                                            </p:txEl>
                                          </p:spTgt>
                                        </p:tgtEl>
                                      </p:cBhvr>
                                    </p:animEffect>
                                  </p:childTnLst>
                                  <p:subTnLst>
                                    <p:animClr clrSpc="rgb" dir="cw">
                                      <p:cBhvr override="childStyle">
                                        <p:cTn dur="1" fill="hold" display="0" masterRel="nextClick" afterEffect="1"/>
                                        <p:tgtEl>
                                          <p:spTgt spid="59395">
                                            <p:txEl>
                                              <p:pRg st="0" end="0"/>
                                            </p:txEl>
                                          </p:spTgt>
                                        </p:tgtEl>
                                        <p:attrNameLst>
                                          <p:attrName>ppt_c</p:attrName>
                                        </p:attrNameLst>
                                      </p:cBhvr>
                                      <p:to>
                                        <a:srgbClr val="C0C0C0"/>
                                      </p:to>
                                    </p:animClr>
                                  </p:sub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9395">
                                            <p:txEl>
                                              <p:pRg st="1" end="1"/>
                                            </p:txEl>
                                          </p:spTgt>
                                        </p:tgtEl>
                                        <p:attrNameLst>
                                          <p:attrName>style.visibility</p:attrName>
                                        </p:attrNameLst>
                                      </p:cBhvr>
                                      <p:to>
                                        <p:strVal val="visible"/>
                                      </p:to>
                                    </p:set>
                                    <p:animEffect transition="in" filter="randombar(horizontal)">
                                      <p:cBhvr>
                                        <p:cTn id="12" dur="500"/>
                                        <p:tgtEl>
                                          <p:spTgt spid="59395">
                                            <p:txEl>
                                              <p:pRg st="1" end="1"/>
                                            </p:txEl>
                                          </p:spTgt>
                                        </p:tgtEl>
                                      </p:cBhvr>
                                    </p:animEffect>
                                  </p:childTnLst>
                                  <p:subTnLst>
                                    <p:animClr clrSpc="rgb" dir="cw">
                                      <p:cBhvr override="childStyle">
                                        <p:cTn dur="1" fill="hold" display="0" masterRel="nextClick" afterEffect="1"/>
                                        <p:tgtEl>
                                          <p:spTgt spid="59395">
                                            <p:txEl>
                                              <p:pRg st="1" end="1"/>
                                            </p:txEl>
                                          </p:spTgt>
                                        </p:tgtEl>
                                        <p:attrNameLst>
                                          <p:attrName>ppt_c</p:attrName>
                                        </p:attrNameLst>
                                      </p:cBhvr>
                                      <p:to>
                                        <a:srgbClr val="C0C0C0"/>
                                      </p:to>
                                    </p:animClr>
                                  </p:sub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9395">
                                            <p:txEl>
                                              <p:pRg st="2" end="2"/>
                                            </p:txEl>
                                          </p:spTgt>
                                        </p:tgtEl>
                                        <p:attrNameLst>
                                          <p:attrName>style.visibility</p:attrName>
                                        </p:attrNameLst>
                                      </p:cBhvr>
                                      <p:to>
                                        <p:strVal val="visible"/>
                                      </p:to>
                                    </p:set>
                                    <p:animEffect transition="in" filter="randombar(horizontal)">
                                      <p:cBhvr>
                                        <p:cTn id="17" dur="500"/>
                                        <p:tgtEl>
                                          <p:spTgt spid="59395">
                                            <p:txEl>
                                              <p:pRg st="2" end="2"/>
                                            </p:txEl>
                                          </p:spTgt>
                                        </p:tgtEl>
                                      </p:cBhvr>
                                    </p:animEffect>
                                  </p:childTnLst>
                                  <p:subTnLst>
                                    <p:animClr clrSpc="rgb" dir="cw">
                                      <p:cBhvr override="childStyle">
                                        <p:cTn dur="1" fill="hold" display="0" masterRel="nextClick" afterEffect="1"/>
                                        <p:tgtEl>
                                          <p:spTgt spid="59395">
                                            <p:txEl>
                                              <p:pRg st="2" end="2"/>
                                            </p:txEl>
                                          </p:spTgt>
                                        </p:tgtEl>
                                        <p:attrNameLst>
                                          <p:attrName>ppt_c</p:attrName>
                                        </p:attrNameLst>
                                      </p:cBhvr>
                                      <p:to>
                                        <a:srgbClr val="C0C0C0"/>
                                      </p:to>
                                    </p:animClr>
                                  </p:sub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59395">
                                            <p:txEl>
                                              <p:pRg st="3" end="3"/>
                                            </p:txEl>
                                          </p:spTgt>
                                        </p:tgtEl>
                                        <p:attrNameLst>
                                          <p:attrName>style.visibility</p:attrName>
                                        </p:attrNameLst>
                                      </p:cBhvr>
                                      <p:to>
                                        <p:strVal val="visible"/>
                                      </p:to>
                                    </p:set>
                                    <p:animEffect transition="in" filter="randombar(horizontal)">
                                      <p:cBhvr>
                                        <p:cTn id="22" dur="500"/>
                                        <p:tgtEl>
                                          <p:spTgt spid="59395">
                                            <p:txEl>
                                              <p:pRg st="3" end="3"/>
                                            </p:txEl>
                                          </p:spTgt>
                                        </p:tgtEl>
                                      </p:cBhvr>
                                    </p:animEffect>
                                  </p:childTnLst>
                                  <p:subTnLst>
                                    <p:animClr clrSpc="rgb" dir="cw">
                                      <p:cBhvr override="childStyle">
                                        <p:cTn dur="1" fill="hold" display="0" masterRel="nextClick" afterEffect="1"/>
                                        <p:tgtEl>
                                          <p:spTgt spid="59395">
                                            <p:txEl>
                                              <p:pRg st="3" end="3"/>
                                            </p:txEl>
                                          </p:spTgt>
                                        </p:tgtEl>
                                        <p:attrNameLst>
                                          <p:attrName>ppt_c</p:attrName>
                                        </p:attrNameLst>
                                      </p:cBhvr>
                                      <p:to>
                                        <a:srgbClr val="C0C0C0"/>
                                      </p:to>
                                    </p:animClr>
                                  </p:sub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59395">
                                            <p:txEl>
                                              <p:pRg st="4" end="4"/>
                                            </p:txEl>
                                          </p:spTgt>
                                        </p:tgtEl>
                                        <p:attrNameLst>
                                          <p:attrName>style.visibility</p:attrName>
                                        </p:attrNameLst>
                                      </p:cBhvr>
                                      <p:to>
                                        <p:strVal val="visible"/>
                                      </p:to>
                                    </p:set>
                                    <p:animEffect transition="in" filter="randombar(horizontal)">
                                      <p:cBhvr>
                                        <p:cTn id="27" dur="500"/>
                                        <p:tgtEl>
                                          <p:spTgt spid="59395">
                                            <p:txEl>
                                              <p:pRg st="4" end="4"/>
                                            </p:txEl>
                                          </p:spTgt>
                                        </p:tgtEl>
                                      </p:cBhvr>
                                    </p:animEffect>
                                  </p:childTnLst>
                                  <p:subTnLst>
                                    <p:animClr clrSpc="rgb" dir="cw">
                                      <p:cBhvr override="childStyle">
                                        <p:cTn dur="1" fill="hold" display="0" masterRel="nextClick" afterEffect="1"/>
                                        <p:tgtEl>
                                          <p:spTgt spid="59395">
                                            <p:txEl>
                                              <p:pRg st="4" end="4"/>
                                            </p:txEl>
                                          </p:spTgt>
                                        </p:tgtEl>
                                        <p:attrNameLst>
                                          <p:attrName>ppt_c</p:attrName>
                                        </p:attrNameLst>
                                      </p:cBhvr>
                                      <p:to>
                                        <a:srgbClr val="C0C0C0"/>
                                      </p:to>
                                    </p:animClr>
                                  </p:sub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59395">
                                            <p:txEl>
                                              <p:pRg st="5" end="5"/>
                                            </p:txEl>
                                          </p:spTgt>
                                        </p:tgtEl>
                                        <p:attrNameLst>
                                          <p:attrName>style.visibility</p:attrName>
                                        </p:attrNameLst>
                                      </p:cBhvr>
                                      <p:to>
                                        <p:strVal val="visible"/>
                                      </p:to>
                                    </p:set>
                                    <p:animEffect transition="in" filter="randombar(horizontal)">
                                      <p:cBhvr>
                                        <p:cTn id="32" dur="500"/>
                                        <p:tgtEl>
                                          <p:spTgt spid="593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4665"/>
            <a:ext cx="9144000" cy="1661993"/>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Interpretation Rule 10</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Scripture has only one meaning </a:t>
            </a:r>
            <a:r>
              <a:rPr lang="en-US" altLang="en-US" sz="3600" b="1" dirty="0" smtClean="0">
                <a:solidFill>
                  <a:srgbClr val="FFFF99"/>
                </a:solidFill>
                <a:latin typeface="Arial Narrow" panose="020B0606020202030204" pitchFamily="34" charset="0"/>
              </a:rPr>
              <a:t/>
            </a:r>
            <a:br>
              <a:rPr lang="en-US" altLang="en-US" sz="3600" b="1" dirty="0" smtClean="0">
                <a:solidFill>
                  <a:srgbClr val="FFFF99"/>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and </a:t>
            </a:r>
            <a:r>
              <a:rPr lang="en-US" altLang="en-US" sz="3600" b="1" dirty="0">
                <a:solidFill>
                  <a:srgbClr val="FFFF99"/>
                </a:solidFill>
                <a:latin typeface="Arial Narrow" panose="020B0606020202030204" pitchFamily="34" charset="0"/>
              </a:rPr>
              <a:t>should be taken literally</a:t>
            </a:r>
            <a:endParaRPr lang="en-US" altLang="en-US" sz="3600" b="1" dirty="0" smtClean="0">
              <a:solidFill>
                <a:srgbClr val="FFFF99"/>
              </a:solidFill>
              <a:latin typeface="Arial Narrow" panose="020B0606020202030204" pitchFamily="34" charset="0"/>
            </a:endParaRPr>
          </a:p>
        </p:txBody>
      </p:sp>
      <p:sp>
        <p:nvSpPr>
          <p:cNvPr id="6150" name="Rectangle 6"/>
          <p:cNvSpPr>
            <a:spLocks noGrp="1" noChangeArrowheads="1"/>
          </p:cNvSpPr>
          <p:nvPr>
            <p:ph type="body" idx="4294967295"/>
          </p:nvPr>
        </p:nvSpPr>
        <p:spPr>
          <a:xfrm>
            <a:off x="0" y="1666658"/>
            <a:ext cx="9144000" cy="5191342"/>
          </a:xfrm>
          <a:noFill/>
        </p:spPr>
        <p:txBody>
          <a:bodyPr/>
          <a:lstStyle/>
          <a:p>
            <a:pPr eaLnBrk="1" hangingPunct="1"/>
            <a:r>
              <a:rPr lang="en-US" altLang="en-US" sz="3200" b="1" dirty="0" smtClean="0">
                <a:solidFill>
                  <a:srgbClr val="FFFFFF"/>
                </a:solidFill>
                <a:latin typeface="Arial Narrow" panose="020B0606020202030204" pitchFamily="34" charset="0"/>
              </a:rPr>
              <a:t>Questions </a:t>
            </a:r>
            <a:r>
              <a:rPr lang="en-US" altLang="en-US" sz="3200" b="1" dirty="0">
                <a:solidFill>
                  <a:srgbClr val="FFFFFF"/>
                </a:solidFill>
                <a:latin typeface="Arial Narrow" panose="020B0606020202030204" pitchFamily="34" charset="0"/>
              </a:rPr>
              <a:t>to consider before interpreting a passage in an other-than literal interpretation</a:t>
            </a:r>
          </a:p>
          <a:p>
            <a:pPr marL="569913" indent="-401638" eaLnBrk="1" hangingPunct="1">
              <a:buNone/>
            </a:pPr>
            <a:r>
              <a:rPr lang="en-US" altLang="en-US" sz="3200" b="1" dirty="0" smtClean="0">
                <a:solidFill>
                  <a:srgbClr val="FFFFFF"/>
                </a:solidFill>
                <a:latin typeface="Arial Narrow" panose="020B0606020202030204" pitchFamily="34" charset="0"/>
              </a:rPr>
              <a:t>1</a:t>
            </a:r>
            <a:r>
              <a:rPr lang="en-US" altLang="en-US" sz="3200" b="1" dirty="0">
                <a:solidFill>
                  <a:srgbClr val="FFFFFF"/>
                </a:solidFill>
                <a:latin typeface="Arial Narrow" panose="020B0606020202030204" pitchFamily="34" charset="0"/>
              </a:rPr>
              <a:t>) Am I questioning this passage being literal because I do not want to obey  it?   (</a:t>
            </a:r>
            <a:r>
              <a:rPr lang="en-US" altLang="en-US" sz="3200" b="1" dirty="0" err="1">
                <a:solidFill>
                  <a:srgbClr val="FFFFFF"/>
                </a:solidFill>
                <a:latin typeface="Arial Narrow" panose="020B0606020202030204" pitchFamily="34" charset="0"/>
              </a:rPr>
              <a:t>pg</a:t>
            </a:r>
            <a:r>
              <a:rPr lang="en-US" altLang="en-US" sz="3200" b="1" dirty="0">
                <a:solidFill>
                  <a:srgbClr val="FFFFFF"/>
                </a:solidFill>
                <a:latin typeface="Arial Narrow" panose="020B0606020202030204" pitchFamily="34" charset="0"/>
              </a:rPr>
              <a:t> 180)</a:t>
            </a:r>
          </a:p>
          <a:p>
            <a:pPr marL="0" indent="0" eaLnBrk="1" hangingPunct="1">
              <a:buNone/>
            </a:pPr>
            <a:r>
              <a:rPr lang="en-US" altLang="en-US" sz="3200" b="1" dirty="0">
                <a:solidFill>
                  <a:srgbClr val="FFFFFF"/>
                </a:solidFill>
                <a:latin typeface="Arial Narrow" panose="020B0606020202030204" pitchFamily="34" charset="0"/>
              </a:rPr>
              <a:t> </a:t>
            </a:r>
            <a:r>
              <a:rPr lang="en-US" altLang="en-US" sz="3200" b="1" dirty="0" smtClean="0">
                <a:solidFill>
                  <a:srgbClr val="FFFFFF"/>
                </a:solidFill>
                <a:latin typeface="Arial Narrow" panose="020B0606020202030204" pitchFamily="34" charset="0"/>
              </a:rPr>
              <a:t>(Ex. </a:t>
            </a:r>
            <a:r>
              <a:rPr lang="en-US" altLang="en-US" sz="3200" b="1" dirty="0">
                <a:solidFill>
                  <a:srgbClr val="FFFFFF"/>
                </a:solidFill>
                <a:latin typeface="Arial Narrow" panose="020B0606020202030204" pitchFamily="34" charset="0"/>
              </a:rPr>
              <a:t>- 1 Cor. 14:34 - women being silent in the church</a:t>
            </a:r>
            <a:r>
              <a:rPr lang="en-US" altLang="en-US" sz="3200" b="1" dirty="0" smtClean="0">
                <a:solidFill>
                  <a:srgbClr val="FFFFFF"/>
                </a:solidFill>
                <a:latin typeface="Arial Narrow" panose="020B0606020202030204" pitchFamily="34" charset="0"/>
              </a:rPr>
              <a:t>)</a:t>
            </a:r>
          </a:p>
          <a:p>
            <a:pPr marL="569913" indent="-401638" eaLnBrk="1" hangingPunct="1">
              <a:buNone/>
            </a:pPr>
            <a:r>
              <a:rPr lang="en-US" altLang="en-US" sz="3200" b="1" dirty="0" smtClean="0">
                <a:solidFill>
                  <a:srgbClr val="FFFFFF"/>
                </a:solidFill>
                <a:latin typeface="Arial Narrow" panose="020B0606020202030204" pitchFamily="34" charset="0"/>
              </a:rPr>
              <a:t>2</a:t>
            </a:r>
            <a:r>
              <a:rPr lang="en-US" altLang="en-US" sz="3200" b="1" dirty="0">
                <a:solidFill>
                  <a:srgbClr val="FFFFFF"/>
                </a:solidFill>
                <a:latin typeface="Arial Narrow" panose="020B0606020202030204" pitchFamily="34" charset="0"/>
              </a:rPr>
              <a:t>) Am I interpreting this passage figuratively because it does not fit my preconceived theological bias? </a:t>
            </a:r>
          </a:p>
          <a:p>
            <a:pPr marL="457200" indent="-168275" eaLnBrk="1" hangingPunct="1">
              <a:buNone/>
            </a:pPr>
            <a:r>
              <a:rPr lang="en-US" altLang="en-US" sz="3200" b="1" dirty="0" smtClean="0">
                <a:solidFill>
                  <a:srgbClr val="FFFFFF"/>
                </a:solidFill>
                <a:latin typeface="Arial Narrow" panose="020B0606020202030204" pitchFamily="34" charset="0"/>
              </a:rPr>
              <a:t> (Ex. - </a:t>
            </a:r>
            <a:r>
              <a:rPr lang="en-US" altLang="en-US" sz="3200" b="1" dirty="0">
                <a:solidFill>
                  <a:srgbClr val="FFFFFF"/>
                </a:solidFill>
                <a:latin typeface="Arial Narrow" panose="020B0606020202030204" pitchFamily="34" charset="0"/>
              </a:rPr>
              <a:t>2 Kings 2:23-24  - Elisha calling bears to maul 42 disrespectful </a:t>
            </a:r>
            <a:r>
              <a:rPr lang="en-US" altLang="en-US" sz="3200" b="1" dirty="0" smtClean="0">
                <a:solidFill>
                  <a:srgbClr val="FFFFFF"/>
                </a:solidFill>
                <a:latin typeface="Arial Narrow" panose="020B0606020202030204" pitchFamily="34" charset="0"/>
              </a:rPr>
              <a:t>youths</a:t>
            </a:r>
            <a:endParaRPr lang="en-US" altLang="en-US" sz="32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17420609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par>
                          <p:cTn id="7" fill="hold">
                            <p:stCondLst>
                              <p:cond delay="0"/>
                            </p:stCondLst>
                            <p:childTnLst>
                              <p:par>
                                <p:cTn id="8" presetID="2" presetClass="entr" presetSubtype="8" fill="hold" grpId="0" nodeType="afterEffect">
                                  <p:stCondLst>
                                    <p:cond delay="0"/>
                                  </p:stCondLst>
                                  <p:childTnLst>
                                    <p:set>
                                      <p:cBhvr>
                                        <p:cTn id="9" dur="1" fill="hold">
                                          <p:stCondLst>
                                            <p:cond delay="0"/>
                                          </p:stCondLst>
                                        </p:cTn>
                                        <p:tgtEl>
                                          <p:spTgt spid="6150">
                                            <p:txEl>
                                              <p:pRg st="0" end="0"/>
                                            </p:txEl>
                                          </p:spTgt>
                                        </p:tgtEl>
                                        <p:attrNameLst>
                                          <p:attrName>style.visibility</p:attrName>
                                        </p:attrNameLst>
                                      </p:cBhvr>
                                      <p:to>
                                        <p:strVal val="visible"/>
                                      </p:to>
                                    </p:set>
                                    <p:anim calcmode="lin" valueType="num">
                                      <p:cBhvr additive="base">
                                        <p:cTn id="10"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615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6150">
                                            <p:txEl>
                                              <p:pRg st="1" end="1"/>
                                            </p:txEl>
                                          </p:spTgt>
                                        </p:tgtEl>
                                        <p:attrNameLst>
                                          <p:attrName>style.visibility</p:attrName>
                                        </p:attrNameLst>
                                      </p:cBhvr>
                                      <p:to>
                                        <p:strVal val="visible"/>
                                      </p:to>
                                    </p:set>
                                    <p:anim calcmode="lin" valueType="num">
                                      <p:cBhvr additive="base">
                                        <p:cTn id="16"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615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6150">
                                            <p:txEl>
                                              <p:pRg st="2" end="2"/>
                                            </p:txEl>
                                          </p:spTgt>
                                        </p:tgtEl>
                                        <p:attrNameLst>
                                          <p:attrName>style.visibility</p:attrName>
                                        </p:attrNameLst>
                                      </p:cBhvr>
                                      <p:to>
                                        <p:strVal val="visible"/>
                                      </p:to>
                                    </p:set>
                                    <p:anim calcmode="lin" valueType="num">
                                      <p:cBhvr additive="base">
                                        <p:cTn id="22" dur="500" fill="hold"/>
                                        <p:tgtEl>
                                          <p:spTgt spid="6150">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6150">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2" end="2"/>
                                            </p:txEl>
                                          </p:spTgt>
                                        </p:tgtEl>
                                        <p:attrNameLst>
                                          <p:attrName>ppt_c</p:attrName>
                                        </p:attrNameLst>
                                      </p:cBhvr>
                                      <p:to>
                                        <a:srgbClr val="C0C0C0"/>
                                      </p:to>
                                    </p:animClr>
                                  </p:sub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6150">
                                            <p:txEl>
                                              <p:pRg st="3" end="3"/>
                                            </p:txEl>
                                          </p:spTgt>
                                        </p:tgtEl>
                                        <p:attrNameLst>
                                          <p:attrName>style.visibility</p:attrName>
                                        </p:attrNameLst>
                                      </p:cBhvr>
                                      <p:to>
                                        <p:strVal val="visible"/>
                                      </p:to>
                                    </p:set>
                                    <p:anim calcmode="lin" valueType="num">
                                      <p:cBhvr additive="base">
                                        <p:cTn id="28" dur="500" fill="hold"/>
                                        <p:tgtEl>
                                          <p:spTgt spid="6150">
                                            <p:txEl>
                                              <p:pRg st="3" end="3"/>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615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6150">
                                            <p:txEl>
                                              <p:pRg st="4" end="4"/>
                                            </p:txEl>
                                          </p:spTgt>
                                        </p:tgtEl>
                                        <p:attrNameLst>
                                          <p:attrName>style.visibility</p:attrName>
                                        </p:attrNameLst>
                                      </p:cBhvr>
                                      <p:to>
                                        <p:strVal val="visible"/>
                                      </p:to>
                                    </p:set>
                                    <p:anim calcmode="lin" valueType="num">
                                      <p:cBhvr additive="base">
                                        <p:cTn id="34" dur="500" fill="hold"/>
                                        <p:tgtEl>
                                          <p:spTgt spid="6150">
                                            <p:txEl>
                                              <p:pRg st="4" end="4"/>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6150">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type="body" idx="4294967295"/>
          </p:nvPr>
        </p:nvSpPr>
        <p:spPr>
          <a:xfrm>
            <a:off x="9331" y="0"/>
            <a:ext cx="9144000" cy="6858000"/>
          </a:xfrm>
          <a:noFill/>
        </p:spPr>
        <p:txBody>
          <a:bodyPr/>
          <a:lstStyle/>
          <a:p>
            <a:pPr marL="625475" lvl="1" indent="-334963" eaLnBrk="1" hangingPunct="1"/>
            <a:r>
              <a:rPr lang="en-US" altLang="en-US" sz="3200" b="1" dirty="0">
                <a:solidFill>
                  <a:srgbClr val="FFFFFF"/>
                </a:solidFill>
                <a:latin typeface="Arial Narrow" panose="020B0606020202030204" pitchFamily="34" charset="0"/>
              </a:rPr>
              <a:t>Galatians 5:22 </a:t>
            </a:r>
            <a:r>
              <a:rPr lang="en-US" altLang="en-US" sz="3200" b="1" dirty="0" smtClean="0">
                <a:solidFill>
                  <a:srgbClr val="FFFFFF"/>
                </a:solidFill>
                <a:latin typeface="Arial Narrow" panose="020B0606020202030204" pitchFamily="34" charset="0"/>
              </a:rPr>
              <a:t> </a:t>
            </a:r>
            <a:r>
              <a:rPr lang="en-US" altLang="en-US" sz="2800" b="1" i="1" dirty="0">
                <a:solidFill>
                  <a:srgbClr val="FFFFFF"/>
                </a:solidFill>
                <a:latin typeface="Arial Narrow" panose="020B0606020202030204" pitchFamily="34" charset="0"/>
              </a:rPr>
              <a:t>-  22 But the </a:t>
            </a:r>
            <a:r>
              <a:rPr lang="en-US" altLang="en-US" sz="2800" b="1" i="1" u="sng" dirty="0">
                <a:solidFill>
                  <a:srgbClr val="FFFFFF"/>
                </a:solidFill>
                <a:latin typeface="Arial Narrow" panose="020B0606020202030204" pitchFamily="34" charset="0"/>
              </a:rPr>
              <a:t>fruit</a:t>
            </a:r>
            <a:r>
              <a:rPr lang="en-US" altLang="en-US" sz="2800" b="1" i="1" dirty="0">
                <a:solidFill>
                  <a:srgbClr val="FFFFFF"/>
                </a:solidFill>
                <a:latin typeface="Arial Narrow" panose="020B0606020202030204" pitchFamily="34" charset="0"/>
              </a:rPr>
              <a:t> of the Spirit is love, joy, peace, patience, kindness, goodness, faithfulness, 23 gentleness, self-control; against such things there is no </a:t>
            </a:r>
            <a:r>
              <a:rPr lang="en-US" altLang="en-US" sz="2800" b="1" i="1" dirty="0" smtClean="0">
                <a:solidFill>
                  <a:srgbClr val="FFFFFF"/>
                </a:solidFill>
                <a:latin typeface="Arial Narrow" panose="020B0606020202030204" pitchFamily="34" charset="0"/>
              </a:rPr>
              <a:t>law</a:t>
            </a:r>
          </a:p>
          <a:p>
            <a:pPr marL="903288" lvl="2" indent="-334963" eaLnBrk="1" hangingPunct="1"/>
            <a:r>
              <a:rPr lang="en-US" altLang="en-US" sz="3200" b="1" i="1" dirty="0">
                <a:solidFill>
                  <a:srgbClr val="FFFFFF"/>
                </a:solidFill>
                <a:latin typeface="Arial Narrow" panose="020B0606020202030204" pitchFamily="34" charset="0"/>
              </a:rPr>
              <a:t>Evidence of the Spirit’s control </a:t>
            </a:r>
            <a:endParaRPr lang="en-US" altLang="en-US" sz="3200" b="1" i="1" dirty="0" smtClean="0">
              <a:solidFill>
                <a:srgbClr val="FFFFFF"/>
              </a:solidFill>
              <a:latin typeface="Arial Narrow" panose="020B0606020202030204" pitchFamily="34" charset="0"/>
            </a:endParaRPr>
          </a:p>
          <a:p>
            <a:pPr marL="9525" indent="0" eaLnBrk="1" hangingPunct="1">
              <a:buNone/>
            </a:pPr>
            <a:r>
              <a:rPr lang="en-US" altLang="en-US" sz="3200" b="1" i="1" dirty="0" smtClean="0">
                <a:solidFill>
                  <a:srgbClr val="FFFFFF"/>
                </a:solidFill>
                <a:latin typeface="Arial Narrow" panose="020B0606020202030204" pitchFamily="34" charset="0"/>
              </a:rPr>
              <a:t>B</a:t>
            </a:r>
            <a:r>
              <a:rPr lang="en-US" altLang="en-US" sz="3200" b="1" i="1" dirty="0">
                <a:solidFill>
                  <a:srgbClr val="FFFFFF"/>
                </a:solidFill>
                <a:latin typeface="Arial Narrow" panose="020B0606020202030204" pitchFamily="34" charset="0"/>
              </a:rPr>
              <a:t>. How does the meaning of “fruit” differ </a:t>
            </a:r>
            <a:r>
              <a:rPr lang="en-US" altLang="en-US" sz="3200" b="1" i="1" dirty="0" smtClean="0">
                <a:solidFill>
                  <a:srgbClr val="FFFFFF"/>
                </a:solidFill>
                <a:latin typeface="Arial Narrow" panose="020B0606020202030204" pitchFamily="34" charset="0"/>
              </a:rPr>
              <a:t>in	</a:t>
            </a:r>
          </a:p>
          <a:p>
            <a:pPr marL="288925" lvl="1" indent="0" eaLnBrk="1" hangingPunct="1">
              <a:buNone/>
            </a:pPr>
            <a:r>
              <a:rPr lang="en-US" altLang="en-US" sz="3200" b="1" i="1" dirty="0" smtClean="0">
                <a:solidFill>
                  <a:srgbClr val="FFFFFF"/>
                </a:solidFill>
                <a:latin typeface="Arial Narrow" panose="020B0606020202030204" pitchFamily="34" charset="0"/>
              </a:rPr>
              <a:t>John 15:2, Romans 1:13 &amp; Galatians 5:22 - </a:t>
            </a:r>
            <a:endParaRPr lang="en-US" sz="2800" b="1" i="1" dirty="0" smtClean="0">
              <a:latin typeface="Arial Narrow" panose="020B0606020202030204" pitchFamily="34" charset="0"/>
            </a:endParaRPr>
          </a:p>
          <a:p>
            <a:pPr marL="569913" lvl="1" indent="-279400" eaLnBrk="1" hangingPunct="1">
              <a:buFont typeface="Arial" panose="020B0604020202020204" pitchFamily="34" charset="0"/>
              <a:buChar char="•"/>
            </a:pPr>
            <a:r>
              <a:rPr lang="en-US" sz="3200" b="1" i="1" dirty="0" smtClean="0">
                <a:latin typeface="Arial Narrow" panose="020B0606020202030204" pitchFamily="34" charset="0"/>
              </a:rPr>
              <a:t>(Not a good question). All </a:t>
            </a:r>
            <a:r>
              <a:rPr lang="en-US" sz="3200" b="1" i="1" dirty="0" smtClean="0">
                <a:latin typeface="Arial Narrow" panose="020B0606020202030204" pitchFamily="34" charset="0"/>
              </a:rPr>
              <a:t>are similar – evidence of a life changed by God. Only Rom. 1:13 would specifically include new believers</a:t>
            </a:r>
          </a:p>
        </p:txBody>
      </p:sp>
    </p:spTree>
    <p:extLst>
      <p:ext uri="{BB962C8B-B14F-4D97-AF65-F5344CB8AC3E}">
        <p14:creationId xmlns:p14="http://schemas.microsoft.com/office/powerpoint/2010/main" val="1814211356"/>
      </p:ext>
    </p:extLst>
  </p:cSld>
  <p:clrMapOvr>
    <a:masterClrMapping/>
  </p:clrMapOvr>
  <p:transition spd="med">
    <p:randomBa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7" dur="500"/>
                                        <p:tgtEl>
                                          <p:spTgt spid="59395">
                                            <p:txEl>
                                              <p:pRg st="0" end="0"/>
                                            </p:txEl>
                                          </p:spTgt>
                                        </p:tgtEl>
                                      </p:cBhvr>
                                    </p:animEffect>
                                  </p:childTnLst>
                                  <p:subTnLst>
                                    <p:animClr clrSpc="rgb" dir="cw">
                                      <p:cBhvr override="childStyle">
                                        <p:cTn dur="1" fill="hold" display="0" masterRel="nextClick" afterEffect="1"/>
                                        <p:tgtEl>
                                          <p:spTgt spid="59395">
                                            <p:txEl>
                                              <p:pRg st="0" end="0"/>
                                            </p:txEl>
                                          </p:spTgt>
                                        </p:tgtEl>
                                        <p:attrNameLst>
                                          <p:attrName>ppt_c</p:attrName>
                                        </p:attrNameLst>
                                      </p:cBhvr>
                                      <p:to>
                                        <a:srgbClr val="C0C0C0"/>
                                      </p:to>
                                    </p:animClr>
                                  </p:sub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9395">
                                            <p:txEl>
                                              <p:pRg st="1" end="1"/>
                                            </p:txEl>
                                          </p:spTgt>
                                        </p:tgtEl>
                                        <p:attrNameLst>
                                          <p:attrName>style.visibility</p:attrName>
                                        </p:attrNameLst>
                                      </p:cBhvr>
                                      <p:to>
                                        <p:strVal val="visible"/>
                                      </p:to>
                                    </p:set>
                                    <p:animEffect transition="in" filter="randombar(horizontal)">
                                      <p:cBhvr>
                                        <p:cTn id="12" dur="500"/>
                                        <p:tgtEl>
                                          <p:spTgt spid="59395">
                                            <p:txEl>
                                              <p:pRg st="1" end="1"/>
                                            </p:txEl>
                                          </p:spTgt>
                                        </p:tgtEl>
                                      </p:cBhvr>
                                    </p:animEffect>
                                  </p:childTnLst>
                                  <p:subTnLst>
                                    <p:animClr clrSpc="rgb" dir="cw">
                                      <p:cBhvr override="childStyle">
                                        <p:cTn dur="1" fill="hold" display="0" masterRel="nextClick" afterEffect="1"/>
                                        <p:tgtEl>
                                          <p:spTgt spid="59395">
                                            <p:txEl>
                                              <p:pRg st="1" end="1"/>
                                            </p:txEl>
                                          </p:spTgt>
                                        </p:tgtEl>
                                        <p:attrNameLst>
                                          <p:attrName>ppt_c</p:attrName>
                                        </p:attrNameLst>
                                      </p:cBhvr>
                                      <p:to>
                                        <a:srgbClr val="C0C0C0"/>
                                      </p:to>
                                    </p:animClr>
                                  </p:sub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9395">
                                            <p:txEl>
                                              <p:pRg st="2" end="2"/>
                                            </p:txEl>
                                          </p:spTgt>
                                        </p:tgtEl>
                                        <p:attrNameLst>
                                          <p:attrName>style.visibility</p:attrName>
                                        </p:attrNameLst>
                                      </p:cBhvr>
                                      <p:to>
                                        <p:strVal val="visible"/>
                                      </p:to>
                                    </p:set>
                                    <p:animEffect transition="in" filter="randombar(horizontal)">
                                      <p:cBhvr>
                                        <p:cTn id="17" dur="500"/>
                                        <p:tgtEl>
                                          <p:spTgt spid="59395">
                                            <p:txEl>
                                              <p:pRg st="2" end="2"/>
                                            </p:txEl>
                                          </p:spTgt>
                                        </p:tgtEl>
                                      </p:cBhvr>
                                    </p:animEffect>
                                  </p:childTnLst>
                                  <p:subTnLst>
                                    <p:animClr clrSpc="rgb" dir="cw">
                                      <p:cBhvr override="childStyle">
                                        <p:cTn dur="1" fill="hold" display="0" masterRel="nextClick" afterEffect="1"/>
                                        <p:tgtEl>
                                          <p:spTgt spid="59395">
                                            <p:txEl>
                                              <p:pRg st="2" end="2"/>
                                            </p:txEl>
                                          </p:spTgt>
                                        </p:tgtEl>
                                        <p:attrNameLst>
                                          <p:attrName>ppt_c</p:attrName>
                                        </p:attrNameLst>
                                      </p:cBhvr>
                                      <p:to>
                                        <a:srgbClr val="C0C0C0"/>
                                      </p:to>
                                    </p:animClr>
                                  </p:subTnLst>
                                </p:cTn>
                              </p:par>
                            </p:childTnLst>
                          </p:cTn>
                        </p:par>
                        <p:par>
                          <p:cTn id="18" fill="hold">
                            <p:stCondLst>
                              <p:cond delay="500"/>
                            </p:stCondLst>
                            <p:childTnLst>
                              <p:par>
                                <p:cTn id="19" presetID="14" presetClass="entr" presetSubtype="10" fill="hold" grpId="0" nodeType="afterEffect">
                                  <p:stCondLst>
                                    <p:cond delay="0"/>
                                  </p:stCondLst>
                                  <p:childTnLst>
                                    <p:set>
                                      <p:cBhvr>
                                        <p:cTn id="20" dur="1" fill="hold">
                                          <p:stCondLst>
                                            <p:cond delay="0"/>
                                          </p:stCondLst>
                                        </p:cTn>
                                        <p:tgtEl>
                                          <p:spTgt spid="59395">
                                            <p:txEl>
                                              <p:pRg st="3" end="3"/>
                                            </p:txEl>
                                          </p:spTgt>
                                        </p:tgtEl>
                                        <p:attrNameLst>
                                          <p:attrName>style.visibility</p:attrName>
                                        </p:attrNameLst>
                                      </p:cBhvr>
                                      <p:to>
                                        <p:strVal val="visible"/>
                                      </p:to>
                                    </p:set>
                                    <p:animEffect transition="in" filter="randombar(horizontal)">
                                      <p:cBhvr>
                                        <p:cTn id="21" dur="500"/>
                                        <p:tgtEl>
                                          <p:spTgt spid="59395">
                                            <p:txEl>
                                              <p:pRg st="3" end="3"/>
                                            </p:txEl>
                                          </p:spTgt>
                                        </p:tgtEl>
                                      </p:cBhvr>
                                    </p:animEffect>
                                  </p:childTnLst>
                                  <p:subTnLst>
                                    <p:animClr clrSpc="rgb" dir="cw">
                                      <p:cBhvr override="childStyle">
                                        <p:cTn dur="1" fill="hold" display="0" masterRel="nextClick" afterEffect="1"/>
                                        <p:tgtEl>
                                          <p:spTgt spid="59395">
                                            <p:txEl>
                                              <p:pRg st="3" end="3"/>
                                            </p:txEl>
                                          </p:spTgt>
                                        </p:tgtEl>
                                        <p:attrNameLst>
                                          <p:attrName>ppt_c</p:attrName>
                                        </p:attrNameLst>
                                      </p:cBhvr>
                                      <p:to>
                                        <a:srgbClr val="C0C0C0"/>
                                      </p:to>
                                    </p:animClr>
                                  </p:sub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59395">
                                            <p:txEl>
                                              <p:pRg st="4" end="4"/>
                                            </p:txEl>
                                          </p:spTgt>
                                        </p:tgtEl>
                                        <p:attrNameLst>
                                          <p:attrName>style.visibility</p:attrName>
                                        </p:attrNameLst>
                                      </p:cBhvr>
                                      <p:to>
                                        <p:strVal val="visible"/>
                                      </p:to>
                                    </p:set>
                                    <p:animEffect transition="in" filter="randombar(horizontal)">
                                      <p:cBhvr>
                                        <p:cTn id="26" dur="500"/>
                                        <p:tgtEl>
                                          <p:spTgt spid="593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Rule 12 – Assignments, </a:t>
            </a:r>
            <a:r>
              <a:rPr lang="en-US" altLang="en-US" sz="3600" b="1" u="sng" dirty="0" err="1">
                <a:solidFill>
                  <a:srgbClr val="A0D0FF"/>
                </a:solidFill>
                <a:latin typeface="Arial Narrow" panose="020B0606020202030204" pitchFamily="34" charset="0"/>
              </a:rPr>
              <a:t>pg</a:t>
            </a:r>
            <a:r>
              <a:rPr lang="en-US" altLang="en-US" sz="3600" b="1" u="sng" dirty="0">
                <a:solidFill>
                  <a:srgbClr val="A0D0FF"/>
                </a:solidFill>
                <a:latin typeface="Arial Narrow" panose="020B0606020202030204" pitchFamily="34" charset="0"/>
              </a:rPr>
              <a:t> 243</a:t>
            </a:r>
            <a:endParaRPr lang="en-US" altLang="en-US" sz="3600" b="1" dirty="0" smtClean="0">
              <a:solidFill>
                <a:srgbClr val="FFFF99"/>
              </a:solidFill>
              <a:latin typeface="Arial Narrow" panose="020B0606020202030204" pitchFamily="34" charset="0"/>
            </a:endParaRPr>
          </a:p>
        </p:txBody>
      </p:sp>
      <p:sp>
        <p:nvSpPr>
          <p:cNvPr id="60419" name="Rectangle 3"/>
          <p:cNvSpPr>
            <a:spLocks noGrp="1" noChangeArrowheads="1"/>
          </p:cNvSpPr>
          <p:nvPr>
            <p:ph type="body" idx="4294967295"/>
          </p:nvPr>
        </p:nvSpPr>
        <p:spPr>
          <a:xfrm>
            <a:off x="0" y="677108"/>
            <a:ext cx="9144000" cy="6180892"/>
          </a:xfrm>
          <a:noFill/>
        </p:spPr>
        <p:txBody>
          <a:bodyPr/>
          <a:lstStyle/>
          <a:p>
            <a:pPr marL="512763" indent="-512763" eaLnBrk="1" hangingPunct="1">
              <a:buNone/>
            </a:pPr>
            <a:r>
              <a:rPr lang="en-US" altLang="en-US" sz="3600" b="1" dirty="0" smtClean="0">
                <a:solidFill>
                  <a:srgbClr val="FFFFFF"/>
                </a:solidFill>
                <a:latin typeface="Arial Narrow" panose="020B0606020202030204" pitchFamily="34" charset="0"/>
              </a:rPr>
              <a:t>C. What </a:t>
            </a:r>
            <a:r>
              <a:rPr lang="en-US" altLang="en-US" sz="3600" b="1" dirty="0">
                <a:solidFill>
                  <a:srgbClr val="FFFFFF"/>
                </a:solidFill>
                <a:latin typeface="Arial Narrow" panose="020B0606020202030204" pitchFamily="34" charset="0"/>
              </a:rPr>
              <a:t>practical differences or consequences will your answer to “b” </a:t>
            </a:r>
            <a:r>
              <a:rPr lang="en-US" altLang="en-US" sz="3600" b="1" dirty="0" smtClean="0">
                <a:solidFill>
                  <a:srgbClr val="FFFFFF"/>
                </a:solidFill>
                <a:latin typeface="Arial Narrow" panose="020B0606020202030204" pitchFamily="34" charset="0"/>
              </a:rPr>
              <a:t>make</a:t>
            </a:r>
          </a:p>
          <a:p>
            <a:pPr marL="512763" indent="-512763" eaLnBrk="1" hangingPunct="1">
              <a:buNone/>
            </a:pPr>
            <a:r>
              <a:rPr lang="en-US" altLang="en-US" sz="3600" b="1" dirty="0">
                <a:solidFill>
                  <a:srgbClr val="FFFFFF"/>
                </a:solidFill>
                <a:latin typeface="Arial Narrow" panose="020B0606020202030204" pitchFamily="34" charset="0"/>
              </a:rPr>
              <a:t>	If the “fruit” in these is new believers, then there is a requirement that each Christian must cause others to become Christians. If “fruit” are characteristics of godliness, then the requirement is that each Christian show evidence of God working in their life resulting in a change of purpose, mindset and behavior. </a:t>
            </a:r>
            <a:endParaRPr lang="en-US" altLang="en-US" sz="3600" b="1" dirty="0" smtClean="0">
              <a:solidFill>
                <a:srgbClr val="FFFFFF"/>
              </a:solidFill>
              <a:latin typeface="Arial Narrow" panose="020B0606020202030204" pitchFamily="34"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childTnLst>
                          </p:cTn>
                        </p:par>
                        <p:par>
                          <p:cTn id="7" fill="hold" nodeType="withGroup">
                            <p:stCondLst>
                              <p:cond delay="0"/>
                            </p:stCondLst>
                            <p:childTnLst>
                              <p:par>
                                <p:cTn id="8" presetID="53" presetClass="entr" presetSubtype="0" fill="hold" grpId="0" nodeType="afterEffect">
                                  <p:stCondLst>
                                    <p:cond delay="0"/>
                                  </p:stCondLst>
                                  <p:childTnLst>
                                    <p:set>
                                      <p:cBhvr>
                                        <p:cTn id="9" dur="1" fill="hold">
                                          <p:stCondLst>
                                            <p:cond delay="0"/>
                                          </p:stCondLst>
                                        </p:cTn>
                                        <p:tgtEl>
                                          <p:spTgt spid="60419">
                                            <p:txEl>
                                              <p:pRg st="0" end="0"/>
                                            </p:txEl>
                                          </p:spTgt>
                                        </p:tgtEl>
                                        <p:attrNameLst>
                                          <p:attrName>style.visibility</p:attrName>
                                        </p:attrNameLst>
                                      </p:cBhvr>
                                      <p:to>
                                        <p:strVal val="visible"/>
                                      </p:to>
                                    </p:set>
                                    <p:anim calcmode="lin" valueType="num">
                                      <p:cBhvr>
                                        <p:cTn id="10"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1"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2" dur="500"/>
                                        <p:tgtEl>
                                          <p:spTgt spid="604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60419">
                                            <p:txEl>
                                              <p:pRg st="1" end="1"/>
                                            </p:txEl>
                                          </p:spTgt>
                                        </p:tgtEl>
                                        <p:attrNameLst>
                                          <p:attrName>style.visibility</p:attrName>
                                        </p:attrNameLst>
                                      </p:cBhvr>
                                      <p:to>
                                        <p:strVal val="visible"/>
                                      </p:to>
                                    </p:set>
                                    <p:anim calcmode="lin" valueType="num">
                                      <p:cBhvr>
                                        <p:cTn id="17" dur="500" fill="hold"/>
                                        <p:tgtEl>
                                          <p:spTgt spid="60419">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60419">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604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ctrTitle" idx="4294967295"/>
          </p:nvPr>
        </p:nvSpPr>
        <p:spPr>
          <a:xfrm>
            <a:off x="433388" y="1838325"/>
            <a:ext cx="8240712" cy="2468563"/>
          </a:xfrm>
          <a:noFill/>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02"/>
                                        </p:tgtEl>
                                        <p:attrNameLst>
                                          <p:attrName>style.visibility</p:attrName>
                                        </p:attrNameLst>
                                      </p:cBhvr>
                                      <p:to>
                                        <p:strVal val="visible"/>
                                      </p:to>
                                    </p:set>
                                    <p:animEffect transition="in" filter="fade">
                                      <p:cBhvr>
                                        <p:cTn id="7" dur="2000"/>
                                        <p:tgtEl>
                                          <p:spTgt spid="1024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Lst>
  </p:timing>
</p:sld>
</file>

<file path=ppt/slides/slide4.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4665"/>
            <a:ext cx="9144000" cy="1661993"/>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Interpretation Rule 10</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Scripture has only one meaning </a:t>
            </a:r>
            <a:r>
              <a:rPr lang="en-US" altLang="en-US" sz="3600" b="1" dirty="0" smtClean="0">
                <a:solidFill>
                  <a:srgbClr val="FFFF99"/>
                </a:solidFill>
                <a:latin typeface="Arial Narrow" panose="020B0606020202030204" pitchFamily="34" charset="0"/>
              </a:rPr>
              <a:t/>
            </a:r>
            <a:br>
              <a:rPr lang="en-US" altLang="en-US" sz="3600" b="1" dirty="0" smtClean="0">
                <a:solidFill>
                  <a:srgbClr val="FFFF99"/>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and </a:t>
            </a:r>
            <a:r>
              <a:rPr lang="en-US" altLang="en-US" sz="3600" b="1" dirty="0">
                <a:solidFill>
                  <a:srgbClr val="FFFF99"/>
                </a:solidFill>
                <a:latin typeface="Arial Narrow" panose="020B0606020202030204" pitchFamily="34" charset="0"/>
              </a:rPr>
              <a:t>should be taken literally</a:t>
            </a:r>
            <a:endParaRPr lang="en-US" altLang="en-US" sz="3600" b="1" dirty="0" smtClean="0">
              <a:solidFill>
                <a:srgbClr val="FFFF99"/>
              </a:solidFill>
              <a:latin typeface="Arial Narrow" panose="020B0606020202030204" pitchFamily="34" charset="0"/>
            </a:endParaRPr>
          </a:p>
        </p:txBody>
      </p:sp>
      <p:sp>
        <p:nvSpPr>
          <p:cNvPr id="6150" name="Rectangle 6"/>
          <p:cNvSpPr>
            <a:spLocks noGrp="1" noChangeArrowheads="1"/>
          </p:cNvSpPr>
          <p:nvPr>
            <p:ph type="body" idx="4294967295"/>
          </p:nvPr>
        </p:nvSpPr>
        <p:spPr>
          <a:xfrm>
            <a:off x="0" y="1666658"/>
            <a:ext cx="9144000" cy="5191342"/>
          </a:xfrm>
          <a:noFill/>
        </p:spPr>
        <p:txBody>
          <a:bodyPr/>
          <a:lstStyle/>
          <a:p>
            <a:pPr eaLnBrk="1" hangingPunct="1"/>
            <a:r>
              <a:rPr lang="en-US" altLang="en-US" sz="3200" b="1" dirty="0" smtClean="0">
                <a:solidFill>
                  <a:srgbClr val="FFFFFF"/>
                </a:solidFill>
                <a:latin typeface="Arial Narrow" panose="020B0606020202030204" pitchFamily="34" charset="0"/>
              </a:rPr>
              <a:t>Determine </a:t>
            </a:r>
            <a:r>
              <a:rPr lang="en-US" altLang="en-US" sz="3200" b="1" dirty="0">
                <a:solidFill>
                  <a:srgbClr val="FFFFFF"/>
                </a:solidFill>
                <a:latin typeface="Arial Narrow" panose="020B0606020202030204" pitchFamily="34" charset="0"/>
              </a:rPr>
              <a:t>the usual and ordinary sense of words and consider that to be the correct meaning unless the context demand otherwise (pg. 181</a:t>
            </a:r>
            <a:r>
              <a:rPr lang="en-US" altLang="en-US" sz="3200" b="1" dirty="0" smtClean="0">
                <a:solidFill>
                  <a:srgbClr val="FFFFFF"/>
                </a:solidFill>
                <a:latin typeface="Arial Narrow" panose="020B0606020202030204" pitchFamily="34" charset="0"/>
              </a:rPr>
              <a:t>)</a:t>
            </a:r>
            <a:endParaRPr lang="en-US" altLang="en-US" sz="3200" b="1" dirty="0">
              <a:solidFill>
                <a:srgbClr val="FFFFFF"/>
              </a:solidFill>
              <a:latin typeface="Arial Narrow" panose="020B0606020202030204" pitchFamily="34" charset="0"/>
            </a:endParaRPr>
          </a:p>
          <a:p>
            <a:pPr eaLnBrk="1" hangingPunct="1"/>
            <a:r>
              <a:rPr lang="en-US" altLang="en-US" sz="3200" b="1" dirty="0" smtClean="0">
                <a:solidFill>
                  <a:srgbClr val="FFFFFF"/>
                </a:solidFill>
                <a:latin typeface="Arial Narrow" panose="020B0606020202030204" pitchFamily="34" charset="0"/>
              </a:rPr>
              <a:t>No </a:t>
            </a:r>
            <a:r>
              <a:rPr lang="en-US" altLang="en-US" sz="3200" b="1" dirty="0">
                <a:solidFill>
                  <a:srgbClr val="FFFFFF"/>
                </a:solidFill>
                <a:latin typeface="Arial Narrow" panose="020B0606020202030204" pitchFamily="34" charset="0"/>
              </a:rPr>
              <a:t>statement may be considered to have more than one meaning (Exception: prophetic passages may have both near and distant fulfillment)  - </a:t>
            </a:r>
            <a:endParaRPr lang="en-US" altLang="en-US" sz="3200" b="1" dirty="0" smtClean="0">
              <a:solidFill>
                <a:srgbClr val="FFFFFF"/>
              </a:solidFill>
              <a:latin typeface="Arial Narrow" panose="020B0606020202030204" pitchFamily="34" charset="0"/>
            </a:endParaRPr>
          </a:p>
          <a:p>
            <a:pPr eaLnBrk="1" hangingPunct="1"/>
            <a:r>
              <a:rPr lang="en-US" altLang="en-US" sz="3200" b="1" dirty="0" smtClean="0">
                <a:solidFill>
                  <a:srgbClr val="FFFFFF"/>
                </a:solidFill>
                <a:latin typeface="Arial Narrow" panose="020B0606020202030204" pitchFamily="34" charset="0"/>
              </a:rPr>
              <a:t>No </a:t>
            </a:r>
            <a:r>
              <a:rPr lang="en-US" altLang="en-US" sz="3200" b="1" dirty="0">
                <a:solidFill>
                  <a:srgbClr val="FFFFFF"/>
                </a:solidFill>
                <a:latin typeface="Arial Narrow" panose="020B0606020202030204" pitchFamily="34" charset="0"/>
              </a:rPr>
              <a:t>word can have more than one meaning as it is used in a passage - though multiple uses of the word in a passage may convey additional meanings.  (181)</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4249393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par>
                          <p:cTn id="7" fill="hold">
                            <p:stCondLst>
                              <p:cond delay="0"/>
                            </p:stCondLst>
                            <p:childTnLst>
                              <p:par>
                                <p:cTn id="8" presetID="2" presetClass="entr" presetSubtype="8" fill="hold" grpId="0" nodeType="afterEffect">
                                  <p:stCondLst>
                                    <p:cond delay="0"/>
                                  </p:stCondLst>
                                  <p:childTnLst>
                                    <p:set>
                                      <p:cBhvr>
                                        <p:cTn id="9" dur="1" fill="hold">
                                          <p:stCondLst>
                                            <p:cond delay="0"/>
                                          </p:stCondLst>
                                        </p:cTn>
                                        <p:tgtEl>
                                          <p:spTgt spid="6150">
                                            <p:txEl>
                                              <p:pRg st="0" end="0"/>
                                            </p:txEl>
                                          </p:spTgt>
                                        </p:tgtEl>
                                        <p:attrNameLst>
                                          <p:attrName>style.visibility</p:attrName>
                                        </p:attrNameLst>
                                      </p:cBhvr>
                                      <p:to>
                                        <p:strVal val="visible"/>
                                      </p:to>
                                    </p:set>
                                    <p:anim calcmode="lin" valueType="num">
                                      <p:cBhvr additive="base">
                                        <p:cTn id="10"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6150">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6150">
                                            <p:txEl>
                                              <p:pRg st="1" end="1"/>
                                            </p:txEl>
                                          </p:spTgt>
                                        </p:tgtEl>
                                        <p:attrNameLst>
                                          <p:attrName>style.visibility</p:attrName>
                                        </p:attrNameLst>
                                      </p:cBhvr>
                                      <p:to>
                                        <p:strVal val="visible"/>
                                      </p:to>
                                    </p:set>
                                    <p:anim calcmode="lin" valueType="num">
                                      <p:cBhvr additive="base">
                                        <p:cTn id="16"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6150">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1" end="1"/>
                                            </p:txEl>
                                          </p:spTgt>
                                        </p:tgtEl>
                                        <p:attrNameLst>
                                          <p:attrName>ppt_c</p:attrName>
                                        </p:attrNameLst>
                                      </p:cBhvr>
                                      <p:to>
                                        <a:srgbClr val="C0C0C0"/>
                                      </p:to>
                                    </p:animClr>
                                  </p:sub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6150">
                                            <p:txEl>
                                              <p:pRg st="2" end="2"/>
                                            </p:txEl>
                                          </p:spTgt>
                                        </p:tgtEl>
                                        <p:attrNameLst>
                                          <p:attrName>style.visibility</p:attrName>
                                        </p:attrNameLst>
                                      </p:cBhvr>
                                      <p:to>
                                        <p:strVal val="visible"/>
                                      </p:to>
                                    </p:set>
                                    <p:anim calcmode="lin" valueType="num">
                                      <p:cBhvr additive="base">
                                        <p:cTn id="22" dur="500" fill="hold"/>
                                        <p:tgtEl>
                                          <p:spTgt spid="6150">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615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0"/>
            <a:ext cx="9144000" cy="677108"/>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Rule 10 – Assignments, pg. 241</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609600"/>
            <a:ext cx="9144000" cy="6248400"/>
          </a:xfrm>
          <a:noFill/>
        </p:spPr>
        <p:txBody>
          <a:bodyPr/>
          <a:lstStyle/>
          <a:p>
            <a:pPr marL="344488" indent="-344488" eaLnBrk="1" hangingPunct="1">
              <a:buNone/>
            </a:pPr>
            <a:r>
              <a:rPr lang="en-US" altLang="en-US" sz="3200" b="1" dirty="0" smtClean="0">
                <a:solidFill>
                  <a:srgbClr val="FFFFFF"/>
                </a:solidFill>
                <a:latin typeface="Arial Narrow" panose="020B0606020202030204" pitchFamily="34" charset="0"/>
              </a:rPr>
              <a:t>1</a:t>
            </a:r>
            <a:r>
              <a:rPr lang="en-US" altLang="en-US" sz="3200" b="1" dirty="0">
                <a:solidFill>
                  <a:srgbClr val="FFFFFF"/>
                </a:solidFill>
                <a:latin typeface="Arial Narrow" panose="020B0606020202030204" pitchFamily="34" charset="0"/>
              </a:rPr>
              <a:t>. Interpreters disagree about the interpretation of Luke 16:19-31 (The rich man and Lazarus), whether it should be taken literally or as a parable. Read the passage carefully. Do you think it is a parable or something that actually happened? State the reasons for your conclusion.</a:t>
            </a:r>
          </a:p>
          <a:p>
            <a:pPr eaLnBrk="1" hangingPunct="1"/>
            <a:r>
              <a:rPr lang="en-US" altLang="en-US" sz="3200" b="1" i="1" dirty="0" smtClean="0">
                <a:solidFill>
                  <a:srgbClr val="FFFFFF"/>
                </a:solidFill>
                <a:latin typeface="Arial Narrow" panose="020B0606020202030204" pitchFamily="34" charset="0"/>
              </a:rPr>
              <a:t>It </a:t>
            </a:r>
            <a:r>
              <a:rPr lang="en-US" altLang="en-US" sz="3200" b="1" i="1" dirty="0">
                <a:solidFill>
                  <a:srgbClr val="FFFFFF"/>
                </a:solidFill>
                <a:latin typeface="Arial Narrow" panose="020B0606020202030204" pitchFamily="34" charset="0"/>
              </a:rPr>
              <a:t>actually happened.  The passage is not introduced with any indicators that it is a parable or allegorical in nature. It is not “likened” to anything. Jesus presents it as a narrative - and since Jesus is God, He would have knowledge of these things. </a:t>
            </a:r>
            <a:endParaRPr lang="en-US" altLang="en-US" sz="3200" b="1" i="1" dirty="0" smtClean="0">
              <a:solidFill>
                <a:srgbClr val="FFFFFF"/>
              </a:solidFill>
              <a:latin typeface="Arial Narrow" panose="020B0606020202030204" pitchFamily="34" charset="0"/>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nodeType="withGroup">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0"/>
            <a:ext cx="9144000" cy="677108"/>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Rule 10 – Assignments, pg. 241</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609600"/>
            <a:ext cx="9144000" cy="6248400"/>
          </a:xfrm>
          <a:noFill/>
        </p:spPr>
        <p:txBody>
          <a:bodyPr/>
          <a:lstStyle/>
          <a:p>
            <a:pPr marL="512763" indent="-400050" eaLnBrk="1" hangingPunct="1">
              <a:buNone/>
            </a:pPr>
            <a:r>
              <a:rPr lang="en-US" altLang="en-US" sz="3200" b="1" dirty="0">
                <a:solidFill>
                  <a:srgbClr val="FFFFFF"/>
                </a:solidFill>
                <a:latin typeface="Arial Narrow" panose="020B0606020202030204" pitchFamily="34" charset="0"/>
              </a:rPr>
              <a:t>2. Give an illustration of a biblical statement or command that some people have a hard time taking literally </a:t>
            </a:r>
            <a:r>
              <a:rPr lang="en-US" altLang="en-US" sz="3200" b="1" dirty="0" smtClean="0">
                <a:solidFill>
                  <a:srgbClr val="FFFFFF"/>
                </a:solidFill>
                <a:latin typeface="Arial Narrow" panose="020B0606020202030204" pitchFamily="34" charset="0"/>
              </a:rPr>
              <a:t>(for instance, Jesus</a:t>
            </a:r>
            <a:r>
              <a:rPr lang="en-US" altLang="en-US" sz="3200" b="1" dirty="0">
                <a:solidFill>
                  <a:srgbClr val="FFFFFF"/>
                </a:solidFill>
                <a:latin typeface="Arial Narrow" panose="020B0606020202030204" pitchFamily="34" charset="0"/>
              </a:rPr>
              <a:t>’ comment on hell as in </a:t>
            </a:r>
            <a:r>
              <a:rPr lang="en-US" altLang="en-US" sz="3200" b="1" dirty="0" smtClean="0">
                <a:solidFill>
                  <a:srgbClr val="FFFFFF"/>
                </a:solidFill>
                <a:latin typeface="Arial Narrow" panose="020B0606020202030204" pitchFamily="34" charset="0"/>
              </a:rPr>
              <a:t>Matthew </a:t>
            </a:r>
            <a:r>
              <a:rPr lang="en-US" altLang="en-US" sz="3200" b="1" dirty="0">
                <a:solidFill>
                  <a:srgbClr val="FFFFFF"/>
                </a:solidFill>
                <a:latin typeface="Arial Narrow" panose="020B0606020202030204" pitchFamily="34" charset="0"/>
              </a:rPr>
              <a:t>25:41). </a:t>
            </a:r>
          </a:p>
          <a:p>
            <a:pPr eaLnBrk="1" hangingPunct="1"/>
            <a:r>
              <a:rPr lang="en-US" altLang="en-US" sz="3200" b="1" dirty="0">
                <a:solidFill>
                  <a:srgbClr val="FFFFFF"/>
                </a:solidFill>
                <a:latin typeface="Arial Narrow" panose="020B0606020202030204" pitchFamily="34" charset="0"/>
              </a:rPr>
              <a:t>Genesis 1 - That God created everything in 6 days defined as “there was evening and there was morning, one day”) </a:t>
            </a:r>
          </a:p>
          <a:p>
            <a:pPr eaLnBrk="1" hangingPunct="1"/>
            <a:r>
              <a:rPr lang="en-US" altLang="en-US" sz="3200" b="1" dirty="0" smtClean="0">
                <a:solidFill>
                  <a:srgbClr val="FFFFFF"/>
                </a:solidFill>
                <a:latin typeface="Arial Narrow" panose="020B0606020202030204" pitchFamily="34" charset="0"/>
              </a:rPr>
              <a:t>1 </a:t>
            </a:r>
            <a:r>
              <a:rPr lang="en-US" altLang="en-US" sz="3200" b="1" dirty="0">
                <a:solidFill>
                  <a:srgbClr val="FFFFFF"/>
                </a:solidFill>
                <a:latin typeface="Arial Narrow" panose="020B0606020202030204" pitchFamily="34" charset="0"/>
              </a:rPr>
              <a:t>Timothy 3 / Titus 1 - The requirements for Elders</a:t>
            </a:r>
          </a:p>
          <a:p>
            <a:pPr eaLnBrk="1" hangingPunct="1"/>
            <a:r>
              <a:rPr lang="en-US" altLang="en-US" sz="3200" b="1" dirty="0" smtClean="0">
                <a:solidFill>
                  <a:srgbClr val="FFFFFF"/>
                </a:solidFill>
                <a:latin typeface="Arial Narrow" panose="020B0606020202030204" pitchFamily="34" charset="0"/>
              </a:rPr>
              <a:t>Romans 9-11. “</a:t>
            </a:r>
            <a:r>
              <a:rPr lang="en-US" altLang="en-US" sz="3200" b="1" dirty="0">
                <a:solidFill>
                  <a:srgbClr val="FFFFFF"/>
                </a:solidFill>
                <a:latin typeface="Arial Narrow" panose="020B0606020202030204" pitchFamily="34" charset="0"/>
              </a:rPr>
              <a:t>Israel” refers to the nation, not the church. </a:t>
            </a:r>
          </a:p>
          <a:p>
            <a:pPr eaLnBrk="1" hangingPunct="1"/>
            <a:r>
              <a:rPr lang="en-US" altLang="en-US" sz="3200" b="1" dirty="0" smtClean="0">
                <a:solidFill>
                  <a:srgbClr val="FFFFFF"/>
                </a:solidFill>
                <a:latin typeface="Arial Narrow" panose="020B0606020202030204" pitchFamily="34" charset="0"/>
              </a:rPr>
              <a:t>1 </a:t>
            </a:r>
            <a:r>
              <a:rPr lang="en-US" altLang="en-US" sz="3200" b="1" dirty="0">
                <a:solidFill>
                  <a:srgbClr val="FFFFFF"/>
                </a:solidFill>
                <a:latin typeface="Arial Narrow" panose="020B0606020202030204" pitchFamily="34" charset="0"/>
              </a:rPr>
              <a:t>Timothy 2:9-14 - Women to receive instruction quietly and not exercise authority over men.. </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8998164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nodeType="withGroup">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subTnLst>
                                    <p:animClr clrSpc="rgb" dir="cw">
                                      <p:cBhvr override="childStyle">
                                        <p:cTn dur="1" fill="hold" display="0" masterRel="nextClick" afterEffect="1"/>
                                        <p:tgtEl>
                                          <p:spTgt spid="51203">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1203">
                                            <p:txEl>
                                              <p:pRg st="2" end="2"/>
                                            </p:txEl>
                                          </p:spTgt>
                                        </p:tgtEl>
                                        <p:attrNameLst>
                                          <p:attrName>style.visibility</p:attrName>
                                        </p:attrNameLst>
                                      </p:cBhvr>
                                      <p:to>
                                        <p:strVal val="visible"/>
                                      </p:to>
                                    </p:set>
                                    <p:animEffect transition="in" filter="dissolve">
                                      <p:cBhvr>
                                        <p:cTn id="20" dur="500"/>
                                        <p:tgtEl>
                                          <p:spTgt spid="51203">
                                            <p:txEl>
                                              <p:pRg st="2" end="2"/>
                                            </p:txEl>
                                          </p:spTgt>
                                        </p:tgtEl>
                                      </p:cBhvr>
                                    </p:animEffect>
                                  </p:childTnLst>
                                  <p:subTnLst>
                                    <p:animClr clrSpc="rgb" dir="cw">
                                      <p:cBhvr override="childStyle">
                                        <p:cTn dur="1" fill="hold" display="0" masterRel="nextClick" afterEffect="1"/>
                                        <p:tgtEl>
                                          <p:spTgt spid="51203">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51203">
                                            <p:txEl>
                                              <p:pRg st="3" end="3"/>
                                            </p:txEl>
                                          </p:spTgt>
                                        </p:tgtEl>
                                        <p:attrNameLst>
                                          <p:attrName>style.visibility</p:attrName>
                                        </p:attrNameLst>
                                      </p:cBhvr>
                                      <p:to>
                                        <p:strVal val="visible"/>
                                      </p:to>
                                    </p:set>
                                    <p:animEffect transition="in" filter="dissolve">
                                      <p:cBhvr>
                                        <p:cTn id="25" dur="500"/>
                                        <p:tgtEl>
                                          <p:spTgt spid="51203">
                                            <p:txEl>
                                              <p:pRg st="3" end="3"/>
                                            </p:txEl>
                                          </p:spTgt>
                                        </p:tgtEl>
                                      </p:cBhvr>
                                    </p:animEffect>
                                  </p:childTnLst>
                                  <p:subTnLst>
                                    <p:animClr clrSpc="rgb" dir="cw">
                                      <p:cBhvr override="childStyle">
                                        <p:cTn dur="1" fill="hold" display="0" masterRel="nextClick" afterEffect="1"/>
                                        <p:tgtEl>
                                          <p:spTgt spid="51203">
                                            <p:txEl>
                                              <p:pRg st="3" end="3"/>
                                            </p:txEl>
                                          </p:spTgt>
                                        </p:tgtEl>
                                        <p:attrNameLst>
                                          <p:attrName>ppt_c</p:attrName>
                                        </p:attrNameLst>
                                      </p:cBhvr>
                                      <p:to>
                                        <a:srgbClr val="C0C0C0"/>
                                      </p:to>
                                    </p:animClr>
                                  </p:sub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51203">
                                            <p:txEl>
                                              <p:pRg st="4" end="4"/>
                                            </p:txEl>
                                          </p:spTgt>
                                        </p:tgtEl>
                                        <p:attrNameLst>
                                          <p:attrName>style.visibility</p:attrName>
                                        </p:attrNameLst>
                                      </p:cBhvr>
                                      <p:to>
                                        <p:strVal val="visible"/>
                                      </p:to>
                                    </p:set>
                                    <p:animEffect transition="in" filter="dissolve">
                                      <p:cBhvr>
                                        <p:cTn id="30" dur="500"/>
                                        <p:tgtEl>
                                          <p:spTgt spid="512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Rule 10 – Assignments, pg. 241</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677108"/>
            <a:ext cx="9144000" cy="6180892"/>
          </a:xfrm>
          <a:noFill/>
        </p:spPr>
        <p:txBody>
          <a:bodyPr/>
          <a:lstStyle/>
          <a:p>
            <a:pPr marL="457200" indent="-344488" eaLnBrk="1" hangingPunct="1">
              <a:buNone/>
            </a:pPr>
            <a:r>
              <a:rPr lang="en-US" altLang="en-US" sz="3200" b="1" dirty="0">
                <a:solidFill>
                  <a:srgbClr val="FFFFFF"/>
                </a:solidFill>
                <a:latin typeface="Arial Narrow" panose="020B0606020202030204" pitchFamily="34" charset="0"/>
              </a:rPr>
              <a:t>3. In Matthew 6:19-34, Jesus is discussing a proper value system with His disciples. </a:t>
            </a:r>
            <a:endParaRPr lang="en-US" altLang="en-US" sz="3200" b="1" dirty="0" smtClean="0">
              <a:solidFill>
                <a:srgbClr val="FFFFFF"/>
              </a:solidFill>
              <a:latin typeface="Arial Narrow" panose="020B0606020202030204" pitchFamily="34" charset="0"/>
            </a:endParaRPr>
          </a:p>
          <a:p>
            <a:pPr marL="457200" indent="-344488" eaLnBrk="1" hangingPunct="1">
              <a:buNone/>
            </a:pPr>
            <a:r>
              <a:rPr lang="en-US" altLang="en-US" sz="3200" b="1" dirty="0">
                <a:solidFill>
                  <a:srgbClr val="FFFFFF"/>
                </a:solidFill>
                <a:latin typeface="Arial Narrow" panose="020B0606020202030204" pitchFamily="34" charset="0"/>
              </a:rPr>
              <a:t>	</a:t>
            </a:r>
            <a:r>
              <a:rPr lang="en-US" altLang="en-US" sz="3200" b="1" dirty="0" smtClean="0">
                <a:solidFill>
                  <a:srgbClr val="FFFFFF"/>
                </a:solidFill>
                <a:latin typeface="Arial Narrow" panose="020B0606020202030204" pitchFamily="34" charset="0"/>
              </a:rPr>
              <a:t>A</a:t>
            </a:r>
            <a:r>
              <a:rPr lang="en-US" altLang="en-US" sz="3200" b="1" dirty="0">
                <a:solidFill>
                  <a:srgbClr val="FFFFFF"/>
                </a:solidFill>
                <a:latin typeface="Arial Narrow" panose="020B0606020202030204" pitchFamily="34" charset="0"/>
              </a:rPr>
              <a:t>. How do you interpret verse 25?</a:t>
            </a:r>
          </a:p>
          <a:p>
            <a:pPr marL="914400" lvl="2" indent="0" eaLnBrk="1" hangingPunct="1">
              <a:buNone/>
            </a:pPr>
            <a:r>
              <a:rPr lang="en-US" altLang="en-US" sz="3200" b="1" dirty="0" smtClean="0">
                <a:solidFill>
                  <a:srgbClr val="FFFFFF"/>
                </a:solidFill>
                <a:latin typeface="Arial Narrow" panose="020B0606020202030204" pitchFamily="34" charset="0"/>
              </a:rPr>
              <a:t>I </a:t>
            </a:r>
            <a:r>
              <a:rPr lang="en-US" altLang="en-US" sz="3200" b="1" dirty="0">
                <a:solidFill>
                  <a:srgbClr val="FFFFFF"/>
                </a:solidFill>
                <a:latin typeface="Arial Narrow" panose="020B0606020202030204" pitchFamily="34" charset="0"/>
              </a:rPr>
              <a:t>do not need to worry about the mundane things of life - food / drink / clothing - if I will first seek God’s kingdom and righteousness, for God will provide</a:t>
            </a:r>
          </a:p>
          <a:p>
            <a:pPr marL="858838" lvl="1" indent="-401638" eaLnBrk="1" hangingPunct="1">
              <a:buNone/>
            </a:pPr>
            <a:r>
              <a:rPr lang="en-US" altLang="en-US" sz="3200" b="1" dirty="0" smtClean="0">
                <a:solidFill>
                  <a:srgbClr val="FFFFFF"/>
                </a:solidFill>
                <a:latin typeface="Arial Narrow" panose="020B0606020202030204" pitchFamily="34" charset="0"/>
              </a:rPr>
              <a:t>B</a:t>
            </a:r>
            <a:r>
              <a:rPr lang="en-US" altLang="en-US" sz="3200" b="1" dirty="0">
                <a:solidFill>
                  <a:srgbClr val="FFFFFF"/>
                </a:solidFill>
                <a:latin typeface="Arial Narrow" panose="020B0606020202030204" pitchFamily="34" charset="0"/>
              </a:rPr>
              <a:t>. In light of Rule ten, write out an application of this verse for your life. </a:t>
            </a:r>
          </a:p>
          <a:p>
            <a:pPr marL="858838" lvl="2" indent="0" eaLnBrk="1" hangingPunct="1">
              <a:buNone/>
            </a:pPr>
            <a:r>
              <a:rPr lang="en-US" altLang="en-US" sz="3200" b="1" dirty="0" smtClean="0">
                <a:solidFill>
                  <a:srgbClr val="FFFFFF"/>
                </a:solidFill>
                <a:latin typeface="Arial Narrow" panose="020B0606020202030204" pitchFamily="34" charset="0"/>
              </a:rPr>
              <a:t>It </a:t>
            </a:r>
            <a:r>
              <a:rPr lang="en-US" altLang="en-US" sz="3200" b="1" dirty="0">
                <a:solidFill>
                  <a:srgbClr val="FFFFFF"/>
                </a:solidFill>
                <a:latin typeface="Arial Narrow" panose="020B0606020202030204" pitchFamily="34" charset="0"/>
              </a:rPr>
              <a:t>is a command I need to obey. </a:t>
            </a:r>
            <a:endParaRPr lang="en-US" altLang="en-US" sz="3200" b="1" dirty="0" smtClean="0">
              <a:solidFill>
                <a:srgbClr val="FFFFFF"/>
              </a:solidFill>
              <a:latin typeface="Arial Narrow" panose="020B06060202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par>
                          <p:cTn id="11" fill="hold">
                            <p:stCondLst>
                              <p:cond delay="500"/>
                            </p:stCondLst>
                            <p:childTnLst>
                              <p:par>
                                <p:cTn id="12" presetID="3" presetClass="entr" presetSubtype="5" fill="hold" grpId="0" nodeType="afterEffect">
                                  <p:stCondLst>
                                    <p:cond delay="500"/>
                                  </p:stCondLst>
                                  <p:childTnLst>
                                    <p:set>
                                      <p:cBhvr>
                                        <p:cTn id="13" dur="1" fill="hold">
                                          <p:stCondLst>
                                            <p:cond delay="0"/>
                                          </p:stCondLst>
                                        </p:cTn>
                                        <p:tgtEl>
                                          <p:spTgt spid="52227">
                                            <p:txEl>
                                              <p:pRg st="1" end="1"/>
                                            </p:txEl>
                                          </p:spTgt>
                                        </p:tgtEl>
                                        <p:attrNameLst>
                                          <p:attrName>style.visibility</p:attrName>
                                        </p:attrNameLst>
                                      </p:cBhvr>
                                      <p:to>
                                        <p:strVal val="visible"/>
                                      </p:to>
                                    </p:set>
                                    <p:animEffect transition="in" filter="blinds(vertical)">
                                      <p:cBhvr>
                                        <p:cTn id="14" dur="500"/>
                                        <p:tgtEl>
                                          <p:spTgt spid="52227">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5" fill="hold" grpId="0" nodeType="clickEffect">
                                  <p:stCondLst>
                                    <p:cond delay="0"/>
                                  </p:stCondLst>
                                  <p:childTnLst>
                                    <p:set>
                                      <p:cBhvr>
                                        <p:cTn id="18" dur="1" fill="hold">
                                          <p:stCondLst>
                                            <p:cond delay="0"/>
                                          </p:stCondLst>
                                        </p:cTn>
                                        <p:tgtEl>
                                          <p:spTgt spid="52227">
                                            <p:txEl>
                                              <p:pRg st="2" end="2"/>
                                            </p:txEl>
                                          </p:spTgt>
                                        </p:tgtEl>
                                        <p:attrNameLst>
                                          <p:attrName>style.visibility</p:attrName>
                                        </p:attrNameLst>
                                      </p:cBhvr>
                                      <p:to>
                                        <p:strVal val="visible"/>
                                      </p:to>
                                    </p:set>
                                    <p:animEffect transition="in" filter="blinds(vertical)">
                                      <p:cBhvr>
                                        <p:cTn id="19" dur="500"/>
                                        <p:tgtEl>
                                          <p:spTgt spid="52227">
                                            <p:txEl>
                                              <p:pRg st="2" end="2"/>
                                            </p:txEl>
                                          </p:spTgt>
                                        </p:tgtEl>
                                      </p:cBhvr>
                                    </p:animEffect>
                                  </p:childTnLst>
                                  <p:subTnLst>
                                    <p:animClr clrSpc="rgb" dir="cw">
                                      <p:cBhvr override="childStyle">
                                        <p:cTn dur="1" fill="hold" display="0" masterRel="nextClick" afterEffect="1"/>
                                        <p:tgtEl>
                                          <p:spTgt spid="52227">
                                            <p:txEl>
                                              <p:pRg st="2" end="2"/>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3" presetClass="entr" presetSubtype="5" fill="hold" grpId="0" nodeType="clickEffect">
                                  <p:stCondLst>
                                    <p:cond delay="0"/>
                                  </p:stCondLst>
                                  <p:childTnLst>
                                    <p:set>
                                      <p:cBhvr>
                                        <p:cTn id="23" dur="1" fill="hold">
                                          <p:stCondLst>
                                            <p:cond delay="0"/>
                                          </p:stCondLst>
                                        </p:cTn>
                                        <p:tgtEl>
                                          <p:spTgt spid="52227">
                                            <p:txEl>
                                              <p:pRg st="3" end="3"/>
                                            </p:txEl>
                                          </p:spTgt>
                                        </p:tgtEl>
                                        <p:attrNameLst>
                                          <p:attrName>style.visibility</p:attrName>
                                        </p:attrNameLst>
                                      </p:cBhvr>
                                      <p:to>
                                        <p:strVal val="visible"/>
                                      </p:to>
                                    </p:set>
                                    <p:animEffect transition="in" filter="blinds(vertical)">
                                      <p:cBhvr>
                                        <p:cTn id="24" dur="500"/>
                                        <p:tgtEl>
                                          <p:spTgt spid="52227">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5" fill="hold" grpId="0" nodeType="clickEffect">
                                  <p:stCondLst>
                                    <p:cond delay="0"/>
                                  </p:stCondLst>
                                  <p:childTnLst>
                                    <p:set>
                                      <p:cBhvr>
                                        <p:cTn id="28" dur="1" fill="hold">
                                          <p:stCondLst>
                                            <p:cond delay="0"/>
                                          </p:stCondLst>
                                        </p:cTn>
                                        <p:tgtEl>
                                          <p:spTgt spid="52227">
                                            <p:txEl>
                                              <p:pRg st="4" end="4"/>
                                            </p:txEl>
                                          </p:spTgt>
                                        </p:tgtEl>
                                        <p:attrNameLst>
                                          <p:attrName>style.visibility</p:attrName>
                                        </p:attrNameLst>
                                      </p:cBhvr>
                                      <p:to>
                                        <p:strVal val="visible"/>
                                      </p:to>
                                    </p:set>
                                    <p:animEffect transition="in" filter="blinds(vertical)">
                                      <p:cBhvr>
                                        <p:cTn id="29" dur="500"/>
                                        <p:tgtEl>
                                          <p:spTgt spid="522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Rule 10 – Assignments, pg. 241</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677108"/>
            <a:ext cx="9144000" cy="6180892"/>
          </a:xfrm>
          <a:noFill/>
        </p:spPr>
        <p:txBody>
          <a:bodyPr/>
          <a:lstStyle/>
          <a:p>
            <a:pPr marL="457200" indent="-344488" eaLnBrk="1" hangingPunct="1">
              <a:buNone/>
            </a:pPr>
            <a:r>
              <a:rPr lang="en-US" altLang="en-US" sz="3200" b="1" dirty="0" smtClean="0">
                <a:solidFill>
                  <a:srgbClr val="FFFFFF"/>
                </a:solidFill>
                <a:latin typeface="Arial Narrow" panose="020B0606020202030204" pitchFamily="34" charset="0"/>
              </a:rPr>
              <a:t>4. </a:t>
            </a:r>
            <a:r>
              <a:rPr lang="en-US" altLang="en-US" sz="3200" b="1" dirty="0">
                <a:solidFill>
                  <a:srgbClr val="FFFFFF"/>
                </a:solidFill>
                <a:latin typeface="Arial Narrow" panose="020B0606020202030204" pitchFamily="34" charset="0"/>
              </a:rPr>
              <a:t>Meditate on Mark 7:1-23. In what ways was this principle violated by the religious leaders of Jesus’ day</a:t>
            </a:r>
            <a:r>
              <a:rPr lang="en-US" altLang="en-US" sz="3200" b="1" dirty="0" smtClean="0">
                <a:solidFill>
                  <a:srgbClr val="FFFFFF"/>
                </a:solidFill>
                <a:latin typeface="Arial Narrow" panose="020B0606020202030204" pitchFamily="34" charset="0"/>
              </a:rPr>
              <a:t>? </a:t>
            </a:r>
          </a:p>
          <a:p>
            <a:pPr marL="746125" indent="-288925" eaLnBrk="1" hangingPunct="1">
              <a:buFont typeface="Arial" panose="020B0604020202020204" pitchFamily="34" charset="0"/>
              <a:buChar char="•"/>
            </a:pPr>
            <a:r>
              <a:rPr lang="en-US" altLang="en-US" sz="3200" b="1" dirty="0" smtClean="0">
                <a:solidFill>
                  <a:srgbClr val="FFFFFF"/>
                </a:solidFill>
                <a:latin typeface="Arial Narrow" panose="020B0606020202030204" pitchFamily="34" charset="0"/>
              </a:rPr>
              <a:t>Their </a:t>
            </a:r>
            <a:r>
              <a:rPr lang="en-US" altLang="en-US" sz="3200" b="1" dirty="0">
                <a:solidFill>
                  <a:srgbClr val="FFFFFF"/>
                </a:solidFill>
                <a:latin typeface="Arial Narrow" panose="020B0606020202030204" pitchFamily="34" charset="0"/>
              </a:rPr>
              <a:t>criticism of the disciples violating their traditions by eating with unwashed hands - Jesus rebuked them and applied Isaiah 29:13 - they were </a:t>
            </a:r>
            <a:r>
              <a:rPr lang="en-US" altLang="en-US" sz="3200" b="1" dirty="0" smtClean="0">
                <a:solidFill>
                  <a:srgbClr val="FFFFFF"/>
                </a:solidFill>
                <a:latin typeface="Arial Narrow" panose="020B0606020202030204" pitchFamily="34" charset="0"/>
              </a:rPr>
              <a:t>hypocrites. </a:t>
            </a:r>
            <a:r>
              <a:rPr lang="en-US" altLang="en-US" sz="3200" b="1" dirty="0">
                <a:solidFill>
                  <a:srgbClr val="FFFFFF"/>
                </a:solidFill>
                <a:latin typeface="Arial Narrow" panose="020B0606020202030204" pitchFamily="34" charset="0"/>
              </a:rPr>
              <a:t>	</a:t>
            </a:r>
            <a:endParaRPr lang="en-US" altLang="en-US" sz="3200" b="1" dirty="0" smtClean="0">
              <a:solidFill>
                <a:srgbClr val="FFFFFF"/>
              </a:solidFill>
              <a:latin typeface="Arial Narrow" panose="020B0606020202030204" pitchFamily="34" charset="0"/>
            </a:endParaRPr>
          </a:p>
          <a:p>
            <a:pPr marL="746125" indent="-288925" eaLnBrk="1" hangingPunct="1">
              <a:buFont typeface="Arial" panose="020B0604020202020204" pitchFamily="34" charset="0"/>
              <a:buChar char="•"/>
            </a:pPr>
            <a:r>
              <a:rPr lang="en-US" altLang="en-US" sz="3200" b="1" dirty="0" smtClean="0">
                <a:solidFill>
                  <a:srgbClr val="FFFFFF"/>
                </a:solidFill>
                <a:latin typeface="Arial Narrow" panose="020B0606020202030204" pitchFamily="34" charset="0"/>
              </a:rPr>
              <a:t>They </a:t>
            </a:r>
            <a:r>
              <a:rPr lang="en-US" altLang="en-US" sz="3200" b="1" dirty="0">
                <a:solidFill>
                  <a:srgbClr val="FFFFFF"/>
                </a:solidFill>
                <a:latin typeface="Arial Narrow" panose="020B0606020202030204" pitchFamily="34" charset="0"/>
              </a:rPr>
              <a:t>interpreted Moses to suit themselves, rather than to please God. </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42105247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52227">
                                            <p:txEl>
                                              <p:pRg st="1" end="1"/>
                                            </p:txEl>
                                          </p:spTgt>
                                        </p:tgtEl>
                                        <p:attrNameLst>
                                          <p:attrName>style.visibility</p:attrName>
                                        </p:attrNameLst>
                                      </p:cBhvr>
                                      <p:to>
                                        <p:strVal val="visible"/>
                                      </p:to>
                                    </p:set>
                                    <p:animEffect transition="in" filter="blinds(vertical)">
                                      <p:cBhvr>
                                        <p:cTn id="15" dur="500"/>
                                        <p:tgtEl>
                                          <p:spTgt spid="52227">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5" fill="hold" grpId="0" nodeType="clickEffect">
                                  <p:stCondLst>
                                    <p:cond delay="0"/>
                                  </p:stCondLst>
                                  <p:childTnLst>
                                    <p:set>
                                      <p:cBhvr>
                                        <p:cTn id="19" dur="1" fill="hold">
                                          <p:stCondLst>
                                            <p:cond delay="0"/>
                                          </p:stCondLst>
                                        </p:cTn>
                                        <p:tgtEl>
                                          <p:spTgt spid="52227">
                                            <p:txEl>
                                              <p:pRg st="2" end="2"/>
                                            </p:txEl>
                                          </p:spTgt>
                                        </p:tgtEl>
                                        <p:attrNameLst>
                                          <p:attrName>style.visibility</p:attrName>
                                        </p:attrNameLst>
                                      </p:cBhvr>
                                      <p:to>
                                        <p:strVal val="visible"/>
                                      </p:to>
                                    </p:set>
                                    <p:animEffect transition="in" filter="blinds(vertical)">
                                      <p:cBhvr>
                                        <p:cTn id="20" dur="500"/>
                                        <p:tgtEl>
                                          <p:spTgt spid="522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117158"/>
            <a:ext cx="9144000" cy="984885"/>
          </a:xfrm>
          <a:noFill/>
        </p:spPr>
        <p:txBody>
          <a:bodyPr lIns="0" tIns="0" rIns="0" bIns="0">
            <a:spAutoFit/>
          </a:bodyPr>
          <a:lstStyle/>
          <a:p>
            <a:pPr defTabSz="381000" eaLnBrk="1" hangingPunct="1"/>
            <a:r>
              <a:rPr lang="en-US" altLang="en-US" sz="3200" b="1" u="sng" dirty="0">
                <a:solidFill>
                  <a:srgbClr val="A0D0FF"/>
                </a:solidFill>
                <a:latin typeface="Arial Narrow" panose="020B0606020202030204" pitchFamily="34" charset="0"/>
              </a:rPr>
              <a:t>Rule 11 - Interpret words in harmony with their meaning in the time of the </a:t>
            </a:r>
            <a:r>
              <a:rPr lang="en-US" altLang="en-US" sz="3200" b="1" u="sng" dirty="0" smtClean="0">
                <a:solidFill>
                  <a:srgbClr val="A0D0FF"/>
                </a:solidFill>
                <a:latin typeface="Arial Narrow" panose="020B0606020202030204" pitchFamily="34" charset="0"/>
              </a:rPr>
              <a:t>author</a:t>
            </a:r>
            <a:endParaRPr lang="en-US" altLang="en-US" sz="32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3200" b="1" dirty="0">
                <a:solidFill>
                  <a:srgbClr val="FFFFFF"/>
                </a:solidFill>
                <a:latin typeface="Arial Narrow" panose="020B0606020202030204" pitchFamily="34" charset="0"/>
              </a:rPr>
              <a:t>A Bible dictionary (lexicon) is helpful in defining words in according to their historical </a:t>
            </a:r>
            <a:r>
              <a:rPr lang="en-US" altLang="en-US" sz="3200" b="1" dirty="0" smtClean="0">
                <a:solidFill>
                  <a:srgbClr val="FFFFFF"/>
                </a:solidFill>
                <a:latin typeface="Arial Narrow" panose="020B0606020202030204" pitchFamily="34" charset="0"/>
              </a:rPr>
              <a:t>usage</a:t>
            </a:r>
            <a:endParaRPr lang="en-US" altLang="en-US" sz="3200" b="1" dirty="0">
              <a:solidFill>
                <a:srgbClr val="FFFFFF"/>
              </a:solidFill>
              <a:latin typeface="Arial Narrow" panose="020B0606020202030204" pitchFamily="34" charset="0"/>
            </a:endParaRPr>
          </a:p>
          <a:p>
            <a:pPr eaLnBrk="1" hangingPunct="1"/>
            <a:r>
              <a:rPr lang="en-US" altLang="en-US" sz="3200" b="1" dirty="0" smtClean="0">
                <a:solidFill>
                  <a:srgbClr val="FFFFFF"/>
                </a:solidFill>
                <a:latin typeface="Arial Narrow" panose="020B0606020202030204" pitchFamily="34" charset="0"/>
              </a:rPr>
              <a:t>A </a:t>
            </a:r>
            <a:r>
              <a:rPr lang="en-US" altLang="en-US" sz="3200" b="1" dirty="0">
                <a:solidFill>
                  <a:srgbClr val="FFFFFF"/>
                </a:solidFill>
                <a:latin typeface="Arial Narrow" panose="020B0606020202030204" pitchFamily="34" charset="0"/>
              </a:rPr>
              <a:t>writer can give a his own meaning to a word - as determined by the context (John 2:14f  - temple</a:t>
            </a:r>
            <a:r>
              <a:rPr lang="en-US" altLang="en-US" sz="3200" b="1" dirty="0" smtClean="0">
                <a:solidFill>
                  <a:srgbClr val="FFFFFF"/>
                </a:solidFill>
                <a:latin typeface="Arial Narrow" panose="020B0606020202030204" pitchFamily="34" charset="0"/>
              </a:rPr>
              <a:t>)</a:t>
            </a:r>
            <a:endParaRPr lang="en-US" altLang="en-US" sz="3200" b="1" dirty="0">
              <a:solidFill>
                <a:srgbClr val="FFFFFF"/>
              </a:solidFill>
              <a:latin typeface="Arial Narrow" panose="020B0606020202030204" pitchFamily="34" charset="0"/>
            </a:endParaRPr>
          </a:p>
          <a:p>
            <a:pPr eaLnBrk="1" hangingPunct="1"/>
            <a:r>
              <a:rPr lang="en-US" altLang="en-US" sz="3200" b="1" dirty="0" smtClean="0">
                <a:solidFill>
                  <a:srgbClr val="FFFFFF"/>
                </a:solidFill>
                <a:latin typeface="Arial Narrow" panose="020B0606020202030204" pitchFamily="34" charset="0"/>
              </a:rPr>
              <a:t>Do </a:t>
            </a:r>
            <a:r>
              <a:rPr lang="en-US" altLang="en-US" sz="3200" b="1" dirty="0">
                <a:solidFill>
                  <a:srgbClr val="FFFFFF"/>
                </a:solidFill>
                <a:latin typeface="Arial Narrow" panose="020B0606020202030204" pitchFamily="34" charset="0"/>
              </a:rPr>
              <a:t>not skip over words you do not understand - find out their definitions. Even words you may otherwise understand should be examined, for an incorrect translation can lead you astray. </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62890856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nodeType="withGroup">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subTnLst>
                                    <p:animClr clrSpc="rgb" dir="cw">
                                      <p:cBhvr override="childStyle">
                                        <p:cTn dur="1" fill="hold" display="0" masterRel="nextClick" afterEffect="1"/>
                                        <p:tgtEl>
                                          <p:spTgt spid="53251">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subTnLst>
                                    <p:animClr clrSpc="rgb" dir="cw">
                                      <p:cBhvr override="childStyle">
                                        <p:cTn dur="1" fill="hold" display="0" masterRel="nextClick" afterEffect="1"/>
                                        <p:tgtEl>
                                          <p:spTgt spid="53251">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3251">
                                            <p:txEl>
                                              <p:pRg st="2" end="2"/>
                                            </p:txEl>
                                          </p:spTgt>
                                        </p:tgtEl>
                                        <p:attrNameLst>
                                          <p:attrName>style.visibility</p:attrName>
                                        </p:attrNameLst>
                                      </p:cBhvr>
                                      <p:to>
                                        <p:strVal val="visible"/>
                                      </p:to>
                                    </p:set>
                                    <p:animEffect transition="in" filter="wipe(left)">
                                      <p:cBhvr>
                                        <p:cTn id="20" dur="500"/>
                                        <p:tgtEl>
                                          <p:spTgt spid="532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Sermon 1</Template>
  <TotalTime>971</TotalTime>
  <Words>2120</Words>
  <Application>Microsoft Office PowerPoint</Application>
  <PresentationFormat>On-screen Show (4:3)</PresentationFormat>
  <Paragraphs>198</Paragraphs>
  <Slides>32</Slides>
  <Notes>32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Arial Narrow</vt:lpstr>
      <vt:lpstr>TekniaGreek</vt:lpstr>
      <vt:lpstr>TekniaHebrew</vt:lpstr>
      <vt:lpstr>Times New Roman</vt:lpstr>
      <vt:lpstr>Wingdings</vt:lpstr>
      <vt:lpstr>Custom Design</vt:lpstr>
      <vt:lpstr>Grace Bible Church  Glorifying God  by Making Disciples of Jesus Christ</vt:lpstr>
      <vt:lpstr>Interpretation Rule 10 Scripture has only one meaning  and should be taken literally</vt:lpstr>
      <vt:lpstr>Interpretation Rule 10 Scripture has only one meaning  and should be taken literally</vt:lpstr>
      <vt:lpstr>Interpretation Rule 10 Scripture has only one meaning  and should be taken literally</vt:lpstr>
      <vt:lpstr>Rule 10 – Assignments, pg. 241</vt:lpstr>
      <vt:lpstr>Rule 10 – Assignments, pg. 241</vt:lpstr>
      <vt:lpstr>Rule 10 – Assignments, pg. 241</vt:lpstr>
      <vt:lpstr>Rule 10 – Assignments, pg. 241</vt:lpstr>
      <vt:lpstr>Rule 11 - Interpret words in harmony with their meaning in the time of the author</vt:lpstr>
      <vt:lpstr>Rule 11 - Interpret words in harmony with their meaning in the time of the author</vt:lpstr>
      <vt:lpstr>Rule 11 - Interpret words in harmony with their meaning in the time of the author</vt:lpstr>
      <vt:lpstr>Rule 11 – Assignments, pg. 242</vt:lpstr>
      <vt:lpstr>Rule 11 – Assignments, pg. 242</vt:lpstr>
      <vt:lpstr>Rule 11 – Assignments, pg. 242</vt:lpstr>
      <vt:lpstr>Rule 11 – Assignments, pg. 242</vt:lpstr>
      <vt:lpstr>Rule 11 – Assignments, pg. 242</vt:lpstr>
      <vt:lpstr>Rule 12 - Interpret a word in relations to its sentence &amp; context, pp 186-188</vt:lpstr>
      <vt:lpstr>Rule 12 - Interpret a word in relations to its sentence &amp; context, pp 186-188</vt:lpstr>
      <vt:lpstr>Rule 12 - Interpret a word in relations to its sentence &amp; context, pp 186-188</vt:lpstr>
      <vt:lpstr>PowerPoint Presentation</vt:lpstr>
      <vt:lpstr>Rule 12 - Interpret a word in relations to its sentence &amp; context, pp 186-188</vt:lpstr>
      <vt:lpstr>Rule 12 - Interpret a word in relations to its sentence &amp; context, pp 186-188</vt:lpstr>
      <vt:lpstr>Rule 12 – Assignments, pg 243</vt:lpstr>
      <vt:lpstr>PowerPoint Presentation</vt:lpstr>
      <vt:lpstr>Rule 12 – Assignments, pg 243</vt:lpstr>
      <vt:lpstr>PowerPoint Presentation</vt:lpstr>
      <vt:lpstr>Rule 12 – Assignments, pg 243</vt:lpstr>
      <vt:lpstr>Rule 12 – Assignments, pg 243</vt:lpstr>
      <vt:lpstr>PowerPoint Presentation</vt:lpstr>
      <vt:lpstr>PowerPoint Presentation</vt:lpstr>
      <vt:lpstr>Rule 12 – Assignments, pg 243</vt:lpstr>
      <vt:lpstr>Grace Bible Church  Glorifying God  by Making Disciples of Jesus Christ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dc:title>
  <dc:creator>Scott</dc:creator>
  <cp:lastModifiedBy>Scott Harris</cp:lastModifiedBy>
  <cp:revision>68</cp:revision>
  <dcterms:modified xsi:type="dcterms:W3CDTF">2020-11-13T13:08:40Z</dcterms:modified>
</cp:coreProperties>
</file>