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2" r:id="rId2"/>
  </p:sldMasterIdLst>
  <p:notesMasterIdLst>
    <p:notesMasterId r:id="rId53"/>
  </p:notesMasterIdLst>
  <p:sldIdLst>
    <p:sldId id="296" r:id="rId3"/>
    <p:sldId id="299" r:id="rId4"/>
    <p:sldId id="260" r:id="rId5"/>
    <p:sldId id="278" r:id="rId6"/>
    <p:sldId id="300" r:id="rId7"/>
    <p:sldId id="301" r:id="rId8"/>
    <p:sldId id="279" r:id="rId9"/>
    <p:sldId id="302" r:id="rId10"/>
    <p:sldId id="303" r:id="rId11"/>
    <p:sldId id="304" r:id="rId12"/>
    <p:sldId id="280" r:id="rId13"/>
    <p:sldId id="305" r:id="rId14"/>
    <p:sldId id="306" r:id="rId15"/>
    <p:sldId id="281" r:id="rId16"/>
    <p:sldId id="307" r:id="rId17"/>
    <p:sldId id="308" r:id="rId18"/>
    <p:sldId id="309" r:id="rId19"/>
    <p:sldId id="310" r:id="rId20"/>
    <p:sldId id="311" r:id="rId21"/>
    <p:sldId id="312" r:id="rId22"/>
    <p:sldId id="313" r:id="rId23"/>
    <p:sldId id="282" r:id="rId24"/>
    <p:sldId id="314" r:id="rId25"/>
    <p:sldId id="315" r:id="rId26"/>
    <p:sldId id="316" r:id="rId27"/>
    <p:sldId id="317" r:id="rId28"/>
    <p:sldId id="318" r:id="rId29"/>
    <p:sldId id="319" r:id="rId30"/>
    <p:sldId id="283" r:id="rId31"/>
    <p:sldId id="320" r:id="rId32"/>
    <p:sldId id="321" r:id="rId33"/>
    <p:sldId id="322" r:id="rId34"/>
    <p:sldId id="284" r:id="rId35"/>
    <p:sldId id="323" r:id="rId36"/>
    <p:sldId id="324" r:id="rId37"/>
    <p:sldId id="325" r:id="rId38"/>
    <p:sldId id="326" r:id="rId39"/>
    <p:sldId id="327" r:id="rId40"/>
    <p:sldId id="286" r:id="rId41"/>
    <p:sldId id="328" r:id="rId42"/>
    <p:sldId id="329" r:id="rId43"/>
    <p:sldId id="330" r:id="rId44"/>
    <p:sldId id="331" r:id="rId45"/>
    <p:sldId id="287" r:id="rId46"/>
    <p:sldId id="332" r:id="rId47"/>
    <p:sldId id="333" r:id="rId48"/>
    <p:sldId id="334" r:id="rId49"/>
    <p:sldId id="335" r:id="rId50"/>
    <p:sldId id="336" r:id="rId51"/>
    <p:sldId id="297" r:id="rId5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82" d="100"/>
          <a:sy n="82" d="100"/>
        </p:scale>
        <p:origin x="84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1110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163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222C0C1-BA29-4E8F-B34F-70C124C374CD}" type="slidenum">
              <a:rPr lang="en-US" altLang="en-US"/>
              <a:pPr/>
              <a:t>‹#›</a:t>
            </a:fld>
            <a:endParaRPr lang="en-US" altLang="en-US"/>
          </a:p>
        </p:txBody>
      </p:sp>
    </p:spTree>
    <p:extLst>
      <p:ext uri="{BB962C8B-B14F-4D97-AF65-F5344CB8AC3E}">
        <p14:creationId xmlns:p14="http://schemas.microsoft.com/office/powerpoint/2010/main" val="2897947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8EF9A0F-BDE7-4D47-B5CB-49216DEA9AC5}" type="slidenum">
              <a:rPr lang="en-US" altLang="en-US"/>
              <a:pPr/>
              <a:t>1</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690365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10</a:t>
            </a:fld>
            <a:endParaRPr lang="en-US" altLang="en-US">
              <a:solidFill>
                <a:srgbClr val="000000"/>
              </a:solidFill>
            </a:endParaRP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1356504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pPr/>
              <a:t>11</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02182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12</a:t>
            </a:fld>
            <a:endParaRPr lang="en-US" altLang="en-US">
              <a:solidFill>
                <a:srgbClr val="000000"/>
              </a:solidFill>
            </a:endParaRPr>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35546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13</a:t>
            </a:fld>
            <a:endParaRPr lang="en-US" altLang="en-US">
              <a:solidFill>
                <a:srgbClr val="000000"/>
              </a:solidFill>
            </a:endParaRPr>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82552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pPr/>
              <a:t>14</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25727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15</a:t>
            </a:fld>
            <a:endParaRPr lang="en-US" altLang="en-US">
              <a:solidFill>
                <a:srgbClr val="000000"/>
              </a:solidFill>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431546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16</a:t>
            </a:fld>
            <a:endParaRPr lang="en-US" altLang="en-US">
              <a:solidFill>
                <a:srgbClr val="000000"/>
              </a:solidFill>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51857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17</a:t>
            </a:fld>
            <a:endParaRPr lang="en-US" altLang="en-US">
              <a:solidFill>
                <a:srgbClr val="000000"/>
              </a:solidFill>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42661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18</a:t>
            </a:fld>
            <a:endParaRPr lang="en-US" altLang="en-US">
              <a:solidFill>
                <a:srgbClr val="000000"/>
              </a:solidFill>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04949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19</a:t>
            </a:fld>
            <a:endParaRPr lang="en-US" altLang="en-US">
              <a:solidFill>
                <a:srgbClr val="000000"/>
              </a:solidFill>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42521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716B56-2563-4563-96AA-01F1E6F78E77}" type="slidenum">
              <a:rPr lang="en-US" altLang="en-US">
                <a:solidFill>
                  <a:srgbClr val="000000"/>
                </a:solidFill>
              </a:rPr>
              <a:pPr/>
              <a:t>2</a:t>
            </a:fld>
            <a:endParaRPr lang="en-US" altLang="en-US">
              <a:solidFill>
                <a:srgbClr val="000000"/>
              </a:solidFill>
            </a:endParaRPr>
          </a:p>
        </p:txBody>
      </p:sp>
      <p:sp>
        <p:nvSpPr>
          <p:cNvPr id="184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1BC9B80D-EAA0-4F4A-8374-05C536C059AC}" type="slidenum">
              <a:rPr lang="en-US" altLang="en-US" sz="1200">
                <a:solidFill>
                  <a:srgbClr val="000000"/>
                </a:solidFill>
              </a:rPr>
              <a:pPr algn="r"/>
              <a:t>2</a:t>
            </a:fld>
            <a:endParaRPr lang="en-US" altLang="en-US" sz="1200">
              <a:solidFill>
                <a:srgbClr val="000000"/>
              </a:solidFill>
            </a:endParaRPr>
          </a:p>
        </p:txBody>
      </p:sp>
      <p:sp>
        <p:nvSpPr>
          <p:cNvPr id="18436" name="Rectangle 2"/>
          <p:cNvSpPr>
            <a:spLocks noRot="1" noChangeArrowheads="1" noTextEdit="1"/>
          </p:cNvSpPr>
          <p:nvPr>
            <p:ph type="sldImg"/>
          </p:nvPr>
        </p:nvSpPr>
        <p:spPr>
          <a:ln/>
        </p:spPr>
      </p:sp>
      <p:sp>
        <p:nvSpPr>
          <p:cNvPr id="18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8092730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20</a:t>
            </a:fld>
            <a:endParaRPr lang="en-US" altLang="en-US">
              <a:solidFill>
                <a:srgbClr val="000000"/>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848846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21</a:t>
            </a:fld>
            <a:endParaRPr lang="en-US" altLang="en-US">
              <a:solidFill>
                <a:srgbClr val="000000"/>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83354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pPr/>
              <a:t>22</a:t>
            </a:fld>
            <a:endParaRPr lang="en-US"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207422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23</a:t>
            </a:fld>
            <a:endParaRPr lang="en-US" altLang="en-US">
              <a:solidFill>
                <a:srgbClr val="000000"/>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52864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24</a:t>
            </a:fld>
            <a:endParaRPr lang="en-US" altLang="en-US">
              <a:solidFill>
                <a:srgbClr val="000000"/>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8629403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25</a:t>
            </a:fld>
            <a:endParaRPr lang="en-US" altLang="en-US">
              <a:solidFill>
                <a:srgbClr val="000000"/>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291700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26</a:t>
            </a:fld>
            <a:endParaRPr lang="en-US" altLang="en-US">
              <a:solidFill>
                <a:srgbClr val="000000"/>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579211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27</a:t>
            </a:fld>
            <a:endParaRPr lang="en-US" altLang="en-US">
              <a:solidFill>
                <a:srgbClr val="000000"/>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8695380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28</a:t>
            </a:fld>
            <a:endParaRPr lang="en-US" altLang="en-US">
              <a:solidFill>
                <a:srgbClr val="000000"/>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1648544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pPr/>
              <a:t>29</a:t>
            </a:fld>
            <a:endParaRPr lang="en-US"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39748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pPr/>
              <a:t>3</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367269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30</a:t>
            </a:fld>
            <a:endParaRPr lang="en-US" altLang="en-US">
              <a:solidFill>
                <a:srgbClr val="000000"/>
              </a:solidFill>
            </a:endParaRP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690359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31</a:t>
            </a:fld>
            <a:endParaRPr lang="en-US" altLang="en-US">
              <a:solidFill>
                <a:srgbClr val="000000"/>
              </a:solidFill>
            </a:endParaRP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602128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32</a:t>
            </a:fld>
            <a:endParaRPr lang="en-US" altLang="en-US">
              <a:solidFill>
                <a:srgbClr val="000000"/>
              </a:solidFill>
            </a:endParaRP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16801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pPr/>
              <a:t>33</a:t>
            </a:fld>
            <a:endParaRPr lang="en-US" alt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676725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34</a:t>
            </a:fld>
            <a:endParaRPr lang="en-US" altLang="en-US">
              <a:solidFill>
                <a:srgbClr val="000000"/>
              </a:solidFill>
            </a:endParaRPr>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804226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35</a:t>
            </a:fld>
            <a:endParaRPr lang="en-US" altLang="en-US">
              <a:solidFill>
                <a:srgbClr val="000000"/>
              </a:solidFill>
            </a:endParaRPr>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707814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36</a:t>
            </a:fld>
            <a:endParaRPr lang="en-US" altLang="en-US">
              <a:solidFill>
                <a:srgbClr val="000000"/>
              </a:solidFill>
            </a:endParaRPr>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620915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37</a:t>
            </a:fld>
            <a:endParaRPr lang="en-US" altLang="en-US">
              <a:solidFill>
                <a:srgbClr val="000000"/>
              </a:solidFill>
            </a:endParaRPr>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664334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38</a:t>
            </a:fld>
            <a:endParaRPr lang="en-US" altLang="en-US">
              <a:solidFill>
                <a:srgbClr val="000000"/>
              </a:solidFill>
            </a:endParaRPr>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5866525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pPr/>
              <a:t>39</a:t>
            </a:fld>
            <a:endParaRPr lang="en-US" alt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11915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pPr/>
              <a:t>4</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801682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40</a:t>
            </a:fld>
            <a:endParaRPr lang="en-US" altLang="en-US">
              <a:solidFill>
                <a:srgbClr val="000000"/>
              </a:solidFill>
            </a:endParaRP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468787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41</a:t>
            </a:fld>
            <a:endParaRPr lang="en-US" altLang="en-US">
              <a:solidFill>
                <a:srgbClr val="000000"/>
              </a:solidFill>
            </a:endParaRP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515236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42</a:t>
            </a:fld>
            <a:endParaRPr lang="en-US" altLang="en-US">
              <a:solidFill>
                <a:srgbClr val="000000"/>
              </a:solidFill>
            </a:endParaRP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6393892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43</a:t>
            </a:fld>
            <a:endParaRPr lang="en-US" altLang="en-US">
              <a:solidFill>
                <a:srgbClr val="000000"/>
              </a:solidFill>
            </a:endParaRP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781251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pPr/>
              <a:t>44</a:t>
            </a:fld>
            <a:endParaRPr lang="en-US" alt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6341886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solidFill>
                  <a:srgbClr val="000000"/>
                </a:solidFill>
              </a:rPr>
              <a:pPr/>
              <a:t>45</a:t>
            </a:fld>
            <a:endParaRPr lang="en-US" altLang="en-US">
              <a:solidFill>
                <a:srgbClr val="000000"/>
              </a:solidFill>
            </a:endParaRPr>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94925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solidFill>
                  <a:srgbClr val="000000"/>
                </a:solidFill>
              </a:rPr>
              <a:pPr/>
              <a:t>46</a:t>
            </a:fld>
            <a:endParaRPr lang="en-US" altLang="en-US">
              <a:solidFill>
                <a:srgbClr val="000000"/>
              </a:solidFill>
            </a:endParaRPr>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300173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solidFill>
                  <a:srgbClr val="000000"/>
                </a:solidFill>
              </a:rPr>
              <a:pPr/>
              <a:t>47</a:t>
            </a:fld>
            <a:endParaRPr lang="en-US" altLang="en-US">
              <a:solidFill>
                <a:srgbClr val="000000"/>
              </a:solidFill>
            </a:endParaRPr>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3825062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solidFill>
                  <a:srgbClr val="000000"/>
                </a:solidFill>
              </a:rPr>
              <a:pPr/>
              <a:t>48</a:t>
            </a:fld>
            <a:endParaRPr lang="en-US" altLang="en-US">
              <a:solidFill>
                <a:srgbClr val="000000"/>
              </a:solidFill>
            </a:endParaRPr>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091813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solidFill>
                  <a:srgbClr val="000000"/>
                </a:solidFill>
              </a:rPr>
              <a:pPr/>
              <a:t>49</a:t>
            </a:fld>
            <a:endParaRPr lang="en-US" altLang="en-US">
              <a:solidFill>
                <a:srgbClr val="000000"/>
              </a:solidFill>
            </a:endParaRPr>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47176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5</a:t>
            </a:fld>
            <a:endParaRPr lang="en-US" altLang="en-US">
              <a:solidFill>
                <a:srgbClr val="000000"/>
              </a:solidFill>
            </a:endParaRPr>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5446615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E2FC34-64C0-4807-BBF7-8A37F4457245}" type="slidenum">
              <a:rPr lang="en-US" altLang="en-US"/>
              <a:pPr/>
              <a:t>50</a:t>
            </a:fld>
            <a:endParaRPr lang="en-US"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76161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6</a:t>
            </a:fld>
            <a:endParaRPr lang="en-US" altLang="en-US">
              <a:solidFill>
                <a:srgbClr val="000000"/>
              </a:solidFill>
            </a:endParaRPr>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95354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pPr/>
              <a:t>7</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11718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8</a:t>
            </a:fld>
            <a:endParaRPr lang="en-US" altLang="en-US">
              <a:solidFill>
                <a:srgbClr val="000000"/>
              </a:solidFill>
            </a:endParaRP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30745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9</a:t>
            </a:fld>
            <a:endParaRPr lang="en-US" altLang="en-US">
              <a:solidFill>
                <a:srgbClr val="000000"/>
              </a:solidFill>
            </a:endParaRP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650869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94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772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3593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4C398B9-F768-484A-B7AA-DDB0FD626510}" type="slidenum">
              <a:rPr lang="en-US" altLang="en-US"/>
              <a:pPr/>
              <a:t>‹#›</a:t>
            </a:fld>
            <a:endParaRPr lang="en-US" altLang="en-US"/>
          </a:p>
        </p:txBody>
      </p:sp>
    </p:spTree>
    <p:extLst>
      <p:ext uri="{BB962C8B-B14F-4D97-AF65-F5344CB8AC3E}">
        <p14:creationId xmlns:p14="http://schemas.microsoft.com/office/powerpoint/2010/main" val="357830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6670B39-031D-425B-8194-01DAB1FB2DF1}" type="slidenum">
              <a:rPr lang="en-US" altLang="en-US"/>
              <a:pPr/>
              <a:t>‹#›</a:t>
            </a:fld>
            <a:endParaRPr lang="en-US" altLang="en-US"/>
          </a:p>
        </p:txBody>
      </p:sp>
    </p:spTree>
    <p:extLst>
      <p:ext uri="{BB962C8B-B14F-4D97-AF65-F5344CB8AC3E}">
        <p14:creationId xmlns:p14="http://schemas.microsoft.com/office/powerpoint/2010/main" val="2788634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FA15C1C-ACC7-4286-953D-4CE14A10AC06}" type="slidenum">
              <a:rPr lang="en-US" altLang="en-US"/>
              <a:pPr/>
              <a:t>‹#›</a:t>
            </a:fld>
            <a:endParaRPr lang="en-US" altLang="en-US"/>
          </a:p>
        </p:txBody>
      </p:sp>
    </p:spTree>
    <p:extLst>
      <p:ext uri="{BB962C8B-B14F-4D97-AF65-F5344CB8AC3E}">
        <p14:creationId xmlns:p14="http://schemas.microsoft.com/office/powerpoint/2010/main" val="2616873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4119BC8-EEE4-48B4-9F1E-AAB453C55C28}" type="slidenum">
              <a:rPr lang="en-US" altLang="en-US"/>
              <a:pPr/>
              <a:t>‹#›</a:t>
            </a:fld>
            <a:endParaRPr lang="en-US" altLang="en-US"/>
          </a:p>
        </p:txBody>
      </p:sp>
    </p:spTree>
    <p:extLst>
      <p:ext uri="{BB962C8B-B14F-4D97-AF65-F5344CB8AC3E}">
        <p14:creationId xmlns:p14="http://schemas.microsoft.com/office/powerpoint/2010/main" val="2667118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FE456DF-48AC-45D0-A5CF-50DD97B58DF4}" type="slidenum">
              <a:rPr lang="en-US" altLang="en-US"/>
              <a:pPr/>
              <a:t>‹#›</a:t>
            </a:fld>
            <a:endParaRPr lang="en-US" altLang="en-US"/>
          </a:p>
        </p:txBody>
      </p:sp>
    </p:spTree>
    <p:extLst>
      <p:ext uri="{BB962C8B-B14F-4D97-AF65-F5344CB8AC3E}">
        <p14:creationId xmlns:p14="http://schemas.microsoft.com/office/powerpoint/2010/main" val="29172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26995C4-6AE0-4D1C-9466-39D610DA28C5}" type="slidenum">
              <a:rPr lang="en-US" altLang="en-US"/>
              <a:pPr/>
              <a:t>‹#›</a:t>
            </a:fld>
            <a:endParaRPr lang="en-US" altLang="en-US"/>
          </a:p>
        </p:txBody>
      </p:sp>
    </p:spTree>
    <p:extLst>
      <p:ext uri="{BB962C8B-B14F-4D97-AF65-F5344CB8AC3E}">
        <p14:creationId xmlns:p14="http://schemas.microsoft.com/office/powerpoint/2010/main" val="35008299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CDA72326-C58A-437E-8A43-60426589F683}" type="slidenum">
              <a:rPr lang="en-US" altLang="en-US"/>
              <a:pPr/>
              <a:t>‹#›</a:t>
            </a:fld>
            <a:endParaRPr lang="en-US" altLang="en-US"/>
          </a:p>
        </p:txBody>
      </p:sp>
    </p:spTree>
    <p:extLst>
      <p:ext uri="{BB962C8B-B14F-4D97-AF65-F5344CB8AC3E}">
        <p14:creationId xmlns:p14="http://schemas.microsoft.com/office/powerpoint/2010/main" val="36736050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C4BFE6-F9F3-485D-9D3B-80279084BC1A}" type="slidenum">
              <a:rPr lang="en-US" altLang="en-US"/>
              <a:pPr/>
              <a:t>‹#›</a:t>
            </a:fld>
            <a:endParaRPr lang="en-US" altLang="en-US"/>
          </a:p>
        </p:txBody>
      </p:sp>
    </p:spTree>
    <p:extLst>
      <p:ext uri="{BB962C8B-B14F-4D97-AF65-F5344CB8AC3E}">
        <p14:creationId xmlns:p14="http://schemas.microsoft.com/office/powerpoint/2010/main" val="1314678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24281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BD64950-DF60-4497-A383-86CD43026A1F}" type="slidenum">
              <a:rPr lang="en-US" altLang="en-US"/>
              <a:pPr/>
              <a:t>‹#›</a:t>
            </a:fld>
            <a:endParaRPr lang="en-US" altLang="en-US"/>
          </a:p>
        </p:txBody>
      </p:sp>
    </p:spTree>
    <p:extLst>
      <p:ext uri="{BB962C8B-B14F-4D97-AF65-F5344CB8AC3E}">
        <p14:creationId xmlns:p14="http://schemas.microsoft.com/office/powerpoint/2010/main" val="22997119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3E2944F-EDD1-476D-A583-95322C435923}" type="slidenum">
              <a:rPr lang="en-US" altLang="en-US"/>
              <a:pPr/>
              <a:t>‹#›</a:t>
            </a:fld>
            <a:endParaRPr lang="en-US" altLang="en-US"/>
          </a:p>
        </p:txBody>
      </p:sp>
    </p:spTree>
    <p:extLst>
      <p:ext uri="{BB962C8B-B14F-4D97-AF65-F5344CB8AC3E}">
        <p14:creationId xmlns:p14="http://schemas.microsoft.com/office/powerpoint/2010/main" val="1759503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D54CE9E-7474-4633-82CD-EEDFA046B120}" type="slidenum">
              <a:rPr lang="en-US" altLang="en-US"/>
              <a:pPr/>
              <a:t>‹#›</a:t>
            </a:fld>
            <a:endParaRPr lang="en-US" altLang="en-US"/>
          </a:p>
        </p:txBody>
      </p:sp>
    </p:spTree>
    <p:extLst>
      <p:ext uri="{BB962C8B-B14F-4D97-AF65-F5344CB8AC3E}">
        <p14:creationId xmlns:p14="http://schemas.microsoft.com/office/powerpoint/2010/main" val="2091041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6586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8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456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186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468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3613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456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70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Arial" charset="0"/>
              </a:defRPr>
            </a:lvl1pPr>
          </a:lstStyle>
          <a:p>
            <a:pPr>
              <a:defRPr/>
            </a:pPr>
            <a:endParaRPr lang="en-US"/>
          </a:p>
        </p:txBody>
      </p:sp>
      <p:sp>
        <p:nvSpPr>
          <p:cNvPr id="87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Arial" charset="0"/>
              </a:defRPr>
            </a:lvl1pPr>
          </a:lstStyle>
          <a:p>
            <a:pPr>
              <a:defRPr/>
            </a:pPr>
            <a:endParaRPr lang="en-US"/>
          </a:p>
        </p:txBody>
      </p:sp>
      <p:sp>
        <p:nvSpPr>
          <p:cNvPr id="87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fld id="{6D93599E-1AFF-4F02-A3AA-A817185BFB6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117158"/>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6 - The primary purpose of the Bible is to change our lives, not increase our knowledge </a:t>
            </a:r>
            <a:endParaRPr lang="en-US" altLang="en-US" sz="32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02043"/>
            <a:ext cx="9144000" cy="5755957"/>
          </a:xfrm>
          <a:noFill/>
        </p:spPr>
        <p:txBody>
          <a:bodyPr/>
          <a:lstStyle/>
          <a:p>
            <a:pPr eaLnBrk="1" hangingPunct="1"/>
            <a:r>
              <a:rPr lang="en-US" altLang="en-US" sz="3200" b="1" dirty="0" smtClean="0">
                <a:solidFill>
                  <a:srgbClr val="FFFFFF"/>
                </a:solidFill>
                <a:latin typeface="Arial Narrow" panose="020B0606020202030204" pitchFamily="34" charset="0"/>
              </a:rPr>
              <a:t>We </a:t>
            </a:r>
            <a:r>
              <a:rPr lang="en-US" altLang="en-US" sz="3200" b="1" dirty="0">
                <a:solidFill>
                  <a:srgbClr val="FFFFFF"/>
                </a:solidFill>
                <a:latin typeface="Arial Narrow" panose="020B0606020202030204" pitchFamily="34" charset="0"/>
              </a:rPr>
              <a:t>must understand before we can apply, but understanding without application does not make a person godly (164)</a:t>
            </a:r>
          </a:p>
          <a:p>
            <a:pPr eaLnBrk="1" hangingPunct="1"/>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Some passages are not to be applied in the same way they were applied at the time they were written.  (i.e. animal sacrifices in the present - to whom was it written?) (165)</a:t>
            </a:r>
          </a:p>
          <a:p>
            <a:pPr eaLnBrk="1" hangingPunct="1"/>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When you apply a passage it must be in keeping with a correct interpretation (166)</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8918964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52227">
                                            <p:txEl>
                                              <p:pRg st="2" end="2"/>
                                            </p:txEl>
                                          </p:spTgt>
                                        </p:tgtEl>
                                        <p:attrNameLst>
                                          <p:attrName>style.visibility</p:attrName>
                                        </p:attrNameLst>
                                      </p:cBhvr>
                                      <p:to>
                                        <p:strVal val="visible"/>
                                      </p:to>
                                    </p:set>
                                    <p:animEffect transition="in" filter="blinds(vertical)">
                                      <p:cBhvr>
                                        <p:cTn id="20" dur="5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 Each Christian has the right and responsibility to investigate and interpret the Word of God for himself.</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984885"/>
            <a:ext cx="9144000" cy="5873115"/>
          </a:xfrm>
          <a:noFill/>
        </p:spPr>
        <p:txBody>
          <a:bodyPr/>
          <a:lstStyle/>
          <a:p>
            <a:pPr eaLnBrk="1" hangingPunct="1"/>
            <a:r>
              <a:rPr lang="en-US" altLang="en-US" sz="3200" b="1" dirty="0">
                <a:solidFill>
                  <a:srgbClr val="FFFFFF"/>
                </a:solidFill>
                <a:latin typeface="Arial Narrow" panose="020B0606020202030204" pitchFamily="34" charset="0"/>
              </a:rPr>
              <a:t>This principle undergirded the Protestant Reformation of the 16th Century resulting in the quest to translate the Scriptures into common languages. </a:t>
            </a:r>
            <a:endParaRPr lang="en-US" altLang="en-US" sz="3200" b="1" dirty="0" smtClean="0">
              <a:solidFill>
                <a:srgbClr val="FFFFFF"/>
              </a:solidFill>
              <a:latin typeface="Arial Narrow" panose="020B0606020202030204" pitchFamily="34" charset="0"/>
            </a:endParaRPr>
          </a:p>
          <a:p>
            <a:pPr eaLnBrk="1" hangingPunct="1"/>
            <a:r>
              <a:rPr lang="en-US" altLang="en-US" sz="3200" b="1" dirty="0" smtClean="0">
                <a:solidFill>
                  <a:srgbClr val="FFFFFF"/>
                </a:solidFill>
                <a:latin typeface="Arial Narrow" panose="020B0606020202030204" pitchFamily="34" charset="0"/>
              </a:rPr>
              <a:t>Jesus </a:t>
            </a:r>
            <a:r>
              <a:rPr lang="en-US" altLang="en-US" sz="3200" b="1" dirty="0">
                <a:solidFill>
                  <a:srgbClr val="FFFFFF"/>
                </a:solidFill>
                <a:latin typeface="Arial Narrow" panose="020B0606020202030204" pitchFamily="34" charset="0"/>
              </a:rPr>
              <a:t>rebuked the Jews of His day for their failure to know &amp; understand the Scriptures. They studied, yet remained ignorant (John 5:39</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eaLnBrk="1" hangingPunct="1"/>
            <a:r>
              <a:rPr lang="en-US" altLang="en-US" sz="3200" b="1" dirty="0">
                <a:solidFill>
                  <a:srgbClr val="FFFFFF"/>
                </a:solidFill>
                <a:latin typeface="Arial Narrow" panose="020B0606020202030204" pitchFamily="34" charset="0"/>
              </a:rPr>
              <a:t>A distinguishing mark of a follower of Jesus is continuing in His word (John 8:31 - see also Col. 3:16 &amp; 2 Tim. 2:15</a:t>
            </a:r>
            <a:r>
              <a:rPr lang="en-US" altLang="en-US" sz="3200" b="1" dirty="0" smtClean="0">
                <a:solidFill>
                  <a:srgbClr val="FFFFFF"/>
                </a:solidFill>
                <a:latin typeface="Arial Narrow" panose="020B0606020202030204" pitchFamily="34" charset="0"/>
              </a:rPr>
              <a:t>)</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wipe(left)">
                                      <p:cBhvr>
                                        <p:cTn id="21"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 Each Christian has the right and responsibility to investigate and interpret the Word of God for himself.</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984885"/>
            <a:ext cx="9144000" cy="5873115"/>
          </a:xfrm>
          <a:noFill/>
        </p:spPr>
        <p:txBody>
          <a:bodyPr/>
          <a:lstStyle/>
          <a:p>
            <a:pPr eaLnBrk="1" hangingPunct="1"/>
            <a:r>
              <a:rPr lang="en-US" altLang="en-US" sz="3200" b="1" dirty="0" smtClean="0">
                <a:solidFill>
                  <a:srgbClr val="FFFFFF"/>
                </a:solidFill>
                <a:latin typeface="Arial Narrow" panose="020B0606020202030204" pitchFamily="34" charset="0"/>
              </a:rPr>
              <a:t>Good </a:t>
            </a:r>
            <a:r>
              <a:rPr lang="en-US" altLang="en-US" sz="3200" b="1" dirty="0">
                <a:solidFill>
                  <a:srgbClr val="FFFFFF"/>
                </a:solidFill>
                <a:latin typeface="Arial Narrow" panose="020B0606020202030204" pitchFamily="34" charset="0"/>
              </a:rPr>
              <a:t>Bible study will lead to more questions than will be answered this side of </a:t>
            </a:r>
            <a:r>
              <a:rPr lang="en-US" altLang="en-US" sz="3200" b="1" dirty="0" smtClean="0">
                <a:solidFill>
                  <a:srgbClr val="FFFFFF"/>
                </a:solidFill>
                <a:latin typeface="Arial Narrow" panose="020B0606020202030204" pitchFamily="34" charset="0"/>
              </a:rPr>
              <a:t>Heaven</a:t>
            </a:r>
            <a:endParaRPr lang="en-US" altLang="en-US" sz="3200" b="1" dirty="0">
              <a:solidFill>
                <a:srgbClr val="FFFFFF"/>
              </a:solidFill>
              <a:latin typeface="Arial Narrow" panose="020B0606020202030204" pitchFamily="34" charset="0"/>
            </a:endParaRPr>
          </a:p>
          <a:p>
            <a:pPr eaLnBrk="1" hangingPunct="1"/>
            <a:r>
              <a:rPr lang="en-US" altLang="en-US" sz="3200" b="1" dirty="0">
                <a:solidFill>
                  <a:srgbClr val="FFFFFF"/>
                </a:solidFill>
                <a:latin typeface="Arial Narrow" panose="020B0606020202030204" pitchFamily="34" charset="0"/>
              </a:rPr>
              <a:t>If your interpretation leads to a conclusion contrary to historic interpretation - a caution light, not a red light, should be in your mind. Make diligent search to know why the difference in conclusions. </a:t>
            </a:r>
          </a:p>
          <a:p>
            <a:pPr eaLnBrk="1" hangingPunct="1"/>
            <a:r>
              <a:rPr lang="en-US" altLang="en-US" sz="3200" b="1" dirty="0">
                <a:solidFill>
                  <a:srgbClr val="FFFFFF"/>
                </a:solidFill>
                <a:latin typeface="Arial Narrow" panose="020B0606020202030204" pitchFamily="34" charset="0"/>
              </a:rPr>
              <a:t>As you become skilled in Bible study, others become a safeguard in checking your own </a:t>
            </a:r>
            <a:r>
              <a:rPr lang="en-US" altLang="en-US" sz="3200" b="1" dirty="0" smtClean="0">
                <a:solidFill>
                  <a:srgbClr val="FFFFFF"/>
                </a:solidFill>
                <a:latin typeface="Arial Narrow" panose="020B0606020202030204" pitchFamily="34" charset="0"/>
              </a:rPr>
              <a:t>study - </a:t>
            </a:r>
            <a:r>
              <a:rPr lang="en-US" altLang="en-US" sz="3200" b="1" dirty="0">
                <a:solidFill>
                  <a:srgbClr val="FFFFFF"/>
                </a:solidFill>
                <a:latin typeface="Arial Narrow" panose="020B0606020202030204" pitchFamily="34" charset="0"/>
              </a:rPr>
              <a:t>not the primary source of your Scriptural </a:t>
            </a:r>
            <a:r>
              <a:rPr lang="en-US" altLang="en-US" sz="3200" b="1" dirty="0" smtClean="0">
                <a:solidFill>
                  <a:srgbClr val="FFFFFF"/>
                </a:solidFill>
                <a:latin typeface="Arial Narrow" panose="020B0606020202030204" pitchFamily="34" charset="0"/>
              </a:rPr>
              <a:t>intake</a:t>
            </a:r>
            <a:endParaRPr lang="en-US" altLang="en-US" sz="3200" b="1" dirty="0">
              <a:solidFill>
                <a:srgbClr val="FFFFFF"/>
              </a:solidFill>
              <a:latin typeface="Arial Narrow" panose="020B0606020202030204" pitchFamily="34" charset="0"/>
            </a:endParaRPr>
          </a:p>
          <a:p>
            <a:pPr eaLnBrk="1" hangingPunct="1"/>
            <a:r>
              <a:rPr lang="en-US" altLang="en-US" sz="3200" b="1" dirty="0">
                <a:solidFill>
                  <a:srgbClr val="FFFFFF"/>
                </a:solidFill>
                <a:latin typeface="Arial Narrow" panose="020B0606020202030204" pitchFamily="34" charset="0"/>
              </a:rPr>
              <a:t>Your own study will lead you to convictions about the truths of the Bible - not just assent.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30747577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wipe(left)">
                                      <p:cBhvr>
                                        <p:cTn id="25"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8 - Church history is important, but not decisive,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in the interpretation of Scripture</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984885"/>
            <a:ext cx="9144000" cy="5873115"/>
          </a:xfrm>
          <a:noFill/>
        </p:spPr>
        <p:txBody>
          <a:bodyPr/>
          <a:lstStyle/>
          <a:p>
            <a:pPr eaLnBrk="1" hangingPunct="1"/>
            <a:r>
              <a:rPr lang="en-US" altLang="en-US" sz="3200" b="1" dirty="0">
                <a:solidFill>
                  <a:srgbClr val="FFFFFF"/>
                </a:solidFill>
                <a:latin typeface="Arial Narrow" panose="020B0606020202030204" pitchFamily="34" charset="0"/>
              </a:rPr>
              <a:t>Scripture itself must be the final authority - not reason or </a:t>
            </a:r>
            <a:r>
              <a:rPr lang="en-US" altLang="en-US" sz="3200" b="1" dirty="0" smtClean="0">
                <a:solidFill>
                  <a:srgbClr val="FFFFFF"/>
                </a:solidFill>
                <a:latin typeface="Arial Narrow" panose="020B0606020202030204" pitchFamily="34" charset="0"/>
              </a:rPr>
              <a:t>tradition</a:t>
            </a:r>
            <a:endParaRPr lang="en-US" altLang="en-US" sz="3200" b="1" dirty="0">
              <a:solidFill>
                <a:srgbClr val="FFFFFF"/>
              </a:solidFill>
              <a:latin typeface="Arial Narrow" panose="020B0606020202030204" pitchFamily="34" charset="0"/>
            </a:endParaRPr>
          </a:p>
          <a:p>
            <a:pPr eaLnBrk="1" hangingPunct="1"/>
            <a:r>
              <a:rPr lang="en-US" altLang="en-US" sz="3200" b="1" dirty="0">
                <a:solidFill>
                  <a:srgbClr val="FFFFFF"/>
                </a:solidFill>
                <a:latin typeface="Arial Narrow" panose="020B0606020202030204" pitchFamily="34" charset="0"/>
              </a:rPr>
              <a:t>Corollary - </a:t>
            </a:r>
            <a:r>
              <a:rPr lang="en-US" altLang="en-US" sz="3200" b="1" i="1" u="sng" dirty="0">
                <a:solidFill>
                  <a:srgbClr val="FFFFFF"/>
                </a:solidFill>
                <a:latin typeface="Arial Narrow" panose="020B0606020202030204" pitchFamily="34" charset="0"/>
              </a:rPr>
              <a:t>The church does not determine what the Bible teaches; the Bible is to determine what the Church teaches. </a:t>
            </a:r>
          </a:p>
          <a:p>
            <a:pPr eaLnBrk="1" hangingPunct="1"/>
            <a:r>
              <a:rPr lang="en-US" altLang="en-US" sz="3200" b="1" dirty="0">
                <a:solidFill>
                  <a:srgbClr val="FFFFFF"/>
                </a:solidFill>
                <a:latin typeface="Arial Narrow" panose="020B0606020202030204" pitchFamily="34" charset="0"/>
              </a:rPr>
              <a:t>History is important because it gives us the insights of the wealth of Scriptural study of previous generations. </a:t>
            </a:r>
          </a:p>
        </p:txBody>
      </p:sp>
    </p:spTree>
    <p:extLst>
      <p:ext uri="{BB962C8B-B14F-4D97-AF65-F5344CB8AC3E}">
        <p14:creationId xmlns:p14="http://schemas.microsoft.com/office/powerpoint/2010/main" val="6912620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wipe(left)">
                                      <p:cBhvr>
                                        <p:cTn id="21"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62785"/>
            <a:ext cx="9144000" cy="1661993"/>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 throughout the Bible are available to the Holy Spirit </a:t>
            </a:r>
            <a:br>
              <a:rPr lang="en-US" altLang="en-US" sz="3600" b="1" u="sng" dirty="0" smtClean="0">
                <a:solidFill>
                  <a:srgbClr val="A0D0FF"/>
                </a:solidFill>
                <a:latin typeface="Arial Narrow" panose="020B0606020202030204" pitchFamily="34" charset="0"/>
              </a:rPr>
            </a:br>
            <a:r>
              <a:rPr lang="en-US" altLang="en-US" sz="3600" b="1" u="sng" dirty="0" smtClean="0">
                <a:solidFill>
                  <a:srgbClr val="A0D0FF"/>
                </a:solidFill>
                <a:latin typeface="Arial Narrow" panose="020B0606020202030204" pitchFamily="34" charset="0"/>
              </a:rPr>
              <a:t>for the believers of every generation</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599208"/>
            <a:ext cx="9144000" cy="5258792"/>
          </a:xfrm>
          <a:noFill/>
        </p:spPr>
        <p:txBody>
          <a:bodyPr/>
          <a:lstStyle/>
          <a:p>
            <a:pPr eaLnBrk="1" hangingPunct="1"/>
            <a:r>
              <a:rPr lang="en-US" altLang="en-US" sz="3200" b="1" dirty="0">
                <a:solidFill>
                  <a:srgbClr val="FFFFFF"/>
                </a:solidFill>
                <a:latin typeface="Arial Narrow" panose="020B0606020202030204" pitchFamily="34" charset="0"/>
              </a:rPr>
              <a:t>Claiming promises is subjective - use the same cautions </a:t>
            </a:r>
            <a:r>
              <a:rPr lang="en-US" altLang="en-US" sz="3200" b="1" dirty="0" smtClean="0">
                <a:solidFill>
                  <a:srgbClr val="FFFFFF"/>
                </a:solidFill>
                <a:latin typeface="Arial Narrow" panose="020B0606020202030204" pitchFamily="34" charset="0"/>
              </a:rPr>
              <a:t>here </a:t>
            </a:r>
            <a:r>
              <a:rPr lang="en-US" altLang="en-US" sz="3200" b="1" dirty="0">
                <a:solidFill>
                  <a:srgbClr val="FFFFFF"/>
                </a:solidFill>
                <a:latin typeface="Arial Narrow" panose="020B0606020202030204" pitchFamily="34" charset="0"/>
              </a:rPr>
              <a:t>as you would in determining the will of God. </a:t>
            </a:r>
          </a:p>
          <a:p>
            <a:pPr eaLnBrk="1" hangingPunct="1"/>
            <a:r>
              <a:rPr lang="en-US" altLang="en-US" sz="3200" b="1" dirty="0">
                <a:solidFill>
                  <a:srgbClr val="FFFFFF"/>
                </a:solidFill>
                <a:latin typeface="Arial Narrow" panose="020B0606020202030204" pitchFamily="34" charset="0"/>
              </a:rPr>
              <a:t>Claiming promises is a specific form of application - it is essential to interpret the passage containing the promise properly before claiming any promise.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fade">
                                      <p:cBhvr>
                                        <p:cTn id="16"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62785"/>
            <a:ext cx="9144000" cy="1661993"/>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 throughout the Bible are available to the Holy Spirit </a:t>
            </a:r>
            <a:br>
              <a:rPr lang="en-US" altLang="en-US" sz="3600" b="1" u="sng" dirty="0" smtClean="0">
                <a:solidFill>
                  <a:srgbClr val="A0D0FF"/>
                </a:solidFill>
                <a:latin typeface="Arial Narrow" panose="020B0606020202030204" pitchFamily="34" charset="0"/>
              </a:rPr>
            </a:br>
            <a:r>
              <a:rPr lang="en-US" altLang="en-US" sz="3600" b="1" u="sng" dirty="0" smtClean="0">
                <a:solidFill>
                  <a:srgbClr val="A0D0FF"/>
                </a:solidFill>
                <a:latin typeface="Arial Narrow" panose="020B0606020202030204" pitchFamily="34" charset="0"/>
              </a:rPr>
              <a:t>for the believers of every generation</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599208"/>
            <a:ext cx="9144000" cy="5258792"/>
          </a:xfrm>
          <a:noFill/>
        </p:spPr>
        <p:txBody>
          <a:bodyPr/>
          <a:lstStyle/>
          <a:p>
            <a:pPr eaLnBrk="1" hangingPunct="1"/>
            <a:r>
              <a:rPr lang="en-US" altLang="en-US" sz="3200" b="1" dirty="0" smtClean="0">
                <a:solidFill>
                  <a:srgbClr val="FFFFFF"/>
                </a:solidFill>
                <a:latin typeface="Arial Narrow" panose="020B0606020202030204" pitchFamily="34" charset="0"/>
              </a:rPr>
              <a:t>Pg</a:t>
            </a:r>
            <a:r>
              <a:rPr lang="en-US" altLang="en-US" sz="3200" b="1" dirty="0">
                <a:solidFill>
                  <a:srgbClr val="FFFFFF"/>
                </a:solidFill>
                <a:latin typeface="Arial Narrow" panose="020B0606020202030204" pitchFamily="34" charset="0"/>
              </a:rPr>
              <a:t>. 173 - author states: </a:t>
            </a:r>
            <a:r>
              <a:rPr lang="en-US" altLang="en-US" sz="3200" b="1" dirty="0" smtClean="0">
                <a:solidFill>
                  <a:srgbClr val="FFFFFF"/>
                </a:solidFill>
                <a:latin typeface="Arial Narrow" panose="020B0606020202030204" pitchFamily="34" charset="0"/>
              </a:rPr>
              <a:t>“It </a:t>
            </a:r>
            <a:r>
              <a:rPr lang="en-US" altLang="en-US" sz="3200" b="1" dirty="0">
                <a:solidFill>
                  <a:srgbClr val="FFFFFF"/>
                </a:solidFill>
                <a:latin typeface="Arial Narrow" panose="020B0606020202030204" pitchFamily="34" charset="0"/>
              </a:rPr>
              <a:t>is permissible to claim a promise outside of its historical context as long as you are true to what the passage says and means</a:t>
            </a:r>
            <a:r>
              <a:rPr lang="en-US" altLang="en-US" sz="3200" b="1" dirty="0" smtClean="0">
                <a:solidFill>
                  <a:srgbClr val="FFFFFF"/>
                </a:solidFill>
                <a:latin typeface="Arial Narrow" panose="020B0606020202030204" pitchFamily="34" charset="0"/>
              </a:rPr>
              <a:t>.”   </a:t>
            </a:r>
            <a:r>
              <a:rPr lang="en-US" altLang="en-US" sz="3200" b="1" i="1" u="sng" dirty="0">
                <a:solidFill>
                  <a:srgbClr val="FFFFFF"/>
                </a:solidFill>
                <a:latin typeface="Arial Narrow" panose="020B0606020202030204" pitchFamily="34" charset="0"/>
              </a:rPr>
              <a:t>NO! - You can gain understanding of God’s character and nature and apply the principle of the text, but you cannot claim the specific promise</a:t>
            </a:r>
            <a:r>
              <a:rPr lang="en-US" altLang="en-US" sz="3200" b="1" i="1" u="sng" dirty="0" smtClean="0">
                <a:solidFill>
                  <a:srgbClr val="FFFFFF"/>
                </a:solidFill>
                <a:latin typeface="Arial Narrow" panose="020B0606020202030204" pitchFamily="34" charset="0"/>
              </a:rPr>
              <a:t>!!!</a:t>
            </a:r>
            <a:endParaRPr lang="en-US" altLang="en-US" sz="3200" b="1" i="1" u="sng" dirty="0">
              <a:solidFill>
                <a:srgbClr val="FFFFFF"/>
              </a:solidFill>
              <a:latin typeface="Arial Narrow" panose="020B0606020202030204" pitchFamily="34" charset="0"/>
            </a:endParaRPr>
          </a:p>
          <a:p>
            <a:pPr eaLnBrk="1" hangingPunct="1"/>
            <a:r>
              <a:rPr lang="en-US" altLang="en-US" sz="3200" b="1" dirty="0">
                <a:solidFill>
                  <a:srgbClr val="FFFFFF"/>
                </a:solidFill>
                <a:latin typeface="Arial Narrow" panose="020B0606020202030204" pitchFamily="34" charset="0"/>
              </a:rPr>
              <a:t>You must have the proper attitude. Promises are given to help you do God’s will, not try to get God to do your own will.   You defeat the purpose of promises when you make them self-serving. </a:t>
            </a:r>
          </a:p>
        </p:txBody>
      </p:sp>
    </p:spTree>
    <p:extLst>
      <p:ext uri="{BB962C8B-B14F-4D97-AF65-F5344CB8AC3E}">
        <p14:creationId xmlns:p14="http://schemas.microsoft.com/office/powerpoint/2010/main" val="97707572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9331"/>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63329"/>
            <a:ext cx="9144000" cy="6294671"/>
          </a:xfrm>
          <a:noFill/>
        </p:spPr>
        <p:txBody>
          <a:bodyPr/>
          <a:lstStyle/>
          <a:p>
            <a:pPr eaLnBrk="1" hangingPunct="1"/>
            <a:r>
              <a:rPr lang="en-US" altLang="en-US" sz="3200" b="1" dirty="0">
                <a:solidFill>
                  <a:srgbClr val="FFFFFF"/>
                </a:solidFill>
                <a:latin typeface="Arial Narrow" panose="020B0606020202030204" pitchFamily="34" charset="0"/>
              </a:rPr>
              <a:t>Promises not fulfilled?  Possibilities</a:t>
            </a:r>
          </a:p>
          <a:p>
            <a:pPr marL="168275" lvl="1" indent="0"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God let you down - not a valid possible conclusion</a:t>
            </a:r>
          </a:p>
          <a:p>
            <a:pPr marL="569913" lvl="1" indent="-401638"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You </a:t>
            </a:r>
            <a:r>
              <a:rPr lang="en-US" altLang="en-US" sz="3200" b="1" dirty="0" err="1">
                <a:solidFill>
                  <a:srgbClr val="FFFFFF"/>
                </a:solidFill>
                <a:latin typeface="Arial Narrow" panose="020B0606020202030204" pitchFamily="34" charset="0"/>
              </a:rPr>
              <a:t>misclaimed</a:t>
            </a:r>
            <a:r>
              <a:rPr lang="en-US" altLang="en-US" sz="3200" b="1" dirty="0">
                <a:solidFill>
                  <a:srgbClr val="FFFFFF"/>
                </a:solidFill>
                <a:latin typeface="Arial Narrow" panose="020B0606020202030204" pitchFamily="34" charset="0"/>
              </a:rPr>
              <a:t> the promise - An often occurring problem due to taking a promise out of context</a:t>
            </a:r>
          </a:p>
          <a:p>
            <a:pPr marL="569913" lvl="1" indent="-401638"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It will be fulfilled at a later time and / or in a way you don’t expect (Hebrews 11:39f</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74128510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4275">
                                            <p:txEl>
                                              <p:pRg st="3" end="3"/>
                                            </p:txEl>
                                          </p:spTgt>
                                        </p:tgtEl>
                                        <p:attrNameLst>
                                          <p:attrName>style.visibility</p:attrName>
                                        </p:attrNameLst>
                                      </p:cBhvr>
                                      <p:to>
                                        <p:strVal val="visible"/>
                                      </p:to>
                                    </p:set>
                                    <p:animEffect transition="in" filter="fade">
                                      <p:cBhvr>
                                        <p:cTn id="25" dur="10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9331"/>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 Types of Promises</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63329"/>
            <a:ext cx="9144000" cy="6294671"/>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General Promises - not made to any specific person or period of time</a:t>
            </a:r>
          </a:p>
          <a:p>
            <a:pPr marL="569913" lvl="1" indent="-279400" eaLnBrk="1" hangingPunct="1"/>
            <a:r>
              <a:rPr lang="en-US" altLang="en-US" sz="3200" b="1" dirty="0" smtClean="0">
                <a:solidFill>
                  <a:srgbClr val="FFFFFF"/>
                </a:solidFill>
                <a:latin typeface="Arial Narrow" panose="020B0606020202030204" pitchFamily="34" charset="0"/>
              </a:rPr>
              <a:t>i.e</a:t>
            </a:r>
            <a:r>
              <a:rPr lang="en-US" altLang="en-US" sz="3200" b="1" dirty="0">
                <a:solidFill>
                  <a:srgbClr val="FFFFFF"/>
                </a:solidFill>
                <a:latin typeface="Arial Narrow" panose="020B0606020202030204" pitchFamily="34" charset="0"/>
              </a:rPr>
              <a:t>. 1 John 1:9 - available to all Christians  - and basis of repentance for </a:t>
            </a:r>
            <a:r>
              <a:rPr lang="en-US" altLang="en-US" sz="3200" b="1" dirty="0" smtClean="0">
                <a:solidFill>
                  <a:srgbClr val="FFFFFF"/>
                </a:solidFill>
                <a:latin typeface="Arial Narrow" panose="020B0606020202030204" pitchFamily="34" charset="0"/>
              </a:rPr>
              <a:t>non-Christians</a:t>
            </a:r>
            <a:endParaRPr lang="en-US" altLang="en-US" sz="3200" b="1" dirty="0">
              <a:solidFill>
                <a:srgbClr val="FFFFFF"/>
              </a:solidFill>
              <a:latin typeface="Arial Narrow" panose="020B0606020202030204" pitchFamily="34" charset="0"/>
            </a:endParaRPr>
          </a:p>
          <a:p>
            <a:pPr marL="457200" indent="-401638"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Specific Promises - given to a specific individual or group on a specific occasion </a:t>
            </a:r>
          </a:p>
          <a:p>
            <a:pPr marL="457200" indent="-223838" eaLnBrk="1" hangingPunct="1"/>
            <a:r>
              <a:rPr lang="en-US" altLang="en-US" sz="3200" b="1" dirty="0" smtClean="0">
                <a:solidFill>
                  <a:srgbClr val="FFFFFF"/>
                </a:solidFill>
                <a:latin typeface="Arial Narrow" panose="020B0606020202030204" pitchFamily="34" charset="0"/>
              </a:rPr>
              <a:t>CAUTION</a:t>
            </a:r>
            <a:r>
              <a:rPr lang="en-US" altLang="en-US" sz="3200" b="1" dirty="0">
                <a:solidFill>
                  <a:srgbClr val="FFFFFF"/>
                </a:solidFill>
                <a:latin typeface="Arial Narrow" panose="020B0606020202030204" pitchFamily="34" charset="0"/>
              </a:rPr>
              <a:t>: Specific promises can assure us of God’s care and response to others, but that does not mean that promise is also specific to us.   We must learn to trust in God’s character, not misappropriated promises made to others. (i.e. - the Prayer of </a:t>
            </a:r>
            <a:r>
              <a:rPr lang="en-US" altLang="en-US" sz="3200" b="1" dirty="0" err="1">
                <a:solidFill>
                  <a:srgbClr val="FFFFFF"/>
                </a:solidFill>
                <a:latin typeface="Arial Narrow" panose="020B0606020202030204" pitchFamily="34" charset="0"/>
              </a:rPr>
              <a:t>Jabez</a:t>
            </a:r>
            <a:r>
              <a:rPr lang="en-US" altLang="en-US" sz="3200" b="1" dirty="0">
                <a:solidFill>
                  <a:srgbClr val="FFFFFF"/>
                </a:solidFill>
                <a:latin typeface="Arial Narrow" panose="020B0606020202030204" pitchFamily="34" charset="0"/>
              </a:rPr>
              <a:t> - 1 Chron. 4:10). </a:t>
            </a:r>
          </a:p>
        </p:txBody>
      </p:sp>
    </p:spTree>
    <p:extLst>
      <p:ext uri="{BB962C8B-B14F-4D97-AF65-F5344CB8AC3E}">
        <p14:creationId xmlns:p14="http://schemas.microsoft.com/office/powerpoint/2010/main" val="31350732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par>
                          <p:cTn id="11" fill="hold">
                            <p:stCondLst>
                              <p:cond delay="1000"/>
                            </p:stCondLst>
                            <p:childTnLst>
                              <p:par>
                                <p:cTn id="12" presetID="10" presetClass="entr" presetSubtype="0" fill="hold" grpId="0" nodeType="afterEffect">
                                  <p:stCondLst>
                                    <p:cond delay="150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Effect transition="in" filter="fade">
                                      <p:cBhvr>
                                        <p:cTn id="19"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4275">
                                            <p:txEl>
                                              <p:pRg st="3" end="3"/>
                                            </p:txEl>
                                          </p:spTgt>
                                        </p:tgtEl>
                                        <p:attrNameLst>
                                          <p:attrName>style.visibility</p:attrName>
                                        </p:attrNameLst>
                                      </p:cBhvr>
                                      <p:to>
                                        <p:strVal val="visible"/>
                                      </p:to>
                                    </p:set>
                                    <p:animEffect transition="in" filter="fade">
                                      <p:cBhvr>
                                        <p:cTn id="24" dur="10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9331"/>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 Guidelines</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63329"/>
            <a:ext cx="9144000" cy="6294671"/>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1) “The </a:t>
            </a:r>
            <a:r>
              <a:rPr lang="en-US" altLang="en-US" sz="3200" b="1" dirty="0">
                <a:solidFill>
                  <a:srgbClr val="FFFFFF"/>
                </a:solidFill>
                <a:latin typeface="Arial Narrow" panose="020B0606020202030204" pitchFamily="34" charset="0"/>
              </a:rPr>
              <a:t>Spirit of God gives them to individual Christians at particular times in their lives as He chooses</a:t>
            </a:r>
            <a:r>
              <a:rPr lang="en-US" altLang="en-US" sz="3200" b="1" dirty="0" smtClean="0">
                <a:solidFill>
                  <a:srgbClr val="FFFFFF"/>
                </a:solidFill>
                <a:latin typeface="Arial Narrow" panose="020B0606020202030204" pitchFamily="34" charset="0"/>
              </a:rPr>
              <a:t>.”  </a:t>
            </a:r>
            <a:r>
              <a:rPr lang="en-US" altLang="en-US" sz="3200" b="1" i="1" u="sng" dirty="0">
                <a:solidFill>
                  <a:srgbClr val="FFFFFF"/>
                </a:solidFill>
                <a:latin typeface="Arial Narrow" panose="020B0606020202030204" pitchFamily="34" charset="0"/>
              </a:rPr>
              <a:t>CAUTION:   NO, it is always best to keep the promises in the Scriptural context and apply principles from the text, and not the specific promise itself. </a:t>
            </a:r>
          </a:p>
          <a:p>
            <a:pPr marL="401638" indent="-401638" eaLnBrk="1" hangingPunct="1">
              <a:buNone/>
            </a:pPr>
            <a:r>
              <a:rPr lang="en-US" altLang="en-US" sz="3200" b="1" dirty="0">
                <a:solidFill>
                  <a:srgbClr val="FFFFFF"/>
                </a:solidFill>
                <a:latin typeface="Arial Narrow" panose="020B0606020202030204" pitchFamily="34" charset="0"/>
              </a:rPr>
              <a:t>2) Promises are often conditional  - the condition must be met (look for the word “if</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marL="0" indent="0" eaLnBrk="1" hangingPunct="1">
              <a:buNone/>
            </a:pPr>
            <a:r>
              <a:rPr lang="en-US" altLang="en-US" sz="3200" b="1" dirty="0">
                <a:solidFill>
                  <a:srgbClr val="FFFFFF"/>
                </a:solidFill>
                <a:latin typeface="Arial Narrow" panose="020B0606020202030204" pitchFamily="34" charset="0"/>
              </a:rPr>
              <a:t>3) The Holy Spirit is sovereign - </a:t>
            </a:r>
          </a:p>
          <a:p>
            <a:pPr marL="457200" indent="-401638" eaLnBrk="1" hangingPunct="1">
              <a:buNone/>
            </a:pPr>
            <a:r>
              <a:rPr lang="en-US" altLang="en-US" sz="3200" b="1" dirty="0">
                <a:solidFill>
                  <a:srgbClr val="FFFFFF"/>
                </a:solidFill>
                <a:latin typeface="Arial Narrow" panose="020B0606020202030204" pitchFamily="34" charset="0"/>
              </a:rPr>
              <a:t>4) Do not prejudge the Lord as to when and how the promise will be fulfilled in your life. </a:t>
            </a:r>
          </a:p>
        </p:txBody>
      </p:sp>
    </p:spTree>
    <p:extLst>
      <p:ext uri="{BB962C8B-B14F-4D97-AF65-F5344CB8AC3E}">
        <p14:creationId xmlns:p14="http://schemas.microsoft.com/office/powerpoint/2010/main" val="79019959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4275">
                                            <p:txEl>
                                              <p:pRg st="3" end="3"/>
                                            </p:txEl>
                                          </p:spTgt>
                                        </p:tgtEl>
                                        <p:attrNameLst>
                                          <p:attrName>style.visibility</p:attrName>
                                        </p:attrNameLst>
                                      </p:cBhvr>
                                      <p:to>
                                        <p:strVal val="visible"/>
                                      </p:to>
                                    </p:set>
                                    <p:animEffect transition="in" filter="fade">
                                      <p:cBhvr>
                                        <p:cTn id="25" dur="10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9331"/>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 Guidelines</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63329"/>
            <a:ext cx="9144000" cy="6294671"/>
          </a:xfrm>
          <a:noFill/>
        </p:spPr>
        <p:txBody>
          <a:bodyPr/>
          <a:lstStyle/>
          <a:p>
            <a:pPr marL="401638" indent="-346075" eaLnBrk="1" hangingPunct="1">
              <a:buNone/>
            </a:pPr>
            <a:r>
              <a:rPr lang="en-US" altLang="en-US" sz="3200" b="1" dirty="0" smtClean="0">
                <a:solidFill>
                  <a:srgbClr val="FFFFFF"/>
                </a:solidFill>
                <a:latin typeface="Arial Narrow" panose="020B0606020202030204" pitchFamily="34" charset="0"/>
              </a:rPr>
              <a:t>5</a:t>
            </a:r>
            <a:r>
              <a:rPr lang="en-US" altLang="en-US" sz="3200" b="1" dirty="0">
                <a:solidFill>
                  <a:srgbClr val="FFFFFF"/>
                </a:solidFill>
                <a:latin typeface="Arial Narrow" panose="020B0606020202030204" pitchFamily="34" charset="0"/>
              </a:rPr>
              <a:t>) God gives His promises to make you more dependent on Him, not independent </a:t>
            </a:r>
          </a:p>
          <a:p>
            <a:pPr marL="457200" indent="-457200" eaLnBrk="1" hangingPunct="1">
              <a:buNone/>
            </a:pPr>
            <a:r>
              <a:rPr lang="en-US" altLang="en-US" sz="3200" b="1" dirty="0">
                <a:solidFill>
                  <a:srgbClr val="FFFFFF"/>
                </a:solidFill>
                <a:latin typeface="Arial Narrow" panose="020B0606020202030204" pitchFamily="34" charset="0"/>
              </a:rPr>
              <a:t>6) God’s intent is to glorify Himself by His promises - be sure to give Him that glory. </a:t>
            </a:r>
          </a:p>
          <a:p>
            <a:pPr eaLnBrk="1" hangingPunct="1"/>
            <a:r>
              <a:rPr lang="en-US" altLang="en-US" sz="3200" b="1" dirty="0">
                <a:solidFill>
                  <a:srgbClr val="FFFFFF"/>
                </a:solidFill>
                <a:latin typeface="Arial Narrow" panose="020B0606020202030204" pitchFamily="34" charset="0"/>
              </a:rPr>
              <a:t>Be sure to take full responsibility for the decisions you make - you have determined God’s will for yourself, which is fine, unless you </a:t>
            </a:r>
            <a:r>
              <a:rPr lang="en-US" altLang="en-US" sz="3200" b="1" dirty="0" err="1">
                <a:solidFill>
                  <a:srgbClr val="FFFFFF"/>
                </a:solidFill>
                <a:latin typeface="Arial Narrow" panose="020B0606020202030204" pitchFamily="34" charset="0"/>
              </a:rPr>
              <a:t>mis</a:t>
            </a:r>
            <a:r>
              <a:rPr lang="en-US" altLang="en-US" sz="3200" b="1" dirty="0">
                <a:solidFill>
                  <a:srgbClr val="FFFFFF"/>
                </a:solidFill>
                <a:latin typeface="Arial Narrow" panose="020B0606020202030204" pitchFamily="34" charset="0"/>
              </a:rPr>
              <a:t>-understand His will and </a:t>
            </a:r>
            <a:r>
              <a:rPr lang="en-US" altLang="en-US" sz="3200" b="1" dirty="0" err="1">
                <a:solidFill>
                  <a:srgbClr val="FFFFFF"/>
                </a:solidFill>
                <a:latin typeface="Arial Narrow" panose="020B0606020202030204" pitchFamily="34" charset="0"/>
              </a:rPr>
              <a:t>misclaim</a:t>
            </a:r>
            <a:r>
              <a:rPr lang="en-US" altLang="en-US" sz="3200" b="1" dirty="0">
                <a:solidFill>
                  <a:srgbClr val="FFFFFF"/>
                </a:solidFill>
                <a:latin typeface="Arial Narrow" panose="020B0606020202030204" pitchFamily="34" charset="0"/>
              </a:rPr>
              <a:t> His promises. </a:t>
            </a:r>
          </a:p>
        </p:txBody>
      </p:sp>
    </p:spTree>
    <p:extLst>
      <p:ext uri="{BB962C8B-B14F-4D97-AF65-F5344CB8AC3E}">
        <p14:creationId xmlns:p14="http://schemas.microsoft.com/office/powerpoint/2010/main" val="9143444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685800" y="304800"/>
            <a:ext cx="7696200" cy="762000"/>
          </a:xfrm>
        </p:spPr>
        <p:txBody>
          <a:bodyPr/>
          <a:lstStyle/>
          <a:p>
            <a:pPr eaLnBrk="1" hangingPunct="1"/>
            <a:r>
              <a:rPr lang="en-US" altLang="en-US" sz="4000" b="1" smtClean="0"/>
              <a:t>A reminder to consider others Please:</a:t>
            </a:r>
          </a:p>
        </p:txBody>
      </p:sp>
      <p:sp>
        <p:nvSpPr>
          <p:cNvPr id="4099" name="Rectangle 3"/>
          <p:cNvSpPr>
            <a:spLocks noGrp="1" noChangeArrowheads="1"/>
          </p:cNvSpPr>
          <p:nvPr>
            <p:ph type="subTitle" idx="4294967295"/>
          </p:nvPr>
        </p:nvSpPr>
        <p:spPr>
          <a:xfrm>
            <a:off x="304800" y="1295400"/>
            <a:ext cx="8458200" cy="5334000"/>
          </a:xfrm>
        </p:spPr>
        <p:txBody>
          <a:bodyPr/>
          <a:lstStyle/>
          <a:p>
            <a:pPr marL="395288" indent="-395288" eaLnBrk="1" hangingPunct="1">
              <a:buFont typeface="Wingdings" panose="05000000000000000000" pitchFamily="2" charset="2"/>
              <a:buChar char="§"/>
            </a:pPr>
            <a:r>
              <a:rPr lang="en-US" altLang="en-US" b="1" smtClean="0"/>
              <a:t>Turn off your cell phone or set to vibrate only</a:t>
            </a:r>
          </a:p>
          <a:p>
            <a:pPr marL="395288" indent="-395288" eaLnBrk="1" hangingPunct="1">
              <a:buFont typeface="Wingdings" panose="05000000000000000000" pitchFamily="2" charset="2"/>
              <a:buChar char="§"/>
            </a:pPr>
            <a:r>
              <a:rPr lang="en-US" altLang="en-US" b="1" smtClean="0"/>
              <a:t>Turn off sound to all electronic devices</a:t>
            </a:r>
          </a:p>
          <a:p>
            <a:pPr marL="395288" indent="-395288" eaLnBrk="1" hangingPunct="1">
              <a:buFont typeface="Wingdings" panose="05000000000000000000" pitchFamily="2" charset="2"/>
              <a:buChar char="§"/>
            </a:pPr>
            <a:r>
              <a:rPr lang="en-US" altLang="en-US" b="1" smtClean="0"/>
              <a:t>Use the nursery or cry room if your child is fussy</a:t>
            </a:r>
          </a:p>
          <a:p>
            <a:pPr marL="395288" indent="-395288" eaLnBrk="1" hangingPunct="1">
              <a:buFont typeface="Wingdings" panose="05000000000000000000" pitchFamily="2" charset="2"/>
              <a:buChar char="§"/>
            </a:pPr>
            <a:r>
              <a:rPr lang="en-US" altLang="en-US" b="1" smtClean="0"/>
              <a:t>Get up during the preaching only if absolutely necessary (please sit in back if you must leave early)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21771" y="21771"/>
            <a:ext cx="9144000" cy="1477328"/>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 Each Christian has the right &amp; responsibility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to investigate &amp; interpret the Word of God for himself.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FFFF00"/>
                </a:solidFill>
                <a:latin typeface="Arial Narrow" panose="020B0606020202030204" pitchFamily="34" charset="0"/>
              </a:rPr>
              <a:t>(pp 236-237)</a:t>
            </a:r>
            <a:endParaRPr lang="en-US" altLang="en-US" sz="3200" b="1" dirty="0" smtClean="0">
              <a:solidFill>
                <a:srgbClr val="FFFF00"/>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499099"/>
            <a:ext cx="9144000" cy="5358901"/>
          </a:xfrm>
          <a:noFill/>
        </p:spPr>
        <p:txBody>
          <a:bodyPr/>
          <a:lstStyle/>
          <a:p>
            <a:pPr marL="401638" indent="-401638" eaLnBrk="1" hangingPunct="1">
              <a:buAutoNum type="arabicPeriod"/>
            </a:pPr>
            <a:r>
              <a:rPr lang="en-US" altLang="en-US" sz="3200" b="1" dirty="0" smtClean="0">
                <a:solidFill>
                  <a:srgbClr val="FFFFFF"/>
                </a:solidFill>
                <a:latin typeface="Arial Narrow" panose="020B0606020202030204" pitchFamily="34" charset="0"/>
              </a:rPr>
              <a:t>In </a:t>
            </a:r>
            <a:r>
              <a:rPr lang="en-US" altLang="en-US" sz="3200" b="1" dirty="0">
                <a:solidFill>
                  <a:srgbClr val="FFFFFF"/>
                </a:solidFill>
                <a:latin typeface="Arial Narrow" panose="020B0606020202030204" pitchFamily="34" charset="0"/>
              </a:rPr>
              <a:t>John 8:31 we find Jesus laying down one of the conditions for being His disciple. Write out what you understand to be the meaning of His condition and its implications </a:t>
            </a:r>
            <a:endParaRPr lang="en-US" altLang="en-US" sz="3200" b="1" dirty="0" smtClean="0">
              <a:solidFill>
                <a:srgbClr val="FFFFFF"/>
              </a:solidFill>
              <a:latin typeface="Arial Narrow" panose="020B0606020202030204" pitchFamily="34" charset="0"/>
            </a:endParaRPr>
          </a:p>
          <a:p>
            <a:pPr marL="569913" lvl="1" indent="-233363" eaLnBrk="1" hangingPunct="1">
              <a:buFont typeface="Arial" panose="020B0604020202020204" pitchFamily="34" charset="0"/>
              <a:buChar char="•"/>
            </a:pP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814283124"/>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21771" y="21771"/>
            <a:ext cx="9144000" cy="1477328"/>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 Each Christian has the right &amp; responsibility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to investigate &amp; interpret the Word of God for himself.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FFFF00"/>
                </a:solidFill>
                <a:latin typeface="Arial Narrow" panose="020B0606020202030204" pitchFamily="34" charset="0"/>
              </a:rPr>
              <a:t>(pp 236-237)</a:t>
            </a:r>
            <a:endParaRPr lang="en-US" altLang="en-US" sz="3200" b="1" dirty="0" smtClean="0">
              <a:solidFill>
                <a:srgbClr val="FFFF00"/>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499099"/>
            <a:ext cx="9144000" cy="5358901"/>
          </a:xfrm>
          <a:noFill/>
        </p:spPr>
        <p:txBody>
          <a:bodyPr/>
          <a:lstStyle/>
          <a:p>
            <a:pPr marL="401638" indent="-401638" eaLnBrk="1" hangingPunct="1">
              <a:buAutoNum type="arabicPeriod"/>
            </a:pPr>
            <a:r>
              <a:rPr lang="en-US" altLang="en-US" sz="3200" b="1" dirty="0" smtClean="0">
                <a:solidFill>
                  <a:srgbClr val="FFFFFF"/>
                </a:solidFill>
                <a:latin typeface="Arial Narrow" panose="020B0606020202030204" pitchFamily="34" charset="0"/>
              </a:rPr>
              <a:t>In </a:t>
            </a:r>
            <a:r>
              <a:rPr lang="en-US" altLang="en-US" sz="3200" b="1" dirty="0">
                <a:solidFill>
                  <a:srgbClr val="FFFFFF"/>
                </a:solidFill>
                <a:latin typeface="Arial Narrow" panose="020B0606020202030204" pitchFamily="34" charset="0"/>
              </a:rPr>
              <a:t>John 8:31 we find Jesus laying down one of the conditions for being His disciple. Write out what you understand to be the meaning of His condition and its implications </a:t>
            </a:r>
            <a:endParaRPr lang="en-US" altLang="en-US" sz="3200" b="1" dirty="0" smtClean="0">
              <a:solidFill>
                <a:srgbClr val="FFFFFF"/>
              </a:solidFill>
              <a:latin typeface="Arial Narrow" panose="020B0606020202030204" pitchFamily="34" charset="0"/>
            </a:endParaRPr>
          </a:p>
          <a:p>
            <a:pPr marL="401638" lvl="1" indent="-233363" eaLnBrk="1" hangingPunct="1">
              <a:buFont typeface="Arial" panose="020B0604020202020204" pitchFamily="34" charset="0"/>
              <a:buChar char="•"/>
            </a:pPr>
            <a:r>
              <a:rPr lang="en-US" altLang="en-US" sz="3200" b="1" i="1" dirty="0">
                <a:solidFill>
                  <a:srgbClr val="FFFFFF"/>
                </a:solidFill>
                <a:latin typeface="Arial Narrow" panose="020B0606020202030204" pitchFamily="34" charset="0"/>
              </a:rPr>
              <a:t>Abide = remain and dwell / live in Him. </a:t>
            </a:r>
          </a:p>
          <a:p>
            <a:pPr marL="401638" lvl="1" indent="-233363"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Keeping </a:t>
            </a:r>
            <a:r>
              <a:rPr lang="en-US" altLang="en-US" sz="3200" b="1" i="1" dirty="0">
                <a:solidFill>
                  <a:srgbClr val="FFFFFF"/>
                </a:solidFill>
                <a:latin typeface="Arial Narrow" panose="020B0606020202030204" pitchFamily="34" charset="0"/>
              </a:rPr>
              <a:t>His word and commandments - following His teaching.  </a:t>
            </a:r>
          </a:p>
          <a:p>
            <a:pPr marL="401638" lvl="1" indent="-233363"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A </a:t>
            </a:r>
            <a:r>
              <a:rPr lang="en-US" altLang="en-US" sz="3200" b="1" i="1" dirty="0">
                <a:solidFill>
                  <a:srgbClr val="FFFFFF"/>
                </a:solidFill>
                <a:latin typeface="Arial Narrow" panose="020B0606020202030204" pitchFamily="34" charset="0"/>
              </a:rPr>
              <a:t>disciple is a student and follows His teacher. If you don’t do </a:t>
            </a:r>
            <a:r>
              <a:rPr lang="en-US" altLang="en-US" sz="3200" b="1" dirty="0">
                <a:solidFill>
                  <a:srgbClr val="FFFFFF"/>
                </a:solidFill>
                <a:latin typeface="Arial Narrow" panose="020B0606020202030204" pitchFamily="34" charset="0"/>
              </a:rPr>
              <a:t>that, then you are not a disciple. </a:t>
            </a:r>
          </a:p>
          <a:p>
            <a:pPr marL="569913" lvl="1" indent="-233363" eaLnBrk="1" hangingPunct="1">
              <a:buFont typeface="Arial" panose="020B0604020202020204" pitchFamily="34" charset="0"/>
              <a:buChar char="•"/>
            </a:pP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13902262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par>
                                <p:cTn id="7" presetID="3" presetClass="entr" presetSubtype="10" fill="hold" grpId="0" nodeType="withEffect">
                                  <p:stCondLst>
                                    <p:cond delay="0"/>
                                  </p:stCondLst>
                                  <p:childTnLst>
                                    <p:set>
                                      <p:cBhvr>
                                        <p:cTn id="8"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9" dur="500"/>
                                        <p:tgtEl>
                                          <p:spTgt spid="552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4" dur="500"/>
                                        <p:tgtEl>
                                          <p:spTgt spid="55299">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9" dur="500"/>
                                        <p:tgtEl>
                                          <p:spTgt spid="55299">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4"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492443"/>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a:t>
            </a:r>
            <a:endParaRPr lang="en-US" altLang="en-US" sz="3200" b="1" dirty="0" smtClean="0">
              <a:solidFill>
                <a:srgbClr val="FFFF00"/>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09601"/>
            <a:ext cx="9144000" cy="6248400"/>
          </a:xfrm>
          <a:noFill/>
        </p:spPr>
        <p:txBody>
          <a:bodyPr/>
          <a:lstStyle/>
          <a:p>
            <a:pPr marL="0" indent="0" eaLnBrk="1" hangingPunct="1">
              <a:buNone/>
            </a:pPr>
            <a:r>
              <a:rPr lang="en-US" altLang="en-US" sz="3200" b="1" dirty="0">
                <a:solidFill>
                  <a:srgbClr val="FFFFFF"/>
                </a:solidFill>
                <a:latin typeface="Arial Narrow" panose="020B0606020202030204" pitchFamily="34" charset="0"/>
              </a:rPr>
              <a:t>2. Mediate on 2 Timothy </a:t>
            </a:r>
            <a:r>
              <a:rPr lang="en-US" altLang="en-US" sz="3200" b="1" dirty="0" smtClean="0">
                <a:solidFill>
                  <a:srgbClr val="FFFFFF"/>
                </a:solidFill>
                <a:latin typeface="Arial Narrow" panose="020B0606020202030204" pitchFamily="34" charset="0"/>
              </a:rPr>
              <a:t>2:15</a:t>
            </a:r>
          </a:p>
          <a:p>
            <a:pPr marL="858837" indent="-514350" eaLnBrk="1" hangingPunct="1">
              <a:buAutoNum type="alphaLcPeriod"/>
            </a:pPr>
            <a:r>
              <a:rPr lang="en-US" altLang="en-US" sz="3200" b="1" dirty="0" smtClean="0">
                <a:solidFill>
                  <a:srgbClr val="FFFFFF"/>
                </a:solidFill>
                <a:latin typeface="Arial Narrow" panose="020B0606020202030204" pitchFamily="34" charset="0"/>
              </a:rPr>
              <a:t>According </a:t>
            </a:r>
            <a:r>
              <a:rPr lang="en-US" altLang="en-US" sz="3200" b="1" dirty="0">
                <a:solidFill>
                  <a:srgbClr val="FFFFFF"/>
                </a:solidFill>
                <a:latin typeface="Arial Narrow" panose="020B0606020202030204" pitchFamily="34" charset="0"/>
              </a:rPr>
              <a:t>to the context of this verse, with what is the “Word of Truth” contrasted</a:t>
            </a:r>
            <a:r>
              <a:rPr lang="en-US" altLang="en-US" sz="3200" b="1" dirty="0" smtClean="0">
                <a:solidFill>
                  <a:srgbClr val="FFFFFF"/>
                </a:solidFill>
                <a:latin typeface="Arial Narrow" panose="020B0606020202030204" pitchFamily="34" charset="0"/>
              </a:rPr>
              <a:t>?</a:t>
            </a:r>
          </a:p>
          <a:p>
            <a:pPr marL="914400" lvl="1" indent="-344488" eaLnBrk="1" hangingPunct="1">
              <a:buFont typeface="Arial" panose="020B0604020202020204" pitchFamily="34" charset="0"/>
              <a:buChar char="•"/>
            </a:pPr>
            <a:endParaRPr lang="en-US" altLang="en-US" sz="3200" b="1" dirty="0" smtClean="0">
              <a:solidFill>
                <a:srgbClr val="FFFFFF"/>
              </a:solidFill>
              <a:latin typeface="Arial Narrow" panose="020B0606020202030204" pitchFamily="34" charset="0"/>
            </a:endParaRPr>
          </a:p>
          <a:p>
            <a:pPr marL="746125" indent="-401638" eaLnBrk="1" hangingPunct="1">
              <a:buNone/>
            </a:pPr>
            <a:r>
              <a:rPr lang="en-US" altLang="en-US" sz="3200" b="1" dirty="0">
                <a:solidFill>
                  <a:srgbClr val="FFFFFF"/>
                </a:solidFill>
                <a:latin typeface="Arial Narrow" panose="020B0606020202030204" pitchFamily="34" charset="0"/>
              </a:rPr>
              <a:t>b. According to 2 Timothy 2:15, when is the Lord “well </a:t>
            </a:r>
            <a:r>
              <a:rPr lang="en-US" altLang="en-US" sz="3200" b="1" dirty="0" smtClean="0">
                <a:solidFill>
                  <a:srgbClr val="FFFFFF"/>
                </a:solidFill>
                <a:latin typeface="Arial Narrow" panose="020B0606020202030204" pitchFamily="34" charset="0"/>
              </a:rPr>
              <a:t>pleased”?</a:t>
            </a:r>
          </a:p>
          <a:p>
            <a:pPr marL="858838" lvl="1" indent="-346075" eaLnBrk="1" hangingPunct="1">
              <a:buFont typeface="Arial" panose="020B0604020202020204" pitchFamily="34" charset="0"/>
              <a:buChar char="•"/>
            </a:pP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	</a:t>
            </a:r>
          </a:p>
          <a:p>
            <a:pPr marL="746125" indent="-401638" eaLnBrk="1" hangingPunct="1">
              <a:buNone/>
            </a:pPr>
            <a:r>
              <a:rPr lang="en-US" altLang="en-US" sz="3200" b="1" dirty="0">
                <a:solidFill>
                  <a:srgbClr val="FFFFFF"/>
                </a:solidFill>
                <a:latin typeface="Arial Narrow" panose="020B0606020202030204" pitchFamily="34" charset="0"/>
              </a:rPr>
              <a:t>c. How can the believer insure that he or she is correctly handling the Scriptures</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marL="800100" indent="-287338" eaLnBrk="1" hangingPunct="1"/>
            <a:r>
              <a:rPr lang="en-US" altLang="en-US" sz="3200" b="1" dirty="0">
                <a:solidFill>
                  <a:srgbClr val="FFFFFF"/>
                </a:solidFill>
                <a:latin typeface="Arial Narrow" panose="020B0606020202030204" pitchFamily="34" charset="0"/>
              </a:rPr>
              <a:t> </a:t>
            </a:r>
            <a:endParaRPr lang="en-US" altLang="en-US" sz="3200" b="1" dirty="0">
              <a:solidFill>
                <a:srgbClr val="FFFFFF"/>
              </a:solidFill>
              <a:latin typeface="Arial Narrow" panose="020B0606020202030204"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0" dur="500"/>
                                        <p:tgtEl>
                                          <p:spTgt spid="55299">
                                            <p:txEl>
                                              <p:pRg st="3" end="3"/>
                                            </p:txEl>
                                          </p:spTgt>
                                        </p:tgtEl>
                                      </p:cBhvr>
                                    </p:animEffect>
                                  </p:childTnLst>
                                  <p:subTnLst>
                                    <p:animClr clrSpc="rgb" dir="cw">
                                      <p:cBhvr override="childStyle">
                                        <p:cTn dur="1" fill="hold" display="0" masterRel="nextClick" afterEffect="1"/>
                                        <p:tgtEl>
                                          <p:spTgt spid="55299">
                                            <p:txEl>
                                              <p:pRg st="3" end="3"/>
                                            </p:txEl>
                                          </p:spTgt>
                                        </p:tgtEl>
                                        <p:attrNameLst>
                                          <p:attrName>ppt_c</p:attrName>
                                        </p:attrNameLst>
                                      </p:cBhvr>
                                      <p:to>
                                        <a:srgbClr val="C0C0C0"/>
                                      </p:to>
                                    </p:animClr>
                                  </p:subTnLst>
                                </p:cTn>
                              </p:par>
                              <p:par>
                                <p:cTn id="21" presetID="3" presetClass="entr" presetSubtype="10" fill="hold" grpId="0" nodeType="with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23" dur="500"/>
                                        <p:tgtEl>
                                          <p:spTgt spid="55299">
                                            <p:txEl>
                                              <p:pRg st="4" end="4"/>
                                            </p:txEl>
                                          </p:spTgt>
                                        </p:tgtEl>
                                      </p:cBhvr>
                                    </p:animEffect>
                                  </p:childTnLst>
                                  <p:subTnLst>
                                    <p:animClr clrSpc="rgb" dir="cw">
                                      <p:cBhvr override="childStyle">
                                        <p:cTn dur="1" fill="hold" display="0" masterRel="nextClick" afterEffect="1"/>
                                        <p:tgtEl>
                                          <p:spTgt spid="55299">
                                            <p:txEl>
                                              <p:pRg st="4" end="4"/>
                                            </p:txEl>
                                          </p:spTgt>
                                        </p:tgtEl>
                                        <p:attrNameLst>
                                          <p:attrName>ppt_c</p:attrName>
                                        </p:attrNameLst>
                                      </p:cBhvr>
                                      <p:to>
                                        <a:srgbClr val="C0C0C0"/>
                                      </p:to>
                                    </p:animClr>
                                  </p:sub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28" dur="500"/>
                                        <p:tgtEl>
                                          <p:spTgt spid="55299">
                                            <p:txEl>
                                              <p:pRg st="5" end="5"/>
                                            </p:txEl>
                                          </p:spTgt>
                                        </p:tgtEl>
                                      </p:cBhvr>
                                    </p:animEffect>
                                  </p:childTnLst>
                                  <p:subTnLst>
                                    <p:animClr clrSpc="rgb" dir="cw">
                                      <p:cBhvr override="childStyle">
                                        <p:cTn dur="1" fill="hold" display="0" masterRel="nextClick" afterEffect="1"/>
                                        <p:tgtEl>
                                          <p:spTgt spid="55299">
                                            <p:txEl>
                                              <p:pRg st="5" end="5"/>
                                            </p:txEl>
                                          </p:spTgt>
                                        </p:tgtEl>
                                        <p:attrNameLst>
                                          <p:attrName>ppt_c</p:attrName>
                                        </p:attrNameLst>
                                      </p:cBhvr>
                                      <p:to>
                                        <a:srgbClr val="C0C0C0"/>
                                      </p:to>
                                    </p:animClr>
                                  </p:sub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55299">
                                            <p:txEl>
                                              <p:pRg st="6" end="6"/>
                                            </p:txEl>
                                          </p:spTgt>
                                        </p:tgtEl>
                                        <p:attrNameLst>
                                          <p:attrName>style.visibility</p:attrName>
                                        </p:attrNameLst>
                                      </p:cBhvr>
                                      <p:to>
                                        <p:strVal val="visible"/>
                                      </p:to>
                                    </p:set>
                                    <p:animEffect transition="in" filter="blinds(horizontal)">
                                      <p:cBhvr>
                                        <p:cTn id="33" dur="500"/>
                                        <p:tgtEl>
                                          <p:spTgt spid="55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492443"/>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a:t>
            </a:r>
            <a:endParaRPr lang="en-US" altLang="en-US" sz="3200" b="1" dirty="0" smtClean="0">
              <a:solidFill>
                <a:srgbClr val="FFFF00"/>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09601"/>
            <a:ext cx="9144000" cy="6248400"/>
          </a:xfrm>
          <a:noFill/>
        </p:spPr>
        <p:txBody>
          <a:bodyPr/>
          <a:lstStyle/>
          <a:p>
            <a:pPr marL="0" indent="0" eaLnBrk="1" hangingPunct="1">
              <a:buNone/>
            </a:pPr>
            <a:r>
              <a:rPr lang="en-US" altLang="en-US" sz="3200" b="1" dirty="0">
                <a:solidFill>
                  <a:srgbClr val="FFFFFF"/>
                </a:solidFill>
                <a:latin typeface="Arial Narrow" panose="020B0606020202030204" pitchFamily="34" charset="0"/>
              </a:rPr>
              <a:t>2. Mediate on 2 Timothy </a:t>
            </a:r>
            <a:r>
              <a:rPr lang="en-US" altLang="en-US" sz="3200" b="1" dirty="0" smtClean="0">
                <a:solidFill>
                  <a:srgbClr val="FFFFFF"/>
                </a:solidFill>
                <a:latin typeface="Arial Narrow" panose="020B0606020202030204" pitchFamily="34" charset="0"/>
              </a:rPr>
              <a:t>2:15</a:t>
            </a:r>
          </a:p>
          <a:p>
            <a:pPr marL="858837" indent="-514350" eaLnBrk="1" hangingPunct="1">
              <a:buAutoNum type="alphaLcPeriod"/>
            </a:pPr>
            <a:r>
              <a:rPr lang="en-US" altLang="en-US" sz="3200" b="1" dirty="0" smtClean="0">
                <a:solidFill>
                  <a:srgbClr val="FFFFFF"/>
                </a:solidFill>
                <a:latin typeface="Arial Narrow" panose="020B0606020202030204" pitchFamily="34" charset="0"/>
              </a:rPr>
              <a:t>According </a:t>
            </a:r>
            <a:r>
              <a:rPr lang="en-US" altLang="en-US" sz="3200" b="1" dirty="0">
                <a:solidFill>
                  <a:srgbClr val="FFFFFF"/>
                </a:solidFill>
                <a:latin typeface="Arial Narrow" panose="020B0606020202030204" pitchFamily="34" charset="0"/>
              </a:rPr>
              <a:t>to the context of this verse, with what is the “Word of Truth” contrasted</a:t>
            </a:r>
            <a:r>
              <a:rPr lang="en-US" altLang="en-US" sz="3200" b="1" dirty="0" smtClean="0">
                <a:solidFill>
                  <a:srgbClr val="FFFFFF"/>
                </a:solidFill>
                <a:latin typeface="Arial Narrow" panose="020B0606020202030204" pitchFamily="34" charset="0"/>
              </a:rPr>
              <a:t>?</a:t>
            </a:r>
          </a:p>
          <a:p>
            <a:pPr marL="914400" lvl="1" indent="-344488" eaLnBrk="1" hangingPunct="1">
              <a:buFont typeface="Arial" panose="020B0604020202020204" pitchFamily="34" charset="0"/>
              <a:buChar char="•"/>
            </a:pPr>
            <a:r>
              <a:rPr lang="en-US" altLang="en-US" sz="3200" b="1" i="1" dirty="0">
                <a:solidFill>
                  <a:srgbClr val="FFFFFF"/>
                </a:solidFill>
                <a:latin typeface="Arial Narrow" panose="020B0606020202030204" pitchFamily="34" charset="0"/>
              </a:rPr>
              <a:t>The empty chatter of society - vs. 16 - The empty godless talk of worldly philosophies that lead to apostasy - vs. 17-18</a:t>
            </a:r>
            <a:endParaRPr lang="en-US" altLang="en-US" sz="3200" b="1" i="1" dirty="0" smtClean="0">
              <a:solidFill>
                <a:srgbClr val="FFFFFF"/>
              </a:solidFill>
              <a:latin typeface="Arial Narrow" panose="020B0606020202030204" pitchFamily="34" charset="0"/>
            </a:endParaRPr>
          </a:p>
          <a:p>
            <a:pPr marL="746125" indent="-401638" eaLnBrk="1" hangingPunct="1">
              <a:buNone/>
            </a:pPr>
            <a:r>
              <a:rPr lang="en-US" altLang="en-US" sz="3200" b="1" dirty="0">
                <a:solidFill>
                  <a:srgbClr val="FFFFFF"/>
                </a:solidFill>
                <a:latin typeface="Arial Narrow" panose="020B0606020202030204" pitchFamily="34" charset="0"/>
              </a:rPr>
              <a:t>b. According to 2 Timothy 2:15, when is the Lord “well </a:t>
            </a:r>
            <a:r>
              <a:rPr lang="en-US" altLang="en-US" sz="3200" b="1" dirty="0" smtClean="0">
                <a:solidFill>
                  <a:srgbClr val="FFFFFF"/>
                </a:solidFill>
                <a:latin typeface="Arial Narrow" panose="020B0606020202030204" pitchFamily="34" charset="0"/>
              </a:rPr>
              <a:t>pleased”?</a:t>
            </a:r>
          </a:p>
          <a:p>
            <a:pPr marL="858838" lvl="1" indent="-346075" eaLnBrk="1" hangingPunct="1">
              <a:buFont typeface="Arial" panose="020B0604020202020204" pitchFamily="34" charset="0"/>
              <a:buChar char="•"/>
            </a:pPr>
            <a:r>
              <a:rPr lang="en-US" altLang="en-US" sz="3200" b="1" i="1" dirty="0">
                <a:solidFill>
                  <a:srgbClr val="FFFFFF"/>
                </a:solidFill>
                <a:latin typeface="Arial Narrow" panose="020B0606020202030204" pitchFamily="34" charset="0"/>
              </a:rPr>
              <a:t>	When we can handle the Scripture well and no longer need to be ashamed of our ignorance and lack of following it</a:t>
            </a:r>
            <a:r>
              <a:rPr lang="en-US" altLang="en-US" sz="3200" b="1" i="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55065040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par>
                                <p:cTn id="7" presetID="3" presetClass="entr" presetSubtype="10" fill="hold" grpId="0" nodeType="withEffect">
                                  <p:stCondLst>
                                    <p:cond delay="0"/>
                                  </p:stCondLst>
                                  <p:childTnLst>
                                    <p:set>
                                      <p:cBhvr>
                                        <p:cTn id="8"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9" dur="500"/>
                                        <p:tgtEl>
                                          <p:spTgt spid="55299">
                                            <p:txEl>
                                              <p:pRg st="0" end="0"/>
                                            </p:txEl>
                                          </p:spTgt>
                                        </p:tgtEl>
                                      </p:cBhvr>
                                    </p:animEffect>
                                  </p:childTnLst>
                                </p:cTn>
                              </p:par>
                            </p:childTnLst>
                          </p:cTn>
                        </p:par>
                        <p:par>
                          <p:cTn id="10" fill="hold">
                            <p:stCondLst>
                              <p:cond delay="500"/>
                            </p:stCondLst>
                            <p:childTnLst>
                              <p:par>
                                <p:cTn id="11" presetID="3" presetClass="entr" presetSubtype="10" fill="hold" grpId="0" nodeType="afterEffect">
                                  <p:stCondLst>
                                    <p:cond delay="0"/>
                                  </p:stCondLst>
                                  <p:childTnLst>
                                    <p:set>
                                      <p:cBhvr>
                                        <p:cTn id="12"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3" dur="500"/>
                                        <p:tgtEl>
                                          <p:spTgt spid="55299">
                                            <p:txEl>
                                              <p:pRg st="1" end="1"/>
                                            </p:txEl>
                                          </p:spTgt>
                                        </p:tgtEl>
                                      </p:cBhvr>
                                    </p:animEffect>
                                  </p:childTnLst>
                                </p:cTn>
                              </p:par>
                            </p:childTnLst>
                          </p:cTn>
                        </p:par>
                        <p:par>
                          <p:cTn id="14" fill="hold">
                            <p:stCondLst>
                              <p:cond delay="1000"/>
                            </p:stCondLst>
                            <p:childTnLst>
                              <p:par>
                                <p:cTn id="15" presetID="3" presetClass="entr" presetSubtype="10" fill="hold" grpId="0" nodeType="after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7" dur="500"/>
                                        <p:tgtEl>
                                          <p:spTgt spid="552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2" dur="500"/>
                                        <p:tgtEl>
                                          <p:spTgt spid="55299">
                                            <p:txEl>
                                              <p:pRg st="3" end="3"/>
                                            </p:txEl>
                                          </p:spTgt>
                                        </p:tgtEl>
                                      </p:cBhvr>
                                    </p:animEffect>
                                  </p:childTnLst>
                                </p:cTn>
                              </p:par>
                            </p:childTnLst>
                          </p:cTn>
                        </p:par>
                        <p:par>
                          <p:cTn id="23" fill="hold">
                            <p:stCondLst>
                              <p:cond delay="500"/>
                            </p:stCondLst>
                            <p:childTnLst>
                              <p:par>
                                <p:cTn id="24" presetID="3" presetClass="entr" presetSubtype="10" fill="hold" grpId="0" nodeType="afterEffect">
                                  <p:stCondLst>
                                    <p:cond delay="0"/>
                                  </p:stCondLst>
                                  <p:childTnLst>
                                    <p:set>
                                      <p:cBhvr>
                                        <p:cTn id="25"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26" dur="500"/>
                                        <p:tgtEl>
                                          <p:spTgt spid="552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492443"/>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a:t>
            </a:r>
            <a:endParaRPr lang="en-US" altLang="en-US" sz="3200" b="1" dirty="0" smtClean="0">
              <a:solidFill>
                <a:srgbClr val="FFFF00"/>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09601"/>
            <a:ext cx="9144000" cy="6248400"/>
          </a:xfrm>
          <a:noFill/>
        </p:spPr>
        <p:txBody>
          <a:bodyPr/>
          <a:lstStyle/>
          <a:p>
            <a:pPr marL="0" indent="0" eaLnBrk="1" hangingPunct="1">
              <a:buNone/>
            </a:pPr>
            <a:r>
              <a:rPr lang="en-US" altLang="en-US" sz="3200" b="1" dirty="0">
                <a:solidFill>
                  <a:srgbClr val="FFFFFF"/>
                </a:solidFill>
                <a:latin typeface="Arial Narrow" panose="020B0606020202030204" pitchFamily="34" charset="0"/>
              </a:rPr>
              <a:t>2. Mediate on 2 Timothy </a:t>
            </a:r>
            <a:r>
              <a:rPr lang="en-US" altLang="en-US" sz="3200" b="1" dirty="0" smtClean="0">
                <a:solidFill>
                  <a:srgbClr val="FFFFFF"/>
                </a:solidFill>
                <a:latin typeface="Arial Narrow" panose="020B0606020202030204" pitchFamily="34" charset="0"/>
              </a:rPr>
              <a:t>2:15</a:t>
            </a:r>
          </a:p>
          <a:p>
            <a:pPr marL="746125" indent="-401638" eaLnBrk="1" hangingPunct="1">
              <a:buNone/>
            </a:pPr>
            <a:r>
              <a:rPr lang="en-US" altLang="en-US" sz="3200" b="1" dirty="0" smtClean="0">
                <a:solidFill>
                  <a:srgbClr val="FFFFFF"/>
                </a:solidFill>
                <a:latin typeface="Arial Narrow" panose="020B0606020202030204" pitchFamily="34" charset="0"/>
              </a:rPr>
              <a:t>c</a:t>
            </a:r>
            <a:r>
              <a:rPr lang="en-US" altLang="en-US" sz="3200" b="1" dirty="0">
                <a:solidFill>
                  <a:srgbClr val="FFFFFF"/>
                </a:solidFill>
                <a:latin typeface="Arial Narrow" panose="020B0606020202030204" pitchFamily="34" charset="0"/>
              </a:rPr>
              <a:t>. How can the believer insure that he or she is correctly handling the Scriptures</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marL="800100" indent="-287338" eaLnBrk="1" hangingPunct="1"/>
            <a:r>
              <a:rPr lang="en-US" altLang="en-US" sz="3200" b="1" dirty="0">
                <a:solidFill>
                  <a:srgbClr val="FFFFFF"/>
                </a:solidFill>
                <a:latin typeface="Arial Narrow" panose="020B0606020202030204" pitchFamily="34" charset="0"/>
              </a:rPr>
              <a:t>Correct exegesis that is diligently applied personally with all humility </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0599407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par>
                                <p:cTn id="7" presetID="3" presetClass="entr" presetSubtype="10" fill="hold" grpId="0" nodeType="withEffect">
                                  <p:stCondLst>
                                    <p:cond delay="0"/>
                                  </p:stCondLst>
                                  <p:childTnLst>
                                    <p:set>
                                      <p:cBhvr>
                                        <p:cTn id="8"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9" dur="500"/>
                                        <p:tgtEl>
                                          <p:spTgt spid="55299">
                                            <p:txEl>
                                              <p:pRg st="0" end="0"/>
                                            </p:txEl>
                                          </p:spTgt>
                                        </p:tgtEl>
                                      </p:cBhvr>
                                    </p:animEffect>
                                  </p:childTnLst>
                                </p:cTn>
                              </p:par>
                            </p:childTnLst>
                          </p:cTn>
                        </p:par>
                        <p:par>
                          <p:cTn id="10" fill="hold">
                            <p:stCondLst>
                              <p:cond delay="500"/>
                            </p:stCondLst>
                            <p:childTnLst>
                              <p:par>
                                <p:cTn id="11" presetID="3" presetClass="entr" presetSubtype="10" fill="hold" grpId="0" nodeType="afterEffect">
                                  <p:stCondLst>
                                    <p:cond delay="0"/>
                                  </p:stCondLst>
                                  <p:childTnLst>
                                    <p:set>
                                      <p:cBhvr>
                                        <p:cTn id="12"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3" dur="500"/>
                                        <p:tgtEl>
                                          <p:spTgt spid="55299">
                                            <p:txEl>
                                              <p:pRg st="1" end="1"/>
                                            </p:txEl>
                                          </p:spTgt>
                                        </p:tgtEl>
                                      </p:cBhvr>
                                    </p:animEffect>
                                  </p:childTnLst>
                                </p:cTn>
                              </p:par>
                            </p:childTnLst>
                          </p:cTn>
                        </p:par>
                        <p:par>
                          <p:cTn id="14" fill="hold">
                            <p:stCondLst>
                              <p:cond delay="1000"/>
                            </p:stCondLst>
                            <p:childTnLst>
                              <p:par>
                                <p:cTn id="15" presetID="3" presetClass="entr" presetSubtype="10" fill="hold" grpId="0" nodeType="after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7"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492443"/>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a:t>
            </a:r>
            <a:endParaRPr lang="en-US" altLang="en-US" sz="3200" b="1" dirty="0" smtClean="0">
              <a:solidFill>
                <a:srgbClr val="FFFF00"/>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09601"/>
            <a:ext cx="9144000" cy="6248400"/>
          </a:xfrm>
          <a:noFill/>
        </p:spPr>
        <p:txBody>
          <a:bodyPr/>
          <a:lstStyle/>
          <a:p>
            <a:pPr marL="0" indent="0" eaLnBrk="1" hangingPunct="1">
              <a:buNone/>
            </a:pPr>
            <a:r>
              <a:rPr lang="en-US" altLang="en-US" sz="3200" b="1" dirty="0">
                <a:solidFill>
                  <a:srgbClr val="FFFFFF"/>
                </a:solidFill>
                <a:latin typeface="Arial Narrow" panose="020B0606020202030204" pitchFamily="34" charset="0"/>
              </a:rPr>
              <a:t>3. Write our a modern day application of Acts </a:t>
            </a:r>
            <a:r>
              <a:rPr lang="en-US" altLang="en-US" sz="3200" b="1" dirty="0" smtClean="0">
                <a:solidFill>
                  <a:srgbClr val="FFFFFF"/>
                </a:solidFill>
                <a:latin typeface="Arial Narrow" panose="020B0606020202030204" pitchFamily="34" charset="0"/>
              </a:rPr>
              <a:t>17:11</a:t>
            </a:r>
            <a:endParaRPr lang="en-US" altLang="en-US" sz="3200" b="1" dirty="0" smtClean="0">
              <a:solidFill>
                <a:srgbClr val="FFFFFF"/>
              </a:solidFill>
              <a:latin typeface="Arial Narrow" panose="020B0606020202030204" pitchFamily="34" charset="0"/>
            </a:endParaRPr>
          </a:p>
          <a:p>
            <a:pPr marL="0" indent="0" eaLnBrk="1" hangingPunct="1">
              <a:buNone/>
            </a:pPr>
            <a:r>
              <a:rPr lang="en-US" altLang="en-US" sz="3200" b="1" dirty="0">
                <a:solidFill>
                  <a:srgbClr val="FFFFFF"/>
                </a:solidFill>
                <a:latin typeface="Arial Narrow" panose="020B0606020202030204" pitchFamily="34" charset="0"/>
              </a:rPr>
              <a:t>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47859576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par>
                          <p:cTn id="11" fill="hold">
                            <p:stCondLst>
                              <p:cond delay="500"/>
                            </p:stCondLst>
                            <p:childTnLst>
                              <p:par>
                                <p:cTn id="12" presetID="3" presetClass="entr" presetSubtype="10" fill="hold" grpId="0" nodeType="afterEffect">
                                  <p:stCondLst>
                                    <p:cond delay="0"/>
                                  </p:stCondLst>
                                  <p:childTnLst>
                                    <p:set>
                                      <p:cBhvr>
                                        <p:cTn id="13"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4"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492443"/>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a:t>
            </a:r>
            <a:endParaRPr lang="en-US" altLang="en-US" sz="3200" b="1" dirty="0" smtClean="0">
              <a:solidFill>
                <a:srgbClr val="FFFF00"/>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09601"/>
            <a:ext cx="9144000" cy="6248400"/>
          </a:xfrm>
          <a:noFill/>
        </p:spPr>
        <p:txBody>
          <a:bodyPr/>
          <a:lstStyle/>
          <a:p>
            <a:pPr marL="0" indent="0" eaLnBrk="1" hangingPunct="1">
              <a:buNone/>
            </a:pPr>
            <a:r>
              <a:rPr lang="en-US" altLang="en-US" sz="3200" b="1" dirty="0">
                <a:solidFill>
                  <a:srgbClr val="FFFFFF"/>
                </a:solidFill>
                <a:latin typeface="Arial Narrow" panose="020B0606020202030204" pitchFamily="34" charset="0"/>
              </a:rPr>
              <a:t>3. Write our a modern day application of Acts </a:t>
            </a:r>
            <a:r>
              <a:rPr lang="en-US" altLang="en-US" sz="3200" b="1" dirty="0" smtClean="0">
                <a:solidFill>
                  <a:srgbClr val="FFFFFF"/>
                </a:solidFill>
                <a:latin typeface="Arial Narrow" panose="020B0606020202030204" pitchFamily="34" charset="0"/>
              </a:rPr>
              <a:t>17:11</a:t>
            </a:r>
            <a:endParaRPr lang="en-US" altLang="en-US" sz="3200" b="1" dirty="0" smtClean="0">
              <a:solidFill>
                <a:srgbClr val="FFFFFF"/>
              </a:solidFill>
              <a:latin typeface="Arial Narrow" panose="020B0606020202030204" pitchFamily="34" charset="0"/>
            </a:endParaRPr>
          </a:p>
          <a:p>
            <a:pPr marL="512763" indent="-111125" eaLnBrk="1" hangingPunct="1">
              <a:buNone/>
            </a:pPr>
            <a:r>
              <a:rPr lang="en-US" altLang="en-US" sz="3200" b="1" dirty="0" smtClean="0">
                <a:solidFill>
                  <a:srgbClr val="FFFFFF"/>
                </a:solidFill>
                <a:latin typeface="Arial Narrow" panose="020B0606020202030204" pitchFamily="34" charset="0"/>
              </a:rPr>
              <a:t>	</a:t>
            </a:r>
            <a:r>
              <a:rPr lang="en-US" altLang="en-US" sz="3200" b="1" i="1" dirty="0" smtClean="0">
                <a:solidFill>
                  <a:srgbClr val="FFFFFF"/>
                </a:solidFill>
                <a:latin typeface="Arial Narrow" panose="020B0606020202030204" pitchFamily="34" charset="0"/>
              </a:rPr>
              <a:t>When </a:t>
            </a:r>
            <a:r>
              <a:rPr lang="en-US" altLang="en-US" sz="3200" b="1" i="1" dirty="0">
                <a:solidFill>
                  <a:srgbClr val="FFFFFF"/>
                </a:solidFill>
                <a:latin typeface="Arial Narrow" panose="020B0606020202030204" pitchFamily="34" charset="0"/>
              </a:rPr>
              <a:t>the people in the congregation will check out the Scriptures for themselves instead of relying on what someone tells them - including the pastor / preacher</a:t>
            </a:r>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36548274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par>
                                <p:cTn id="7" presetID="3" presetClass="entr" presetSubtype="10" fill="hold" grpId="0" nodeType="withEffect">
                                  <p:stCondLst>
                                    <p:cond delay="0"/>
                                  </p:stCondLst>
                                  <p:childTnLst>
                                    <p:set>
                                      <p:cBhvr>
                                        <p:cTn id="8"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9" dur="500"/>
                                        <p:tgtEl>
                                          <p:spTgt spid="55299">
                                            <p:txEl>
                                              <p:pRg st="0" end="0"/>
                                            </p:txEl>
                                          </p:spTgt>
                                        </p:tgtEl>
                                      </p:cBhvr>
                                    </p:animEffect>
                                  </p:childTnLst>
                                </p:cTn>
                              </p:par>
                            </p:childTnLst>
                          </p:cTn>
                        </p:par>
                        <p:par>
                          <p:cTn id="10" fill="hold">
                            <p:stCondLst>
                              <p:cond delay="500"/>
                            </p:stCondLst>
                            <p:childTnLst>
                              <p:par>
                                <p:cTn id="11" presetID="3" presetClass="entr" presetSubtype="10" fill="hold" grpId="0" nodeType="afterEffect">
                                  <p:stCondLst>
                                    <p:cond delay="0"/>
                                  </p:stCondLst>
                                  <p:childTnLst>
                                    <p:set>
                                      <p:cBhvr>
                                        <p:cTn id="12"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3"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492443"/>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a:t>
            </a:r>
            <a:endParaRPr lang="en-US" altLang="en-US" sz="3200" b="1" dirty="0" smtClean="0">
              <a:solidFill>
                <a:srgbClr val="FFFF00"/>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09601"/>
            <a:ext cx="9144000" cy="6248400"/>
          </a:xfrm>
          <a:noFill/>
        </p:spPr>
        <p:txBody>
          <a:bodyPr/>
          <a:lstStyle/>
          <a:p>
            <a:pPr marL="401638" indent="-346075" eaLnBrk="1" hangingPunct="1">
              <a:buNone/>
            </a:pPr>
            <a:r>
              <a:rPr lang="en-US" altLang="en-US" sz="3200" b="1" dirty="0">
                <a:solidFill>
                  <a:srgbClr val="FFFFFF"/>
                </a:solidFill>
                <a:latin typeface="Arial Narrow" panose="020B0606020202030204" pitchFamily="34" charset="0"/>
              </a:rPr>
              <a:t>4. Evaluate your application of Rule 7 in light of the following ways in which one can assimilate the Word of God	</a:t>
            </a:r>
            <a:endParaRPr lang="en-US" altLang="en-US" sz="3200" b="1" dirty="0" smtClean="0">
              <a:solidFill>
                <a:srgbClr val="FFFFFF"/>
              </a:solidFill>
              <a:latin typeface="Arial Narrow" panose="020B0606020202030204" pitchFamily="34" charset="0"/>
            </a:endParaRP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Hear - </a:t>
            </a: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Read - </a:t>
            </a: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Study - </a:t>
            </a: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Memorize -</a:t>
            </a: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Meditate - </a:t>
            </a:r>
          </a:p>
        </p:txBody>
      </p:sp>
    </p:spTree>
    <p:extLst>
      <p:ext uri="{BB962C8B-B14F-4D97-AF65-F5344CB8AC3E}">
        <p14:creationId xmlns:p14="http://schemas.microsoft.com/office/powerpoint/2010/main" val="361605430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par>
                          <p:cTn id="11" fill="hold">
                            <p:stCondLst>
                              <p:cond delay="500"/>
                            </p:stCondLst>
                            <p:childTnLst>
                              <p:par>
                                <p:cTn id="12" presetID="3" presetClass="entr" presetSubtype="10" fill="hold" grpId="0" nodeType="afterEffect">
                                  <p:stCondLst>
                                    <p:cond delay="0"/>
                                  </p:stCondLst>
                                  <p:childTnLst>
                                    <p:set>
                                      <p:cBhvr>
                                        <p:cTn id="13"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4"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9"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4" dur="500"/>
                                        <p:tgtEl>
                                          <p:spTgt spid="55299">
                                            <p:txEl>
                                              <p:pRg st="3" end="3"/>
                                            </p:txEl>
                                          </p:spTgt>
                                        </p:tgtEl>
                                      </p:cBhvr>
                                    </p:animEffect>
                                  </p:childTnLst>
                                  <p:subTnLst>
                                    <p:animClr clrSpc="rgb" dir="cw">
                                      <p:cBhvr override="childStyle">
                                        <p:cTn dur="1" fill="hold" display="0" masterRel="nextClick" afterEffect="1"/>
                                        <p:tgtEl>
                                          <p:spTgt spid="55299">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29" dur="500"/>
                                        <p:tgtEl>
                                          <p:spTgt spid="55299">
                                            <p:txEl>
                                              <p:pRg st="4" end="4"/>
                                            </p:txEl>
                                          </p:spTgt>
                                        </p:tgtEl>
                                      </p:cBhvr>
                                    </p:animEffect>
                                  </p:childTnLst>
                                  <p:subTnLst>
                                    <p:animClr clrSpc="rgb" dir="cw">
                                      <p:cBhvr override="childStyle">
                                        <p:cTn dur="1" fill="hold" display="0" masterRel="nextClick" afterEffect="1"/>
                                        <p:tgtEl>
                                          <p:spTgt spid="55299">
                                            <p:txEl>
                                              <p:pRg st="4" end="4"/>
                                            </p:txEl>
                                          </p:spTgt>
                                        </p:tgtEl>
                                        <p:attrNameLst>
                                          <p:attrName>ppt_c</p:attrName>
                                        </p:attrNameLst>
                                      </p:cBhvr>
                                      <p:to>
                                        <a:srgbClr val="C0C0C0"/>
                                      </p:to>
                                    </p:animClr>
                                  </p:sub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34"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492443"/>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7 -</a:t>
            </a:r>
            <a:endParaRPr lang="en-US" altLang="en-US" sz="3200" b="1" dirty="0" smtClean="0">
              <a:solidFill>
                <a:srgbClr val="FFFF00"/>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492443"/>
            <a:ext cx="9144000" cy="6365558"/>
          </a:xfrm>
          <a:noFill/>
        </p:spPr>
        <p:txBody>
          <a:bodyPr/>
          <a:lstStyle/>
          <a:p>
            <a:pPr marL="401638" indent="-346075" eaLnBrk="1" hangingPunct="1">
              <a:buNone/>
            </a:pPr>
            <a:r>
              <a:rPr lang="en-US" altLang="en-US" sz="3200" b="1" dirty="0">
                <a:solidFill>
                  <a:srgbClr val="FFFFFF"/>
                </a:solidFill>
                <a:latin typeface="Arial Narrow" panose="020B0606020202030204" pitchFamily="34" charset="0"/>
              </a:rPr>
              <a:t>4. Evaluate your application of Rule 7 in light of the following </a:t>
            </a:r>
            <a:r>
              <a:rPr lang="en-US" altLang="en-US" sz="3200" b="1" dirty="0" smtClean="0">
                <a:solidFill>
                  <a:srgbClr val="FFFFFF"/>
                </a:solidFill>
                <a:latin typeface="Arial Narrow" panose="020B0606020202030204" pitchFamily="34" charset="0"/>
              </a:rPr>
              <a:t>	</a:t>
            </a: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Hear - </a:t>
            </a:r>
            <a:r>
              <a:rPr lang="en-US" sz="3200" b="0" i="1" u="none" strike="noStrike" baseline="0" dirty="0" smtClean="0"/>
              <a:t>Listen to the Bible on an audio program - and to sermons</a:t>
            </a:r>
            <a:r>
              <a:rPr lang="en-US" sz="3200" b="0" i="0" u="none" strike="noStrike" baseline="0" dirty="0" smtClean="0"/>
              <a:t> </a:t>
            </a:r>
            <a:endParaRPr lang="en-US" altLang="en-US" sz="3200" b="1" dirty="0" smtClean="0">
              <a:solidFill>
                <a:srgbClr val="FFFFFF"/>
              </a:solidFill>
              <a:latin typeface="Arial Narrow" panose="020B0606020202030204" pitchFamily="34" charset="0"/>
            </a:endParaRP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Read - </a:t>
            </a:r>
            <a:r>
              <a:rPr lang="en-US" sz="3200" b="0" i="1" u="none" strike="noStrike" baseline="0" dirty="0" smtClean="0"/>
              <a:t>Going through large sections of Scripture at a time - getting the overview</a:t>
            </a:r>
            <a:endParaRPr lang="en-US" altLang="en-US" sz="3200" b="1" dirty="0" smtClean="0">
              <a:solidFill>
                <a:srgbClr val="FFFFFF"/>
              </a:solidFill>
              <a:latin typeface="Arial Narrow" panose="020B0606020202030204" pitchFamily="34" charset="0"/>
            </a:endParaRP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Study - </a:t>
            </a:r>
            <a:r>
              <a:rPr lang="en-US" sz="3200" b="0" i="1" u="none" strike="noStrike" baseline="0" dirty="0" smtClean="0"/>
              <a:t>Detailed analysis of passages, </a:t>
            </a:r>
            <a:r>
              <a:rPr lang="en-US" sz="3200" b="0" i="1" u="none" strike="noStrike" baseline="0" dirty="0" err="1" smtClean="0"/>
              <a:t>etc</a:t>
            </a:r>
            <a:r>
              <a:rPr lang="en-US" sz="3200" b="0" i="1" u="none" strike="noStrike" baseline="0" dirty="0" smtClean="0"/>
              <a:t>, and thematic studies</a:t>
            </a:r>
            <a:endParaRPr lang="en-US" altLang="en-US" sz="3200" b="1" dirty="0" smtClean="0">
              <a:solidFill>
                <a:srgbClr val="FFFFFF"/>
              </a:solidFill>
              <a:latin typeface="Arial Narrow" panose="020B0606020202030204" pitchFamily="34" charset="0"/>
            </a:endParaRP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Memorize - </a:t>
            </a:r>
            <a:r>
              <a:rPr lang="en-US" sz="3200" b="0" i="1" u="none" strike="noStrike" baseline="0" dirty="0" smtClean="0"/>
              <a:t>Committing Scripture portions / sections to memory</a:t>
            </a:r>
            <a:endParaRPr lang="en-US" altLang="en-US" sz="3200" b="1" dirty="0" smtClean="0">
              <a:solidFill>
                <a:srgbClr val="FFFFFF"/>
              </a:solidFill>
              <a:latin typeface="Arial Narrow" panose="020B0606020202030204" pitchFamily="34" charset="0"/>
            </a:endParaRPr>
          </a:p>
          <a:p>
            <a:pPr marL="690563" indent="-457200" eaLnBrk="1" hangingPunct="1">
              <a:buFont typeface="+mj-lt"/>
              <a:buAutoNum type="alphaLcPeriod"/>
            </a:pPr>
            <a:r>
              <a:rPr lang="en-US" altLang="en-US" sz="3200" b="1" dirty="0" smtClean="0">
                <a:solidFill>
                  <a:srgbClr val="FFFFFF"/>
                </a:solidFill>
                <a:latin typeface="Arial Narrow" panose="020B0606020202030204" pitchFamily="34" charset="0"/>
              </a:rPr>
              <a:t>Meditate - </a:t>
            </a:r>
            <a:r>
              <a:rPr lang="en-US" sz="3200" b="0" i="1" u="none" strike="noStrike" baseline="0" dirty="0" smtClean="0"/>
              <a:t>mulling over Scripture in trying to fully understand it and its application</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63350419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par>
                          <p:cTn id="11" fill="hold">
                            <p:stCondLst>
                              <p:cond delay="500"/>
                            </p:stCondLst>
                            <p:childTnLst>
                              <p:par>
                                <p:cTn id="12" presetID="3" presetClass="entr" presetSubtype="10" fill="hold" grpId="0" nodeType="afterEffect">
                                  <p:stCondLst>
                                    <p:cond delay="0"/>
                                  </p:stCondLst>
                                  <p:childTnLst>
                                    <p:set>
                                      <p:cBhvr>
                                        <p:cTn id="13"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4"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9"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4" dur="500"/>
                                        <p:tgtEl>
                                          <p:spTgt spid="55299">
                                            <p:txEl>
                                              <p:pRg st="3" end="3"/>
                                            </p:txEl>
                                          </p:spTgt>
                                        </p:tgtEl>
                                      </p:cBhvr>
                                    </p:animEffect>
                                  </p:childTnLst>
                                  <p:subTnLst>
                                    <p:animClr clrSpc="rgb" dir="cw">
                                      <p:cBhvr override="childStyle">
                                        <p:cTn dur="1" fill="hold" display="0" masterRel="nextClick" afterEffect="1"/>
                                        <p:tgtEl>
                                          <p:spTgt spid="55299">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29" dur="500"/>
                                        <p:tgtEl>
                                          <p:spTgt spid="55299">
                                            <p:txEl>
                                              <p:pRg st="4" end="4"/>
                                            </p:txEl>
                                          </p:spTgt>
                                        </p:tgtEl>
                                      </p:cBhvr>
                                    </p:animEffect>
                                  </p:childTnLst>
                                  <p:subTnLst>
                                    <p:animClr clrSpc="rgb" dir="cw">
                                      <p:cBhvr override="childStyle">
                                        <p:cTn dur="1" fill="hold" display="0" masterRel="nextClick" afterEffect="1"/>
                                        <p:tgtEl>
                                          <p:spTgt spid="55299">
                                            <p:txEl>
                                              <p:pRg st="4" end="4"/>
                                            </p:txEl>
                                          </p:spTgt>
                                        </p:tgtEl>
                                        <p:attrNameLst>
                                          <p:attrName>ppt_c</p:attrName>
                                        </p:attrNameLst>
                                      </p:cBhvr>
                                      <p:to>
                                        <a:srgbClr val="C0C0C0"/>
                                      </p:to>
                                    </p:animClr>
                                  </p:sub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34"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32657"/>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8 - Church history is important, but not decisive,</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 in the interpretation of Scripture</a:t>
            </a:r>
            <a:r>
              <a:rPr lang="en-US" altLang="en-US" sz="3200" b="1" dirty="0" smtClean="0">
                <a:solidFill>
                  <a:srgbClr val="FFFF99"/>
                </a:solidFill>
                <a:latin typeface="Arial Narrow" panose="020B0606020202030204" pitchFamily="34" charset="0"/>
              </a:rPr>
              <a:t>  pp 238-239</a:t>
            </a:r>
            <a:endParaRPr lang="en-US" altLang="en-US" sz="32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017542"/>
            <a:ext cx="9144000" cy="5840457"/>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1. Name several doctrines or truths that you embrace that are implied in the Bible but clarified in the course of church </a:t>
            </a:r>
            <a:r>
              <a:rPr lang="en-US" altLang="en-US" sz="3200" b="1" dirty="0" smtClean="0">
                <a:solidFill>
                  <a:srgbClr val="FFFFFF"/>
                </a:solidFill>
                <a:latin typeface="Arial Narrow" panose="020B0606020202030204" pitchFamily="34" charset="0"/>
              </a:rPr>
              <a:t>history</a:t>
            </a:r>
          </a:p>
          <a:p>
            <a:pPr lvl="1" eaLnBrk="1" hangingPunct="1">
              <a:buFont typeface="Arial" panose="020B0604020202020204" pitchFamily="34" charset="0"/>
              <a:buChar char="•"/>
            </a:pPr>
            <a:r>
              <a:rPr lang="en-US" altLang="en-US" sz="3200" b="1" dirty="0">
                <a:solidFill>
                  <a:srgbClr val="FFFFFF"/>
                </a:solidFill>
                <a:latin typeface="Arial Narrow" panose="020B0606020202030204" pitchFamily="34" charset="0"/>
              </a:rPr>
              <a:t> </a:t>
            </a:r>
            <a:endParaRPr lang="en-US" altLang="en-US" sz="3200" b="1" dirty="0" smtClean="0">
              <a:solidFill>
                <a:srgbClr val="FFFFFF"/>
              </a:solidFill>
              <a:latin typeface="Arial Narrow" panose="020B0606020202030204" pitchFamily="34" charset="0"/>
            </a:endParaRPr>
          </a:p>
          <a:p>
            <a:pPr marL="344488" indent="-344488" eaLnBrk="1" hangingPunct="1">
              <a:buNone/>
            </a:pPr>
            <a:r>
              <a:rPr lang="en-US" altLang="en-US" sz="3200" b="1" dirty="0">
                <a:solidFill>
                  <a:srgbClr val="FFFFFF"/>
                </a:solidFill>
                <a:latin typeface="Arial Narrow" panose="020B0606020202030204" pitchFamily="34" charset="0"/>
              </a:rPr>
              <a:t>2. Name several doctrines or truths that other Christian groups believe but which you reject because you do not find them in the Scriptures (Avoid cults and sects in your examples</a:t>
            </a:r>
            <a:r>
              <a:rPr lang="en-US" altLang="en-US" sz="3200" b="1" dirty="0" smtClean="0">
                <a:solidFill>
                  <a:srgbClr val="FFFFFF"/>
                </a:solidFill>
                <a:latin typeface="Arial Narrow" panose="020B0606020202030204" pitchFamily="34" charset="0"/>
              </a:rPr>
              <a:t>)</a:t>
            </a:r>
          </a:p>
          <a:p>
            <a:pPr lvl="1"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 </a:t>
            </a:r>
            <a:endParaRPr lang="en-US" altLang="en-US" sz="3200" b="1" dirty="0">
              <a:solidFill>
                <a:srgbClr val="FFFFFF"/>
              </a:solidFill>
              <a:latin typeface="Arial Narrow" panose="020B0606020202030204"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par>
                                <p:cTn id="11" presetID="16" presetClass="entr" presetSubtype="37" fill="hold" grpId="0" nodeType="with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3" dur="500"/>
                                        <p:tgtEl>
                                          <p:spTgt spid="5632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grpId="0" nodeType="clickEffect">
                                  <p:stCondLst>
                                    <p:cond delay="0"/>
                                  </p:stCondLst>
                                  <p:childTnLst>
                                    <p:set>
                                      <p:cBhvr>
                                        <p:cTn id="17" dur="1" fill="hold">
                                          <p:stCondLst>
                                            <p:cond delay="0"/>
                                          </p:stCondLst>
                                        </p:cTn>
                                        <p:tgtEl>
                                          <p:spTgt spid="56323">
                                            <p:txEl>
                                              <p:pRg st="2" end="2"/>
                                            </p:txEl>
                                          </p:spTgt>
                                        </p:tgtEl>
                                        <p:attrNameLst>
                                          <p:attrName>style.visibility</p:attrName>
                                        </p:attrNameLst>
                                      </p:cBhvr>
                                      <p:to>
                                        <p:strVal val="visible"/>
                                      </p:to>
                                    </p:set>
                                    <p:animEffect transition="in" filter="barn(outVertical)">
                                      <p:cBhvr>
                                        <p:cTn id="18" dur="500"/>
                                        <p:tgtEl>
                                          <p:spTgt spid="56323">
                                            <p:txEl>
                                              <p:pRg st="2" end="2"/>
                                            </p:txEl>
                                          </p:spTgt>
                                        </p:tgtEl>
                                      </p:cBhvr>
                                    </p:animEffect>
                                  </p:childTnLst>
                                </p:cTn>
                              </p:par>
                              <p:par>
                                <p:cTn id="19" presetID="16" presetClass="entr" presetSubtype="37" fill="hold" grpId="0" nodeType="withEffect">
                                  <p:stCondLst>
                                    <p:cond delay="0"/>
                                  </p:stCondLst>
                                  <p:childTnLst>
                                    <p:set>
                                      <p:cBhvr>
                                        <p:cTn id="20"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1" dur="500"/>
                                        <p:tgtEl>
                                          <p:spTgt spid="56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35767" y="123110"/>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1: Work from the assumption that </a:t>
            </a:r>
            <a:br>
              <a:rPr lang="en-US" altLang="en-US" sz="3600" b="1" u="sng" dirty="0" smtClean="0">
                <a:solidFill>
                  <a:srgbClr val="A0D0FF"/>
                </a:solidFill>
                <a:latin typeface="Arial Narrow" panose="020B0606020202030204" pitchFamily="34" charset="0"/>
              </a:rPr>
            </a:br>
            <a:r>
              <a:rPr lang="en-US" altLang="en-US" sz="3600" b="1" u="sng" dirty="0" smtClean="0">
                <a:solidFill>
                  <a:srgbClr val="A0D0FF"/>
                </a:solidFill>
                <a:latin typeface="Arial Narrow" panose="020B0606020202030204" pitchFamily="34" charset="0"/>
              </a:rPr>
              <a:t>the Bible is authoritative</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354216"/>
            <a:ext cx="9144000" cy="5351383"/>
          </a:xfrm>
          <a:noFill/>
        </p:spPr>
        <p:txBody>
          <a:bodyPr/>
          <a:lstStyle/>
          <a:p>
            <a:pPr eaLnBrk="1" hangingPunct="1"/>
            <a:r>
              <a:rPr lang="en-US" altLang="en-US" sz="3200" b="1" dirty="0">
                <a:solidFill>
                  <a:srgbClr val="FFFFFF"/>
                </a:solidFill>
                <a:latin typeface="Arial Narrow" panose="020B0606020202030204" pitchFamily="34" charset="0"/>
              </a:rPr>
              <a:t>The Bible is the final court of appeal - not tradition or experience</a:t>
            </a:r>
          </a:p>
          <a:p>
            <a:pPr eaLnBrk="1" hangingPunct="1"/>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Bible’s Claims for Itself:</a:t>
            </a:r>
          </a:p>
          <a:p>
            <a:pPr marL="290512" lvl="1" indent="0" eaLnBrk="1" hangingPunct="1">
              <a:buNone/>
            </a:pPr>
            <a:r>
              <a:rPr lang="en-US" altLang="en-US" sz="3200" b="1" dirty="0" smtClean="0">
                <a:solidFill>
                  <a:srgbClr val="FFFFFF"/>
                </a:solidFill>
                <a:latin typeface="Arial Narrow" panose="020B0606020202030204" pitchFamily="34" charset="0"/>
              </a:rPr>
              <a:t>A</a:t>
            </a:r>
            <a:r>
              <a:rPr lang="en-US" altLang="en-US" sz="3200" b="1" dirty="0">
                <a:solidFill>
                  <a:srgbClr val="FFFFFF"/>
                </a:solidFill>
                <a:latin typeface="Arial Narrow" panose="020B0606020202030204" pitchFamily="34" charset="0"/>
              </a:rPr>
              <a:t>. It is infallible - Psalm 19:7 </a:t>
            </a:r>
          </a:p>
          <a:p>
            <a:pPr marL="290512" lvl="1" indent="0" eaLnBrk="1" hangingPunct="1">
              <a:buNone/>
            </a:pPr>
            <a:r>
              <a:rPr lang="en-US" altLang="en-US" sz="3200" b="1" dirty="0" smtClean="0">
                <a:solidFill>
                  <a:srgbClr val="FFFFFF"/>
                </a:solidFill>
                <a:latin typeface="Arial Narrow" panose="020B0606020202030204" pitchFamily="34" charset="0"/>
              </a:rPr>
              <a:t>B</a:t>
            </a:r>
            <a:r>
              <a:rPr lang="en-US" altLang="en-US" sz="3200" b="1" dirty="0">
                <a:solidFill>
                  <a:srgbClr val="FFFFFF"/>
                </a:solidFill>
                <a:latin typeface="Arial Narrow" panose="020B0606020202030204" pitchFamily="34" charset="0"/>
              </a:rPr>
              <a:t>. It is Complete - Prov. 30:6 </a:t>
            </a:r>
          </a:p>
          <a:p>
            <a:pPr marL="290512" lvl="1" indent="0" eaLnBrk="1" hangingPunct="1">
              <a:buNone/>
            </a:pPr>
            <a:r>
              <a:rPr lang="en-US" altLang="en-US" sz="3200" b="1" dirty="0" smtClean="0">
                <a:solidFill>
                  <a:srgbClr val="FFFFFF"/>
                </a:solidFill>
                <a:latin typeface="Arial Narrow" panose="020B0606020202030204" pitchFamily="34" charset="0"/>
              </a:rPr>
              <a:t>C</a:t>
            </a:r>
            <a:r>
              <a:rPr lang="en-US" altLang="en-US" sz="3200" b="1" dirty="0">
                <a:solidFill>
                  <a:srgbClr val="FFFFFF"/>
                </a:solidFill>
                <a:latin typeface="Arial Narrow" panose="020B0606020202030204" pitchFamily="34" charset="0"/>
              </a:rPr>
              <a:t>. It is Sufficient  - 2 Timothy 3:15 - 17 </a:t>
            </a:r>
          </a:p>
          <a:p>
            <a:pPr marL="290512" lvl="1" indent="0" eaLnBrk="1" hangingPunct="1">
              <a:buNone/>
            </a:pPr>
            <a:r>
              <a:rPr lang="en-US" altLang="en-US" sz="3200" b="1" dirty="0" smtClean="0">
                <a:solidFill>
                  <a:srgbClr val="FFFFFF"/>
                </a:solidFill>
                <a:latin typeface="Arial Narrow" panose="020B0606020202030204" pitchFamily="34" charset="0"/>
              </a:rPr>
              <a:t>D</a:t>
            </a:r>
            <a:r>
              <a:rPr lang="en-US" altLang="en-US" sz="3200" b="1" dirty="0">
                <a:solidFill>
                  <a:srgbClr val="FFFFFF"/>
                </a:solidFill>
                <a:latin typeface="Arial Narrow" panose="020B0606020202030204" pitchFamily="34" charset="0"/>
              </a:rPr>
              <a:t>. It is Authoritative - Isaiah 1:2 </a:t>
            </a:r>
          </a:p>
          <a:p>
            <a:pPr marL="290512" lvl="1" indent="0" eaLnBrk="1" hangingPunct="1">
              <a:buNone/>
            </a:pPr>
            <a:r>
              <a:rPr lang="en-US" altLang="en-US" sz="3200" b="1" dirty="0" smtClean="0">
                <a:solidFill>
                  <a:srgbClr val="FFFFFF"/>
                </a:solidFill>
                <a:latin typeface="Arial Narrow" panose="020B0606020202030204" pitchFamily="34" charset="0"/>
              </a:rPr>
              <a:t>E</a:t>
            </a:r>
            <a:r>
              <a:rPr lang="en-US" altLang="en-US" sz="3200" b="1" dirty="0">
                <a:solidFill>
                  <a:srgbClr val="FFFFFF"/>
                </a:solidFill>
                <a:latin typeface="Arial Narrow" panose="020B0606020202030204" pitchFamily="34" charset="0"/>
              </a:rPr>
              <a:t>. It is Determinative - John 8:47 - </a:t>
            </a:r>
          </a:p>
          <a:p>
            <a:pPr marL="290512" lvl="1" indent="0" eaLnBrk="1" hangingPunct="1">
              <a:buNone/>
            </a:pPr>
            <a:r>
              <a:rPr lang="en-US" altLang="en-US" sz="3200" b="1" dirty="0" smtClean="0">
                <a:solidFill>
                  <a:srgbClr val="FFFFFF"/>
                </a:solidFill>
                <a:latin typeface="Arial Narrow" panose="020B0606020202030204" pitchFamily="34" charset="0"/>
              </a:rPr>
              <a:t>F</a:t>
            </a:r>
            <a:r>
              <a:rPr lang="en-US" altLang="en-US" sz="3200" b="1" dirty="0">
                <a:solidFill>
                  <a:srgbClr val="FFFFFF"/>
                </a:solidFill>
                <a:latin typeface="Arial Narrow" panose="020B0606020202030204" pitchFamily="34" charset="0"/>
              </a:rPr>
              <a:t>. It is Effective - Isaiah 55:11</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 presetClass="entr" presetSubtype="8" fill="hold" grpId="0" nodeType="afterEffect">
                                  <p:stCondLst>
                                    <p:cond delay="0"/>
                                  </p:stCondLst>
                                  <p:childTnLst>
                                    <p:set>
                                      <p:cBhvr>
                                        <p:cTn id="21" dur="1" fill="hold">
                                          <p:stCondLst>
                                            <p:cond delay="0"/>
                                          </p:stCondLst>
                                        </p:cTn>
                                        <p:tgtEl>
                                          <p:spTgt spid="6150">
                                            <p:txEl>
                                              <p:pRg st="2" end="2"/>
                                            </p:txEl>
                                          </p:spTgt>
                                        </p:tgtEl>
                                        <p:attrNameLst>
                                          <p:attrName>style.visibility</p:attrName>
                                        </p:attrNameLst>
                                      </p:cBhvr>
                                      <p:to>
                                        <p:strVal val="visible"/>
                                      </p:to>
                                    </p:set>
                                    <p:anim calcmode="lin" valueType="num">
                                      <p:cBhvr additive="base">
                                        <p:cTn id="22"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15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2" end="2"/>
                                            </p:txEl>
                                          </p:spTgt>
                                        </p:tgtEl>
                                        <p:attrNameLst>
                                          <p:attrName>ppt_c</p:attrName>
                                        </p:attrNameLst>
                                      </p:cBhvr>
                                      <p:to>
                                        <a:srgbClr val="C0C0C0"/>
                                      </p:to>
                                    </p:animClr>
                                  </p:sub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6150">
                                            <p:txEl>
                                              <p:pRg st="3" end="3"/>
                                            </p:txEl>
                                          </p:spTgt>
                                        </p:tgtEl>
                                        <p:attrNameLst>
                                          <p:attrName>style.visibility</p:attrName>
                                        </p:attrNameLst>
                                      </p:cBhvr>
                                      <p:to>
                                        <p:strVal val="visible"/>
                                      </p:to>
                                    </p:set>
                                    <p:anim calcmode="lin" valueType="num">
                                      <p:cBhvr additive="base">
                                        <p:cTn id="28"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6150">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3" end="3"/>
                                            </p:txEl>
                                          </p:spTgt>
                                        </p:tgtEl>
                                        <p:attrNameLst>
                                          <p:attrName>ppt_c</p:attrName>
                                        </p:attrNameLst>
                                      </p:cBhvr>
                                      <p:to>
                                        <a:srgbClr val="C0C0C0"/>
                                      </p:to>
                                    </p:animClr>
                                  </p:sub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150">
                                            <p:txEl>
                                              <p:pRg st="4" end="4"/>
                                            </p:txEl>
                                          </p:spTgt>
                                        </p:tgtEl>
                                        <p:attrNameLst>
                                          <p:attrName>style.visibility</p:attrName>
                                        </p:attrNameLst>
                                      </p:cBhvr>
                                      <p:to>
                                        <p:strVal val="visible"/>
                                      </p:to>
                                    </p:set>
                                    <p:anim calcmode="lin" valueType="num">
                                      <p:cBhvr additive="base">
                                        <p:cTn id="34" dur="500" fill="hold"/>
                                        <p:tgtEl>
                                          <p:spTgt spid="6150">
                                            <p:txEl>
                                              <p:pRg st="4" end="4"/>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6150">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4" end="4"/>
                                            </p:txEl>
                                          </p:spTgt>
                                        </p:tgtEl>
                                        <p:attrNameLst>
                                          <p:attrName>ppt_c</p:attrName>
                                        </p:attrNameLst>
                                      </p:cBhvr>
                                      <p:to>
                                        <a:srgbClr val="C0C0C0"/>
                                      </p:to>
                                    </p:animClr>
                                  </p:sub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6150">
                                            <p:txEl>
                                              <p:pRg st="5" end="5"/>
                                            </p:txEl>
                                          </p:spTgt>
                                        </p:tgtEl>
                                        <p:attrNameLst>
                                          <p:attrName>style.visibility</p:attrName>
                                        </p:attrNameLst>
                                      </p:cBhvr>
                                      <p:to>
                                        <p:strVal val="visible"/>
                                      </p:to>
                                    </p:set>
                                    <p:anim calcmode="lin" valueType="num">
                                      <p:cBhvr additive="base">
                                        <p:cTn id="40" dur="500" fill="hold"/>
                                        <p:tgtEl>
                                          <p:spTgt spid="6150">
                                            <p:txEl>
                                              <p:pRg st="5" end="5"/>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6150">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5" end="5"/>
                                            </p:txEl>
                                          </p:spTgt>
                                        </p:tgtEl>
                                        <p:attrNameLst>
                                          <p:attrName>ppt_c</p:attrName>
                                        </p:attrNameLst>
                                      </p:cBhvr>
                                      <p:to>
                                        <a:srgbClr val="C0C0C0"/>
                                      </p:to>
                                    </p:animClr>
                                  </p:sub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6150">
                                            <p:txEl>
                                              <p:pRg st="6" end="6"/>
                                            </p:txEl>
                                          </p:spTgt>
                                        </p:tgtEl>
                                        <p:attrNameLst>
                                          <p:attrName>style.visibility</p:attrName>
                                        </p:attrNameLst>
                                      </p:cBhvr>
                                      <p:to>
                                        <p:strVal val="visible"/>
                                      </p:to>
                                    </p:set>
                                    <p:anim calcmode="lin" valueType="num">
                                      <p:cBhvr additive="base">
                                        <p:cTn id="46" dur="500" fill="hold"/>
                                        <p:tgtEl>
                                          <p:spTgt spid="6150">
                                            <p:txEl>
                                              <p:pRg st="6" end="6"/>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6150">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6" end="6"/>
                                            </p:txEl>
                                          </p:spTgt>
                                        </p:tgtEl>
                                        <p:attrNameLst>
                                          <p:attrName>ppt_c</p:attrName>
                                        </p:attrNameLst>
                                      </p:cBhvr>
                                      <p:to>
                                        <a:srgbClr val="C0C0C0"/>
                                      </p:to>
                                    </p:animClr>
                                  </p:sub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6150">
                                            <p:txEl>
                                              <p:pRg st="7" end="7"/>
                                            </p:txEl>
                                          </p:spTgt>
                                        </p:tgtEl>
                                        <p:attrNameLst>
                                          <p:attrName>style.visibility</p:attrName>
                                        </p:attrNameLst>
                                      </p:cBhvr>
                                      <p:to>
                                        <p:strVal val="visible"/>
                                      </p:to>
                                    </p:set>
                                    <p:anim calcmode="lin" valueType="num">
                                      <p:cBhvr additive="base">
                                        <p:cTn id="52" dur="500" fill="hold"/>
                                        <p:tgtEl>
                                          <p:spTgt spid="6150">
                                            <p:txEl>
                                              <p:pRg st="7" end="7"/>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6150">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32657"/>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8 - Church history is important, but not decisive,</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 in the interpretation of Scripture</a:t>
            </a:r>
            <a:r>
              <a:rPr lang="en-US" altLang="en-US" sz="3200" b="1" dirty="0" smtClean="0">
                <a:solidFill>
                  <a:srgbClr val="FFFF99"/>
                </a:solidFill>
                <a:latin typeface="Arial Narrow" panose="020B0606020202030204" pitchFamily="34" charset="0"/>
              </a:rPr>
              <a:t>  pp 238-239</a:t>
            </a:r>
            <a:endParaRPr lang="en-US" altLang="en-US" sz="32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017542"/>
            <a:ext cx="9144000" cy="5840457"/>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1. Name several doctrines or truths that you embrace that are implied in the Bible but clarified in the course of church </a:t>
            </a:r>
            <a:r>
              <a:rPr lang="en-US" altLang="en-US" sz="3200" b="1" dirty="0" smtClean="0">
                <a:solidFill>
                  <a:srgbClr val="FFFFFF"/>
                </a:solidFill>
                <a:latin typeface="Arial Narrow" panose="020B0606020202030204" pitchFamily="34" charset="0"/>
              </a:rPr>
              <a:t>history</a:t>
            </a:r>
          </a:p>
          <a:p>
            <a:pPr lvl="1" eaLnBrk="1" hangingPunct="1">
              <a:buFont typeface="Arial" panose="020B0604020202020204" pitchFamily="34" charset="0"/>
              <a:buChar char="•"/>
            </a:pPr>
            <a:r>
              <a:rPr lang="en-US" altLang="en-US" sz="3200" b="1" i="1" dirty="0">
                <a:solidFill>
                  <a:srgbClr val="FFFFFF"/>
                </a:solidFill>
                <a:latin typeface="Arial Narrow" panose="020B0606020202030204" pitchFamily="34" charset="0"/>
              </a:rPr>
              <a:t> The Hypostatic </a:t>
            </a:r>
            <a:r>
              <a:rPr lang="en-US" altLang="en-US" sz="3200" b="1" i="1" dirty="0" smtClean="0">
                <a:solidFill>
                  <a:srgbClr val="FFFFFF"/>
                </a:solidFill>
                <a:latin typeface="Arial Narrow" panose="020B0606020202030204" pitchFamily="34" charset="0"/>
              </a:rPr>
              <a:t>Union</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The </a:t>
            </a:r>
            <a:r>
              <a:rPr lang="en-US" altLang="en-US" sz="3200" b="1" i="1" dirty="0">
                <a:solidFill>
                  <a:srgbClr val="FFFFFF"/>
                </a:solidFill>
                <a:latin typeface="Arial Narrow" panose="020B0606020202030204" pitchFamily="34" charset="0"/>
              </a:rPr>
              <a:t>Trinity of the </a:t>
            </a:r>
            <a:r>
              <a:rPr lang="en-US" altLang="en-US" sz="3200" b="1" i="1" dirty="0" smtClean="0">
                <a:solidFill>
                  <a:srgbClr val="FFFFFF"/>
                </a:solidFill>
                <a:latin typeface="Arial Narrow" panose="020B0606020202030204" pitchFamily="34" charset="0"/>
              </a:rPr>
              <a:t>Godhead</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Believer’s </a:t>
            </a:r>
            <a:r>
              <a:rPr lang="en-US" altLang="en-US" sz="3200" b="1" i="1" dirty="0">
                <a:solidFill>
                  <a:srgbClr val="FFFFFF"/>
                </a:solidFill>
                <a:latin typeface="Arial Narrow" panose="020B0606020202030204" pitchFamily="34" charset="0"/>
              </a:rPr>
              <a:t>Baptism</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The </a:t>
            </a:r>
            <a:r>
              <a:rPr lang="en-US" altLang="en-US" sz="3200" b="1" i="1" dirty="0">
                <a:solidFill>
                  <a:srgbClr val="FFFFFF"/>
                </a:solidFill>
                <a:latin typeface="Arial Narrow" panose="020B0606020202030204" pitchFamily="34" charset="0"/>
              </a:rPr>
              <a:t>sequencing of end time </a:t>
            </a:r>
            <a:r>
              <a:rPr lang="en-US" altLang="en-US" sz="3200" b="1" i="1" dirty="0" smtClean="0">
                <a:solidFill>
                  <a:srgbClr val="FFFFFF"/>
                </a:solidFill>
                <a:latin typeface="Arial Narrow" panose="020B0606020202030204" pitchFamily="34" charset="0"/>
              </a:rPr>
              <a:t>events</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4721415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par>
                          <p:cTn id="11" fill="hold">
                            <p:stCondLst>
                              <p:cond delay="500"/>
                            </p:stCondLst>
                            <p:childTnLst>
                              <p:par>
                                <p:cTn id="12" presetID="16" presetClass="entr" presetSubtype="37" fill="hold" grpId="0" nodeType="afterEffect">
                                  <p:stCondLst>
                                    <p:cond delay="500"/>
                                  </p:stCondLst>
                                  <p:childTnLst>
                                    <p:set>
                                      <p:cBhvr>
                                        <p:cTn id="13"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4" dur="500"/>
                                        <p:tgtEl>
                                          <p:spTgt spid="56323">
                                            <p:txEl>
                                              <p:pRg st="1" end="1"/>
                                            </p:txEl>
                                          </p:spTgt>
                                        </p:tgtEl>
                                      </p:cBhvr>
                                    </p:animEffect>
                                  </p:childTnLst>
                                </p:cTn>
                              </p:par>
                            </p:childTnLst>
                          </p:cTn>
                        </p:par>
                        <p:par>
                          <p:cTn id="15" fill="hold">
                            <p:stCondLst>
                              <p:cond delay="1500"/>
                            </p:stCondLst>
                            <p:childTnLst>
                              <p:par>
                                <p:cTn id="16" presetID="16" presetClass="entr" presetSubtype="37" fill="hold" grpId="0" nodeType="afterEffect">
                                  <p:stCondLst>
                                    <p:cond delay="1000"/>
                                  </p:stCondLst>
                                  <p:childTnLst>
                                    <p:set>
                                      <p:cBhvr>
                                        <p:cTn id="17" dur="1" fill="hold">
                                          <p:stCondLst>
                                            <p:cond delay="0"/>
                                          </p:stCondLst>
                                        </p:cTn>
                                        <p:tgtEl>
                                          <p:spTgt spid="56323">
                                            <p:txEl>
                                              <p:pRg st="2" end="2"/>
                                            </p:txEl>
                                          </p:spTgt>
                                        </p:tgtEl>
                                        <p:attrNameLst>
                                          <p:attrName>style.visibility</p:attrName>
                                        </p:attrNameLst>
                                      </p:cBhvr>
                                      <p:to>
                                        <p:strVal val="visible"/>
                                      </p:to>
                                    </p:set>
                                    <p:animEffect transition="in" filter="barn(outVertical)">
                                      <p:cBhvr>
                                        <p:cTn id="18" dur="500"/>
                                        <p:tgtEl>
                                          <p:spTgt spid="56323">
                                            <p:txEl>
                                              <p:pRg st="2" end="2"/>
                                            </p:txEl>
                                          </p:spTgt>
                                        </p:tgtEl>
                                      </p:cBhvr>
                                    </p:animEffect>
                                  </p:childTnLst>
                                </p:cTn>
                              </p:par>
                            </p:childTnLst>
                          </p:cTn>
                        </p:par>
                        <p:par>
                          <p:cTn id="19" fill="hold">
                            <p:stCondLst>
                              <p:cond delay="3000"/>
                            </p:stCondLst>
                            <p:childTnLst>
                              <p:par>
                                <p:cTn id="20" presetID="16" presetClass="entr" presetSubtype="37" fill="hold" grpId="0" nodeType="afterEffect">
                                  <p:stCondLst>
                                    <p:cond delay="1000"/>
                                  </p:stCondLst>
                                  <p:childTnLst>
                                    <p:set>
                                      <p:cBhvr>
                                        <p:cTn id="21"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2" dur="500"/>
                                        <p:tgtEl>
                                          <p:spTgt spid="56323">
                                            <p:txEl>
                                              <p:pRg st="3" end="3"/>
                                            </p:txEl>
                                          </p:spTgt>
                                        </p:tgtEl>
                                      </p:cBhvr>
                                    </p:animEffect>
                                  </p:childTnLst>
                                </p:cTn>
                              </p:par>
                            </p:childTnLst>
                          </p:cTn>
                        </p:par>
                        <p:par>
                          <p:cTn id="23" fill="hold">
                            <p:stCondLst>
                              <p:cond delay="4500"/>
                            </p:stCondLst>
                            <p:childTnLst>
                              <p:par>
                                <p:cTn id="24" presetID="16" presetClass="entr" presetSubtype="37" fill="hold" grpId="0" nodeType="afterEffect">
                                  <p:stCondLst>
                                    <p:cond delay="1000"/>
                                  </p:stCondLst>
                                  <p:childTnLst>
                                    <p:set>
                                      <p:cBhvr>
                                        <p:cTn id="25" dur="1" fill="hold">
                                          <p:stCondLst>
                                            <p:cond delay="0"/>
                                          </p:stCondLst>
                                        </p:cTn>
                                        <p:tgtEl>
                                          <p:spTgt spid="56323">
                                            <p:txEl>
                                              <p:pRg st="4" end="4"/>
                                            </p:txEl>
                                          </p:spTgt>
                                        </p:tgtEl>
                                        <p:attrNameLst>
                                          <p:attrName>style.visibility</p:attrName>
                                        </p:attrNameLst>
                                      </p:cBhvr>
                                      <p:to>
                                        <p:strVal val="visible"/>
                                      </p:to>
                                    </p:set>
                                    <p:animEffect transition="in" filter="barn(outVertical)">
                                      <p:cBhvr>
                                        <p:cTn id="26" dur="500"/>
                                        <p:tgtEl>
                                          <p:spTgt spid="563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32657"/>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8 - Church history is important, but not decisive,</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 in the interpretation of Scripture</a:t>
            </a:r>
            <a:r>
              <a:rPr lang="en-US" altLang="en-US" sz="3200" b="1" dirty="0" smtClean="0">
                <a:solidFill>
                  <a:srgbClr val="FFFF99"/>
                </a:solidFill>
                <a:latin typeface="Arial Narrow" panose="020B0606020202030204" pitchFamily="34" charset="0"/>
              </a:rPr>
              <a:t>  pp 238-239</a:t>
            </a:r>
            <a:endParaRPr lang="en-US" altLang="en-US" sz="32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017542"/>
            <a:ext cx="9144000" cy="5840457"/>
          </a:xfrm>
          <a:noFill/>
        </p:spPr>
        <p:txBody>
          <a:bodyPr/>
          <a:lstStyle/>
          <a:p>
            <a:pPr marL="344488" indent="-344488"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Name several doctrines or truths that other Christian groups believe but which you reject because you do not find them in the Scriptures (Avoid cults and sects in your examples</a:t>
            </a:r>
            <a:r>
              <a:rPr lang="en-US" altLang="en-US" sz="3200" b="1" dirty="0" smtClean="0">
                <a:solidFill>
                  <a:srgbClr val="FFFFFF"/>
                </a:solidFill>
                <a:latin typeface="Arial Narrow" panose="020B0606020202030204" pitchFamily="34" charset="0"/>
              </a:rPr>
              <a:t>)</a:t>
            </a:r>
          </a:p>
          <a:p>
            <a:pPr lvl="1" eaLnBrk="1" hangingPunct="1">
              <a:buFont typeface="Arial" panose="020B0604020202020204" pitchFamily="34" charset="0"/>
              <a:buChar char="•"/>
            </a:pPr>
            <a:r>
              <a:rPr lang="en-US" altLang="en-US" sz="3200" b="1" dirty="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Apostolic </a:t>
            </a:r>
            <a:r>
              <a:rPr lang="en-US" altLang="en-US" sz="3200" b="1" i="1" dirty="0" smtClean="0">
                <a:solidFill>
                  <a:srgbClr val="FFFFFF"/>
                </a:solidFill>
                <a:latin typeface="Arial Narrow" panose="020B0606020202030204" pitchFamily="34" charset="0"/>
              </a:rPr>
              <a:t>succession</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Church </a:t>
            </a:r>
            <a:r>
              <a:rPr lang="en-US" altLang="en-US" sz="3200" b="1" i="1" dirty="0">
                <a:solidFill>
                  <a:srgbClr val="FFFFFF"/>
                </a:solidFill>
                <a:latin typeface="Arial Narrow" panose="020B0606020202030204" pitchFamily="34" charset="0"/>
              </a:rPr>
              <a:t>polity / hierarchy </a:t>
            </a:r>
            <a:endParaRPr lang="en-US" altLang="en-US" sz="3200" b="1" i="1" dirty="0" smtClean="0">
              <a:solidFill>
                <a:srgbClr val="FFFFFF"/>
              </a:solidFill>
              <a:latin typeface="Arial Narrow" panose="020B0606020202030204" pitchFamily="34" charset="0"/>
            </a:endParaRP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Trans-substantiation</a:t>
            </a:r>
            <a:endParaRPr lang="en-US" altLang="en-US" sz="3200" b="1" i="1" dirty="0">
              <a:solidFill>
                <a:srgbClr val="FFFFFF"/>
              </a:solidFill>
              <a:latin typeface="Arial Narrow" panose="020B0606020202030204" pitchFamily="34" charset="0"/>
            </a:endParaRP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Infant </a:t>
            </a:r>
            <a:r>
              <a:rPr lang="en-US" altLang="en-US" sz="3200" b="1" i="1" dirty="0">
                <a:solidFill>
                  <a:srgbClr val="FFFFFF"/>
                </a:solidFill>
                <a:latin typeface="Arial Narrow" panose="020B0606020202030204" pitchFamily="34" charset="0"/>
              </a:rPr>
              <a:t>baptism </a:t>
            </a:r>
            <a:endParaRPr lang="en-US" altLang="en-US" sz="3200" b="1" i="1" dirty="0" smtClean="0">
              <a:solidFill>
                <a:srgbClr val="FFFFFF"/>
              </a:solidFill>
              <a:latin typeface="Arial Narrow" panose="020B0606020202030204" pitchFamily="34" charset="0"/>
            </a:endParaRPr>
          </a:p>
          <a:p>
            <a:pPr lvl="1" eaLnBrk="1" hangingPunct="1">
              <a:buFont typeface="Arial" panose="020B0604020202020204" pitchFamily="34" charset="0"/>
              <a:buChar char="•"/>
            </a:pPr>
            <a:r>
              <a:rPr lang="en-US" altLang="en-US" sz="3200" b="1" i="1" dirty="0" err="1" smtClean="0">
                <a:solidFill>
                  <a:srgbClr val="FFFFFF"/>
                </a:solidFill>
                <a:latin typeface="Arial Narrow" panose="020B0606020202030204" pitchFamily="34" charset="0"/>
              </a:rPr>
              <a:t>Amillennialism</a:t>
            </a:r>
            <a:r>
              <a:rPr lang="en-US" altLang="en-US" sz="3200" b="1" i="1" dirty="0" smtClean="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 post-millennialism</a:t>
            </a:r>
          </a:p>
        </p:txBody>
      </p:sp>
    </p:spTree>
    <p:extLst>
      <p:ext uri="{BB962C8B-B14F-4D97-AF65-F5344CB8AC3E}">
        <p14:creationId xmlns:p14="http://schemas.microsoft.com/office/powerpoint/2010/main" val="319047272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par>
                          <p:cTn id="11" fill="hold">
                            <p:stCondLst>
                              <p:cond delay="500"/>
                            </p:stCondLst>
                            <p:childTnLst>
                              <p:par>
                                <p:cTn id="12" presetID="16" presetClass="entr" presetSubtype="37" fill="hold" grpId="0" nodeType="afterEffect">
                                  <p:stCondLst>
                                    <p:cond delay="0"/>
                                  </p:stCondLst>
                                  <p:childTnLst>
                                    <p:set>
                                      <p:cBhvr>
                                        <p:cTn id="13"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4" dur="500"/>
                                        <p:tgtEl>
                                          <p:spTgt spid="56323">
                                            <p:txEl>
                                              <p:pRg st="1" end="1"/>
                                            </p:txEl>
                                          </p:spTgt>
                                        </p:tgtEl>
                                      </p:cBhvr>
                                    </p:animEffect>
                                  </p:childTnLst>
                                </p:cTn>
                              </p:par>
                            </p:childTnLst>
                          </p:cTn>
                        </p:par>
                        <p:par>
                          <p:cTn id="15" fill="hold">
                            <p:stCondLst>
                              <p:cond delay="1000"/>
                            </p:stCondLst>
                            <p:childTnLst>
                              <p:par>
                                <p:cTn id="16" presetID="16" presetClass="entr" presetSubtype="37" fill="hold" grpId="0" nodeType="afterEffect">
                                  <p:stCondLst>
                                    <p:cond delay="1000"/>
                                  </p:stCondLst>
                                  <p:childTnLst>
                                    <p:set>
                                      <p:cBhvr>
                                        <p:cTn id="17" dur="1" fill="hold">
                                          <p:stCondLst>
                                            <p:cond delay="0"/>
                                          </p:stCondLst>
                                        </p:cTn>
                                        <p:tgtEl>
                                          <p:spTgt spid="56323">
                                            <p:txEl>
                                              <p:pRg st="2" end="2"/>
                                            </p:txEl>
                                          </p:spTgt>
                                        </p:tgtEl>
                                        <p:attrNameLst>
                                          <p:attrName>style.visibility</p:attrName>
                                        </p:attrNameLst>
                                      </p:cBhvr>
                                      <p:to>
                                        <p:strVal val="visible"/>
                                      </p:to>
                                    </p:set>
                                    <p:animEffect transition="in" filter="barn(outVertical)">
                                      <p:cBhvr>
                                        <p:cTn id="18" dur="500"/>
                                        <p:tgtEl>
                                          <p:spTgt spid="56323">
                                            <p:txEl>
                                              <p:pRg st="2" end="2"/>
                                            </p:txEl>
                                          </p:spTgt>
                                        </p:tgtEl>
                                      </p:cBhvr>
                                    </p:animEffect>
                                  </p:childTnLst>
                                </p:cTn>
                              </p:par>
                            </p:childTnLst>
                          </p:cTn>
                        </p:par>
                        <p:par>
                          <p:cTn id="19" fill="hold">
                            <p:stCondLst>
                              <p:cond delay="2500"/>
                            </p:stCondLst>
                            <p:childTnLst>
                              <p:par>
                                <p:cTn id="20" presetID="16" presetClass="entr" presetSubtype="37" fill="hold" grpId="0" nodeType="afterEffect">
                                  <p:stCondLst>
                                    <p:cond delay="1000"/>
                                  </p:stCondLst>
                                  <p:childTnLst>
                                    <p:set>
                                      <p:cBhvr>
                                        <p:cTn id="21"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2" dur="500"/>
                                        <p:tgtEl>
                                          <p:spTgt spid="56323">
                                            <p:txEl>
                                              <p:pRg st="3" end="3"/>
                                            </p:txEl>
                                          </p:spTgt>
                                        </p:tgtEl>
                                      </p:cBhvr>
                                    </p:animEffect>
                                  </p:childTnLst>
                                </p:cTn>
                              </p:par>
                            </p:childTnLst>
                          </p:cTn>
                        </p:par>
                        <p:par>
                          <p:cTn id="23" fill="hold">
                            <p:stCondLst>
                              <p:cond delay="4000"/>
                            </p:stCondLst>
                            <p:childTnLst>
                              <p:par>
                                <p:cTn id="24" presetID="16" presetClass="entr" presetSubtype="37" fill="hold" grpId="0" nodeType="afterEffect">
                                  <p:stCondLst>
                                    <p:cond delay="1000"/>
                                  </p:stCondLst>
                                  <p:childTnLst>
                                    <p:set>
                                      <p:cBhvr>
                                        <p:cTn id="25" dur="1" fill="hold">
                                          <p:stCondLst>
                                            <p:cond delay="0"/>
                                          </p:stCondLst>
                                        </p:cTn>
                                        <p:tgtEl>
                                          <p:spTgt spid="56323">
                                            <p:txEl>
                                              <p:pRg st="4" end="4"/>
                                            </p:txEl>
                                          </p:spTgt>
                                        </p:tgtEl>
                                        <p:attrNameLst>
                                          <p:attrName>style.visibility</p:attrName>
                                        </p:attrNameLst>
                                      </p:cBhvr>
                                      <p:to>
                                        <p:strVal val="visible"/>
                                      </p:to>
                                    </p:set>
                                    <p:animEffect transition="in" filter="barn(outVertical)">
                                      <p:cBhvr>
                                        <p:cTn id="26" dur="500"/>
                                        <p:tgtEl>
                                          <p:spTgt spid="56323">
                                            <p:txEl>
                                              <p:pRg st="4" end="4"/>
                                            </p:txEl>
                                          </p:spTgt>
                                        </p:tgtEl>
                                      </p:cBhvr>
                                    </p:animEffect>
                                  </p:childTnLst>
                                </p:cTn>
                              </p:par>
                            </p:childTnLst>
                          </p:cTn>
                        </p:par>
                        <p:par>
                          <p:cTn id="27" fill="hold">
                            <p:stCondLst>
                              <p:cond delay="5500"/>
                            </p:stCondLst>
                            <p:childTnLst>
                              <p:par>
                                <p:cTn id="28" presetID="16" presetClass="entr" presetSubtype="37" fill="hold" grpId="0" nodeType="afterEffect">
                                  <p:stCondLst>
                                    <p:cond delay="1000"/>
                                  </p:stCondLst>
                                  <p:childTnLst>
                                    <p:set>
                                      <p:cBhvr>
                                        <p:cTn id="29" dur="1" fill="hold">
                                          <p:stCondLst>
                                            <p:cond delay="0"/>
                                          </p:stCondLst>
                                        </p:cTn>
                                        <p:tgtEl>
                                          <p:spTgt spid="56323">
                                            <p:txEl>
                                              <p:pRg st="5" end="5"/>
                                            </p:txEl>
                                          </p:spTgt>
                                        </p:tgtEl>
                                        <p:attrNameLst>
                                          <p:attrName>style.visibility</p:attrName>
                                        </p:attrNameLst>
                                      </p:cBhvr>
                                      <p:to>
                                        <p:strVal val="visible"/>
                                      </p:to>
                                    </p:set>
                                    <p:animEffect transition="in" filter="barn(outVertical)">
                                      <p:cBhvr>
                                        <p:cTn id="30"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32657"/>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8 - Church history is important, but not decisive,</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 in the interpretation of Scripture</a:t>
            </a:r>
            <a:r>
              <a:rPr lang="en-US" altLang="en-US" sz="3200" b="1" dirty="0" smtClean="0">
                <a:solidFill>
                  <a:srgbClr val="FFFF99"/>
                </a:solidFill>
                <a:latin typeface="Arial Narrow" panose="020B0606020202030204" pitchFamily="34" charset="0"/>
              </a:rPr>
              <a:t>  pp 238-239</a:t>
            </a:r>
            <a:endParaRPr lang="en-US" altLang="en-US" sz="32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017542"/>
            <a:ext cx="9144000" cy="5840457"/>
          </a:xfrm>
          <a:noFill/>
        </p:spPr>
        <p:txBody>
          <a:bodyPr/>
          <a:lstStyle/>
          <a:p>
            <a:pPr marL="344488" indent="-344488" eaLnBrk="1" hangingPunct="1">
              <a:buNone/>
            </a:pP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Corollary: The church does not determine what the Bible teaches; the Bible determines what the church </a:t>
            </a:r>
            <a:r>
              <a:rPr lang="en-US" altLang="en-US" sz="3200" b="1" dirty="0" smtClean="0">
                <a:solidFill>
                  <a:srgbClr val="FFFFFF"/>
                </a:solidFill>
                <a:latin typeface="Arial Narrow" panose="020B0606020202030204" pitchFamily="34" charset="0"/>
              </a:rPr>
              <a:t>teaches</a:t>
            </a:r>
            <a:r>
              <a:rPr lang="en-US" altLang="en-US" sz="3200" b="1" dirty="0">
                <a:solidFill>
                  <a:srgbClr val="FFFFFF"/>
                </a:solidFill>
                <a:latin typeface="Arial Narrow" panose="020B0606020202030204" pitchFamily="34" charset="0"/>
              </a:rPr>
              <a:t>.</a:t>
            </a:r>
            <a:endParaRPr lang="en-US" altLang="en-US" sz="32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72876108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551" y="0"/>
            <a:ext cx="9144000" cy="984885"/>
          </a:xfrm>
          <a:noFill/>
        </p:spPr>
        <p:txBody>
          <a:bodyPr lIns="0" tIns="0" rIns="0" bIns="0">
            <a:spAutoFit/>
          </a:bodyPr>
          <a:lstStyle/>
          <a:p>
            <a:pPr defTabSz="381000" eaLnBrk="1" hangingPunct="1"/>
            <a:r>
              <a:rPr lang="en-US" altLang="en-US" sz="3200" b="1" u="sng" dirty="0">
                <a:solidFill>
                  <a:srgbClr val="A0D0FF"/>
                </a:solidFill>
                <a:latin typeface="Arial Narrow" panose="020B0606020202030204" pitchFamily="34" charset="0"/>
              </a:rPr>
              <a:t>Rule 8 - Church history is important, but not decisive,</a:t>
            </a:r>
            <a:br>
              <a:rPr lang="en-US" altLang="en-US" sz="3200" b="1" u="sng" dirty="0">
                <a:solidFill>
                  <a:srgbClr val="A0D0FF"/>
                </a:solidFill>
                <a:latin typeface="Arial Narrow" panose="020B0606020202030204" pitchFamily="34" charset="0"/>
              </a:rPr>
            </a:br>
            <a:r>
              <a:rPr lang="en-US" altLang="en-US" sz="3200" b="1" u="sng" dirty="0">
                <a:solidFill>
                  <a:srgbClr val="A0D0FF"/>
                </a:solidFill>
                <a:latin typeface="Arial Narrow" panose="020B0606020202030204" pitchFamily="34" charset="0"/>
              </a:rPr>
              <a:t> in the interpretation of Scripture</a:t>
            </a:r>
            <a:r>
              <a:rPr lang="en-US" altLang="en-US" sz="3200" b="1" dirty="0">
                <a:solidFill>
                  <a:srgbClr val="FFFF99"/>
                </a:solidFill>
                <a:latin typeface="Arial Narrow" panose="020B0606020202030204" pitchFamily="34" charset="0"/>
              </a:rPr>
              <a:t>  pp 238-239</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984885"/>
            <a:ext cx="9144000" cy="5873115"/>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3. Give a current illustration of evangelical Christianity wrestling with this corollary</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lvl="1" eaLnBrk="1" hangingPunct="1">
              <a:buFont typeface="Arial" panose="020B0604020202020204" pitchFamily="34" charset="0"/>
              <a:buChar char="•"/>
            </a:pPr>
            <a:r>
              <a:rPr lang="en-US" altLang="en-US" sz="3200" b="1" dirty="0">
                <a:solidFill>
                  <a:srgbClr val="FFFFFF"/>
                </a:solidFill>
                <a:latin typeface="Arial Narrow" panose="020B0606020202030204" pitchFamily="34" charset="0"/>
              </a:rPr>
              <a:t> </a:t>
            </a:r>
            <a:endParaRPr lang="en-US" altLang="en-US" sz="3200" b="1" dirty="0" smtClean="0">
              <a:solidFill>
                <a:srgbClr val="FFFFFF"/>
              </a:solidFill>
              <a:latin typeface="Arial Narrow" panose="020B0606020202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3"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551" y="0"/>
            <a:ext cx="9144000" cy="984885"/>
          </a:xfrm>
          <a:noFill/>
        </p:spPr>
        <p:txBody>
          <a:bodyPr lIns="0" tIns="0" rIns="0" bIns="0">
            <a:spAutoFit/>
          </a:bodyPr>
          <a:lstStyle/>
          <a:p>
            <a:pPr defTabSz="381000" eaLnBrk="1" hangingPunct="1"/>
            <a:r>
              <a:rPr lang="en-US" altLang="en-US" sz="3200" b="1" u="sng" dirty="0">
                <a:solidFill>
                  <a:srgbClr val="A0D0FF"/>
                </a:solidFill>
                <a:latin typeface="Arial Narrow" panose="020B0606020202030204" pitchFamily="34" charset="0"/>
              </a:rPr>
              <a:t>Rule 8 - Church history is important, but not decisive,</a:t>
            </a:r>
            <a:br>
              <a:rPr lang="en-US" altLang="en-US" sz="3200" b="1" u="sng" dirty="0">
                <a:solidFill>
                  <a:srgbClr val="A0D0FF"/>
                </a:solidFill>
                <a:latin typeface="Arial Narrow" panose="020B0606020202030204" pitchFamily="34" charset="0"/>
              </a:rPr>
            </a:br>
            <a:r>
              <a:rPr lang="en-US" altLang="en-US" sz="3200" b="1" u="sng" dirty="0">
                <a:solidFill>
                  <a:srgbClr val="A0D0FF"/>
                </a:solidFill>
                <a:latin typeface="Arial Narrow" panose="020B0606020202030204" pitchFamily="34" charset="0"/>
              </a:rPr>
              <a:t> in the interpretation of Scripture</a:t>
            </a:r>
            <a:r>
              <a:rPr lang="en-US" altLang="en-US" sz="3200" b="1" dirty="0">
                <a:solidFill>
                  <a:srgbClr val="FFFF99"/>
                </a:solidFill>
                <a:latin typeface="Arial Narrow" panose="020B0606020202030204" pitchFamily="34" charset="0"/>
              </a:rPr>
              <a:t>  pp 238-239</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984885"/>
            <a:ext cx="9144000" cy="5873115"/>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3. Give a current illustration of evangelical Christianity wrestling with this corollary</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lvl="1" eaLnBrk="1" hangingPunct="1">
              <a:buFont typeface="Arial" panose="020B0604020202020204" pitchFamily="34" charset="0"/>
              <a:buChar char="•"/>
            </a:pPr>
            <a:r>
              <a:rPr lang="en-US" altLang="en-US" sz="3200" b="1" i="1" dirty="0">
                <a:solidFill>
                  <a:srgbClr val="FFFFFF"/>
                </a:solidFill>
                <a:latin typeface="Arial Narrow" panose="020B0606020202030204" pitchFamily="34" charset="0"/>
              </a:rPr>
              <a:t> </a:t>
            </a:r>
            <a:r>
              <a:rPr lang="en-US" altLang="en-US" sz="3200" b="1" i="1" dirty="0" smtClean="0">
                <a:solidFill>
                  <a:srgbClr val="FFFFFF"/>
                </a:solidFill>
                <a:latin typeface="Arial Narrow" panose="020B0606020202030204" pitchFamily="34" charset="0"/>
              </a:rPr>
              <a:t>Legalism</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Charismatic movement</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Ecumenical movement</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Emergent church</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Social justice </a:t>
            </a:r>
          </a:p>
        </p:txBody>
      </p:sp>
    </p:spTree>
    <p:extLst>
      <p:ext uri="{BB962C8B-B14F-4D97-AF65-F5344CB8AC3E}">
        <p14:creationId xmlns:p14="http://schemas.microsoft.com/office/powerpoint/2010/main" val="10733469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4" dur="500"/>
                                        <p:tgtEl>
                                          <p:spTgt spid="57347">
                                            <p:txEl>
                                              <p:pRg st="1" end="1"/>
                                            </p:txEl>
                                          </p:spTgt>
                                        </p:tgtEl>
                                      </p:cBhvr>
                                    </p:animEffect>
                                  </p:childTnLst>
                                </p:cTn>
                              </p:par>
                            </p:childTnLst>
                          </p:cTn>
                        </p:par>
                        <p:par>
                          <p:cTn id="15" fill="hold">
                            <p:stCondLst>
                              <p:cond delay="1000"/>
                            </p:stCondLst>
                            <p:childTnLst>
                              <p:par>
                                <p:cTn id="16" presetID="12" presetClass="entr" presetSubtype="4" fill="hold" grpId="0" nodeType="afterEffect">
                                  <p:stCondLst>
                                    <p:cond delay="500"/>
                                  </p:stCondLst>
                                  <p:childTnLst>
                                    <p:set>
                                      <p:cBhvr>
                                        <p:cTn id="17" dur="1" fill="hold">
                                          <p:stCondLst>
                                            <p:cond delay="0"/>
                                          </p:stCondLst>
                                        </p:cTn>
                                        <p:tgtEl>
                                          <p:spTgt spid="57347">
                                            <p:txEl>
                                              <p:pRg st="2" end="2"/>
                                            </p:txEl>
                                          </p:spTgt>
                                        </p:tgtEl>
                                        <p:attrNameLst>
                                          <p:attrName>style.visibility</p:attrName>
                                        </p:attrNameLst>
                                      </p:cBhvr>
                                      <p:to>
                                        <p:strVal val="visible"/>
                                      </p:to>
                                    </p:set>
                                    <p:animEffect transition="in" filter="slide(fromBottom)">
                                      <p:cBhvr>
                                        <p:cTn id="18" dur="500"/>
                                        <p:tgtEl>
                                          <p:spTgt spid="57347">
                                            <p:txEl>
                                              <p:pRg st="2" end="2"/>
                                            </p:txEl>
                                          </p:spTgt>
                                        </p:tgtEl>
                                      </p:cBhvr>
                                    </p:animEffect>
                                  </p:childTnLst>
                                </p:cTn>
                              </p:par>
                            </p:childTnLst>
                          </p:cTn>
                        </p:par>
                        <p:par>
                          <p:cTn id="19" fill="hold">
                            <p:stCondLst>
                              <p:cond delay="2000"/>
                            </p:stCondLst>
                            <p:childTnLst>
                              <p:par>
                                <p:cTn id="20" presetID="12" presetClass="entr" presetSubtype="4" fill="hold" grpId="0" nodeType="afterEffect">
                                  <p:stCondLst>
                                    <p:cond delay="50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2" dur="500"/>
                                        <p:tgtEl>
                                          <p:spTgt spid="57347">
                                            <p:txEl>
                                              <p:pRg st="3" end="3"/>
                                            </p:txEl>
                                          </p:spTgt>
                                        </p:tgtEl>
                                      </p:cBhvr>
                                    </p:animEffect>
                                  </p:childTnLst>
                                </p:cTn>
                              </p:par>
                            </p:childTnLst>
                          </p:cTn>
                        </p:par>
                        <p:par>
                          <p:cTn id="23" fill="hold">
                            <p:stCondLst>
                              <p:cond delay="3000"/>
                            </p:stCondLst>
                            <p:childTnLst>
                              <p:par>
                                <p:cTn id="24" presetID="12" presetClass="entr" presetSubtype="4" fill="hold" grpId="0" nodeType="afterEffect">
                                  <p:stCondLst>
                                    <p:cond delay="500"/>
                                  </p:stCondLst>
                                  <p:childTnLst>
                                    <p:set>
                                      <p:cBhvr>
                                        <p:cTn id="25" dur="1" fill="hold">
                                          <p:stCondLst>
                                            <p:cond delay="0"/>
                                          </p:stCondLst>
                                        </p:cTn>
                                        <p:tgtEl>
                                          <p:spTgt spid="57347">
                                            <p:txEl>
                                              <p:pRg st="4" end="4"/>
                                            </p:txEl>
                                          </p:spTgt>
                                        </p:tgtEl>
                                        <p:attrNameLst>
                                          <p:attrName>style.visibility</p:attrName>
                                        </p:attrNameLst>
                                      </p:cBhvr>
                                      <p:to>
                                        <p:strVal val="visible"/>
                                      </p:to>
                                    </p:set>
                                    <p:animEffect transition="in" filter="slide(fromBottom)">
                                      <p:cBhvr>
                                        <p:cTn id="26" dur="500"/>
                                        <p:tgtEl>
                                          <p:spTgt spid="57347">
                                            <p:txEl>
                                              <p:pRg st="4" end="4"/>
                                            </p:txEl>
                                          </p:spTgt>
                                        </p:tgtEl>
                                      </p:cBhvr>
                                    </p:animEffect>
                                  </p:childTnLst>
                                </p:cTn>
                              </p:par>
                            </p:childTnLst>
                          </p:cTn>
                        </p:par>
                        <p:par>
                          <p:cTn id="27" fill="hold">
                            <p:stCondLst>
                              <p:cond delay="4000"/>
                            </p:stCondLst>
                            <p:childTnLst>
                              <p:par>
                                <p:cTn id="28" presetID="12" presetClass="entr" presetSubtype="4" fill="hold" grpId="0" nodeType="afterEffect">
                                  <p:stCondLst>
                                    <p:cond delay="500"/>
                                  </p:stCondLst>
                                  <p:childTnLst>
                                    <p:set>
                                      <p:cBhvr>
                                        <p:cTn id="29" dur="1" fill="hold">
                                          <p:stCondLst>
                                            <p:cond delay="0"/>
                                          </p:stCondLst>
                                        </p:cTn>
                                        <p:tgtEl>
                                          <p:spTgt spid="57347">
                                            <p:txEl>
                                              <p:pRg st="5" end="5"/>
                                            </p:txEl>
                                          </p:spTgt>
                                        </p:tgtEl>
                                        <p:attrNameLst>
                                          <p:attrName>style.visibility</p:attrName>
                                        </p:attrNameLst>
                                      </p:cBhvr>
                                      <p:to>
                                        <p:strVal val="visible"/>
                                      </p:to>
                                    </p:set>
                                    <p:animEffect transition="in" filter="slide(fromBottom)">
                                      <p:cBhvr>
                                        <p:cTn id="30" dur="500"/>
                                        <p:tgtEl>
                                          <p:spTgt spid="57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551" y="0"/>
            <a:ext cx="9144000" cy="984885"/>
          </a:xfrm>
          <a:noFill/>
        </p:spPr>
        <p:txBody>
          <a:bodyPr lIns="0" tIns="0" rIns="0" bIns="0">
            <a:spAutoFit/>
          </a:bodyPr>
          <a:lstStyle/>
          <a:p>
            <a:pPr defTabSz="381000" eaLnBrk="1" hangingPunct="1"/>
            <a:r>
              <a:rPr lang="en-US" altLang="en-US" sz="3200" b="1" u="sng" dirty="0">
                <a:solidFill>
                  <a:srgbClr val="A0D0FF"/>
                </a:solidFill>
                <a:latin typeface="Arial Narrow" panose="020B0606020202030204" pitchFamily="34" charset="0"/>
              </a:rPr>
              <a:t>Rule 8 - Church history is important, but not decisive,</a:t>
            </a:r>
            <a:br>
              <a:rPr lang="en-US" altLang="en-US" sz="3200" b="1" u="sng" dirty="0">
                <a:solidFill>
                  <a:srgbClr val="A0D0FF"/>
                </a:solidFill>
                <a:latin typeface="Arial Narrow" panose="020B0606020202030204" pitchFamily="34" charset="0"/>
              </a:rPr>
            </a:br>
            <a:r>
              <a:rPr lang="en-US" altLang="en-US" sz="3200" b="1" u="sng" dirty="0">
                <a:solidFill>
                  <a:srgbClr val="A0D0FF"/>
                </a:solidFill>
                <a:latin typeface="Arial Narrow" panose="020B0606020202030204" pitchFamily="34" charset="0"/>
              </a:rPr>
              <a:t> in the interpretation of Scripture</a:t>
            </a:r>
            <a:r>
              <a:rPr lang="en-US" altLang="en-US" sz="3200" b="1" dirty="0">
                <a:solidFill>
                  <a:srgbClr val="FFFF99"/>
                </a:solidFill>
                <a:latin typeface="Arial Narrow" panose="020B0606020202030204" pitchFamily="34" charset="0"/>
              </a:rPr>
              <a:t>  pp 238-239</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984885"/>
            <a:ext cx="9144000" cy="5873115"/>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4. Select from the life of Christ in the Gospels two examples in which this corollary was tested: </a:t>
            </a:r>
            <a:endParaRPr lang="en-US" altLang="en-US" sz="3200" b="1" dirty="0" smtClean="0">
              <a:solidFill>
                <a:srgbClr val="FFFFFF"/>
              </a:solidFill>
              <a:latin typeface="Arial Narrow" panose="020B0606020202030204" pitchFamily="34" charset="0"/>
            </a:endParaRPr>
          </a:p>
          <a:p>
            <a:pPr lvl="1"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 </a:t>
            </a:r>
          </a:p>
        </p:txBody>
      </p:sp>
    </p:spTree>
    <p:extLst>
      <p:ext uri="{BB962C8B-B14F-4D97-AF65-F5344CB8AC3E}">
        <p14:creationId xmlns:p14="http://schemas.microsoft.com/office/powerpoint/2010/main" val="83803860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4"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551" y="0"/>
            <a:ext cx="9144000" cy="984885"/>
          </a:xfrm>
          <a:noFill/>
        </p:spPr>
        <p:txBody>
          <a:bodyPr lIns="0" tIns="0" rIns="0" bIns="0">
            <a:spAutoFit/>
          </a:bodyPr>
          <a:lstStyle/>
          <a:p>
            <a:pPr defTabSz="381000" eaLnBrk="1" hangingPunct="1"/>
            <a:r>
              <a:rPr lang="en-US" altLang="en-US" sz="3200" b="1" u="sng" dirty="0">
                <a:solidFill>
                  <a:srgbClr val="A0D0FF"/>
                </a:solidFill>
                <a:latin typeface="Arial Narrow" panose="020B0606020202030204" pitchFamily="34" charset="0"/>
              </a:rPr>
              <a:t>Rule 8 - Church history is important, but not decisive,</a:t>
            </a:r>
            <a:br>
              <a:rPr lang="en-US" altLang="en-US" sz="3200" b="1" u="sng" dirty="0">
                <a:solidFill>
                  <a:srgbClr val="A0D0FF"/>
                </a:solidFill>
                <a:latin typeface="Arial Narrow" panose="020B0606020202030204" pitchFamily="34" charset="0"/>
              </a:rPr>
            </a:br>
            <a:r>
              <a:rPr lang="en-US" altLang="en-US" sz="3200" b="1" u="sng" dirty="0">
                <a:solidFill>
                  <a:srgbClr val="A0D0FF"/>
                </a:solidFill>
                <a:latin typeface="Arial Narrow" panose="020B0606020202030204" pitchFamily="34" charset="0"/>
              </a:rPr>
              <a:t> in the interpretation of Scripture</a:t>
            </a:r>
            <a:r>
              <a:rPr lang="en-US" altLang="en-US" sz="3200" b="1" dirty="0">
                <a:solidFill>
                  <a:srgbClr val="FFFF99"/>
                </a:solidFill>
                <a:latin typeface="Arial Narrow" panose="020B0606020202030204" pitchFamily="34" charset="0"/>
              </a:rPr>
              <a:t>  pp 238-239</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984885"/>
            <a:ext cx="9144000" cy="5873115"/>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4. Select from the life of Christ in the Gospels two examples in which this corollary was tested: </a:t>
            </a:r>
            <a:endParaRPr lang="en-US" altLang="en-US" sz="3200" b="1" dirty="0" smtClean="0">
              <a:solidFill>
                <a:srgbClr val="FFFFFF"/>
              </a:solidFill>
              <a:latin typeface="Arial Narrow" panose="020B0606020202030204" pitchFamily="34" charset="0"/>
            </a:endParaRPr>
          </a:p>
          <a:p>
            <a:pPr lvl="1" eaLnBrk="1" hangingPunct="1">
              <a:buFont typeface="Arial" panose="020B0604020202020204" pitchFamily="34" charset="0"/>
              <a:buChar char="•"/>
            </a:pPr>
            <a:r>
              <a:rPr lang="en-US" altLang="en-US" sz="3200" b="1" i="1" dirty="0">
                <a:solidFill>
                  <a:srgbClr val="FFFFFF"/>
                </a:solidFill>
                <a:latin typeface="Arial Narrow" panose="020B0606020202030204" pitchFamily="34" charset="0"/>
              </a:rPr>
              <a:t> Matthew 19 - Divorce</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Matthew </a:t>
            </a:r>
            <a:r>
              <a:rPr lang="en-US" altLang="en-US" sz="3200" b="1" i="1" dirty="0">
                <a:solidFill>
                  <a:srgbClr val="FFFFFF"/>
                </a:solidFill>
                <a:latin typeface="Arial Narrow" panose="020B0606020202030204" pitchFamily="34" charset="0"/>
              </a:rPr>
              <a:t>22:23f - the Resurrection </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Matthew </a:t>
            </a:r>
            <a:r>
              <a:rPr lang="en-US" altLang="en-US" sz="3200" b="1" i="1" dirty="0">
                <a:solidFill>
                  <a:srgbClr val="FFFFFF"/>
                </a:solidFill>
                <a:latin typeface="Arial Narrow" panose="020B0606020202030204" pitchFamily="34" charset="0"/>
              </a:rPr>
              <a:t>5-7 : Righteousness; murder &amp; hatred; adultery; revenge; vows; love; prayer, </a:t>
            </a:r>
            <a:r>
              <a:rPr lang="en-US" altLang="en-US" sz="3200" b="1" i="1" dirty="0" err="1">
                <a:solidFill>
                  <a:srgbClr val="FFFFFF"/>
                </a:solidFill>
                <a:latin typeface="Arial Narrow" panose="020B0606020202030204" pitchFamily="34" charset="0"/>
              </a:rPr>
              <a:t>etc</a:t>
            </a:r>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51095546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4" dur="500"/>
                                        <p:tgtEl>
                                          <p:spTgt spid="57347">
                                            <p:txEl>
                                              <p:pRg st="1" end="1"/>
                                            </p:txEl>
                                          </p:spTgt>
                                        </p:tgtEl>
                                      </p:cBhvr>
                                    </p:animEffect>
                                  </p:childTnLst>
                                </p:cTn>
                              </p:par>
                            </p:childTnLst>
                          </p:cTn>
                        </p:par>
                        <p:par>
                          <p:cTn id="15" fill="hold">
                            <p:stCondLst>
                              <p:cond delay="1000"/>
                            </p:stCondLst>
                            <p:childTnLst>
                              <p:par>
                                <p:cTn id="16" presetID="12" presetClass="entr" presetSubtype="4" fill="hold" grpId="0" nodeType="afterEffect">
                                  <p:stCondLst>
                                    <p:cond delay="1000"/>
                                  </p:stCondLst>
                                  <p:childTnLst>
                                    <p:set>
                                      <p:cBhvr>
                                        <p:cTn id="17" dur="1" fill="hold">
                                          <p:stCondLst>
                                            <p:cond delay="0"/>
                                          </p:stCondLst>
                                        </p:cTn>
                                        <p:tgtEl>
                                          <p:spTgt spid="57347">
                                            <p:txEl>
                                              <p:pRg st="2" end="2"/>
                                            </p:txEl>
                                          </p:spTgt>
                                        </p:tgtEl>
                                        <p:attrNameLst>
                                          <p:attrName>style.visibility</p:attrName>
                                        </p:attrNameLst>
                                      </p:cBhvr>
                                      <p:to>
                                        <p:strVal val="visible"/>
                                      </p:to>
                                    </p:set>
                                    <p:animEffect transition="in" filter="slide(fromBottom)">
                                      <p:cBhvr>
                                        <p:cTn id="18" dur="500"/>
                                        <p:tgtEl>
                                          <p:spTgt spid="57347">
                                            <p:txEl>
                                              <p:pRg st="2" end="2"/>
                                            </p:txEl>
                                          </p:spTgt>
                                        </p:tgtEl>
                                      </p:cBhvr>
                                    </p:animEffect>
                                  </p:childTnLst>
                                </p:cTn>
                              </p:par>
                            </p:childTnLst>
                          </p:cTn>
                        </p:par>
                        <p:par>
                          <p:cTn id="19" fill="hold">
                            <p:stCondLst>
                              <p:cond delay="2500"/>
                            </p:stCondLst>
                            <p:childTnLst>
                              <p:par>
                                <p:cTn id="20" presetID="12" presetClass="entr" presetSubtype="4" fill="hold" grpId="0" nodeType="afterEffect">
                                  <p:stCondLst>
                                    <p:cond delay="100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2"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551" y="0"/>
            <a:ext cx="9144000" cy="984885"/>
          </a:xfrm>
          <a:noFill/>
        </p:spPr>
        <p:txBody>
          <a:bodyPr lIns="0" tIns="0" rIns="0" bIns="0">
            <a:spAutoFit/>
          </a:bodyPr>
          <a:lstStyle/>
          <a:p>
            <a:pPr defTabSz="381000" eaLnBrk="1" hangingPunct="1"/>
            <a:r>
              <a:rPr lang="en-US" altLang="en-US" sz="3200" b="1" u="sng" dirty="0">
                <a:solidFill>
                  <a:srgbClr val="A0D0FF"/>
                </a:solidFill>
                <a:latin typeface="Arial Narrow" panose="020B0606020202030204" pitchFamily="34" charset="0"/>
              </a:rPr>
              <a:t>Rule 8 - Church history is important, but not decisive,</a:t>
            </a:r>
            <a:br>
              <a:rPr lang="en-US" altLang="en-US" sz="3200" b="1" u="sng" dirty="0">
                <a:solidFill>
                  <a:srgbClr val="A0D0FF"/>
                </a:solidFill>
                <a:latin typeface="Arial Narrow" panose="020B0606020202030204" pitchFamily="34" charset="0"/>
              </a:rPr>
            </a:br>
            <a:r>
              <a:rPr lang="en-US" altLang="en-US" sz="3200" b="1" u="sng" dirty="0">
                <a:solidFill>
                  <a:srgbClr val="A0D0FF"/>
                </a:solidFill>
                <a:latin typeface="Arial Narrow" panose="020B0606020202030204" pitchFamily="34" charset="0"/>
              </a:rPr>
              <a:t> in the interpretation of Scripture</a:t>
            </a:r>
            <a:r>
              <a:rPr lang="en-US" altLang="en-US" sz="3200" b="1" dirty="0">
                <a:solidFill>
                  <a:srgbClr val="FFFF99"/>
                </a:solidFill>
                <a:latin typeface="Arial Narrow" panose="020B0606020202030204" pitchFamily="34" charset="0"/>
              </a:rPr>
              <a:t>  pp 238-239</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984885"/>
            <a:ext cx="9144000" cy="5873115"/>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5. What was Jesus’ view of the traditions of Israel’s religious leaders as seen in Matthew </a:t>
            </a:r>
            <a:r>
              <a:rPr lang="en-US" altLang="en-US" sz="3200" b="1" dirty="0" smtClean="0">
                <a:solidFill>
                  <a:srgbClr val="FFFFFF"/>
                </a:solidFill>
                <a:latin typeface="Arial Narrow" panose="020B0606020202030204" pitchFamily="34" charset="0"/>
              </a:rPr>
              <a:t>23:13-23 </a:t>
            </a:r>
          </a:p>
          <a:p>
            <a:pPr lvl="1"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 </a:t>
            </a:r>
          </a:p>
        </p:txBody>
      </p:sp>
    </p:spTree>
    <p:extLst>
      <p:ext uri="{BB962C8B-B14F-4D97-AF65-F5344CB8AC3E}">
        <p14:creationId xmlns:p14="http://schemas.microsoft.com/office/powerpoint/2010/main" val="297838391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3"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551" y="0"/>
            <a:ext cx="9144000" cy="984885"/>
          </a:xfrm>
          <a:noFill/>
        </p:spPr>
        <p:txBody>
          <a:bodyPr lIns="0" tIns="0" rIns="0" bIns="0">
            <a:spAutoFit/>
          </a:bodyPr>
          <a:lstStyle/>
          <a:p>
            <a:pPr defTabSz="381000" eaLnBrk="1" hangingPunct="1"/>
            <a:r>
              <a:rPr lang="en-US" altLang="en-US" sz="3200" b="1" u="sng" dirty="0">
                <a:solidFill>
                  <a:srgbClr val="A0D0FF"/>
                </a:solidFill>
                <a:latin typeface="Arial Narrow" panose="020B0606020202030204" pitchFamily="34" charset="0"/>
              </a:rPr>
              <a:t>Rule 8 - Church history is important, but not decisive,</a:t>
            </a:r>
            <a:br>
              <a:rPr lang="en-US" altLang="en-US" sz="3200" b="1" u="sng" dirty="0">
                <a:solidFill>
                  <a:srgbClr val="A0D0FF"/>
                </a:solidFill>
                <a:latin typeface="Arial Narrow" panose="020B0606020202030204" pitchFamily="34" charset="0"/>
              </a:rPr>
            </a:br>
            <a:r>
              <a:rPr lang="en-US" altLang="en-US" sz="3200" b="1" u="sng" dirty="0">
                <a:solidFill>
                  <a:srgbClr val="A0D0FF"/>
                </a:solidFill>
                <a:latin typeface="Arial Narrow" panose="020B0606020202030204" pitchFamily="34" charset="0"/>
              </a:rPr>
              <a:t> in the interpretation of Scripture</a:t>
            </a:r>
            <a:r>
              <a:rPr lang="en-US" altLang="en-US" sz="3200" b="1" dirty="0">
                <a:solidFill>
                  <a:srgbClr val="FFFF99"/>
                </a:solidFill>
                <a:latin typeface="Arial Narrow" panose="020B0606020202030204" pitchFamily="34" charset="0"/>
              </a:rPr>
              <a:t>  pp 238-239</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984885"/>
            <a:ext cx="9144000" cy="5873115"/>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5. What was Jesus’ view of the traditions of Israel’s religious leaders as seen in Matthew </a:t>
            </a:r>
            <a:r>
              <a:rPr lang="en-US" altLang="en-US" sz="3200" b="1" dirty="0" smtClean="0">
                <a:solidFill>
                  <a:srgbClr val="FFFFFF"/>
                </a:solidFill>
                <a:latin typeface="Arial Narrow" panose="020B0606020202030204" pitchFamily="34" charset="0"/>
              </a:rPr>
              <a:t>23:13-23 </a:t>
            </a:r>
          </a:p>
          <a:p>
            <a:pPr lvl="1" eaLnBrk="1" hangingPunct="1">
              <a:buFont typeface="Arial" panose="020B0604020202020204" pitchFamily="34" charset="0"/>
              <a:buChar char="•"/>
            </a:pPr>
            <a:r>
              <a:rPr lang="en-US" altLang="en-US" sz="3200" b="1" i="1" dirty="0" smtClean="0">
                <a:solidFill>
                  <a:srgbClr val="FFFFFF"/>
                </a:solidFill>
                <a:latin typeface="Arial Narrow" panose="020B0606020202030204" pitchFamily="34" charset="0"/>
              </a:rPr>
              <a:t>They </a:t>
            </a:r>
            <a:r>
              <a:rPr lang="en-US" altLang="en-US" sz="3200" b="1" i="1" dirty="0">
                <a:solidFill>
                  <a:srgbClr val="FFFFFF"/>
                </a:solidFill>
                <a:latin typeface="Arial Narrow" panose="020B0606020202030204" pitchFamily="34" charset="0"/>
              </a:rPr>
              <a:t>were hypocrites - a false religious system leading others to Hell</a:t>
            </a:r>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00134779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par>
                          <p:cTn id="11" fill="hold">
                            <p:stCondLst>
                              <p:cond delay="500"/>
                            </p:stCondLst>
                            <p:childTnLst>
                              <p:par>
                                <p:cTn id="12" presetID="12" presetClass="entr" presetSubtype="4" fill="hold" grpId="0" nodeType="afterEffect">
                                  <p:stCondLst>
                                    <p:cond delay="50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4"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1555" y="35767"/>
            <a:ext cx="9144000" cy="1477328"/>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9 - The promises of God throughout the Bible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are available to the Holy Spirit for the believers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of every generation</a:t>
            </a:r>
            <a:r>
              <a:rPr lang="en-US" altLang="en-US" sz="3200" b="1" dirty="0" smtClean="0">
                <a:solidFill>
                  <a:srgbClr val="FFFF99"/>
                </a:solidFill>
                <a:latin typeface="Arial Narrow" panose="020B0606020202030204" pitchFamily="34" charset="0"/>
              </a:rPr>
              <a:t>  pp 239-240</a:t>
            </a:r>
            <a:endParaRPr lang="en-US" altLang="en-US" sz="32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600200"/>
            <a:ext cx="9144000" cy="5257800"/>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1. Meditate on 2 Peter 1:3-4 and answer the following </a:t>
            </a:r>
            <a:r>
              <a:rPr lang="en-US" altLang="en-US" sz="3200" b="1" dirty="0" smtClean="0">
                <a:solidFill>
                  <a:srgbClr val="FFFFFF"/>
                </a:solidFill>
                <a:latin typeface="Arial Narrow" panose="020B0606020202030204" pitchFamily="34" charset="0"/>
              </a:rPr>
              <a:t>questions</a:t>
            </a:r>
          </a:p>
          <a:p>
            <a:pPr marL="625475" lvl="1" indent="-336550" eaLnBrk="1" hangingPunct="1">
              <a:buFont typeface="+mj-lt"/>
              <a:buAutoNum type="alphaLcPeriod"/>
            </a:pPr>
            <a:r>
              <a:rPr lang="en-US" altLang="en-US" sz="3200" b="1" dirty="0" smtClean="0">
                <a:solidFill>
                  <a:srgbClr val="FFFFFF"/>
                </a:solidFill>
                <a:latin typeface="Arial Narrow" panose="020B0606020202030204" pitchFamily="34" charset="0"/>
              </a:rPr>
              <a:t>What </a:t>
            </a:r>
            <a:r>
              <a:rPr lang="en-US" altLang="en-US" sz="3200" b="1" dirty="0">
                <a:solidFill>
                  <a:srgbClr val="FFFFFF"/>
                </a:solidFill>
                <a:latin typeface="Arial Narrow" panose="020B0606020202030204" pitchFamily="34" charset="0"/>
              </a:rPr>
              <a:t>is the source of the promises to which Peter refers</a:t>
            </a:r>
            <a:r>
              <a:rPr lang="en-US" altLang="en-US" sz="3200" b="1" dirty="0" smtClean="0">
                <a:solidFill>
                  <a:srgbClr val="FFFFFF"/>
                </a:solidFill>
                <a:latin typeface="Arial Narrow" panose="020B0606020202030204" pitchFamily="34" charset="0"/>
              </a:rPr>
              <a:t>?</a:t>
            </a:r>
          </a:p>
          <a:p>
            <a:pPr marL="1023938" lvl="2" indent="-457200" eaLnBrk="1" hangingPunct="1">
              <a:buFont typeface="Arial" panose="020B0604020202020204" pitchFamily="34" charset="0"/>
              <a:buChar char="•"/>
            </a:pPr>
            <a:r>
              <a:rPr lang="en-US" altLang="en-US" sz="2800" b="1" dirty="0">
                <a:solidFill>
                  <a:srgbClr val="FFFFFF"/>
                </a:solidFill>
                <a:latin typeface="Arial Narrow" panose="020B0606020202030204" pitchFamily="34" charset="0"/>
              </a:rPr>
              <a:t> </a:t>
            </a:r>
            <a:endParaRPr lang="en-US" altLang="en-US" sz="2800" b="1" dirty="0">
              <a:solidFill>
                <a:srgbClr val="FFFFFF"/>
              </a:solidFill>
              <a:latin typeface="Arial Narrow" panose="020B0606020202030204" pitchFamily="34" charset="0"/>
            </a:endParaRPr>
          </a:p>
          <a:p>
            <a:pPr marL="625475" lvl="1" indent="-336550" eaLnBrk="1" hangingPunct="1">
              <a:buFont typeface="+mj-lt"/>
              <a:buAutoNum type="alphaLcPeriod"/>
            </a:pP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What is (are) the purpose(s) of the </a:t>
            </a:r>
            <a:r>
              <a:rPr lang="en-US" altLang="en-US" sz="3200" b="1" dirty="0" smtClean="0">
                <a:solidFill>
                  <a:srgbClr val="FFFFFF"/>
                </a:solidFill>
                <a:latin typeface="Arial Narrow" panose="020B0606020202030204" pitchFamily="34" charset="0"/>
              </a:rPr>
              <a:t>promises?</a:t>
            </a:r>
          </a:p>
          <a:p>
            <a:pPr marL="1023938" lvl="2" indent="-457200" eaLnBrk="1" hangingPunct="1">
              <a:buFont typeface="Arial" panose="020B0604020202020204" pitchFamily="34" charset="0"/>
              <a:buChar char="•"/>
            </a:pPr>
            <a:endParaRPr lang="en-US" altLang="en-US" sz="2800" b="1" dirty="0">
              <a:solidFill>
                <a:srgbClr val="FFFFFF"/>
              </a:solidFill>
              <a:latin typeface="Arial Narrow" panose="020B0606020202030204" pitchFamily="34" charset="0"/>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1" dur="500"/>
                                        <p:tgtEl>
                                          <p:spTgt spid="59395">
                                            <p:txEl>
                                              <p:pRg st="0" end="0"/>
                                            </p:txEl>
                                          </p:spTgt>
                                        </p:tgtEl>
                                      </p:cBhvr>
                                    </p:animEffect>
                                  </p:childTnLst>
                                </p:cTn>
                              </p:par>
                            </p:childTnLst>
                          </p:cTn>
                        </p:par>
                        <p:par>
                          <p:cTn id="12" fill="hold">
                            <p:stCondLst>
                              <p:cond delay="500"/>
                            </p:stCondLst>
                            <p:childTnLst>
                              <p:par>
                                <p:cTn id="13" presetID="14" presetClass="entr" presetSubtype="10" fill="hold" grpId="0" nodeType="after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cTn>
                              </p:par>
                            </p:childTnLst>
                          </p:cTn>
                        </p:par>
                        <p:par>
                          <p:cTn id="16" fill="hold">
                            <p:stCondLst>
                              <p:cond delay="1000"/>
                            </p:stCondLst>
                            <p:childTnLst>
                              <p:par>
                                <p:cTn id="17" presetID="14" presetClass="entr" presetSubtype="10" fill="hold" grpId="0" nodeType="afterEffect">
                                  <p:stCondLst>
                                    <p:cond delay="0"/>
                                  </p:stCondLst>
                                  <p:childTnLst>
                                    <p:set>
                                      <p:cBhvr>
                                        <p:cTn id="18"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9" dur="500"/>
                                        <p:tgtEl>
                                          <p:spTgt spid="5939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4" dur="500"/>
                                        <p:tgtEl>
                                          <p:spTgt spid="593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2: The Bible interprets itself; </a:t>
            </a:r>
            <a:br>
              <a:rPr lang="en-US" altLang="en-US" sz="3600" b="1" u="sng" dirty="0" smtClean="0">
                <a:solidFill>
                  <a:srgbClr val="A0D0FF"/>
                </a:solidFill>
                <a:latin typeface="Arial Narrow" panose="020B0606020202030204" pitchFamily="34" charset="0"/>
              </a:rPr>
            </a:br>
            <a:r>
              <a:rPr lang="en-US" altLang="en-US" sz="3600" b="1" u="sng" dirty="0" smtClean="0">
                <a:solidFill>
                  <a:srgbClr val="A0D0FF"/>
                </a:solidFill>
                <a:latin typeface="Arial Narrow" panose="020B0606020202030204" pitchFamily="34" charset="0"/>
              </a:rPr>
              <a:t>Scripture best explains Scripture</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295400"/>
            <a:ext cx="9144000" cy="5562600"/>
          </a:xfrm>
          <a:noFill/>
        </p:spPr>
        <p:txBody>
          <a:bodyPr/>
          <a:lstStyle/>
          <a:p>
            <a:pPr eaLnBrk="1" hangingPunct="1"/>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nodePh="1">
                                  <p:stCondLst>
                                    <p:cond delay="0"/>
                                  </p:stCondLst>
                                  <p:endCondLst>
                                    <p:cond evt="begin" delay="0">
                                      <p:tn val="9"/>
                                    </p:cond>
                                  </p:end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1555" y="35767"/>
            <a:ext cx="9144000" cy="1477328"/>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9 - The promises of God throughout the Bible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are available to the Holy Spirit for the believers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of every generation</a:t>
            </a:r>
            <a:r>
              <a:rPr lang="en-US" altLang="en-US" sz="3200" b="1" dirty="0" smtClean="0">
                <a:solidFill>
                  <a:srgbClr val="FFFF99"/>
                </a:solidFill>
                <a:latin typeface="Arial Narrow" panose="020B0606020202030204" pitchFamily="34" charset="0"/>
              </a:rPr>
              <a:t>  pp 239-240</a:t>
            </a:r>
            <a:endParaRPr lang="en-US" altLang="en-US" sz="32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600200"/>
            <a:ext cx="9144000" cy="5257800"/>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1. Meditate on 2 Peter 1:3-4 and answer the following </a:t>
            </a:r>
            <a:r>
              <a:rPr lang="en-US" altLang="en-US" sz="3200" b="1" dirty="0" smtClean="0">
                <a:solidFill>
                  <a:srgbClr val="FFFFFF"/>
                </a:solidFill>
                <a:latin typeface="Arial Narrow" panose="020B0606020202030204" pitchFamily="34" charset="0"/>
              </a:rPr>
              <a:t>questions</a:t>
            </a:r>
          </a:p>
          <a:p>
            <a:pPr marL="625475" lvl="1" indent="-336550" eaLnBrk="1" hangingPunct="1">
              <a:buFont typeface="+mj-lt"/>
              <a:buAutoNum type="alphaLcPeriod"/>
            </a:pPr>
            <a:r>
              <a:rPr lang="en-US" altLang="en-US" sz="3200" b="1" dirty="0" smtClean="0">
                <a:solidFill>
                  <a:srgbClr val="FFFFFF"/>
                </a:solidFill>
                <a:latin typeface="Arial Narrow" panose="020B0606020202030204" pitchFamily="34" charset="0"/>
              </a:rPr>
              <a:t>What </a:t>
            </a:r>
            <a:r>
              <a:rPr lang="en-US" altLang="en-US" sz="3200" b="1" dirty="0">
                <a:solidFill>
                  <a:srgbClr val="FFFFFF"/>
                </a:solidFill>
                <a:latin typeface="Arial Narrow" panose="020B0606020202030204" pitchFamily="34" charset="0"/>
              </a:rPr>
              <a:t>is the source of the promises to which Peter refers</a:t>
            </a:r>
            <a:r>
              <a:rPr lang="en-US" altLang="en-US" sz="3200" b="1" dirty="0" smtClean="0">
                <a:solidFill>
                  <a:srgbClr val="FFFFFF"/>
                </a:solidFill>
                <a:latin typeface="Arial Narrow" panose="020B0606020202030204" pitchFamily="34" charset="0"/>
              </a:rPr>
              <a:t>?</a:t>
            </a:r>
          </a:p>
          <a:p>
            <a:pPr marL="690563" lvl="2" indent="-177800" eaLnBrk="1" hangingPunct="1">
              <a:buFont typeface="Arial" panose="020B0604020202020204" pitchFamily="34" charset="0"/>
              <a:buChar char="•"/>
            </a:pPr>
            <a:r>
              <a:rPr lang="en-US" altLang="en-US" sz="3200" b="1" i="1" dirty="0">
                <a:solidFill>
                  <a:srgbClr val="FFFFFF"/>
                </a:solidFill>
                <a:latin typeface="Arial Narrow" panose="020B0606020202030204" pitchFamily="34" charset="0"/>
              </a:rPr>
              <a:t> Old Testament &amp; teachings of Jesus and Apostles</a:t>
            </a:r>
            <a:r>
              <a:rPr lang="en-US" altLang="en-US" sz="3200" b="1" dirty="0">
                <a:solidFill>
                  <a:srgbClr val="FFFFFF"/>
                </a:solidFill>
                <a:latin typeface="Arial Narrow" panose="020B0606020202030204" pitchFamily="34" charset="0"/>
              </a:rPr>
              <a:t>. </a:t>
            </a:r>
            <a:endParaRPr lang="en-US" altLang="en-US" sz="3200" b="1" dirty="0">
              <a:solidFill>
                <a:srgbClr val="FFFFFF"/>
              </a:solidFill>
              <a:latin typeface="Arial Narrow" panose="020B0606020202030204" pitchFamily="34" charset="0"/>
            </a:endParaRPr>
          </a:p>
          <a:p>
            <a:pPr marL="625475" lvl="1" indent="-336550" eaLnBrk="1" hangingPunct="1">
              <a:buFont typeface="+mj-lt"/>
              <a:buAutoNum type="alphaLcPeriod"/>
            </a:pP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What is (are) the purpose(s) of the </a:t>
            </a:r>
            <a:r>
              <a:rPr lang="en-US" altLang="en-US" sz="3200" b="1" dirty="0" smtClean="0">
                <a:solidFill>
                  <a:srgbClr val="FFFFFF"/>
                </a:solidFill>
                <a:latin typeface="Arial Narrow" panose="020B0606020202030204" pitchFamily="34" charset="0"/>
              </a:rPr>
              <a:t>promises?</a:t>
            </a:r>
          </a:p>
          <a:p>
            <a:pPr marL="801688" lvl="2" indent="-344488" eaLnBrk="1" hangingPunct="1">
              <a:buFont typeface="Arial" panose="020B0604020202020204" pitchFamily="34" charset="0"/>
              <a:buChar char="•"/>
            </a:pPr>
            <a:r>
              <a:rPr lang="en-US" altLang="en-US" sz="3200" b="1" i="1" dirty="0">
                <a:solidFill>
                  <a:srgbClr val="FFFFFF"/>
                </a:solidFill>
                <a:latin typeface="Arial Narrow" panose="020B0606020202030204" pitchFamily="34" charset="0"/>
              </a:rPr>
              <a:t>That we might become partakers of the divine nature - and escape the corruption of the world</a:t>
            </a:r>
            <a:r>
              <a:rPr lang="en-US" altLang="en-US" sz="3200" b="1" dirty="0">
                <a:solidFill>
                  <a:srgbClr val="FFFFFF"/>
                </a:solidFill>
                <a:latin typeface="Arial Narrow" panose="020B0606020202030204" pitchFamily="34" charset="0"/>
              </a:rPr>
              <a:t>. </a:t>
            </a:r>
          </a:p>
        </p:txBody>
      </p:sp>
    </p:spTree>
    <p:extLst>
      <p:ext uri="{BB962C8B-B14F-4D97-AF65-F5344CB8AC3E}">
        <p14:creationId xmlns:p14="http://schemas.microsoft.com/office/powerpoint/2010/main" val="330815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par>
                          <p:cTn id="11" fill="hold">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4" dur="500"/>
                                        <p:tgtEl>
                                          <p:spTgt spid="59395">
                                            <p:txEl>
                                              <p:pRg st="1" end="1"/>
                                            </p:txEl>
                                          </p:spTgt>
                                        </p:tgtEl>
                                      </p:cBhvr>
                                    </p:animEffect>
                                  </p:childTnLst>
                                </p:cTn>
                              </p:par>
                            </p:childTnLst>
                          </p:cTn>
                        </p:par>
                        <p:par>
                          <p:cTn id="15" fill="hold">
                            <p:stCondLst>
                              <p:cond delay="1000"/>
                            </p:stCondLst>
                            <p:childTnLst>
                              <p:par>
                                <p:cTn id="16" presetID="14" presetClass="entr" presetSubtype="10" fill="hold" grpId="0" nodeType="afterEffect">
                                  <p:stCondLst>
                                    <p:cond delay="0"/>
                                  </p:stCondLst>
                                  <p:childTnLst>
                                    <p:set>
                                      <p:cBhvr>
                                        <p:cTn id="17"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8" dur="500"/>
                                        <p:tgtEl>
                                          <p:spTgt spid="5939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3" dur="500"/>
                                        <p:tgtEl>
                                          <p:spTgt spid="59395">
                                            <p:txEl>
                                              <p:pRg st="3" end="3"/>
                                            </p:txEl>
                                          </p:spTgt>
                                        </p:tgtEl>
                                      </p:cBhvr>
                                    </p:animEffect>
                                  </p:childTnLst>
                                </p:cTn>
                              </p:par>
                            </p:childTnLst>
                          </p:cTn>
                        </p:par>
                        <p:par>
                          <p:cTn id="24" fill="hold">
                            <p:stCondLst>
                              <p:cond delay="500"/>
                            </p:stCondLst>
                            <p:childTnLst>
                              <p:par>
                                <p:cTn id="25" presetID="14" presetClass="entr" presetSubtype="10" fill="hold" grpId="0" nodeType="afterEffect">
                                  <p:stCondLst>
                                    <p:cond delay="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27"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1555" y="35767"/>
            <a:ext cx="9144000" cy="1477328"/>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9 - The promises of God throughout the Bible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are available to the Holy Spirit for the believers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of every generation</a:t>
            </a:r>
            <a:r>
              <a:rPr lang="en-US" altLang="en-US" sz="3200" b="1" dirty="0" smtClean="0">
                <a:solidFill>
                  <a:srgbClr val="FFFF99"/>
                </a:solidFill>
                <a:latin typeface="Arial Narrow" panose="020B0606020202030204" pitchFamily="34" charset="0"/>
              </a:rPr>
              <a:t>  pp 239-240</a:t>
            </a:r>
            <a:endParaRPr lang="en-US" altLang="en-US" sz="32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600200"/>
            <a:ext cx="9144000" cy="5257800"/>
          </a:xfrm>
          <a:noFill/>
        </p:spPr>
        <p:txBody>
          <a:bodyPr/>
          <a:lstStyle/>
          <a:p>
            <a:pPr marL="401638" indent="-346075" eaLnBrk="1" hangingPunct="1">
              <a:buNone/>
            </a:pPr>
            <a:r>
              <a:rPr lang="en-US" altLang="en-US" sz="3200" b="1" dirty="0" smtClean="0">
                <a:solidFill>
                  <a:srgbClr val="FFFFFF"/>
                </a:solidFill>
                <a:latin typeface="Arial Narrow" panose="020B0606020202030204" pitchFamily="34" charset="0"/>
              </a:rPr>
              <a:t>2. Give </a:t>
            </a:r>
            <a:r>
              <a:rPr lang="en-US" altLang="en-US" sz="3200" b="1" dirty="0">
                <a:solidFill>
                  <a:srgbClr val="FFFFFF"/>
                </a:solidFill>
                <a:latin typeface="Arial Narrow" panose="020B0606020202030204" pitchFamily="34" charset="0"/>
              </a:rPr>
              <a:t>several examples of general promises from the Bible on which you daily rely - i.e. 1 John 1:9What is the source of the promises to which Peter refers?</a:t>
            </a:r>
          </a:p>
          <a:p>
            <a:pPr marL="1023938" lvl="2" indent="-457200" eaLnBrk="1" hangingPunct="1">
              <a:buFont typeface="Arial" panose="020B0604020202020204" pitchFamily="34" charset="0"/>
              <a:buChar char="•"/>
            </a:pPr>
            <a:r>
              <a:rPr lang="en-US" altLang="en-US" sz="2800" b="1" dirty="0" smtClean="0">
                <a:solidFill>
                  <a:srgbClr val="FFFFFF"/>
                </a:solidFill>
                <a:latin typeface="Arial Narrow" panose="020B0606020202030204" pitchFamily="34" charset="0"/>
              </a:rPr>
              <a:t> </a:t>
            </a:r>
            <a:endParaRPr lang="en-US" altLang="en-US" sz="28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358486281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par>
                          <p:cTn id="11" fill="hold">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4"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1555" y="35767"/>
            <a:ext cx="9144000" cy="1477328"/>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9 - The promises of God throughout the Bible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are available to the Holy Spirit for the believers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of every generation</a:t>
            </a:r>
            <a:r>
              <a:rPr lang="en-US" altLang="en-US" sz="3200" b="1" dirty="0" smtClean="0">
                <a:solidFill>
                  <a:srgbClr val="FFFF99"/>
                </a:solidFill>
                <a:latin typeface="Arial Narrow" panose="020B0606020202030204" pitchFamily="34" charset="0"/>
              </a:rPr>
              <a:t>  pp 239-240</a:t>
            </a:r>
            <a:endParaRPr lang="en-US" altLang="en-US" sz="32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600200"/>
            <a:ext cx="9144000" cy="5257800"/>
          </a:xfrm>
          <a:noFill/>
        </p:spPr>
        <p:txBody>
          <a:bodyPr/>
          <a:lstStyle/>
          <a:p>
            <a:pPr marL="401638" indent="-346075" eaLnBrk="1" hangingPunct="1">
              <a:buNone/>
            </a:pPr>
            <a:r>
              <a:rPr lang="en-US" altLang="en-US" sz="3200" b="1" dirty="0" smtClean="0">
                <a:solidFill>
                  <a:srgbClr val="FFFFFF"/>
                </a:solidFill>
                <a:latin typeface="Arial Narrow" panose="020B0606020202030204" pitchFamily="34" charset="0"/>
              </a:rPr>
              <a:t>2. Give </a:t>
            </a:r>
            <a:r>
              <a:rPr lang="en-US" altLang="en-US" sz="3200" b="1" dirty="0">
                <a:solidFill>
                  <a:srgbClr val="FFFFFF"/>
                </a:solidFill>
                <a:latin typeface="Arial Narrow" panose="020B0606020202030204" pitchFamily="34" charset="0"/>
              </a:rPr>
              <a:t>several examples of general promises from the Bible on which you daily rely - i.e. 1 John 1:9What is the source of the promises to which Peter refers?</a:t>
            </a:r>
          </a:p>
          <a:p>
            <a:pPr marL="625475" lvl="2" indent="-280988"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Matthew 6:33</a:t>
            </a:r>
          </a:p>
          <a:p>
            <a:pPr marL="625475" lvl="2" indent="-280988"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1 Corinthians 10:13</a:t>
            </a:r>
          </a:p>
          <a:p>
            <a:pPr marL="625475" lvl="2" indent="-280988"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James 4:7</a:t>
            </a:r>
          </a:p>
          <a:p>
            <a:pPr marL="625475" lvl="2" indent="-280988"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James 1:2-4</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3812397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par>
                          <p:cTn id="11" fill="hold">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4" dur="500"/>
                                        <p:tgtEl>
                                          <p:spTgt spid="59395">
                                            <p:txEl>
                                              <p:pRg st="1" end="1"/>
                                            </p:txEl>
                                          </p:spTgt>
                                        </p:tgtEl>
                                      </p:cBhvr>
                                    </p:animEffect>
                                  </p:childTnLst>
                                </p:cTn>
                              </p:par>
                            </p:childTnLst>
                          </p:cTn>
                        </p:par>
                        <p:par>
                          <p:cTn id="15" fill="hold">
                            <p:stCondLst>
                              <p:cond delay="1000"/>
                            </p:stCondLst>
                            <p:childTnLst>
                              <p:par>
                                <p:cTn id="16" presetID="14" presetClass="entr" presetSubtype="10" fill="hold" grpId="0" nodeType="afterEffect">
                                  <p:stCondLst>
                                    <p:cond delay="1000"/>
                                  </p:stCondLst>
                                  <p:childTnLst>
                                    <p:set>
                                      <p:cBhvr>
                                        <p:cTn id="17"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8" dur="500"/>
                                        <p:tgtEl>
                                          <p:spTgt spid="59395">
                                            <p:txEl>
                                              <p:pRg st="2" end="2"/>
                                            </p:txEl>
                                          </p:spTgt>
                                        </p:tgtEl>
                                      </p:cBhvr>
                                    </p:animEffect>
                                  </p:childTnLst>
                                </p:cTn>
                              </p:par>
                            </p:childTnLst>
                          </p:cTn>
                        </p:par>
                        <p:par>
                          <p:cTn id="19" fill="hold">
                            <p:stCondLst>
                              <p:cond delay="2500"/>
                            </p:stCondLst>
                            <p:childTnLst>
                              <p:par>
                                <p:cTn id="20" presetID="14" presetClass="entr" presetSubtype="10" fill="hold" grpId="0" nodeType="afterEffect">
                                  <p:stCondLst>
                                    <p:cond delay="100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2" dur="500"/>
                                        <p:tgtEl>
                                          <p:spTgt spid="59395">
                                            <p:txEl>
                                              <p:pRg st="3" end="3"/>
                                            </p:txEl>
                                          </p:spTgt>
                                        </p:tgtEl>
                                      </p:cBhvr>
                                    </p:animEffect>
                                  </p:childTnLst>
                                </p:cTn>
                              </p:par>
                            </p:childTnLst>
                          </p:cTn>
                        </p:par>
                        <p:par>
                          <p:cTn id="23" fill="hold">
                            <p:stCondLst>
                              <p:cond delay="4000"/>
                            </p:stCondLst>
                            <p:childTnLst>
                              <p:par>
                                <p:cTn id="24" presetID="14" presetClass="entr" presetSubtype="10" fill="hold" grpId="0" nodeType="afterEffect">
                                  <p:stCondLst>
                                    <p:cond delay="1000"/>
                                  </p:stCondLst>
                                  <p:childTnLst>
                                    <p:set>
                                      <p:cBhvr>
                                        <p:cTn id="25"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26"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10886"/>
            <a:ext cx="9144000" cy="492443"/>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9 – The Promises of God</a:t>
            </a:r>
            <a:endParaRPr lang="en-US" altLang="en-US" sz="32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09600"/>
            <a:ext cx="9144000" cy="6248400"/>
          </a:xfrm>
          <a:noFill/>
        </p:spPr>
        <p:txBody>
          <a:bodyPr/>
          <a:lstStyle/>
          <a:p>
            <a:pPr marL="401638" indent="-346075"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Give at least one example of a specific promise from God’s word that you have claimed for your own </a:t>
            </a:r>
            <a:r>
              <a:rPr lang="en-US" altLang="en-US" sz="3200" b="1" dirty="0" smtClean="0">
                <a:solidFill>
                  <a:srgbClr val="FFFFFF"/>
                </a:solidFill>
                <a:latin typeface="Arial Narrow" panose="020B0606020202030204" pitchFamily="34" charset="0"/>
              </a:rPr>
              <a:t>life</a:t>
            </a:r>
          </a:p>
          <a:p>
            <a:pPr marL="401638" indent="-346075" eaLnBrk="1" hangingPunct="1">
              <a:buNone/>
            </a:pPr>
            <a:r>
              <a:rPr lang="en-US" altLang="en-US" sz="3200" b="1" dirty="0" smtClean="0">
                <a:solidFill>
                  <a:srgbClr val="FFFFFF"/>
                </a:solidFill>
                <a:latin typeface="Arial Narrow" panose="020B0606020202030204" pitchFamily="34" charset="0"/>
              </a:rPr>
              <a:t>	</a:t>
            </a:r>
            <a:r>
              <a:rPr lang="en-US" altLang="en-US" sz="3200" b="1" u="sng" dirty="0" smtClean="0">
                <a:solidFill>
                  <a:srgbClr val="FFFFFF"/>
                </a:solidFill>
                <a:latin typeface="Arial Narrow" panose="020B0606020202030204" pitchFamily="34" charset="0"/>
              </a:rPr>
              <a:t>NONE – Though I can apply general principles that arise from it, though not the specific promise – i.e. </a:t>
            </a:r>
          </a:p>
          <a:p>
            <a:pPr marL="401638" indent="-346075" eaLnBrk="1" hangingPunct="1">
              <a:buNone/>
            </a:pPr>
            <a:r>
              <a:rPr lang="en-US" altLang="en-US" sz="2800" b="1" dirty="0" smtClean="0">
                <a:solidFill>
                  <a:srgbClr val="FFFFFF"/>
                </a:solidFill>
                <a:latin typeface="Arial Narrow" panose="020B0606020202030204" pitchFamily="34" charset="0"/>
              </a:rPr>
              <a:t>	a. John 14:1-3 </a:t>
            </a:r>
          </a:p>
          <a:p>
            <a:pPr marL="746125" indent="-288925" eaLnBrk="1" hangingPunct="1">
              <a:buNone/>
            </a:pPr>
            <a:r>
              <a:rPr lang="en-US" altLang="en-US" sz="2800" b="1" dirty="0" smtClean="0">
                <a:solidFill>
                  <a:srgbClr val="FFFFFF"/>
                </a:solidFill>
                <a:latin typeface="Arial Narrow" panose="020B0606020202030204" pitchFamily="34" charset="0"/>
              </a:rPr>
              <a:t>b</a:t>
            </a:r>
            <a:r>
              <a:rPr lang="en-US" altLang="en-US" sz="2800" b="1" dirty="0">
                <a:solidFill>
                  <a:srgbClr val="FFFFFF"/>
                </a:solidFill>
                <a:latin typeface="Arial Narrow" panose="020B0606020202030204" pitchFamily="34" charset="0"/>
              </a:rPr>
              <a:t>. It was given to His disciples prior to His crucifixion, resurrection and ascension.  </a:t>
            </a:r>
          </a:p>
          <a:p>
            <a:pPr marL="746125" indent="-288925" eaLnBrk="1" hangingPunct="1">
              <a:buNone/>
            </a:pPr>
            <a:r>
              <a:rPr lang="en-US" altLang="en-US" sz="2800" b="1" dirty="0" smtClean="0">
                <a:solidFill>
                  <a:srgbClr val="FFFFFF"/>
                </a:solidFill>
                <a:latin typeface="Arial Narrow" panose="020B0606020202030204" pitchFamily="34" charset="0"/>
              </a:rPr>
              <a:t>c</a:t>
            </a:r>
            <a:r>
              <a:rPr lang="en-US" altLang="en-US" sz="2800" b="1" dirty="0">
                <a:solidFill>
                  <a:srgbClr val="FFFFFF"/>
                </a:solidFill>
                <a:latin typeface="Arial Narrow" panose="020B0606020202030204" pitchFamily="34" charset="0"/>
              </a:rPr>
              <a:t>. I can claim the same promise in principle that Jesus is also preparing a place for me and will return to take me to heaven to be with Him - because other scriptures also back up that claim and application (1 Thess. 4, etc.)</a:t>
            </a:r>
            <a:r>
              <a:rPr lang="en-US" altLang="en-US" sz="2800" b="1" dirty="0" smtClean="0">
                <a:solidFill>
                  <a:srgbClr val="FFFFFF"/>
                </a:solidFill>
                <a:latin typeface="Arial Narrow" panose="020B0606020202030204" pitchFamily="34" charset="0"/>
              </a:rPr>
              <a:t> </a:t>
            </a:r>
            <a:endParaRPr lang="en-US" altLang="en-US" sz="28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3890383437"/>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par>
                          <p:cTn id="11" fill="hold">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4" dur="500"/>
                                        <p:tgtEl>
                                          <p:spTgt spid="59395">
                                            <p:txEl>
                                              <p:pRg st="1" end="1"/>
                                            </p:txEl>
                                          </p:spTgt>
                                        </p:tgtEl>
                                      </p:cBhvr>
                                    </p:animEffect>
                                  </p:childTnLst>
                                </p:cTn>
                              </p:par>
                            </p:childTnLst>
                          </p:cTn>
                        </p:par>
                        <p:par>
                          <p:cTn id="15" fill="hold">
                            <p:stCondLst>
                              <p:cond delay="1000"/>
                            </p:stCondLst>
                            <p:childTnLst>
                              <p:par>
                                <p:cTn id="16" presetID="14" presetClass="entr" presetSubtype="10" fill="hold" grpId="0" nodeType="afterEffect">
                                  <p:stCondLst>
                                    <p:cond delay="1500"/>
                                  </p:stCondLst>
                                  <p:childTnLst>
                                    <p:set>
                                      <p:cBhvr>
                                        <p:cTn id="17"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8" dur="500"/>
                                        <p:tgtEl>
                                          <p:spTgt spid="59395">
                                            <p:txEl>
                                              <p:pRg st="2" end="2"/>
                                            </p:txEl>
                                          </p:spTgt>
                                        </p:tgtEl>
                                      </p:cBhvr>
                                    </p:animEffect>
                                  </p:childTnLst>
                                </p:cTn>
                              </p:par>
                            </p:childTnLst>
                          </p:cTn>
                        </p:par>
                        <p:par>
                          <p:cTn id="19" fill="hold">
                            <p:stCondLst>
                              <p:cond delay="3000"/>
                            </p:stCondLst>
                            <p:childTnLst>
                              <p:par>
                                <p:cTn id="20" presetID="14" presetClass="entr" presetSubtype="10" fill="hold" grpId="0" nodeType="afterEffect">
                                  <p:stCondLst>
                                    <p:cond delay="150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2" dur="500"/>
                                        <p:tgtEl>
                                          <p:spTgt spid="59395">
                                            <p:txEl>
                                              <p:pRg st="3" end="3"/>
                                            </p:txEl>
                                          </p:spTgt>
                                        </p:tgtEl>
                                      </p:cBhvr>
                                    </p:animEffect>
                                  </p:childTnLst>
                                </p:cTn>
                              </p:par>
                            </p:childTnLst>
                          </p:cTn>
                        </p:par>
                        <p:par>
                          <p:cTn id="23" fill="hold">
                            <p:stCondLst>
                              <p:cond delay="5000"/>
                            </p:stCondLst>
                            <p:childTnLst>
                              <p:par>
                                <p:cTn id="24" presetID="14" presetClass="entr" presetSubtype="10" fill="hold" grpId="0" nodeType="afterEffect">
                                  <p:stCondLst>
                                    <p:cond delay="1500"/>
                                  </p:stCondLst>
                                  <p:childTnLst>
                                    <p:set>
                                      <p:cBhvr>
                                        <p:cTn id="25"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26"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344488" indent="-344488" eaLnBrk="1" hangingPunct="1">
              <a:buNone/>
            </a:pPr>
            <a:r>
              <a:rPr lang="en-US" altLang="en-US" sz="3200" b="1" dirty="0">
                <a:solidFill>
                  <a:srgbClr val="FFFFFF"/>
                </a:solidFill>
                <a:latin typeface="Arial Narrow" panose="020B0606020202030204" pitchFamily="34" charset="0"/>
              </a:rPr>
              <a:t>4. Find two conditional and two unconditional promises from the </a:t>
            </a:r>
            <a:r>
              <a:rPr lang="en-US" altLang="en-US" sz="3200" b="1" dirty="0" smtClean="0">
                <a:solidFill>
                  <a:srgbClr val="FFFFFF"/>
                </a:solidFill>
                <a:latin typeface="Arial Narrow" panose="020B0606020202030204" pitchFamily="34" charset="0"/>
              </a:rPr>
              <a:t>Scriptures</a:t>
            </a:r>
          </a:p>
          <a:p>
            <a:pPr marL="569913" lvl="1" indent="-401638" eaLnBrk="1" hangingPunct="1">
              <a:buAutoNum type="alphaLcPeriod"/>
            </a:pPr>
            <a:r>
              <a:rPr lang="en-US" altLang="en-US" sz="3200" b="1" dirty="0" smtClean="0">
                <a:solidFill>
                  <a:srgbClr val="FFFFFF"/>
                </a:solidFill>
                <a:latin typeface="Arial Narrow" panose="020B0606020202030204" pitchFamily="34" charset="0"/>
              </a:rPr>
              <a:t>Conditional:</a:t>
            </a:r>
          </a:p>
          <a:p>
            <a:pPr marL="746125" lvl="2" indent="-344488" eaLnBrk="1" hangingPunct="1">
              <a:buFont typeface="Arial" panose="020B0604020202020204" pitchFamily="34" charset="0"/>
              <a:buChar char="•"/>
            </a:pPr>
            <a:r>
              <a:rPr lang="en-US" altLang="en-US" sz="2800" b="1" dirty="0" smtClean="0">
                <a:solidFill>
                  <a:srgbClr val="FFFFFF"/>
                </a:solidFill>
                <a:latin typeface="Arial Narrow" panose="020B0606020202030204" pitchFamily="34" charset="0"/>
              </a:rPr>
              <a:t> </a:t>
            </a:r>
            <a:endParaRPr lang="en-US" altLang="en-US" sz="2800" b="1" dirty="0">
              <a:solidFill>
                <a:srgbClr val="FFFFFF"/>
              </a:solidFill>
              <a:latin typeface="Arial Narrow" panose="020B0606020202030204" pitchFamily="34" charset="0"/>
            </a:endParaRPr>
          </a:p>
          <a:p>
            <a:pPr marL="746125" lvl="2" indent="-344488" eaLnBrk="1" hangingPunct="1">
              <a:buFont typeface="Arial" panose="020B0604020202020204" pitchFamily="34" charset="0"/>
              <a:buChar char="•"/>
            </a:pPr>
            <a:r>
              <a:rPr lang="en-US" altLang="en-US" sz="2800" b="1" dirty="0" smtClean="0">
                <a:solidFill>
                  <a:srgbClr val="FFFFFF"/>
                </a:solidFill>
                <a:latin typeface="Arial Narrow" panose="020B0606020202030204" pitchFamily="34" charset="0"/>
              </a:rPr>
              <a:t> </a:t>
            </a:r>
            <a:endParaRPr lang="en-US" altLang="en-US" sz="3200" b="1" dirty="0">
              <a:solidFill>
                <a:srgbClr val="FFFFFF"/>
              </a:solidFill>
              <a:latin typeface="Arial Narrow" panose="020B0606020202030204" pitchFamily="34" charset="0"/>
            </a:endParaRPr>
          </a:p>
          <a:p>
            <a:pPr marL="635000" lvl="1" indent="-466725" eaLnBrk="1" hangingPunct="1">
              <a:buFont typeface="+mj-lt"/>
              <a:buAutoNum type="alphaLcPeriod"/>
            </a:pPr>
            <a:r>
              <a:rPr lang="en-US" altLang="en-US" sz="3200" b="1" dirty="0" smtClean="0">
                <a:solidFill>
                  <a:srgbClr val="FFFFFF"/>
                </a:solidFill>
                <a:latin typeface="Arial Narrow" panose="020B0606020202030204" pitchFamily="34" charset="0"/>
              </a:rPr>
              <a:t>Unconditional</a:t>
            </a:r>
          </a:p>
          <a:p>
            <a:pPr marL="801688" lvl="2" indent="-400050" eaLnBrk="1" hangingPunct="1">
              <a:buFont typeface="Arial" panose="020B0604020202020204" pitchFamily="34" charset="0"/>
              <a:buChar char="•"/>
            </a:pPr>
            <a:r>
              <a:rPr lang="en-US" altLang="en-US" sz="2800" b="1" dirty="0">
                <a:solidFill>
                  <a:srgbClr val="FFFFFF"/>
                </a:solidFill>
                <a:latin typeface="Arial Narrow" panose="020B0606020202030204" pitchFamily="34" charset="0"/>
              </a:rPr>
              <a:t> </a:t>
            </a:r>
            <a:endParaRPr lang="en-US" altLang="en-US" sz="2800" b="1" dirty="0" smtClean="0">
              <a:solidFill>
                <a:srgbClr val="FFFFFF"/>
              </a:solidFill>
              <a:latin typeface="Arial Narrow" panose="020B0606020202030204" pitchFamily="34" charset="0"/>
            </a:endParaRPr>
          </a:p>
          <a:p>
            <a:pPr marL="801688" lvl="2" indent="-400050" eaLnBrk="1" hangingPunct="1">
              <a:buFont typeface="Arial" panose="020B0604020202020204" pitchFamily="34" charset="0"/>
              <a:buChar char="•"/>
            </a:pPr>
            <a:r>
              <a:rPr lang="en-US" altLang="en-US" sz="2800" b="1" dirty="0">
                <a:solidFill>
                  <a:srgbClr val="FFFFFF"/>
                </a:solidFill>
                <a:latin typeface="Arial Narrow" panose="020B0606020202030204" pitchFamily="34" charset="0"/>
              </a:rPr>
              <a:t> </a:t>
            </a:r>
            <a:endParaRPr lang="en-US" altLang="en-US" sz="2800" b="1" dirty="0" smtClean="0">
              <a:solidFill>
                <a:srgbClr val="FFFFFF"/>
              </a:solidFill>
              <a:latin typeface="Arial Narrow" panose="020B0606020202030204"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cTn>
                              </p:par>
                            </p:childTnLst>
                          </p:cTn>
                        </p:par>
                        <p:par>
                          <p:cTn id="13" fill="hold">
                            <p:stCondLst>
                              <p:cond delay="500"/>
                            </p:stCondLst>
                            <p:childTnLst>
                              <p:par>
                                <p:cTn id="14" presetID="53" presetClass="entr" presetSubtype="0" fill="hold" grpId="0" nodeType="afterEffect">
                                  <p:stCondLst>
                                    <p:cond delay="0"/>
                                  </p:stCondLst>
                                  <p:childTnLst>
                                    <p:set>
                                      <p:cBhvr>
                                        <p:cTn id="15" dur="1" fill="hold">
                                          <p:stCondLst>
                                            <p:cond delay="0"/>
                                          </p:stCondLst>
                                        </p:cTn>
                                        <p:tgtEl>
                                          <p:spTgt spid="60419">
                                            <p:txEl>
                                              <p:pRg st="1" end="1"/>
                                            </p:txEl>
                                          </p:spTgt>
                                        </p:tgtEl>
                                        <p:attrNameLst>
                                          <p:attrName>style.visibility</p:attrName>
                                        </p:attrNameLst>
                                      </p:cBhvr>
                                      <p:to>
                                        <p:strVal val="visible"/>
                                      </p:to>
                                    </p:set>
                                    <p:anim calcmode="lin" valueType="num">
                                      <p:cBhvr>
                                        <p:cTn id="16"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60419">
                                            <p:txEl>
                                              <p:pRg st="1" end="1"/>
                                            </p:txEl>
                                          </p:spTgt>
                                        </p:tgtEl>
                                      </p:cBhvr>
                                    </p:animEffect>
                                  </p:childTnLst>
                                </p:cTn>
                              </p:par>
                            </p:childTnLst>
                          </p:cTn>
                        </p:par>
                        <p:par>
                          <p:cTn id="19" fill="hold">
                            <p:stCondLst>
                              <p:cond delay="1000"/>
                            </p:stCondLst>
                            <p:childTnLst>
                              <p:par>
                                <p:cTn id="20" presetID="53" presetClass="entr" presetSubtype="0" fill="hold" grpId="0" nodeType="after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 calcmode="lin" valueType="num">
                                      <p:cBhvr>
                                        <p:cTn id="22"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60419">
                                            <p:txEl>
                                              <p:pRg st="2" end="2"/>
                                            </p:txEl>
                                          </p:spTgt>
                                        </p:tgtEl>
                                      </p:cBhvr>
                                    </p:animEffect>
                                  </p:childTnLst>
                                </p:cTn>
                              </p:par>
                            </p:childTnLst>
                          </p:cTn>
                        </p:par>
                        <p:par>
                          <p:cTn id="25" fill="hold">
                            <p:stCondLst>
                              <p:cond delay="1500"/>
                            </p:stCondLst>
                            <p:childTnLst>
                              <p:par>
                                <p:cTn id="26" presetID="53" presetClass="entr" presetSubtype="0" fill="hold" grpId="0" nodeType="afterEffect">
                                  <p:stCondLst>
                                    <p:cond delay="0"/>
                                  </p:stCondLst>
                                  <p:childTnLst>
                                    <p:set>
                                      <p:cBhvr>
                                        <p:cTn id="27" dur="1" fill="hold">
                                          <p:stCondLst>
                                            <p:cond delay="0"/>
                                          </p:stCondLst>
                                        </p:cTn>
                                        <p:tgtEl>
                                          <p:spTgt spid="60419">
                                            <p:txEl>
                                              <p:pRg st="3" end="3"/>
                                            </p:txEl>
                                          </p:spTgt>
                                        </p:tgtEl>
                                        <p:attrNameLst>
                                          <p:attrName>style.visibility</p:attrName>
                                        </p:attrNameLst>
                                      </p:cBhvr>
                                      <p:to>
                                        <p:strVal val="visible"/>
                                      </p:to>
                                    </p:set>
                                    <p:anim calcmode="lin" valueType="num">
                                      <p:cBhvr>
                                        <p:cTn id="28" dur="500" fill="hold"/>
                                        <p:tgtEl>
                                          <p:spTgt spid="6041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6041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6041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60419">
                                            <p:txEl>
                                              <p:pRg st="4" end="4"/>
                                            </p:txEl>
                                          </p:spTgt>
                                        </p:tgtEl>
                                        <p:attrNameLst>
                                          <p:attrName>style.visibility</p:attrName>
                                        </p:attrNameLst>
                                      </p:cBhvr>
                                      <p:to>
                                        <p:strVal val="visible"/>
                                      </p:to>
                                    </p:set>
                                    <p:anim calcmode="lin" valueType="num">
                                      <p:cBhvr>
                                        <p:cTn id="35" dur="500" fill="hold"/>
                                        <p:tgtEl>
                                          <p:spTgt spid="60419">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60419">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60419">
                                            <p:txEl>
                                              <p:pRg st="4" end="4"/>
                                            </p:txEl>
                                          </p:spTgt>
                                        </p:tgtEl>
                                      </p:cBhvr>
                                    </p:animEffect>
                                  </p:childTnLst>
                                </p:cTn>
                              </p:par>
                            </p:childTnLst>
                          </p:cTn>
                        </p:par>
                        <p:par>
                          <p:cTn id="38" fill="hold">
                            <p:stCondLst>
                              <p:cond delay="500"/>
                            </p:stCondLst>
                            <p:childTnLst>
                              <p:par>
                                <p:cTn id="39" presetID="53" presetClass="entr" presetSubtype="0" fill="hold" grpId="0" nodeType="afterEffect">
                                  <p:stCondLst>
                                    <p:cond delay="0"/>
                                  </p:stCondLst>
                                  <p:childTnLst>
                                    <p:set>
                                      <p:cBhvr>
                                        <p:cTn id="40" dur="1" fill="hold">
                                          <p:stCondLst>
                                            <p:cond delay="0"/>
                                          </p:stCondLst>
                                        </p:cTn>
                                        <p:tgtEl>
                                          <p:spTgt spid="60419">
                                            <p:txEl>
                                              <p:pRg st="5" end="5"/>
                                            </p:txEl>
                                          </p:spTgt>
                                        </p:tgtEl>
                                        <p:attrNameLst>
                                          <p:attrName>style.visibility</p:attrName>
                                        </p:attrNameLst>
                                      </p:cBhvr>
                                      <p:to>
                                        <p:strVal val="visible"/>
                                      </p:to>
                                    </p:set>
                                    <p:anim calcmode="lin" valueType="num">
                                      <p:cBhvr>
                                        <p:cTn id="41" dur="500" fill="hold"/>
                                        <p:tgtEl>
                                          <p:spTgt spid="60419">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60419">
                                            <p:txEl>
                                              <p:pRg st="5" end="5"/>
                                            </p:txEl>
                                          </p:spTgt>
                                        </p:tgtEl>
                                        <p:attrNameLst>
                                          <p:attrName>ppt_h</p:attrName>
                                        </p:attrNameLst>
                                      </p:cBhvr>
                                      <p:tavLst>
                                        <p:tav tm="0">
                                          <p:val>
                                            <p:fltVal val="0"/>
                                          </p:val>
                                        </p:tav>
                                        <p:tav tm="100000">
                                          <p:val>
                                            <p:strVal val="#ppt_h"/>
                                          </p:val>
                                        </p:tav>
                                      </p:tavLst>
                                    </p:anim>
                                    <p:animEffect transition="in" filter="fade">
                                      <p:cBhvr>
                                        <p:cTn id="43" dur="500"/>
                                        <p:tgtEl>
                                          <p:spTgt spid="60419">
                                            <p:txEl>
                                              <p:pRg st="5" end="5"/>
                                            </p:txEl>
                                          </p:spTgt>
                                        </p:tgtEl>
                                      </p:cBhvr>
                                    </p:animEffect>
                                  </p:childTnLst>
                                </p:cTn>
                              </p:par>
                            </p:childTnLst>
                          </p:cTn>
                        </p:par>
                        <p:par>
                          <p:cTn id="44" fill="hold">
                            <p:stCondLst>
                              <p:cond delay="1000"/>
                            </p:stCondLst>
                            <p:childTnLst>
                              <p:par>
                                <p:cTn id="45" presetID="53" presetClass="entr" presetSubtype="0" fill="hold" grpId="0" nodeType="afterEffect">
                                  <p:stCondLst>
                                    <p:cond delay="0"/>
                                  </p:stCondLst>
                                  <p:childTnLst>
                                    <p:set>
                                      <p:cBhvr>
                                        <p:cTn id="46" dur="1" fill="hold">
                                          <p:stCondLst>
                                            <p:cond delay="0"/>
                                          </p:stCondLst>
                                        </p:cTn>
                                        <p:tgtEl>
                                          <p:spTgt spid="60419">
                                            <p:txEl>
                                              <p:pRg st="6" end="6"/>
                                            </p:txEl>
                                          </p:spTgt>
                                        </p:tgtEl>
                                        <p:attrNameLst>
                                          <p:attrName>style.visibility</p:attrName>
                                        </p:attrNameLst>
                                      </p:cBhvr>
                                      <p:to>
                                        <p:strVal val="visible"/>
                                      </p:to>
                                    </p:set>
                                    <p:anim calcmode="lin" valueType="num">
                                      <p:cBhvr>
                                        <p:cTn id="47" dur="500" fill="hold"/>
                                        <p:tgtEl>
                                          <p:spTgt spid="60419">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60419">
                                            <p:txEl>
                                              <p:pRg st="6" end="6"/>
                                            </p:txEl>
                                          </p:spTgt>
                                        </p:tgtEl>
                                        <p:attrNameLst>
                                          <p:attrName>ppt_h</p:attrName>
                                        </p:attrNameLst>
                                      </p:cBhvr>
                                      <p:tavLst>
                                        <p:tav tm="0">
                                          <p:val>
                                            <p:fltVal val="0"/>
                                          </p:val>
                                        </p:tav>
                                        <p:tav tm="100000">
                                          <p:val>
                                            <p:strVal val="#ppt_h"/>
                                          </p:val>
                                        </p:tav>
                                      </p:tavLst>
                                    </p:anim>
                                    <p:animEffect transition="in" filter="fade">
                                      <p:cBhvr>
                                        <p:cTn id="49" dur="500"/>
                                        <p:tgtEl>
                                          <p:spTgt spid="604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457200" indent="-457200" eaLnBrk="1" hangingPunct="1">
              <a:buNone/>
              <a:tabLst>
                <a:tab pos="401638" algn="l"/>
              </a:tabLst>
            </a:pPr>
            <a:r>
              <a:rPr lang="en-US" altLang="en-US" sz="3200" b="1" dirty="0">
                <a:solidFill>
                  <a:srgbClr val="FFFFFF"/>
                </a:solidFill>
                <a:latin typeface="Arial Narrow" panose="020B0606020202030204" pitchFamily="34" charset="0"/>
              </a:rPr>
              <a:t>4. Find two conditional and two unconditional promises from the </a:t>
            </a:r>
            <a:r>
              <a:rPr lang="en-US" altLang="en-US" sz="3200" b="1" dirty="0" smtClean="0">
                <a:solidFill>
                  <a:srgbClr val="FFFFFF"/>
                </a:solidFill>
                <a:latin typeface="Arial Narrow" panose="020B0606020202030204" pitchFamily="34" charset="0"/>
              </a:rPr>
              <a:t>Scriptures</a:t>
            </a:r>
          </a:p>
          <a:p>
            <a:pPr marL="690563" lvl="1" indent="-401638" eaLnBrk="1" hangingPunct="1">
              <a:buAutoNum type="alphaLcPeriod"/>
            </a:pPr>
            <a:r>
              <a:rPr lang="en-US" altLang="en-US" sz="3200" b="1" dirty="0" smtClean="0">
                <a:solidFill>
                  <a:srgbClr val="FFFFFF"/>
                </a:solidFill>
                <a:latin typeface="Arial Narrow" panose="020B0606020202030204" pitchFamily="34" charset="0"/>
              </a:rPr>
              <a:t>Conditional:</a:t>
            </a:r>
          </a:p>
          <a:p>
            <a:pPr marL="801688" lvl="2" indent="-344488" eaLnBrk="1" hangingPunct="1">
              <a:buFont typeface="Arial" panose="020B0604020202020204" pitchFamily="34" charset="0"/>
              <a:buChar char="•"/>
              <a:tabLst>
                <a:tab pos="746125" algn="l"/>
              </a:tabLst>
            </a:pPr>
            <a:r>
              <a:rPr lang="en-US" altLang="en-US" sz="2800" b="1" dirty="0" smtClean="0">
                <a:solidFill>
                  <a:srgbClr val="FFFFFF"/>
                </a:solidFill>
                <a:latin typeface="Arial Narrow" panose="020B0606020202030204" pitchFamily="34" charset="0"/>
              </a:rPr>
              <a:t> Matthew 6:33 – must seek first to receive</a:t>
            </a:r>
            <a:endParaRPr lang="en-US" altLang="en-US" sz="2800" b="1" dirty="0">
              <a:solidFill>
                <a:srgbClr val="FFFFFF"/>
              </a:solidFill>
              <a:latin typeface="Arial Narrow" panose="020B0606020202030204" pitchFamily="34" charset="0"/>
            </a:endParaRPr>
          </a:p>
          <a:p>
            <a:pPr marL="801688" lvl="2" indent="-344488" eaLnBrk="1" hangingPunct="1">
              <a:buFont typeface="Arial" panose="020B0604020202020204" pitchFamily="34" charset="0"/>
              <a:buChar char="•"/>
            </a:pPr>
            <a:r>
              <a:rPr lang="en-US" altLang="en-US" sz="2800" b="1" dirty="0" smtClean="0">
                <a:solidFill>
                  <a:srgbClr val="FFFFFF"/>
                </a:solidFill>
                <a:latin typeface="Arial Narrow" panose="020B0606020202030204" pitchFamily="34" charset="0"/>
              </a:rPr>
              <a:t> John 5:24 – must hear &amp; believe to receive</a:t>
            </a:r>
          </a:p>
          <a:p>
            <a:pPr marL="801688" lvl="2" indent="-344488" eaLnBrk="1" hangingPunct="1">
              <a:buFont typeface="Arial" panose="020B0604020202020204" pitchFamily="34" charset="0"/>
              <a:buChar char="•"/>
            </a:pPr>
            <a:r>
              <a:rPr lang="en-US" altLang="en-US" sz="2800" b="1" dirty="0" smtClean="0">
                <a:solidFill>
                  <a:srgbClr val="FFFFFF"/>
                </a:solidFill>
                <a:latin typeface="Arial Narrow" panose="020B0606020202030204" pitchFamily="34" charset="0"/>
              </a:rPr>
              <a:t>Revelation 20:15 – name must be in the book of life</a:t>
            </a:r>
            <a:endParaRPr lang="en-US" altLang="en-US" sz="3200" b="1" dirty="0">
              <a:solidFill>
                <a:srgbClr val="FFFFFF"/>
              </a:solidFill>
              <a:latin typeface="Arial Narrow" panose="020B0606020202030204" pitchFamily="34" charset="0"/>
            </a:endParaRPr>
          </a:p>
          <a:p>
            <a:pPr marL="690563" lvl="1" indent="-401638" eaLnBrk="1" hangingPunct="1">
              <a:buFont typeface="+mj-lt"/>
              <a:buAutoNum type="alphaLcPeriod"/>
            </a:pPr>
            <a:r>
              <a:rPr lang="en-US" altLang="en-US" sz="3200" b="1" dirty="0" smtClean="0">
                <a:solidFill>
                  <a:srgbClr val="FFFFFF"/>
                </a:solidFill>
                <a:latin typeface="Arial Narrow" panose="020B0606020202030204" pitchFamily="34" charset="0"/>
              </a:rPr>
              <a:t>Unconditional</a:t>
            </a:r>
          </a:p>
          <a:p>
            <a:pPr marL="746125" lvl="2" indent="-288925" eaLnBrk="1" hangingPunct="1">
              <a:buFont typeface="Arial" panose="020B0604020202020204" pitchFamily="34" charset="0"/>
              <a:buChar char="•"/>
            </a:pPr>
            <a:r>
              <a:rPr lang="en-US" altLang="en-US" sz="2800" b="1" dirty="0">
                <a:solidFill>
                  <a:srgbClr val="FFFFFF"/>
                </a:solidFill>
                <a:latin typeface="Arial Narrow" panose="020B0606020202030204" pitchFamily="34" charset="0"/>
              </a:rPr>
              <a:t> </a:t>
            </a:r>
            <a:r>
              <a:rPr lang="en-US" altLang="en-US" sz="2800" b="1" dirty="0" smtClean="0">
                <a:solidFill>
                  <a:srgbClr val="FFFFFF"/>
                </a:solidFill>
                <a:latin typeface="Arial Narrow" panose="020B0606020202030204" pitchFamily="34" charset="0"/>
              </a:rPr>
              <a:t>Acts 1:11 – Jesus will return in same way as He left</a:t>
            </a:r>
          </a:p>
          <a:p>
            <a:pPr marL="746125" lvl="2" indent="-288925" eaLnBrk="1" hangingPunct="1">
              <a:buFont typeface="Arial" panose="020B0604020202020204" pitchFamily="34" charset="0"/>
              <a:buChar char="•"/>
            </a:pPr>
            <a:r>
              <a:rPr lang="en-US" altLang="en-US" sz="2800" b="1" dirty="0">
                <a:solidFill>
                  <a:srgbClr val="FFFFFF"/>
                </a:solidFill>
                <a:latin typeface="Arial Narrow" panose="020B0606020202030204" pitchFamily="34" charset="0"/>
              </a:rPr>
              <a:t> </a:t>
            </a:r>
            <a:r>
              <a:rPr lang="en-US" altLang="en-US" sz="2800" b="1" dirty="0" smtClean="0">
                <a:solidFill>
                  <a:srgbClr val="FFFFFF"/>
                </a:solidFill>
                <a:latin typeface="Arial Narrow" panose="020B0606020202030204" pitchFamily="34" charset="0"/>
              </a:rPr>
              <a:t>Matthew 28:20 – Jesus with disciples unto the end</a:t>
            </a:r>
          </a:p>
          <a:p>
            <a:pPr marL="746125" lvl="2" indent="-288925" eaLnBrk="1" hangingPunct="1">
              <a:buFont typeface="Arial" panose="020B0604020202020204" pitchFamily="34" charset="0"/>
              <a:buChar char="•"/>
            </a:pPr>
            <a:r>
              <a:rPr lang="en-US" altLang="en-US" sz="2800" b="1" dirty="0" smtClean="0">
                <a:solidFill>
                  <a:srgbClr val="FFFFFF"/>
                </a:solidFill>
                <a:latin typeface="Arial Narrow" panose="020B0606020202030204" pitchFamily="34" charset="0"/>
              </a:rPr>
              <a:t>Romans 8:31-39 – no separation of believer &amp; God’s love</a:t>
            </a:r>
          </a:p>
        </p:txBody>
      </p:sp>
    </p:spTree>
    <p:extLst>
      <p:ext uri="{BB962C8B-B14F-4D97-AF65-F5344CB8AC3E}">
        <p14:creationId xmlns:p14="http://schemas.microsoft.com/office/powerpoint/2010/main" val="20124557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cTn>
                              </p:par>
                            </p:childTnLst>
                          </p:cTn>
                        </p:par>
                        <p:par>
                          <p:cTn id="13" fill="hold">
                            <p:stCondLst>
                              <p:cond delay="500"/>
                            </p:stCondLst>
                            <p:childTnLst>
                              <p:par>
                                <p:cTn id="14" presetID="53" presetClass="entr" presetSubtype="0" fill="hold" grpId="0" nodeType="afterEffect">
                                  <p:stCondLst>
                                    <p:cond delay="0"/>
                                  </p:stCondLst>
                                  <p:childTnLst>
                                    <p:set>
                                      <p:cBhvr>
                                        <p:cTn id="15" dur="1" fill="hold">
                                          <p:stCondLst>
                                            <p:cond delay="0"/>
                                          </p:stCondLst>
                                        </p:cTn>
                                        <p:tgtEl>
                                          <p:spTgt spid="60419">
                                            <p:txEl>
                                              <p:pRg st="1" end="1"/>
                                            </p:txEl>
                                          </p:spTgt>
                                        </p:tgtEl>
                                        <p:attrNameLst>
                                          <p:attrName>style.visibility</p:attrName>
                                        </p:attrNameLst>
                                      </p:cBhvr>
                                      <p:to>
                                        <p:strVal val="visible"/>
                                      </p:to>
                                    </p:set>
                                    <p:anim calcmode="lin" valueType="num">
                                      <p:cBhvr>
                                        <p:cTn id="16"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60419">
                                            <p:txEl>
                                              <p:pRg st="1" end="1"/>
                                            </p:txEl>
                                          </p:spTgt>
                                        </p:tgtEl>
                                      </p:cBhvr>
                                    </p:animEffect>
                                  </p:childTnLst>
                                </p:cTn>
                              </p:par>
                            </p:childTnLst>
                          </p:cTn>
                        </p:par>
                        <p:par>
                          <p:cTn id="19" fill="hold">
                            <p:stCondLst>
                              <p:cond delay="1000"/>
                            </p:stCondLst>
                            <p:childTnLst>
                              <p:par>
                                <p:cTn id="20" presetID="53" presetClass="entr" presetSubtype="0" fill="hold" grpId="0" nodeType="after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 calcmode="lin" valueType="num">
                                      <p:cBhvr>
                                        <p:cTn id="22"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60419">
                                            <p:txEl>
                                              <p:pRg st="2" end="2"/>
                                            </p:txEl>
                                          </p:spTgt>
                                        </p:tgtEl>
                                      </p:cBhvr>
                                    </p:animEffect>
                                  </p:childTnLst>
                                </p:cTn>
                              </p:par>
                            </p:childTnLst>
                          </p:cTn>
                        </p:par>
                        <p:par>
                          <p:cTn id="25" fill="hold">
                            <p:stCondLst>
                              <p:cond delay="1500"/>
                            </p:stCondLst>
                            <p:childTnLst>
                              <p:par>
                                <p:cTn id="26" presetID="53" presetClass="entr" presetSubtype="0" fill="hold" grpId="0" nodeType="afterEffect">
                                  <p:stCondLst>
                                    <p:cond delay="2000"/>
                                  </p:stCondLst>
                                  <p:childTnLst>
                                    <p:set>
                                      <p:cBhvr>
                                        <p:cTn id="27" dur="1" fill="hold">
                                          <p:stCondLst>
                                            <p:cond delay="0"/>
                                          </p:stCondLst>
                                        </p:cTn>
                                        <p:tgtEl>
                                          <p:spTgt spid="60419">
                                            <p:txEl>
                                              <p:pRg st="3" end="3"/>
                                            </p:txEl>
                                          </p:spTgt>
                                        </p:tgtEl>
                                        <p:attrNameLst>
                                          <p:attrName>style.visibility</p:attrName>
                                        </p:attrNameLst>
                                      </p:cBhvr>
                                      <p:to>
                                        <p:strVal val="visible"/>
                                      </p:to>
                                    </p:set>
                                    <p:anim calcmode="lin" valueType="num">
                                      <p:cBhvr>
                                        <p:cTn id="28" dur="500" fill="hold"/>
                                        <p:tgtEl>
                                          <p:spTgt spid="6041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6041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60419">
                                            <p:txEl>
                                              <p:pRg st="3" end="3"/>
                                            </p:txEl>
                                          </p:spTgt>
                                        </p:tgtEl>
                                      </p:cBhvr>
                                    </p:animEffect>
                                  </p:childTnLst>
                                </p:cTn>
                              </p:par>
                            </p:childTnLst>
                          </p:cTn>
                        </p:par>
                        <p:par>
                          <p:cTn id="31" fill="hold">
                            <p:stCondLst>
                              <p:cond delay="4000"/>
                            </p:stCondLst>
                            <p:childTnLst>
                              <p:par>
                                <p:cTn id="32" presetID="53" presetClass="entr" presetSubtype="0" fill="hold" grpId="0" nodeType="afterEffect">
                                  <p:stCondLst>
                                    <p:cond delay="2000"/>
                                  </p:stCondLst>
                                  <p:childTnLst>
                                    <p:set>
                                      <p:cBhvr>
                                        <p:cTn id="33" dur="1" fill="hold">
                                          <p:stCondLst>
                                            <p:cond delay="0"/>
                                          </p:stCondLst>
                                        </p:cTn>
                                        <p:tgtEl>
                                          <p:spTgt spid="60419">
                                            <p:txEl>
                                              <p:pRg st="4" end="4"/>
                                            </p:txEl>
                                          </p:spTgt>
                                        </p:tgtEl>
                                        <p:attrNameLst>
                                          <p:attrName>style.visibility</p:attrName>
                                        </p:attrNameLst>
                                      </p:cBhvr>
                                      <p:to>
                                        <p:strVal val="visible"/>
                                      </p:to>
                                    </p:set>
                                    <p:anim calcmode="lin" valueType="num">
                                      <p:cBhvr>
                                        <p:cTn id="34" dur="500" fill="hold"/>
                                        <p:tgtEl>
                                          <p:spTgt spid="60419">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60419">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6041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60419">
                                            <p:txEl>
                                              <p:pRg st="5" end="5"/>
                                            </p:txEl>
                                          </p:spTgt>
                                        </p:tgtEl>
                                        <p:attrNameLst>
                                          <p:attrName>style.visibility</p:attrName>
                                        </p:attrNameLst>
                                      </p:cBhvr>
                                      <p:to>
                                        <p:strVal val="visible"/>
                                      </p:to>
                                    </p:set>
                                    <p:anim calcmode="lin" valueType="num">
                                      <p:cBhvr>
                                        <p:cTn id="41" dur="500" fill="hold"/>
                                        <p:tgtEl>
                                          <p:spTgt spid="60419">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60419">
                                            <p:txEl>
                                              <p:pRg st="5" end="5"/>
                                            </p:txEl>
                                          </p:spTgt>
                                        </p:tgtEl>
                                        <p:attrNameLst>
                                          <p:attrName>ppt_h</p:attrName>
                                        </p:attrNameLst>
                                      </p:cBhvr>
                                      <p:tavLst>
                                        <p:tav tm="0">
                                          <p:val>
                                            <p:fltVal val="0"/>
                                          </p:val>
                                        </p:tav>
                                        <p:tav tm="100000">
                                          <p:val>
                                            <p:strVal val="#ppt_h"/>
                                          </p:val>
                                        </p:tav>
                                      </p:tavLst>
                                    </p:anim>
                                    <p:animEffect transition="in" filter="fade">
                                      <p:cBhvr>
                                        <p:cTn id="43" dur="500"/>
                                        <p:tgtEl>
                                          <p:spTgt spid="60419">
                                            <p:txEl>
                                              <p:pRg st="5" end="5"/>
                                            </p:txEl>
                                          </p:spTgt>
                                        </p:tgtEl>
                                      </p:cBhvr>
                                    </p:animEffect>
                                  </p:childTnLst>
                                </p:cTn>
                              </p:par>
                            </p:childTnLst>
                          </p:cTn>
                        </p:par>
                        <p:par>
                          <p:cTn id="44" fill="hold">
                            <p:stCondLst>
                              <p:cond delay="500"/>
                            </p:stCondLst>
                            <p:childTnLst>
                              <p:par>
                                <p:cTn id="45" presetID="53" presetClass="entr" presetSubtype="0" fill="hold" grpId="0" nodeType="afterEffect">
                                  <p:stCondLst>
                                    <p:cond delay="0"/>
                                  </p:stCondLst>
                                  <p:childTnLst>
                                    <p:set>
                                      <p:cBhvr>
                                        <p:cTn id="46" dur="1" fill="hold">
                                          <p:stCondLst>
                                            <p:cond delay="0"/>
                                          </p:stCondLst>
                                        </p:cTn>
                                        <p:tgtEl>
                                          <p:spTgt spid="60419">
                                            <p:txEl>
                                              <p:pRg st="6" end="6"/>
                                            </p:txEl>
                                          </p:spTgt>
                                        </p:tgtEl>
                                        <p:attrNameLst>
                                          <p:attrName>style.visibility</p:attrName>
                                        </p:attrNameLst>
                                      </p:cBhvr>
                                      <p:to>
                                        <p:strVal val="visible"/>
                                      </p:to>
                                    </p:set>
                                    <p:anim calcmode="lin" valueType="num">
                                      <p:cBhvr>
                                        <p:cTn id="47" dur="500" fill="hold"/>
                                        <p:tgtEl>
                                          <p:spTgt spid="60419">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60419">
                                            <p:txEl>
                                              <p:pRg st="6" end="6"/>
                                            </p:txEl>
                                          </p:spTgt>
                                        </p:tgtEl>
                                        <p:attrNameLst>
                                          <p:attrName>ppt_h</p:attrName>
                                        </p:attrNameLst>
                                      </p:cBhvr>
                                      <p:tavLst>
                                        <p:tav tm="0">
                                          <p:val>
                                            <p:fltVal val="0"/>
                                          </p:val>
                                        </p:tav>
                                        <p:tav tm="100000">
                                          <p:val>
                                            <p:strVal val="#ppt_h"/>
                                          </p:val>
                                        </p:tav>
                                      </p:tavLst>
                                    </p:anim>
                                    <p:animEffect transition="in" filter="fade">
                                      <p:cBhvr>
                                        <p:cTn id="49" dur="500"/>
                                        <p:tgtEl>
                                          <p:spTgt spid="60419">
                                            <p:txEl>
                                              <p:pRg st="6" end="6"/>
                                            </p:txEl>
                                          </p:spTgt>
                                        </p:tgtEl>
                                      </p:cBhvr>
                                    </p:animEffect>
                                  </p:childTnLst>
                                </p:cTn>
                              </p:par>
                            </p:childTnLst>
                          </p:cTn>
                        </p:par>
                        <p:par>
                          <p:cTn id="50" fill="hold">
                            <p:stCondLst>
                              <p:cond delay="1000"/>
                            </p:stCondLst>
                            <p:childTnLst>
                              <p:par>
                                <p:cTn id="51" presetID="53" presetClass="entr" presetSubtype="0" fill="hold" grpId="0" nodeType="afterEffect">
                                  <p:stCondLst>
                                    <p:cond delay="2000"/>
                                  </p:stCondLst>
                                  <p:childTnLst>
                                    <p:set>
                                      <p:cBhvr>
                                        <p:cTn id="52" dur="1" fill="hold">
                                          <p:stCondLst>
                                            <p:cond delay="0"/>
                                          </p:stCondLst>
                                        </p:cTn>
                                        <p:tgtEl>
                                          <p:spTgt spid="60419">
                                            <p:txEl>
                                              <p:pRg st="7" end="7"/>
                                            </p:txEl>
                                          </p:spTgt>
                                        </p:tgtEl>
                                        <p:attrNameLst>
                                          <p:attrName>style.visibility</p:attrName>
                                        </p:attrNameLst>
                                      </p:cBhvr>
                                      <p:to>
                                        <p:strVal val="visible"/>
                                      </p:to>
                                    </p:set>
                                    <p:anim calcmode="lin" valueType="num">
                                      <p:cBhvr>
                                        <p:cTn id="53" dur="500" fill="hold"/>
                                        <p:tgtEl>
                                          <p:spTgt spid="60419">
                                            <p:txEl>
                                              <p:pRg st="7" end="7"/>
                                            </p:txEl>
                                          </p:spTgt>
                                        </p:tgtEl>
                                        <p:attrNameLst>
                                          <p:attrName>ppt_w</p:attrName>
                                        </p:attrNameLst>
                                      </p:cBhvr>
                                      <p:tavLst>
                                        <p:tav tm="0">
                                          <p:val>
                                            <p:fltVal val="0"/>
                                          </p:val>
                                        </p:tav>
                                        <p:tav tm="100000">
                                          <p:val>
                                            <p:strVal val="#ppt_w"/>
                                          </p:val>
                                        </p:tav>
                                      </p:tavLst>
                                    </p:anim>
                                    <p:anim calcmode="lin" valueType="num">
                                      <p:cBhvr>
                                        <p:cTn id="54" dur="500" fill="hold"/>
                                        <p:tgtEl>
                                          <p:spTgt spid="60419">
                                            <p:txEl>
                                              <p:pRg st="7" end="7"/>
                                            </p:txEl>
                                          </p:spTgt>
                                        </p:tgtEl>
                                        <p:attrNameLst>
                                          <p:attrName>ppt_h</p:attrName>
                                        </p:attrNameLst>
                                      </p:cBhvr>
                                      <p:tavLst>
                                        <p:tav tm="0">
                                          <p:val>
                                            <p:fltVal val="0"/>
                                          </p:val>
                                        </p:tav>
                                        <p:tav tm="100000">
                                          <p:val>
                                            <p:strVal val="#ppt_h"/>
                                          </p:val>
                                        </p:tav>
                                      </p:tavLst>
                                    </p:anim>
                                    <p:animEffect transition="in" filter="fade">
                                      <p:cBhvr>
                                        <p:cTn id="55" dur="500"/>
                                        <p:tgtEl>
                                          <p:spTgt spid="60419">
                                            <p:txEl>
                                              <p:pRg st="7" end="7"/>
                                            </p:txEl>
                                          </p:spTgt>
                                        </p:tgtEl>
                                      </p:cBhvr>
                                    </p:animEffect>
                                  </p:childTnLst>
                                </p:cTn>
                              </p:par>
                            </p:childTnLst>
                          </p:cTn>
                        </p:par>
                        <p:par>
                          <p:cTn id="56" fill="hold">
                            <p:stCondLst>
                              <p:cond delay="3500"/>
                            </p:stCondLst>
                            <p:childTnLst>
                              <p:par>
                                <p:cTn id="57" presetID="53" presetClass="entr" presetSubtype="0" fill="hold" grpId="0" nodeType="afterEffect">
                                  <p:stCondLst>
                                    <p:cond delay="2000"/>
                                  </p:stCondLst>
                                  <p:childTnLst>
                                    <p:set>
                                      <p:cBhvr>
                                        <p:cTn id="58" dur="1" fill="hold">
                                          <p:stCondLst>
                                            <p:cond delay="0"/>
                                          </p:stCondLst>
                                        </p:cTn>
                                        <p:tgtEl>
                                          <p:spTgt spid="60419">
                                            <p:txEl>
                                              <p:pRg st="8" end="8"/>
                                            </p:txEl>
                                          </p:spTgt>
                                        </p:tgtEl>
                                        <p:attrNameLst>
                                          <p:attrName>style.visibility</p:attrName>
                                        </p:attrNameLst>
                                      </p:cBhvr>
                                      <p:to>
                                        <p:strVal val="visible"/>
                                      </p:to>
                                    </p:set>
                                    <p:anim calcmode="lin" valueType="num">
                                      <p:cBhvr>
                                        <p:cTn id="59" dur="500" fill="hold"/>
                                        <p:tgtEl>
                                          <p:spTgt spid="60419">
                                            <p:txEl>
                                              <p:pRg st="8" end="8"/>
                                            </p:txEl>
                                          </p:spTgt>
                                        </p:tgtEl>
                                        <p:attrNameLst>
                                          <p:attrName>ppt_w</p:attrName>
                                        </p:attrNameLst>
                                      </p:cBhvr>
                                      <p:tavLst>
                                        <p:tav tm="0">
                                          <p:val>
                                            <p:fltVal val="0"/>
                                          </p:val>
                                        </p:tav>
                                        <p:tav tm="100000">
                                          <p:val>
                                            <p:strVal val="#ppt_w"/>
                                          </p:val>
                                        </p:tav>
                                      </p:tavLst>
                                    </p:anim>
                                    <p:anim calcmode="lin" valueType="num">
                                      <p:cBhvr>
                                        <p:cTn id="60" dur="500" fill="hold"/>
                                        <p:tgtEl>
                                          <p:spTgt spid="60419">
                                            <p:txEl>
                                              <p:pRg st="8" end="8"/>
                                            </p:txEl>
                                          </p:spTgt>
                                        </p:tgtEl>
                                        <p:attrNameLst>
                                          <p:attrName>ppt_h</p:attrName>
                                        </p:attrNameLst>
                                      </p:cBhvr>
                                      <p:tavLst>
                                        <p:tav tm="0">
                                          <p:val>
                                            <p:fltVal val="0"/>
                                          </p:val>
                                        </p:tav>
                                        <p:tav tm="100000">
                                          <p:val>
                                            <p:strVal val="#ppt_h"/>
                                          </p:val>
                                        </p:tav>
                                      </p:tavLst>
                                    </p:anim>
                                    <p:animEffect transition="in" filter="fade">
                                      <p:cBhvr>
                                        <p:cTn id="61" dur="500"/>
                                        <p:tgtEl>
                                          <p:spTgt spid="604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344488" indent="-344488" eaLnBrk="1" hangingPunct="1">
              <a:buNone/>
            </a:pPr>
            <a:r>
              <a:rPr lang="en-US" altLang="en-US" sz="3200" b="1" dirty="0">
                <a:solidFill>
                  <a:srgbClr val="FFFFFF"/>
                </a:solidFill>
                <a:latin typeface="Arial Narrow" panose="020B0606020202030204" pitchFamily="34" charset="0"/>
              </a:rPr>
              <a:t>5. God’s promises do not eliminate risk in the Christian life because God requires that we walk by faith (Hebrews 11:6). What function have the promises played in your spiritual </a:t>
            </a:r>
            <a:r>
              <a:rPr lang="en-US" altLang="en-US" sz="3200" b="1" dirty="0" smtClean="0">
                <a:solidFill>
                  <a:srgbClr val="FFFFFF"/>
                </a:solidFill>
                <a:latin typeface="Arial Narrow" panose="020B0606020202030204" pitchFamily="34" charset="0"/>
              </a:rPr>
              <a:t>development?</a:t>
            </a:r>
          </a:p>
          <a:p>
            <a:pPr marL="801688" lvl="2" indent="-400050" eaLnBrk="1" hangingPunct="1">
              <a:buFont typeface="Arial" panose="020B0604020202020204" pitchFamily="34" charset="0"/>
              <a:buChar char="•"/>
            </a:pPr>
            <a:r>
              <a:rPr lang="en-US" altLang="en-US" sz="2800" b="1" dirty="0" smtClean="0">
                <a:solidFill>
                  <a:srgbClr val="FFFFFF"/>
                </a:solidFill>
                <a:latin typeface="Arial Narrow" panose="020B0606020202030204" pitchFamily="34" charset="0"/>
              </a:rPr>
              <a:t> </a:t>
            </a:r>
          </a:p>
        </p:txBody>
      </p:sp>
    </p:spTree>
    <p:extLst>
      <p:ext uri="{BB962C8B-B14F-4D97-AF65-F5344CB8AC3E}">
        <p14:creationId xmlns:p14="http://schemas.microsoft.com/office/powerpoint/2010/main" val="184826477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cTn>
                              </p:par>
                            </p:childTnLst>
                          </p:cTn>
                        </p:par>
                        <p:par>
                          <p:cTn id="13" fill="hold">
                            <p:stCondLst>
                              <p:cond delay="500"/>
                            </p:stCondLst>
                            <p:childTnLst>
                              <p:par>
                                <p:cTn id="14" presetID="53" presetClass="entr" presetSubtype="0" fill="hold" grpId="0" nodeType="afterEffect">
                                  <p:stCondLst>
                                    <p:cond delay="0"/>
                                  </p:stCondLst>
                                  <p:childTnLst>
                                    <p:set>
                                      <p:cBhvr>
                                        <p:cTn id="15" dur="1" fill="hold">
                                          <p:stCondLst>
                                            <p:cond delay="0"/>
                                          </p:stCondLst>
                                        </p:cTn>
                                        <p:tgtEl>
                                          <p:spTgt spid="60419">
                                            <p:txEl>
                                              <p:pRg st="1" end="1"/>
                                            </p:txEl>
                                          </p:spTgt>
                                        </p:tgtEl>
                                        <p:attrNameLst>
                                          <p:attrName>style.visibility</p:attrName>
                                        </p:attrNameLst>
                                      </p:cBhvr>
                                      <p:to>
                                        <p:strVal val="visible"/>
                                      </p:to>
                                    </p:set>
                                    <p:anim calcmode="lin" valueType="num">
                                      <p:cBhvr>
                                        <p:cTn id="16"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344488" indent="-344488" eaLnBrk="1" hangingPunct="1">
              <a:buNone/>
            </a:pPr>
            <a:r>
              <a:rPr lang="en-US" altLang="en-US" sz="3200" b="1" dirty="0">
                <a:solidFill>
                  <a:srgbClr val="FFFFFF"/>
                </a:solidFill>
                <a:latin typeface="Arial Narrow" panose="020B0606020202030204" pitchFamily="34" charset="0"/>
              </a:rPr>
              <a:t>5. God’s promises do not eliminate risk in the Christian life because God requires that we walk by faith (Hebrews 11:6). What function have the promises played in your spiritual </a:t>
            </a:r>
            <a:r>
              <a:rPr lang="en-US" altLang="en-US" sz="3200" b="1" dirty="0" smtClean="0">
                <a:solidFill>
                  <a:srgbClr val="FFFFFF"/>
                </a:solidFill>
                <a:latin typeface="Arial Narrow" panose="020B0606020202030204" pitchFamily="34" charset="0"/>
              </a:rPr>
              <a:t>development?</a:t>
            </a:r>
          </a:p>
          <a:p>
            <a:pPr marL="625475" lvl="2" indent="-223838" eaLnBrk="1" hangingPunct="1">
              <a:buFont typeface="Arial" panose="020B0604020202020204" pitchFamily="34" charset="0"/>
              <a:buChar char="•"/>
            </a:pPr>
            <a:r>
              <a:rPr lang="en-US" altLang="en-US" sz="3200" b="1" dirty="0">
                <a:solidFill>
                  <a:srgbClr val="FFFFFF"/>
                </a:solidFill>
                <a:latin typeface="Arial Narrow" panose="020B0606020202030204" pitchFamily="34" charset="0"/>
              </a:rPr>
              <a:t> Greater reliance upon God and the Holy Spirit to live in obedience to them and less upon my own abilities and strength</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03054628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cTn>
                              </p:par>
                            </p:childTnLst>
                          </p:cTn>
                        </p:par>
                        <p:par>
                          <p:cTn id="13" fill="hold">
                            <p:stCondLst>
                              <p:cond delay="500"/>
                            </p:stCondLst>
                            <p:childTnLst>
                              <p:par>
                                <p:cTn id="14" presetID="53" presetClass="entr" presetSubtype="0" fill="hold" grpId="0" nodeType="afterEffect">
                                  <p:stCondLst>
                                    <p:cond delay="0"/>
                                  </p:stCondLst>
                                  <p:childTnLst>
                                    <p:set>
                                      <p:cBhvr>
                                        <p:cTn id="15" dur="1" fill="hold">
                                          <p:stCondLst>
                                            <p:cond delay="0"/>
                                          </p:stCondLst>
                                        </p:cTn>
                                        <p:tgtEl>
                                          <p:spTgt spid="60419">
                                            <p:txEl>
                                              <p:pRg st="1" end="1"/>
                                            </p:txEl>
                                          </p:spTgt>
                                        </p:tgtEl>
                                        <p:attrNameLst>
                                          <p:attrName>style.visibility</p:attrName>
                                        </p:attrNameLst>
                                      </p:cBhvr>
                                      <p:to>
                                        <p:strVal val="visible"/>
                                      </p:to>
                                    </p:set>
                                    <p:anim calcmode="lin" valueType="num">
                                      <p:cBhvr>
                                        <p:cTn id="16"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344488" indent="-344488" eaLnBrk="1" hangingPunct="1">
              <a:buNone/>
            </a:pPr>
            <a:r>
              <a:rPr lang="en-US" altLang="en-US" sz="3200" b="1" dirty="0">
                <a:solidFill>
                  <a:srgbClr val="FFFFFF"/>
                </a:solidFill>
                <a:latin typeface="Arial Narrow" panose="020B0606020202030204" pitchFamily="34" charset="0"/>
              </a:rPr>
              <a:t>6. Give an example of how one could improperly claim a promise of </a:t>
            </a:r>
            <a:r>
              <a:rPr lang="en-US" altLang="en-US" sz="3200" b="1" dirty="0" smtClean="0">
                <a:solidFill>
                  <a:srgbClr val="FFFFFF"/>
                </a:solidFill>
                <a:latin typeface="Arial Narrow" panose="020B0606020202030204" pitchFamily="34" charset="0"/>
              </a:rPr>
              <a:t>God</a:t>
            </a:r>
            <a:endParaRPr lang="en-US" altLang="en-US" sz="28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53068018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9 – The Promises of God</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344488" indent="-344488" eaLnBrk="1" hangingPunct="1">
              <a:buNone/>
            </a:pPr>
            <a:r>
              <a:rPr lang="en-US" altLang="en-US" sz="3200" b="1" dirty="0">
                <a:solidFill>
                  <a:srgbClr val="FFFFFF"/>
                </a:solidFill>
                <a:latin typeface="Arial Narrow" panose="020B0606020202030204" pitchFamily="34" charset="0"/>
              </a:rPr>
              <a:t>6. Give an example of how one could improperly claim a promise of </a:t>
            </a:r>
            <a:r>
              <a:rPr lang="en-US" altLang="en-US" sz="3200" b="1" dirty="0" smtClean="0">
                <a:solidFill>
                  <a:srgbClr val="FFFFFF"/>
                </a:solidFill>
                <a:latin typeface="Arial Narrow" panose="020B0606020202030204" pitchFamily="34" charset="0"/>
              </a:rPr>
              <a:t>God</a:t>
            </a:r>
          </a:p>
          <a:p>
            <a:pPr marL="569913" lvl="1" indent="-279400"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Mark </a:t>
            </a:r>
            <a:r>
              <a:rPr lang="en-US" altLang="en-US" sz="3200" b="1" dirty="0">
                <a:solidFill>
                  <a:srgbClr val="FFFFFF"/>
                </a:solidFill>
                <a:latin typeface="Arial Narrow" panose="020B0606020202030204" pitchFamily="34" charset="0"/>
              </a:rPr>
              <a:t>16:17-18: Snake </a:t>
            </a:r>
            <a:r>
              <a:rPr lang="en-US" altLang="en-US" sz="3200" b="1" dirty="0" smtClean="0">
                <a:solidFill>
                  <a:srgbClr val="FFFFFF"/>
                </a:solidFill>
                <a:latin typeface="Arial Narrow" panose="020B0606020202030204" pitchFamily="34" charset="0"/>
              </a:rPr>
              <a:t>handlers</a:t>
            </a:r>
          </a:p>
          <a:p>
            <a:pPr marL="569913" lvl="1" indent="-279400"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Covenant Theology </a:t>
            </a:r>
          </a:p>
          <a:p>
            <a:pPr marL="569913" lvl="1" indent="-279400"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James 1:5f</a:t>
            </a:r>
          </a:p>
          <a:p>
            <a:pPr marL="569913" lvl="1" indent="-279400"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Philippians 4:13</a:t>
            </a:r>
            <a:r>
              <a:rPr lang="en-US" altLang="en-US" sz="3200" b="1" dirty="0">
                <a:solidFill>
                  <a:srgbClr val="FFFFFF"/>
                </a:solidFill>
                <a:latin typeface="Arial Narrow" panose="020B0606020202030204" pitchFamily="34" charset="0"/>
              </a:rPr>
              <a:t>	</a:t>
            </a:r>
            <a:endParaRPr lang="en-US" altLang="en-US" sz="28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25911018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cTn>
                              </p:par>
                            </p:childTnLst>
                          </p:cTn>
                        </p:par>
                        <p:par>
                          <p:cTn id="13" fill="hold">
                            <p:stCondLst>
                              <p:cond delay="500"/>
                            </p:stCondLst>
                            <p:childTnLst>
                              <p:par>
                                <p:cTn id="14" presetID="53" presetClass="entr" presetSubtype="0" fill="hold" grpId="0" nodeType="afterEffect">
                                  <p:stCondLst>
                                    <p:cond delay="0"/>
                                  </p:stCondLst>
                                  <p:childTnLst>
                                    <p:set>
                                      <p:cBhvr>
                                        <p:cTn id="15" dur="1" fill="hold">
                                          <p:stCondLst>
                                            <p:cond delay="0"/>
                                          </p:stCondLst>
                                        </p:cTn>
                                        <p:tgtEl>
                                          <p:spTgt spid="60419">
                                            <p:txEl>
                                              <p:pRg st="1" end="1"/>
                                            </p:txEl>
                                          </p:spTgt>
                                        </p:tgtEl>
                                        <p:attrNameLst>
                                          <p:attrName>style.visibility</p:attrName>
                                        </p:attrNameLst>
                                      </p:cBhvr>
                                      <p:to>
                                        <p:strVal val="visible"/>
                                      </p:to>
                                    </p:set>
                                    <p:anim calcmode="lin" valueType="num">
                                      <p:cBhvr>
                                        <p:cTn id="16"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60419">
                                            <p:txEl>
                                              <p:pRg st="1" end="1"/>
                                            </p:txEl>
                                          </p:spTgt>
                                        </p:tgtEl>
                                      </p:cBhvr>
                                    </p:animEffect>
                                  </p:childTnLst>
                                </p:cTn>
                              </p:par>
                            </p:childTnLst>
                          </p:cTn>
                        </p:par>
                        <p:par>
                          <p:cTn id="19" fill="hold">
                            <p:stCondLst>
                              <p:cond delay="1000"/>
                            </p:stCondLst>
                            <p:childTnLst>
                              <p:par>
                                <p:cTn id="20" presetID="53" presetClass="entr" presetSubtype="0" fill="hold" grpId="0" nodeType="afterEffect">
                                  <p:stCondLst>
                                    <p:cond delay="2000"/>
                                  </p:stCondLst>
                                  <p:childTnLst>
                                    <p:set>
                                      <p:cBhvr>
                                        <p:cTn id="21" dur="1" fill="hold">
                                          <p:stCondLst>
                                            <p:cond delay="0"/>
                                          </p:stCondLst>
                                        </p:cTn>
                                        <p:tgtEl>
                                          <p:spTgt spid="60419">
                                            <p:txEl>
                                              <p:pRg st="2" end="2"/>
                                            </p:txEl>
                                          </p:spTgt>
                                        </p:tgtEl>
                                        <p:attrNameLst>
                                          <p:attrName>style.visibility</p:attrName>
                                        </p:attrNameLst>
                                      </p:cBhvr>
                                      <p:to>
                                        <p:strVal val="visible"/>
                                      </p:to>
                                    </p:set>
                                    <p:anim calcmode="lin" valueType="num">
                                      <p:cBhvr>
                                        <p:cTn id="22"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60419">
                                            <p:txEl>
                                              <p:pRg st="2" end="2"/>
                                            </p:txEl>
                                          </p:spTgt>
                                        </p:tgtEl>
                                      </p:cBhvr>
                                    </p:animEffect>
                                  </p:childTnLst>
                                </p:cTn>
                              </p:par>
                            </p:childTnLst>
                          </p:cTn>
                        </p:par>
                        <p:par>
                          <p:cTn id="25" fill="hold">
                            <p:stCondLst>
                              <p:cond delay="3500"/>
                            </p:stCondLst>
                            <p:childTnLst>
                              <p:par>
                                <p:cTn id="26" presetID="53" presetClass="entr" presetSubtype="0" fill="hold" grpId="0" nodeType="afterEffect">
                                  <p:stCondLst>
                                    <p:cond delay="2000"/>
                                  </p:stCondLst>
                                  <p:childTnLst>
                                    <p:set>
                                      <p:cBhvr>
                                        <p:cTn id="27" dur="1" fill="hold">
                                          <p:stCondLst>
                                            <p:cond delay="0"/>
                                          </p:stCondLst>
                                        </p:cTn>
                                        <p:tgtEl>
                                          <p:spTgt spid="60419">
                                            <p:txEl>
                                              <p:pRg st="3" end="3"/>
                                            </p:txEl>
                                          </p:spTgt>
                                        </p:tgtEl>
                                        <p:attrNameLst>
                                          <p:attrName>style.visibility</p:attrName>
                                        </p:attrNameLst>
                                      </p:cBhvr>
                                      <p:to>
                                        <p:strVal val="visible"/>
                                      </p:to>
                                    </p:set>
                                    <p:anim calcmode="lin" valueType="num">
                                      <p:cBhvr>
                                        <p:cTn id="28" dur="500" fill="hold"/>
                                        <p:tgtEl>
                                          <p:spTgt spid="6041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6041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60419">
                                            <p:txEl>
                                              <p:pRg st="3" end="3"/>
                                            </p:txEl>
                                          </p:spTgt>
                                        </p:tgtEl>
                                      </p:cBhvr>
                                    </p:animEffect>
                                  </p:childTnLst>
                                </p:cTn>
                              </p:par>
                            </p:childTnLst>
                          </p:cTn>
                        </p:par>
                        <p:par>
                          <p:cTn id="31" fill="hold">
                            <p:stCondLst>
                              <p:cond delay="6000"/>
                            </p:stCondLst>
                            <p:childTnLst>
                              <p:par>
                                <p:cTn id="32" presetID="53" presetClass="entr" presetSubtype="0" fill="hold" grpId="0" nodeType="afterEffect">
                                  <p:stCondLst>
                                    <p:cond delay="2000"/>
                                  </p:stCondLst>
                                  <p:childTnLst>
                                    <p:set>
                                      <p:cBhvr>
                                        <p:cTn id="33" dur="1" fill="hold">
                                          <p:stCondLst>
                                            <p:cond delay="0"/>
                                          </p:stCondLst>
                                        </p:cTn>
                                        <p:tgtEl>
                                          <p:spTgt spid="60419">
                                            <p:txEl>
                                              <p:pRg st="4" end="4"/>
                                            </p:txEl>
                                          </p:spTgt>
                                        </p:tgtEl>
                                        <p:attrNameLst>
                                          <p:attrName>style.visibility</p:attrName>
                                        </p:attrNameLst>
                                      </p:cBhvr>
                                      <p:to>
                                        <p:strVal val="visible"/>
                                      </p:to>
                                    </p:set>
                                    <p:anim calcmode="lin" valueType="num">
                                      <p:cBhvr>
                                        <p:cTn id="34" dur="500" fill="hold"/>
                                        <p:tgtEl>
                                          <p:spTgt spid="60419">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60419">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604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13996"/>
            <a:ext cx="9144000" cy="1661993"/>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	Rule 3: Saving faith and the Holy Spirit </a:t>
            </a:r>
            <a:br>
              <a:rPr lang="en-US" altLang="en-US" sz="3600" b="1" u="sng" dirty="0" smtClean="0">
                <a:solidFill>
                  <a:srgbClr val="A0D0FF"/>
                </a:solidFill>
                <a:latin typeface="Arial Narrow" panose="020B0606020202030204" pitchFamily="34" charset="0"/>
              </a:rPr>
            </a:br>
            <a:r>
              <a:rPr lang="en-US" altLang="en-US" sz="3600" b="1" u="sng" dirty="0" smtClean="0">
                <a:solidFill>
                  <a:srgbClr val="A0D0FF"/>
                </a:solidFill>
                <a:latin typeface="Arial Narrow" panose="020B0606020202030204" pitchFamily="34" charset="0"/>
              </a:rPr>
              <a:t>are necessary for us to understand </a:t>
            </a:r>
            <a:br>
              <a:rPr lang="en-US" altLang="en-US" sz="3600" b="1" u="sng" dirty="0" smtClean="0">
                <a:solidFill>
                  <a:srgbClr val="A0D0FF"/>
                </a:solidFill>
                <a:latin typeface="Arial Narrow" panose="020B0606020202030204" pitchFamily="34" charset="0"/>
              </a:rPr>
            </a:br>
            <a:r>
              <a:rPr lang="en-US" altLang="en-US" sz="3600" b="1" u="sng" dirty="0" smtClean="0">
                <a:solidFill>
                  <a:srgbClr val="A0D0FF"/>
                </a:solidFill>
                <a:latin typeface="Arial Narrow" panose="020B0606020202030204" pitchFamily="34" charset="0"/>
              </a:rPr>
              <a:t>and properly interpret the Scriptures</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752600"/>
            <a:ext cx="9144000" cy="5105400"/>
          </a:xfrm>
          <a:noFill/>
        </p:spPr>
        <p:txBody>
          <a:bodyPr/>
          <a:lstStyle/>
          <a:p>
            <a:pPr eaLnBrk="1" hangingPunct="1"/>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763691961"/>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nodePh="1">
                                  <p:stCondLst>
                                    <p:cond delay="0"/>
                                  </p:stCondLst>
                                  <p:endCondLst>
                                    <p:cond evt="begin" delay="0">
                                      <p:tn val="9"/>
                                    </p:cond>
                                  </p:end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13996"/>
            <a:ext cx="9144000" cy="1661993"/>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4 - Interpret personal experience </a:t>
            </a:r>
            <a:br>
              <a:rPr lang="en-US" altLang="en-US" sz="3600" b="1" u="sng" dirty="0" smtClean="0">
                <a:solidFill>
                  <a:srgbClr val="A0D0FF"/>
                </a:solidFill>
                <a:latin typeface="Arial Narrow" panose="020B0606020202030204" pitchFamily="34" charset="0"/>
              </a:rPr>
            </a:br>
            <a:r>
              <a:rPr lang="en-US" altLang="en-US" sz="3600" b="1" u="sng" dirty="0" smtClean="0">
                <a:solidFill>
                  <a:srgbClr val="A0D0FF"/>
                </a:solidFill>
                <a:latin typeface="Arial Narrow" panose="020B0606020202030204" pitchFamily="34" charset="0"/>
              </a:rPr>
              <a:t>in the light of Scripture &amp; not Scripture </a:t>
            </a:r>
            <a:br>
              <a:rPr lang="en-US" altLang="en-US" sz="3600" b="1" u="sng" dirty="0" smtClean="0">
                <a:solidFill>
                  <a:srgbClr val="A0D0FF"/>
                </a:solidFill>
                <a:latin typeface="Arial Narrow" panose="020B0606020202030204" pitchFamily="34" charset="0"/>
              </a:rPr>
            </a:br>
            <a:r>
              <a:rPr lang="en-US" altLang="en-US" sz="3600" b="1" u="sng" dirty="0" smtClean="0">
                <a:solidFill>
                  <a:srgbClr val="A0D0FF"/>
                </a:solidFill>
                <a:latin typeface="Arial Narrow" panose="020B0606020202030204" pitchFamily="34" charset="0"/>
              </a:rPr>
              <a:t>in the light of personal experience</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752600"/>
            <a:ext cx="9144000" cy="5105400"/>
          </a:xfrm>
          <a:noFill/>
        </p:spPr>
        <p:txBody>
          <a:bodyPr/>
          <a:lstStyle/>
          <a:p>
            <a:pPr eaLnBrk="1" hangingPunct="1"/>
            <a:r>
              <a:rPr lang="en-US" altLang="en-US" sz="3200" b="1" dirty="0">
                <a:solidFill>
                  <a:srgbClr val="FFFFFF"/>
                </a:solidFill>
                <a:latin typeface="Arial Narrow" panose="020B0606020202030204" pitchFamily="34" charset="0"/>
              </a:rPr>
              <a:t>The events of narrative passages (Acts) are interpreted by doctrinal passages, not the opposite.  (158)</a:t>
            </a:r>
          </a:p>
          <a:p>
            <a:pPr eaLnBrk="1" hangingPunct="1"/>
            <a:r>
              <a:rPr lang="en-US" altLang="en-US" sz="3200" b="1" dirty="0" smtClean="0">
                <a:solidFill>
                  <a:srgbClr val="FFFFFF"/>
                </a:solidFill>
                <a:latin typeface="Arial Narrow" panose="020B0606020202030204" pitchFamily="34" charset="0"/>
              </a:rPr>
              <a:t>Experience </a:t>
            </a:r>
            <a:r>
              <a:rPr lang="en-US" altLang="en-US" sz="3200" b="1" dirty="0">
                <a:solidFill>
                  <a:srgbClr val="FFFFFF"/>
                </a:solidFill>
                <a:latin typeface="Arial Narrow" panose="020B0606020202030204" pitchFamily="34" charset="0"/>
              </a:rPr>
              <a:t>attests to the validity of doctrine, but does not formulate doctrine (159)</a:t>
            </a:r>
          </a:p>
          <a:p>
            <a:pPr eaLnBrk="1" hangingPunct="1"/>
            <a:r>
              <a:rPr lang="en-US" altLang="en-US" sz="3200" b="1" dirty="0" smtClean="0">
                <a:solidFill>
                  <a:srgbClr val="FFFFFF"/>
                </a:solidFill>
                <a:latin typeface="Arial Narrow" panose="020B0606020202030204" pitchFamily="34" charset="0"/>
              </a:rPr>
              <a:t>You </a:t>
            </a:r>
            <a:r>
              <a:rPr lang="en-US" altLang="en-US" sz="3200" b="1" dirty="0">
                <a:solidFill>
                  <a:srgbClr val="FFFFFF"/>
                </a:solidFill>
                <a:latin typeface="Arial Narrow" panose="020B0606020202030204" pitchFamily="34" charset="0"/>
              </a:rPr>
              <a:t>learn through experience, but you do not judge the Bible by it. (160)</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252255124"/>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1203">
                                            <p:txEl>
                                              <p:pRg st="1" end="1"/>
                                            </p:txEl>
                                          </p:spTgt>
                                        </p:tgtEl>
                                        <p:attrNameLst>
                                          <p:attrName>style.visibility</p:attrName>
                                        </p:attrNameLst>
                                      </p:cBhvr>
                                      <p:to>
                                        <p:strVal val="visible"/>
                                      </p:to>
                                    </p:set>
                                    <p:animEffect transition="in" filter="dissolve">
                                      <p:cBhvr>
                                        <p:cTn id="16"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1203">
                                            <p:txEl>
                                              <p:pRg st="2" end="2"/>
                                            </p:txEl>
                                          </p:spTgt>
                                        </p:tgtEl>
                                        <p:attrNameLst>
                                          <p:attrName>style.visibility</p:attrName>
                                        </p:attrNameLst>
                                      </p:cBhvr>
                                      <p:to>
                                        <p:strVal val="visible"/>
                                      </p:to>
                                    </p:set>
                                    <p:animEffect transition="in" filter="dissolve">
                                      <p:cBhvr>
                                        <p:cTn id="21"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117158"/>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5 - Biblical examples are authoritative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only when supported by a command</a:t>
            </a:r>
            <a:endParaRPr lang="en-US" altLang="en-US" sz="32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02043"/>
            <a:ext cx="9144000" cy="5755957"/>
          </a:xfrm>
          <a:noFill/>
        </p:spPr>
        <p:txBody>
          <a:bodyPr/>
          <a:lstStyle/>
          <a:p>
            <a:pPr eaLnBrk="1" hangingPunct="1"/>
            <a:r>
              <a:rPr lang="en-US" altLang="en-US" sz="3200" b="1" dirty="0">
                <a:solidFill>
                  <a:srgbClr val="FFFFFF"/>
                </a:solidFill>
                <a:latin typeface="Arial Narrow" panose="020B0606020202030204" pitchFamily="34" charset="0"/>
              </a:rPr>
              <a:t>We are obligated to follow Biblical examples only when they illustrate a Biblical command, but not when such a command is lacking.  (161)</a:t>
            </a:r>
          </a:p>
          <a:p>
            <a:pPr marL="690563" lvl="1" indent="-401638"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A biblical examples can verify what you think the Lord is leading you to do.  (162)</a:t>
            </a:r>
          </a:p>
          <a:p>
            <a:pPr marL="690563" lvl="1" indent="-401638"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A biblical example can be a rich source of application for your life (162</a:t>
            </a:r>
            <a:r>
              <a:rPr lang="en-US" altLang="en-US" sz="3200" b="1" dirty="0" smtClean="0">
                <a:solidFill>
                  <a:srgbClr val="FFFFFF"/>
                </a:solidFill>
                <a:latin typeface="Arial Narrow" panose="020B0606020202030204" pitchFamily="34" charset="0"/>
              </a:rPr>
              <a:t>)</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5" fill="hold" grpId="0" nodeType="clickEffect">
                                  <p:stCondLst>
                                    <p:cond delay="0"/>
                                  </p:stCondLst>
                                  <p:childTnLst>
                                    <p:set>
                                      <p:cBhvr>
                                        <p:cTn id="20" dur="1" fill="hold">
                                          <p:stCondLst>
                                            <p:cond delay="0"/>
                                          </p:stCondLst>
                                        </p:cTn>
                                        <p:tgtEl>
                                          <p:spTgt spid="52227">
                                            <p:txEl>
                                              <p:pRg st="2" end="2"/>
                                            </p:txEl>
                                          </p:spTgt>
                                        </p:tgtEl>
                                        <p:attrNameLst>
                                          <p:attrName>style.visibility</p:attrName>
                                        </p:attrNameLst>
                                      </p:cBhvr>
                                      <p:to>
                                        <p:strVal val="visible"/>
                                      </p:to>
                                    </p:set>
                                    <p:animEffect transition="in" filter="blinds(vertical)">
                                      <p:cBhvr>
                                        <p:cTn id="21" dur="5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117158"/>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5 - Biblical examples are authoritative </a:t>
            </a:r>
            <a:br>
              <a:rPr lang="en-US" altLang="en-US" sz="3200" b="1" u="sng" dirty="0" smtClean="0">
                <a:solidFill>
                  <a:srgbClr val="A0D0FF"/>
                </a:solidFill>
                <a:latin typeface="Arial Narrow" panose="020B0606020202030204" pitchFamily="34" charset="0"/>
              </a:rPr>
            </a:br>
            <a:r>
              <a:rPr lang="en-US" altLang="en-US" sz="3200" b="1" u="sng" dirty="0" smtClean="0">
                <a:solidFill>
                  <a:srgbClr val="A0D0FF"/>
                </a:solidFill>
                <a:latin typeface="Arial Narrow" panose="020B0606020202030204" pitchFamily="34" charset="0"/>
              </a:rPr>
              <a:t>only when supported by a command</a:t>
            </a:r>
            <a:endParaRPr lang="en-US" altLang="en-US" sz="32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02043"/>
            <a:ext cx="9144000" cy="5755957"/>
          </a:xfrm>
          <a:noFill/>
        </p:spPr>
        <p:txBody>
          <a:bodyPr/>
          <a:lstStyle/>
          <a:p>
            <a:pPr eaLnBrk="1" hangingPunct="1"/>
            <a:r>
              <a:rPr lang="en-US" altLang="en-US" sz="3200" b="1" dirty="0" smtClean="0">
                <a:solidFill>
                  <a:srgbClr val="FFFFFF"/>
                </a:solidFill>
                <a:latin typeface="Arial Narrow" panose="020B0606020202030204" pitchFamily="34" charset="0"/>
              </a:rPr>
              <a:t>You </a:t>
            </a:r>
            <a:r>
              <a:rPr lang="en-US" altLang="en-US" sz="3200" b="1" dirty="0">
                <a:solidFill>
                  <a:srgbClr val="FFFFFF"/>
                </a:solidFill>
                <a:latin typeface="Arial Narrow" panose="020B0606020202030204" pitchFamily="34" charset="0"/>
              </a:rPr>
              <a:t>cannot apply an application in your own life to other people - for such would be making a biblical example into a command. </a:t>
            </a:r>
          </a:p>
          <a:p>
            <a:pPr eaLnBrk="1" hangingPunct="1"/>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believer is </a:t>
            </a:r>
            <a:r>
              <a:rPr lang="en-US" altLang="en-US" sz="3200" b="1" dirty="0" smtClean="0">
                <a:solidFill>
                  <a:srgbClr val="FFFFFF"/>
                </a:solidFill>
                <a:latin typeface="Arial Narrow" panose="020B0606020202030204" pitchFamily="34" charset="0"/>
              </a:rPr>
              <a:t>free </a:t>
            </a:r>
            <a:r>
              <a:rPr lang="en-US" altLang="en-US" sz="3200" b="1" dirty="0">
                <a:solidFill>
                  <a:srgbClr val="FFFFFF"/>
                </a:solidFill>
                <a:latin typeface="Arial Narrow" panose="020B0606020202030204" pitchFamily="34" charset="0"/>
              </a:rPr>
              <a:t>to do anything that the Bible does not prohibit - i.e. the Bible sets boundaries on what cannot be done, not on what can be done. All things are lawful unless prohibited by a biblical command / precept (i.e. Thou shall not steal includes copyright infringement, etc.)</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44331850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117158"/>
            <a:ext cx="9144000" cy="984885"/>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6 - The primary purpose of the Bible is to change our lives, not increase our knowledge </a:t>
            </a:r>
            <a:endParaRPr lang="en-US" altLang="en-US" sz="32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02043"/>
            <a:ext cx="9144000" cy="5755957"/>
          </a:xfrm>
          <a:noFill/>
        </p:spPr>
        <p:txBody>
          <a:bodyPr/>
          <a:lstStyle/>
          <a:p>
            <a:pPr eaLnBrk="1" hangingPunct="1"/>
            <a:r>
              <a:rPr lang="en-US" altLang="en-US" sz="3200" b="1" dirty="0">
                <a:solidFill>
                  <a:srgbClr val="FFFFFF"/>
                </a:solidFill>
                <a:latin typeface="Arial Narrow" panose="020B0606020202030204" pitchFamily="34" charset="0"/>
              </a:rPr>
              <a:t>The Holy Spirit intended that by reading the Scriptures we will learn and </a:t>
            </a:r>
            <a:r>
              <a:rPr lang="en-US" altLang="en-US" sz="3200" b="1" dirty="0" smtClean="0">
                <a:solidFill>
                  <a:srgbClr val="FFFFFF"/>
                </a:solidFill>
                <a:latin typeface="Arial Narrow" panose="020B0606020202030204" pitchFamily="34" charset="0"/>
              </a:rPr>
              <a:t>apply its lessons </a:t>
            </a:r>
            <a:r>
              <a:rPr lang="en-US" altLang="en-US" sz="3200" b="1" dirty="0">
                <a:solidFill>
                  <a:srgbClr val="FFFFFF"/>
                </a:solidFill>
                <a:latin typeface="Arial Narrow" panose="020B0606020202030204" pitchFamily="34" charset="0"/>
              </a:rPr>
              <a:t>(1 Cor. 10:6)</a:t>
            </a:r>
          </a:p>
          <a:p>
            <a:pPr eaLnBrk="1" hangingPunct="1"/>
            <a:r>
              <a:rPr lang="en-US" altLang="en-US" sz="3200" b="1" dirty="0" smtClean="0">
                <a:solidFill>
                  <a:srgbClr val="FFFFFF"/>
                </a:solidFill>
                <a:latin typeface="Arial Narrow" panose="020B0606020202030204" pitchFamily="34" charset="0"/>
              </a:rPr>
              <a:t>Lessons </a:t>
            </a:r>
            <a:r>
              <a:rPr lang="en-US" altLang="en-US" sz="3200" b="1" dirty="0">
                <a:solidFill>
                  <a:srgbClr val="FFFFFF"/>
                </a:solidFill>
                <a:latin typeface="Arial Narrow" panose="020B0606020202030204" pitchFamily="34" charset="0"/>
              </a:rPr>
              <a:t>can be learned either by personal experience, or the experience of others (164</a:t>
            </a:r>
            <a:r>
              <a:rPr lang="en-US" altLang="en-US" sz="3200" b="1" dirty="0" smtClean="0">
                <a:solidFill>
                  <a:srgbClr val="FFFFFF"/>
                </a:solidFill>
                <a:latin typeface="Arial Narrow" panose="020B0606020202030204" pitchFamily="34" charset="0"/>
              </a:rPr>
              <a:t>)</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745571796"/>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971</TotalTime>
  <Words>2737</Words>
  <Application>Microsoft Office PowerPoint</Application>
  <PresentationFormat>On-screen Show (4:3)</PresentationFormat>
  <Paragraphs>272</Paragraphs>
  <Slides>50</Slides>
  <Notes>50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50</vt:i4>
      </vt:variant>
    </vt:vector>
  </HeadingPairs>
  <TitlesOfParts>
    <vt:vector size="56" baseType="lpstr">
      <vt:lpstr>Arial</vt:lpstr>
      <vt:lpstr>Wingdings</vt:lpstr>
      <vt:lpstr>Times New Roman</vt:lpstr>
      <vt:lpstr>Arial Narrow</vt:lpstr>
      <vt:lpstr>Custom Design</vt:lpstr>
      <vt:lpstr>3_Default Design</vt:lpstr>
      <vt:lpstr>Grace Bible Church  Glorifying God  by Making Disciples of Jesus Christ</vt:lpstr>
      <vt:lpstr>A reminder to consider others Please:</vt:lpstr>
      <vt:lpstr>Rule 1: Work from the assumption that  the Bible is authoritative</vt:lpstr>
      <vt:lpstr>Rule 2: The Bible interprets itself;  Scripture best explains Scripture</vt:lpstr>
      <vt:lpstr> Rule 3: Saving faith and the Holy Spirit  are necessary for us to understand  and properly interpret the Scriptures</vt:lpstr>
      <vt:lpstr>Rule 4 - Interpret personal experience  in the light of Scripture &amp; not Scripture  in the light of personal experience</vt:lpstr>
      <vt:lpstr>Rule 5 - Biblical examples are authoritative  only when supported by a command</vt:lpstr>
      <vt:lpstr>Rule 5 - Biblical examples are authoritative  only when supported by a command</vt:lpstr>
      <vt:lpstr>Rule 6 - The primary purpose of the Bible is to change our lives, not increase our knowledge </vt:lpstr>
      <vt:lpstr>Rule 6 - The primary purpose of the Bible is to change our lives, not increase our knowledge </vt:lpstr>
      <vt:lpstr>Rule 7 - Each Christian has the right and responsibility to investigate and interpret the Word of God for himself.</vt:lpstr>
      <vt:lpstr>Rule 7 - Each Christian has the right and responsibility to investigate and interpret the Word of God for himself.</vt:lpstr>
      <vt:lpstr>Rule 8 - Church history is important, but not decisive,  in the interpretation of Scripture</vt:lpstr>
      <vt:lpstr>Rule 9 - The promises of God throughout the Bible are available to the Holy Spirit  for the believers of every generation</vt:lpstr>
      <vt:lpstr>Rule 9 - The promises of God throughout the Bible are available to the Holy Spirit  for the believers of every generation</vt:lpstr>
      <vt:lpstr>Rule 9 - The Promises of God</vt:lpstr>
      <vt:lpstr>Rule 9 - The Promises of God: Types of Promises</vt:lpstr>
      <vt:lpstr>Rule 9 - The Promises of God: Guidelines</vt:lpstr>
      <vt:lpstr>Rule 9 - The Promises of God: Guidelines</vt:lpstr>
      <vt:lpstr>Rule 7 - Each Christian has the right &amp; responsibility  to investigate &amp; interpret the Word of God for himself.  (pp 236-237)</vt:lpstr>
      <vt:lpstr>Rule 7 - Each Christian has the right &amp; responsibility  to investigate &amp; interpret the Word of God for himself.  (pp 236-237)</vt:lpstr>
      <vt:lpstr>Rule 7 -</vt:lpstr>
      <vt:lpstr>Rule 7 -</vt:lpstr>
      <vt:lpstr>Rule 7 -</vt:lpstr>
      <vt:lpstr>Rule 7 -</vt:lpstr>
      <vt:lpstr>Rule 7 -</vt:lpstr>
      <vt:lpstr>Rule 7 -</vt:lpstr>
      <vt:lpstr>Rule 7 -</vt:lpstr>
      <vt:lpstr>Rule 8 - Church history is important, but not decisive,  in the interpretation of Scripture  pp 238-239</vt:lpstr>
      <vt:lpstr>Rule 8 - Church history is important, but not decisive,  in the interpretation of Scripture  pp 238-239</vt:lpstr>
      <vt:lpstr>Rule 8 - Church history is important, but not decisive,  in the interpretation of Scripture  pp 238-239</vt:lpstr>
      <vt:lpstr>Rule 8 - Church history is important, but not decisive,  in the interpretation of Scripture  pp 238-239</vt:lpstr>
      <vt:lpstr>Rule 8 - Church history is important, but not decisive,  in the interpretation of Scripture  pp 238-239</vt:lpstr>
      <vt:lpstr>Rule 8 - Church history is important, but not decisive,  in the interpretation of Scripture  pp 238-239</vt:lpstr>
      <vt:lpstr>Rule 8 - Church history is important, but not decisive,  in the interpretation of Scripture  pp 238-239</vt:lpstr>
      <vt:lpstr>Rule 8 - Church history is important, but not decisive,  in the interpretation of Scripture  pp 238-239</vt:lpstr>
      <vt:lpstr>Rule 8 - Church history is important, but not decisive,  in the interpretation of Scripture  pp 238-239</vt:lpstr>
      <vt:lpstr>Rule 8 - Church history is important, but not decisive,  in the interpretation of Scripture  pp 238-239</vt:lpstr>
      <vt:lpstr>Rule 9 - The promises of God throughout the Bible  are available to the Holy Spirit for the believers  of every generation  pp 239-240</vt:lpstr>
      <vt:lpstr>Rule 9 - The promises of God throughout the Bible  are available to the Holy Spirit for the believers  of every generation  pp 239-240</vt:lpstr>
      <vt:lpstr>Rule 9 - The promises of God throughout the Bible  are available to the Holy Spirit for the believers  of every generation  pp 239-240</vt:lpstr>
      <vt:lpstr>Rule 9 - The promises of God throughout the Bible  are available to the Holy Spirit for the believers  of every generation  pp 239-240</vt:lpstr>
      <vt:lpstr>Rule 9 – The Promises of God</vt:lpstr>
      <vt:lpstr>Rule 9 – The Promises of God</vt:lpstr>
      <vt:lpstr>Rule 9 – The Promises of God</vt:lpstr>
      <vt:lpstr>Rule 9 – The Promises of God</vt:lpstr>
      <vt:lpstr>Rule 9 – The Promises of God</vt:lpstr>
      <vt:lpstr>Rule 9 – The Promises of God</vt:lpstr>
      <vt:lpstr>Rule 9 – The Promises of God</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Scott Harris</cp:lastModifiedBy>
  <cp:revision>63</cp:revision>
  <dcterms:modified xsi:type="dcterms:W3CDTF">2020-11-03T17:54:42Z</dcterms:modified>
</cp:coreProperties>
</file>