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62" r:id="rId2"/>
  </p:sldMasterIdLst>
  <p:notesMasterIdLst>
    <p:notesMasterId r:id="rId53"/>
  </p:notesMasterIdLst>
  <p:sldIdLst>
    <p:sldId id="296" r:id="rId3"/>
    <p:sldId id="299" r:id="rId4"/>
    <p:sldId id="260" r:id="rId5"/>
    <p:sldId id="278" r:id="rId6"/>
    <p:sldId id="300" r:id="rId7"/>
    <p:sldId id="301" r:id="rId8"/>
    <p:sldId id="279" r:id="rId9"/>
    <p:sldId id="302" r:id="rId10"/>
    <p:sldId id="303" r:id="rId11"/>
    <p:sldId id="304" r:id="rId12"/>
    <p:sldId id="280" r:id="rId13"/>
    <p:sldId id="305" r:id="rId14"/>
    <p:sldId id="306" r:id="rId15"/>
    <p:sldId id="281" r:id="rId16"/>
    <p:sldId id="307" r:id="rId17"/>
    <p:sldId id="308" r:id="rId18"/>
    <p:sldId id="309" r:id="rId19"/>
    <p:sldId id="310" r:id="rId20"/>
    <p:sldId id="311" r:id="rId21"/>
    <p:sldId id="312" r:id="rId22"/>
    <p:sldId id="313" r:id="rId23"/>
    <p:sldId id="282" r:id="rId24"/>
    <p:sldId id="314" r:id="rId25"/>
    <p:sldId id="315" r:id="rId26"/>
    <p:sldId id="316" r:id="rId27"/>
    <p:sldId id="317" r:id="rId28"/>
    <p:sldId id="318" r:id="rId29"/>
    <p:sldId id="319" r:id="rId30"/>
    <p:sldId id="283" r:id="rId31"/>
    <p:sldId id="320" r:id="rId32"/>
    <p:sldId id="321" r:id="rId33"/>
    <p:sldId id="322" r:id="rId34"/>
    <p:sldId id="284" r:id="rId35"/>
    <p:sldId id="323" r:id="rId36"/>
    <p:sldId id="324" r:id="rId37"/>
    <p:sldId id="325" r:id="rId38"/>
    <p:sldId id="326" r:id="rId39"/>
    <p:sldId id="327" r:id="rId40"/>
    <p:sldId id="286" r:id="rId41"/>
    <p:sldId id="328" r:id="rId42"/>
    <p:sldId id="329" r:id="rId43"/>
    <p:sldId id="330" r:id="rId44"/>
    <p:sldId id="331" r:id="rId45"/>
    <p:sldId id="287" r:id="rId46"/>
    <p:sldId id="332" r:id="rId47"/>
    <p:sldId id="333" r:id="rId48"/>
    <p:sldId id="334" r:id="rId49"/>
    <p:sldId id="335" r:id="rId50"/>
    <p:sldId id="336" r:id="rId51"/>
    <p:sldId id="297" r:id="rId5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82" d="100"/>
          <a:sy n="82" d="100"/>
        </p:scale>
        <p:origin x="845"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1110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notesMaster" Target="notesMasters/notesMaster1.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bleStyles" Target="tableStyle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vl1pPr>
          </a:lstStyle>
          <a:p>
            <a:pPr>
              <a:defRPr/>
            </a:pPr>
            <a:endParaRPr lang="en-US"/>
          </a:p>
        </p:txBody>
      </p:sp>
      <p:sp>
        <p:nvSpPr>
          <p:cNvPr id="419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vl1pPr>
          </a:lstStyle>
          <a:p>
            <a:pPr>
              <a:defRPr/>
            </a:pPr>
            <a:endParaRPr lang="en-US"/>
          </a:p>
        </p:txBody>
      </p:sp>
      <p:sp>
        <p:nvSpPr>
          <p:cNvPr id="1638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
        <p:nvSpPr>
          <p:cNvPr id="419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smtClean="0"/>
            </a:lvl1pPr>
          </a:lstStyle>
          <a:p>
            <a:pPr>
              <a:defRPr/>
            </a:pPr>
            <a:endParaRPr lang="en-US"/>
          </a:p>
        </p:txBody>
      </p:sp>
      <p:sp>
        <p:nvSpPr>
          <p:cNvPr id="419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E222C0C1-BA29-4E8F-B34F-70C124C374CD}" type="slidenum">
              <a:rPr lang="en-US" altLang="en-US"/>
              <a:pPr/>
              <a:t>‹#›</a:t>
            </a:fld>
            <a:endParaRPr lang="en-US" altLang="en-US"/>
          </a:p>
        </p:txBody>
      </p:sp>
    </p:spTree>
    <p:extLst>
      <p:ext uri="{BB962C8B-B14F-4D97-AF65-F5344CB8AC3E}">
        <p14:creationId xmlns:p14="http://schemas.microsoft.com/office/powerpoint/2010/main" val="28979478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742950" indent="-28575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1143000" indent="-228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600200" indent="-228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2057400" indent="-228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8EF9A0F-BDE7-4D47-B5CB-49216DEA9AC5}" type="slidenum">
              <a:rPr lang="en-US" altLang="en-US"/>
              <a:pPr/>
              <a:t>1</a:t>
            </a:fld>
            <a:endParaRPr lang="en-US" altLang="en-US"/>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6903659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1803ED6-D2C2-46F5-AEB2-7468D3E7C6CB}" type="slidenum">
              <a:rPr lang="en-US" altLang="en-US">
                <a:solidFill>
                  <a:srgbClr val="000000"/>
                </a:solidFill>
              </a:rPr>
              <a:pPr/>
              <a:t>10</a:t>
            </a:fld>
            <a:endParaRPr lang="en-US" altLang="en-US">
              <a:solidFill>
                <a:srgbClr val="000000"/>
              </a:solidFill>
            </a:endParaRPr>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13565048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11D933-2153-4F0F-9BBB-FEC700A69927}" type="slidenum">
              <a:rPr lang="en-US" altLang="en-US"/>
              <a:pPr/>
              <a:t>11</a:t>
            </a:fld>
            <a:endParaRPr lang="en-US"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9021828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11D933-2153-4F0F-9BBB-FEC700A69927}" type="slidenum">
              <a:rPr lang="en-US" altLang="en-US">
                <a:solidFill>
                  <a:srgbClr val="000000"/>
                </a:solidFill>
              </a:rPr>
              <a:pPr/>
              <a:t>12</a:t>
            </a:fld>
            <a:endParaRPr lang="en-US" altLang="en-US">
              <a:solidFill>
                <a:srgbClr val="000000"/>
              </a:solidFill>
            </a:endParaRPr>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7355463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11D933-2153-4F0F-9BBB-FEC700A69927}" type="slidenum">
              <a:rPr lang="en-US" altLang="en-US">
                <a:solidFill>
                  <a:srgbClr val="000000"/>
                </a:solidFill>
              </a:rPr>
              <a:pPr/>
              <a:t>13</a:t>
            </a:fld>
            <a:endParaRPr lang="en-US" altLang="en-US">
              <a:solidFill>
                <a:srgbClr val="000000"/>
              </a:solidFill>
            </a:endParaRPr>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825528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128D9F4-24B7-4F37-8B2B-5CD08CC9AD62}" type="slidenum">
              <a:rPr lang="en-US" altLang="en-US"/>
              <a:pPr/>
              <a:t>14</a:t>
            </a:fld>
            <a:endParaRPr lang="en-US" altLang="en-US"/>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9257277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128D9F4-24B7-4F37-8B2B-5CD08CC9AD62}" type="slidenum">
              <a:rPr lang="en-US" altLang="en-US">
                <a:solidFill>
                  <a:srgbClr val="000000"/>
                </a:solidFill>
              </a:rPr>
              <a:pPr/>
              <a:t>15</a:t>
            </a:fld>
            <a:endParaRPr lang="en-US" altLang="en-US">
              <a:solidFill>
                <a:srgbClr val="000000"/>
              </a:solidFill>
            </a:endParaRPr>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4315466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128D9F4-24B7-4F37-8B2B-5CD08CC9AD62}" type="slidenum">
              <a:rPr lang="en-US" altLang="en-US">
                <a:solidFill>
                  <a:srgbClr val="000000"/>
                </a:solidFill>
              </a:rPr>
              <a:pPr/>
              <a:t>16</a:t>
            </a:fld>
            <a:endParaRPr lang="en-US" altLang="en-US">
              <a:solidFill>
                <a:srgbClr val="000000"/>
              </a:solidFill>
            </a:endParaRPr>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951857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128D9F4-24B7-4F37-8B2B-5CD08CC9AD62}" type="slidenum">
              <a:rPr lang="en-US" altLang="en-US">
                <a:solidFill>
                  <a:srgbClr val="000000"/>
                </a:solidFill>
              </a:rPr>
              <a:pPr/>
              <a:t>17</a:t>
            </a:fld>
            <a:endParaRPr lang="en-US" altLang="en-US">
              <a:solidFill>
                <a:srgbClr val="000000"/>
              </a:solidFill>
            </a:endParaRPr>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1426616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128D9F4-24B7-4F37-8B2B-5CD08CC9AD62}" type="slidenum">
              <a:rPr lang="en-US" altLang="en-US">
                <a:solidFill>
                  <a:srgbClr val="000000"/>
                </a:solidFill>
              </a:rPr>
              <a:pPr/>
              <a:t>18</a:t>
            </a:fld>
            <a:endParaRPr lang="en-US" altLang="en-US">
              <a:solidFill>
                <a:srgbClr val="000000"/>
              </a:solidFill>
            </a:endParaRPr>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9049494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128D9F4-24B7-4F37-8B2B-5CD08CC9AD62}" type="slidenum">
              <a:rPr lang="en-US" altLang="en-US">
                <a:solidFill>
                  <a:srgbClr val="000000"/>
                </a:solidFill>
              </a:rPr>
              <a:pPr/>
              <a:t>19</a:t>
            </a:fld>
            <a:endParaRPr lang="en-US" altLang="en-US">
              <a:solidFill>
                <a:srgbClr val="000000"/>
              </a:solidFill>
            </a:endParaRPr>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425215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D716B56-2563-4563-96AA-01F1E6F78E77}" type="slidenum">
              <a:rPr lang="en-US" altLang="en-US">
                <a:solidFill>
                  <a:srgbClr val="000000"/>
                </a:solidFill>
              </a:rPr>
              <a:pPr/>
              <a:t>2</a:t>
            </a:fld>
            <a:endParaRPr lang="en-US" altLang="en-US">
              <a:solidFill>
                <a:srgbClr val="000000"/>
              </a:solidFill>
            </a:endParaRPr>
          </a:p>
        </p:txBody>
      </p:sp>
      <p:sp>
        <p:nvSpPr>
          <p:cNvPr id="1843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1BC9B80D-EAA0-4F4A-8374-05C536C059AC}" type="slidenum">
              <a:rPr lang="en-US" altLang="en-US" sz="1200">
                <a:solidFill>
                  <a:srgbClr val="000000"/>
                </a:solidFill>
              </a:rPr>
              <a:pPr algn="r"/>
              <a:t>2</a:t>
            </a:fld>
            <a:endParaRPr lang="en-US" altLang="en-US" sz="1200">
              <a:solidFill>
                <a:srgbClr val="000000"/>
              </a:solidFill>
            </a:endParaRPr>
          </a:p>
        </p:txBody>
      </p:sp>
      <p:sp>
        <p:nvSpPr>
          <p:cNvPr id="18436" name="Rectangle 2"/>
          <p:cNvSpPr>
            <a:spLocks noRot="1" noChangeArrowheads="1" noTextEdit="1"/>
          </p:cNvSpPr>
          <p:nvPr>
            <p:ph type="sldImg"/>
          </p:nvPr>
        </p:nvSpPr>
        <p:spPr>
          <a:ln/>
        </p:spPr>
      </p:sp>
      <p:sp>
        <p:nvSpPr>
          <p:cNvPr id="184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8092730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C9FC20C-68AB-485F-955A-4E1BD86E42ED}" type="slidenum">
              <a:rPr lang="en-US" altLang="en-US">
                <a:solidFill>
                  <a:srgbClr val="000000"/>
                </a:solidFill>
              </a:rPr>
              <a:pPr/>
              <a:t>20</a:t>
            </a:fld>
            <a:endParaRPr lang="en-US" altLang="en-US">
              <a:solidFill>
                <a:srgbClr val="000000"/>
              </a:solidFill>
            </a:endParaRPr>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8488466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C9FC20C-68AB-485F-955A-4E1BD86E42ED}" type="slidenum">
              <a:rPr lang="en-US" altLang="en-US">
                <a:solidFill>
                  <a:srgbClr val="000000"/>
                </a:solidFill>
              </a:rPr>
              <a:pPr/>
              <a:t>21</a:t>
            </a:fld>
            <a:endParaRPr lang="en-US" altLang="en-US">
              <a:solidFill>
                <a:srgbClr val="000000"/>
              </a:solidFill>
            </a:endParaRPr>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583354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C9FC20C-68AB-485F-955A-4E1BD86E42ED}" type="slidenum">
              <a:rPr lang="en-US" altLang="en-US"/>
              <a:pPr/>
              <a:t>22</a:t>
            </a:fld>
            <a:endParaRPr lang="en-US" altLang="en-US"/>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9207422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C9FC20C-68AB-485F-955A-4E1BD86E42ED}" type="slidenum">
              <a:rPr lang="en-US" altLang="en-US">
                <a:solidFill>
                  <a:srgbClr val="000000"/>
                </a:solidFill>
              </a:rPr>
              <a:pPr/>
              <a:t>23</a:t>
            </a:fld>
            <a:endParaRPr lang="en-US" altLang="en-US">
              <a:solidFill>
                <a:srgbClr val="000000"/>
              </a:solidFill>
            </a:endParaRPr>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528643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C9FC20C-68AB-485F-955A-4E1BD86E42ED}" type="slidenum">
              <a:rPr lang="en-US" altLang="en-US">
                <a:solidFill>
                  <a:srgbClr val="000000"/>
                </a:solidFill>
              </a:rPr>
              <a:pPr/>
              <a:t>24</a:t>
            </a:fld>
            <a:endParaRPr lang="en-US" altLang="en-US">
              <a:solidFill>
                <a:srgbClr val="000000"/>
              </a:solidFill>
            </a:endParaRPr>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8629403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C9FC20C-68AB-485F-955A-4E1BD86E42ED}" type="slidenum">
              <a:rPr lang="en-US" altLang="en-US">
                <a:solidFill>
                  <a:srgbClr val="000000"/>
                </a:solidFill>
              </a:rPr>
              <a:pPr/>
              <a:t>25</a:t>
            </a:fld>
            <a:endParaRPr lang="en-US" altLang="en-US">
              <a:solidFill>
                <a:srgbClr val="000000"/>
              </a:solidFill>
            </a:endParaRPr>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2917006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C9FC20C-68AB-485F-955A-4E1BD86E42ED}" type="slidenum">
              <a:rPr lang="en-US" altLang="en-US">
                <a:solidFill>
                  <a:srgbClr val="000000"/>
                </a:solidFill>
              </a:rPr>
              <a:pPr/>
              <a:t>26</a:t>
            </a:fld>
            <a:endParaRPr lang="en-US" altLang="en-US">
              <a:solidFill>
                <a:srgbClr val="000000"/>
              </a:solidFill>
            </a:endParaRPr>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9579211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C9FC20C-68AB-485F-955A-4E1BD86E42ED}" type="slidenum">
              <a:rPr lang="en-US" altLang="en-US">
                <a:solidFill>
                  <a:srgbClr val="000000"/>
                </a:solidFill>
              </a:rPr>
              <a:pPr/>
              <a:t>27</a:t>
            </a:fld>
            <a:endParaRPr lang="en-US" altLang="en-US">
              <a:solidFill>
                <a:srgbClr val="000000"/>
              </a:solidFill>
            </a:endParaRPr>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8695380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C9FC20C-68AB-485F-955A-4E1BD86E42ED}" type="slidenum">
              <a:rPr lang="en-US" altLang="en-US">
                <a:solidFill>
                  <a:srgbClr val="000000"/>
                </a:solidFill>
              </a:rPr>
              <a:pPr/>
              <a:t>28</a:t>
            </a:fld>
            <a:endParaRPr lang="en-US" altLang="en-US">
              <a:solidFill>
                <a:srgbClr val="000000"/>
              </a:solidFill>
            </a:endParaRPr>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1648544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C58A5EE-AD44-4365-86CE-AC45D0096F2E}" type="slidenum">
              <a:rPr lang="en-US" altLang="en-US"/>
              <a:pPr/>
              <a:t>29</a:t>
            </a:fld>
            <a:endParaRPr lang="en-US" altLang="en-US"/>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139748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2DEB34E-EEA8-445B-908C-B693D53C79D3}" type="slidenum">
              <a:rPr lang="en-US" altLang="en-US"/>
              <a:pPr/>
              <a:t>3</a:t>
            </a:fld>
            <a:endParaRPr lang="en-US" altLang="en-US"/>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6367269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C58A5EE-AD44-4365-86CE-AC45D0096F2E}" type="slidenum">
              <a:rPr lang="en-US" altLang="en-US">
                <a:solidFill>
                  <a:srgbClr val="000000"/>
                </a:solidFill>
              </a:rPr>
              <a:pPr/>
              <a:t>30</a:t>
            </a:fld>
            <a:endParaRPr lang="en-US" altLang="en-US">
              <a:solidFill>
                <a:srgbClr val="000000"/>
              </a:solidFill>
            </a:endParaRPr>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3690359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C58A5EE-AD44-4365-86CE-AC45D0096F2E}" type="slidenum">
              <a:rPr lang="en-US" altLang="en-US">
                <a:solidFill>
                  <a:srgbClr val="000000"/>
                </a:solidFill>
              </a:rPr>
              <a:pPr/>
              <a:t>31</a:t>
            </a:fld>
            <a:endParaRPr lang="en-US" altLang="en-US">
              <a:solidFill>
                <a:srgbClr val="000000"/>
              </a:solidFill>
            </a:endParaRPr>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4602128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C58A5EE-AD44-4365-86CE-AC45D0096F2E}" type="slidenum">
              <a:rPr lang="en-US" altLang="en-US">
                <a:solidFill>
                  <a:srgbClr val="000000"/>
                </a:solidFill>
              </a:rPr>
              <a:pPr/>
              <a:t>32</a:t>
            </a:fld>
            <a:endParaRPr lang="en-US" altLang="en-US">
              <a:solidFill>
                <a:srgbClr val="000000"/>
              </a:solidFill>
            </a:endParaRPr>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716801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DA2D243-75D1-4D93-96D3-25DCF513F713}" type="slidenum">
              <a:rPr lang="en-US" altLang="en-US"/>
              <a:pPr/>
              <a:t>33</a:t>
            </a:fld>
            <a:endParaRPr lang="en-US" altLang="en-US"/>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2676725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DA2D243-75D1-4D93-96D3-25DCF513F713}" type="slidenum">
              <a:rPr lang="en-US" altLang="en-US">
                <a:solidFill>
                  <a:srgbClr val="000000"/>
                </a:solidFill>
              </a:rPr>
              <a:pPr/>
              <a:t>34</a:t>
            </a:fld>
            <a:endParaRPr lang="en-US" altLang="en-US">
              <a:solidFill>
                <a:srgbClr val="000000"/>
              </a:solidFill>
            </a:endParaRPr>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98042267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DA2D243-75D1-4D93-96D3-25DCF513F713}" type="slidenum">
              <a:rPr lang="en-US" altLang="en-US">
                <a:solidFill>
                  <a:srgbClr val="000000"/>
                </a:solidFill>
              </a:rPr>
              <a:pPr/>
              <a:t>35</a:t>
            </a:fld>
            <a:endParaRPr lang="en-US" altLang="en-US">
              <a:solidFill>
                <a:srgbClr val="000000"/>
              </a:solidFill>
            </a:endParaRPr>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07078143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DA2D243-75D1-4D93-96D3-25DCF513F713}" type="slidenum">
              <a:rPr lang="en-US" altLang="en-US">
                <a:solidFill>
                  <a:srgbClr val="000000"/>
                </a:solidFill>
              </a:rPr>
              <a:pPr/>
              <a:t>36</a:t>
            </a:fld>
            <a:endParaRPr lang="en-US" altLang="en-US">
              <a:solidFill>
                <a:srgbClr val="000000"/>
              </a:solidFill>
            </a:endParaRPr>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56209151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DA2D243-75D1-4D93-96D3-25DCF513F713}" type="slidenum">
              <a:rPr lang="en-US" altLang="en-US">
                <a:solidFill>
                  <a:srgbClr val="000000"/>
                </a:solidFill>
              </a:rPr>
              <a:pPr/>
              <a:t>37</a:t>
            </a:fld>
            <a:endParaRPr lang="en-US" altLang="en-US">
              <a:solidFill>
                <a:srgbClr val="000000"/>
              </a:solidFill>
            </a:endParaRPr>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16643342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DA2D243-75D1-4D93-96D3-25DCF513F713}" type="slidenum">
              <a:rPr lang="en-US" altLang="en-US">
                <a:solidFill>
                  <a:srgbClr val="000000"/>
                </a:solidFill>
              </a:rPr>
              <a:pPr/>
              <a:t>38</a:t>
            </a:fld>
            <a:endParaRPr lang="en-US" altLang="en-US">
              <a:solidFill>
                <a:srgbClr val="000000"/>
              </a:solidFill>
            </a:endParaRPr>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58665251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E951F7B-7EBD-49F8-A5E0-3761427245C6}" type="slidenum">
              <a:rPr lang="en-US" altLang="en-US"/>
              <a:pPr/>
              <a:t>39</a:t>
            </a:fld>
            <a:endParaRPr lang="en-US" altLang="en-US"/>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511915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224D4AF-464C-4F49-A3CB-8AE77D8FC69D}" type="slidenum">
              <a:rPr lang="en-US" altLang="en-US"/>
              <a:pPr/>
              <a:t>4</a:t>
            </a:fld>
            <a:endParaRPr lang="en-US"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08016825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E951F7B-7EBD-49F8-A5E0-3761427245C6}" type="slidenum">
              <a:rPr lang="en-US" altLang="en-US">
                <a:solidFill>
                  <a:srgbClr val="000000"/>
                </a:solidFill>
              </a:rPr>
              <a:pPr/>
              <a:t>40</a:t>
            </a:fld>
            <a:endParaRPr lang="en-US" altLang="en-US">
              <a:solidFill>
                <a:srgbClr val="000000"/>
              </a:solidFill>
            </a:endParaRPr>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4687878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E951F7B-7EBD-49F8-A5E0-3761427245C6}" type="slidenum">
              <a:rPr lang="en-US" altLang="en-US">
                <a:solidFill>
                  <a:srgbClr val="000000"/>
                </a:solidFill>
              </a:rPr>
              <a:pPr/>
              <a:t>41</a:t>
            </a:fld>
            <a:endParaRPr lang="en-US" altLang="en-US">
              <a:solidFill>
                <a:srgbClr val="000000"/>
              </a:solidFill>
            </a:endParaRPr>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65152366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E951F7B-7EBD-49F8-A5E0-3761427245C6}" type="slidenum">
              <a:rPr lang="en-US" altLang="en-US">
                <a:solidFill>
                  <a:srgbClr val="000000"/>
                </a:solidFill>
              </a:rPr>
              <a:pPr/>
              <a:t>42</a:t>
            </a:fld>
            <a:endParaRPr lang="en-US" altLang="en-US">
              <a:solidFill>
                <a:srgbClr val="000000"/>
              </a:solidFill>
            </a:endParaRPr>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63938926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E951F7B-7EBD-49F8-A5E0-3761427245C6}" type="slidenum">
              <a:rPr lang="en-US" altLang="en-US">
                <a:solidFill>
                  <a:srgbClr val="000000"/>
                </a:solidFill>
              </a:rPr>
              <a:pPr/>
              <a:t>43</a:t>
            </a:fld>
            <a:endParaRPr lang="en-US" altLang="en-US">
              <a:solidFill>
                <a:srgbClr val="000000"/>
              </a:solidFill>
            </a:endParaRPr>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67812510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B142DC4-2D22-46D1-A456-8F1F34605A44}" type="slidenum">
              <a:rPr lang="en-US" altLang="en-US"/>
              <a:pPr/>
              <a:t>44</a:t>
            </a:fld>
            <a:endParaRPr lang="en-US" altLang="en-US"/>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46341886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B142DC4-2D22-46D1-A456-8F1F34605A44}" type="slidenum">
              <a:rPr lang="en-US" altLang="en-US">
                <a:solidFill>
                  <a:srgbClr val="000000"/>
                </a:solidFill>
              </a:rPr>
              <a:pPr/>
              <a:t>45</a:t>
            </a:fld>
            <a:endParaRPr lang="en-US" altLang="en-US">
              <a:solidFill>
                <a:srgbClr val="000000"/>
              </a:solidFill>
            </a:endParaRPr>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8949251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B142DC4-2D22-46D1-A456-8F1F34605A44}" type="slidenum">
              <a:rPr lang="en-US" altLang="en-US">
                <a:solidFill>
                  <a:srgbClr val="000000"/>
                </a:solidFill>
              </a:rPr>
              <a:pPr/>
              <a:t>46</a:t>
            </a:fld>
            <a:endParaRPr lang="en-US" altLang="en-US">
              <a:solidFill>
                <a:srgbClr val="000000"/>
              </a:solidFill>
            </a:endParaRPr>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83001730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B142DC4-2D22-46D1-A456-8F1F34605A44}" type="slidenum">
              <a:rPr lang="en-US" altLang="en-US">
                <a:solidFill>
                  <a:srgbClr val="000000"/>
                </a:solidFill>
              </a:rPr>
              <a:pPr/>
              <a:t>47</a:t>
            </a:fld>
            <a:endParaRPr lang="en-US" altLang="en-US">
              <a:solidFill>
                <a:srgbClr val="000000"/>
              </a:solidFill>
            </a:endParaRPr>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38250621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B142DC4-2D22-46D1-A456-8F1F34605A44}" type="slidenum">
              <a:rPr lang="en-US" altLang="en-US">
                <a:solidFill>
                  <a:srgbClr val="000000"/>
                </a:solidFill>
              </a:rPr>
              <a:pPr/>
              <a:t>48</a:t>
            </a:fld>
            <a:endParaRPr lang="en-US" altLang="en-US">
              <a:solidFill>
                <a:srgbClr val="000000"/>
              </a:solidFill>
            </a:endParaRPr>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10918132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B142DC4-2D22-46D1-A456-8F1F34605A44}" type="slidenum">
              <a:rPr lang="en-US" altLang="en-US">
                <a:solidFill>
                  <a:srgbClr val="000000"/>
                </a:solidFill>
              </a:rPr>
              <a:pPr/>
              <a:t>49</a:t>
            </a:fld>
            <a:endParaRPr lang="en-US" altLang="en-US">
              <a:solidFill>
                <a:srgbClr val="000000"/>
              </a:solidFill>
            </a:endParaRPr>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7471763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224D4AF-464C-4F49-A3CB-8AE77D8FC69D}" type="slidenum">
              <a:rPr lang="en-US" altLang="en-US">
                <a:solidFill>
                  <a:srgbClr val="000000"/>
                </a:solidFill>
              </a:rPr>
              <a:pPr/>
              <a:t>5</a:t>
            </a:fld>
            <a:endParaRPr lang="en-US" altLang="en-US">
              <a:solidFill>
                <a:srgbClr val="000000"/>
              </a:solidFill>
            </a:endParaRPr>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05446615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8E2FC34-64C0-4807-BBF7-8A37F4457245}" type="slidenum">
              <a:rPr lang="en-US" altLang="en-US"/>
              <a:pPr/>
              <a:t>50</a:t>
            </a:fld>
            <a:endParaRPr lang="en-US" altLang="en-US"/>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2761610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224D4AF-464C-4F49-A3CB-8AE77D8FC69D}" type="slidenum">
              <a:rPr lang="en-US" altLang="en-US">
                <a:solidFill>
                  <a:srgbClr val="000000"/>
                </a:solidFill>
              </a:rPr>
              <a:pPr/>
              <a:t>6</a:t>
            </a:fld>
            <a:endParaRPr lang="en-US" altLang="en-US">
              <a:solidFill>
                <a:srgbClr val="000000"/>
              </a:solidFill>
            </a:endParaRPr>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7953546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1803ED6-D2C2-46F5-AEB2-7468D3E7C6CB}" type="slidenum">
              <a:rPr lang="en-US" altLang="en-US"/>
              <a:pPr/>
              <a:t>7</a:t>
            </a:fld>
            <a:endParaRPr lang="en-US" altLang="en-US"/>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9117189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1803ED6-D2C2-46F5-AEB2-7468D3E7C6CB}" type="slidenum">
              <a:rPr lang="en-US" altLang="en-US">
                <a:solidFill>
                  <a:srgbClr val="000000"/>
                </a:solidFill>
              </a:rPr>
              <a:pPr/>
              <a:t>8</a:t>
            </a:fld>
            <a:endParaRPr lang="en-US" altLang="en-US">
              <a:solidFill>
                <a:srgbClr val="000000"/>
              </a:solidFill>
            </a:endParaRPr>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4307459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1803ED6-D2C2-46F5-AEB2-7468D3E7C6CB}" type="slidenum">
              <a:rPr lang="en-US" altLang="en-US">
                <a:solidFill>
                  <a:srgbClr val="000000"/>
                </a:solidFill>
              </a:rPr>
              <a:pPr/>
              <a:t>9</a:t>
            </a:fld>
            <a:endParaRPr lang="en-US" altLang="en-US">
              <a:solidFill>
                <a:srgbClr val="000000"/>
              </a:solidFill>
            </a:endParaRPr>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650869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19402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57725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5745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5745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35935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4C398B9-F768-484A-B7AA-DDB0FD626510}" type="slidenum">
              <a:rPr lang="en-US" altLang="en-US"/>
              <a:pPr/>
              <a:t>‹#›</a:t>
            </a:fld>
            <a:endParaRPr lang="en-US" altLang="en-US"/>
          </a:p>
        </p:txBody>
      </p:sp>
    </p:spTree>
    <p:extLst>
      <p:ext uri="{BB962C8B-B14F-4D97-AF65-F5344CB8AC3E}">
        <p14:creationId xmlns:p14="http://schemas.microsoft.com/office/powerpoint/2010/main" val="3578303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6670B39-031D-425B-8194-01DAB1FB2DF1}" type="slidenum">
              <a:rPr lang="en-US" altLang="en-US"/>
              <a:pPr/>
              <a:t>‹#›</a:t>
            </a:fld>
            <a:endParaRPr lang="en-US" altLang="en-US"/>
          </a:p>
        </p:txBody>
      </p:sp>
    </p:spTree>
    <p:extLst>
      <p:ext uri="{BB962C8B-B14F-4D97-AF65-F5344CB8AC3E}">
        <p14:creationId xmlns:p14="http://schemas.microsoft.com/office/powerpoint/2010/main" val="27886348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FA15C1C-ACC7-4286-953D-4CE14A10AC06}" type="slidenum">
              <a:rPr lang="en-US" altLang="en-US"/>
              <a:pPr/>
              <a:t>‹#›</a:t>
            </a:fld>
            <a:endParaRPr lang="en-US" altLang="en-US"/>
          </a:p>
        </p:txBody>
      </p:sp>
    </p:spTree>
    <p:extLst>
      <p:ext uri="{BB962C8B-B14F-4D97-AF65-F5344CB8AC3E}">
        <p14:creationId xmlns:p14="http://schemas.microsoft.com/office/powerpoint/2010/main" val="26168737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4119BC8-EEE4-48B4-9F1E-AAB453C55C28}" type="slidenum">
              <a:rPr lang="en-US" altLang="en-US"/>
              <a:pPr/>
              <a:t>‹#›</a:t>
            </a:fld>
            <a:endParaRPr lang="en-US" altLang="en-US"/>
          </a:p>
        </p:txBody>
      </p:sp>
    </p:spTree>
    <p:extLst>
      <p:ext uri="{BB962C8B-B14F-4D97-AF65-F5344CB8AC3E}">
        <p14:creationId xmlns:p14="http://schemas.microsoft.com/office/powerpoint/2010/main" val="26671185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9FE456DF-48AC-45D0-A5CF-50DD97B58DF4}" type="slidenum">
              <a:rPr lang="en-US" altLang="en-US"/>
              <a:pPr/>
              <a:t>‹#›</a:t>
            </a:fld>
            <a:endParaRPr lang="en-US" altLang="en-US"/>
          </a:p>
        </p:txBody>
      </p:sp>
    </p:spTree>
    <p:extLst>
      <p:ext uri="{BB962C8B-B14F-4D97-AF65-F5344CB8AC3E}">
        <p14:creationId xmlns:p14="http://schemas.microsoft.com/office/powerpoint/2010/main" val="291723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E26995C4-6AE0-4D1C-9466-39D610DA28C5}" type="slidenum">
              <a:rPr lang="en-US" altLang="en-US"/>
              <a:pPr/>
              <a:t>‹#›</a:t>
            </a:fld>
            <a:endParaRPr lang="en-US" altLang="en-US"/>
          </a:p>
        </p:txBody>
      </p:sp>
    </p:spTree>
    <p:extLst>
      <p:ext uri="{BB962C8B-B14F-4D97-AF65-F5344CB8AC3E}">
        <p14:creationId xmlns:p14="http://schemas.microsoft.com/office/powerpoint/2010/main" val="35008299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CDA72326-C58A-437E-8A43-60426589F683}" type="slidenum">
              <a:rPr lang="en-US" altLang="en-US"/>
              <a:pPr/>
              <a:t>‹#›</a:t>
            </a:fld>
            <a:endParaRPr lang="en-US" altLang="en-US"/>
          </a:p>
        </p:txBody>
      </p:sp>
    </p:spTree>
    <p:extLst>
      <p:ext uri="{BB962C8B-B14F-4D97-AF65-F5344CB8AC3E}">
        <p14:creationId xmlns:p14="http://schemas.microsoft.com/office/powerpoint/2010/main" val="36736050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BC4BFE6-F9F3-485D-9D3B-80279084BC1A}" type="slidenum">
              <a:rPr lang="en-US" altLang="en-US"/>
              <a:pPr/>
              <a:t>‹#›</a:t>
            </a:fld>
            <a:endParaRPr lang="en-US" altLang="en-US"/>
          </a:p>
        </p:txBody>
      </p:sp>
    </p:spTree>
    <p:extLst>
      <p:ext uri="{BB962C8B-B14F-4D97-AF65-F5344CB8AC3E}">
        <p14:creationId xmlns:p14="http://schemas.microsoft.com/office/powerpoint/2010/main" val="1314678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24281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BD64950-DF60-4497-A383-86CD43026A1F}" type="slidenum">
              <a:rPr lang="en-US" altLang="en-US"/>
              <a:pPr/>
              <a:t>‹#›</a:t>
            </a:fld>
            <a:endParaRPr lang="en-US" altLang="en-US"/>
          </a:p>
        </p:txBody>
      </p:sp>
    </p:spTree>
    <p:extLst>
      <p:ext uri="{BB962C8B-B14F-4D97-AF65-F5344CB8AC3E}">
        <p14:creationId xmlns:p14="http://schemas.microsoft.com/office/powerpoint/2010/main" val="22997119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3E2944F-EDD1-476D-A583-95322C435923}" type="slidenum">
              <a:rPr lang="en-US" altLang="en-US"/>
              <a:pPr/>
              <a:t>‹#›</a:t>
            </a:fld>
            <a:endParaRPr lang="en-US" altLang="en-US"/>
          </a:p>
        </p:txBody>
      </p:sp>
    </p:spTree>
    <p:extLst>
      <p:ext uri="{BB962C8B-B14F-4D97-AF65-F5344CB8AC3E}">
        <p14:creationId xmlns:p14="http://schemas.microsoft.com/office/powerpoint/2010/main" val="17595032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D54CE9E-7474-4633-82CD-EEDFA046B120}" type="slidenum">
              <a:rPr lang="en-US" altLang="en-US"/>
              <a:pPr/>
              <a:t>‹#›</a:t>
            </a:fld>
            <a:endParaRPr lang="en-US" altLang="en-US"/>
          </a:p>
        </p:txBody>
      </p:sp>
    </p:spTree>
    <p:extLst>
      <p:ext uri="{BB962C8B-B14F-4D97-AF65-F5344CB8AC3E}">
        <p14:creationId xmlns:p14="http://schemas.microsoft.com/office/powerpoint/2010/main" val="2091041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65863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219200"/>
            <a:ext cx="4495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495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0828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64565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031868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4689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36135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64566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0" y="1219200"/>
            <a:ext cx="91440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sz="4400" i="1">
          <a:solidFill>
            <a:schemeClr val="bg1"/>
          </a:solidFill>
          <a:latin typeface="+mj-lt"/>
          <a:ea typeface="+mj-ea"/>
          <a:cs typeface="+mj-cs"/>
        </a:defRPr>
      </a:lvl1pPr>
      <a:lvl2pPr algn="ctr" rtl="0" eaLnBrk="0" fontAlgn="base" hangingPunct="0">
        <a:spcBef>
          <a:spcPct val="0"/>
        </a:spcBef>
        <a:spcAft>
          <a:spcPct val="0"/>
        </a:spcAft>
        <a:defRPr sz="4400" i="1">
          <a:solidFill>
            <a:schemeClr val="bg1"/>
          </a:solidFill>
          <a:latin typeface="Arial" pitchFamily="34" charset="0"/>
          <a:cs typeface="Arial" pitchFamily="34" charset="0"/>
        </a:defRPr>
      </a:lvl2pPr>
      <a:lvl3pPr algn="ctr" rtl="0" eaLnBrk="0" fontAlgn="base" hangingPunct="0">
        <a:spcBef>
          <a:spcPct val="0"/>
        </a:spcBef>
        <a:spcAft>
          <a:spcPct val="0"/>
        </a:spcAft>
        <a:defRPr sz="4400" i="1">
          <a:solidFill>
            <a:schemeClr val="bg1"/>
          </a:solidFill>
          <a:latin typeface="Arial" pitchFamily="34" charset="0"/>
          <a:cs typeface="Arial" pitchFamily="34" charset="0"/>
        </a:defRPr>
      </a:lvl3pPr>
      <a:lvl4pPr algn="ctr" rtl="0" eaLnBrk="0" fontAlgn="base" hangingPunct="0">
        <a:spcBef>
          <a:spcPct val="0"/>
        </a:spcBef>
        <a:spcAft>
          <a:spcPct val="0"/>
        </a:spcAft>
        <a:defRPr sz="4400" i="1">
          <a:solidFill>
            <a:schemeClr val="bg1"/>
          </a:solidFill>
          <a:latin typeface="Arial" pitchFamily="34" charset="0"/>
          <a:cs typeface="Arial" pitchFamily="34" charset="0"/>
        </a:defRPr>
      </a:lvl4pPr>
      <a:lvl5pPr algn="ctr" rtl="0" eaLnBrk="0" fontAlgn="base" hangingPunct="0">
        <a:spcBef>
          <a:spcPct val="0"/>
        </a:spcBef>
        <a:spcAft>
          <a:spcPct val="0"/>
        </a:spcAft>
        <a:defRPr sz="4400" i="1">
          <a:solidFill>
            <a:schemeClr val="bg1"/>
          </a:solidFill>
          <a:latin typeface="Arial" pitchFamily="34" charset="0"/>
          <a:cs typeface="Arial" pitchFamily="34" charset="0"/>
        </a:defRPr>
      </a:lvl5pPr>
      <a:lvl6pPr marL="457200" algn="ctr" rtl="0" fontAlgn="base">
        <a:spcBef>
          <a:spcPct val="0"/>
        </a:spcBef>
        <a:spcAft>
          <a:spcPct val="0"/>
        </a:spcAft>
        <a:defRPr sz="4400" i="1">
          <a:solidFill>
            <a:schemeClr val="bg1"/>
          </a:solidFill>
          <a:latin typeface="Arial" pitchFamily="34" charset="0"/>
          <a:cs typeface="Arial" pitchFamily="34" charset="0"/>
        </a:defRPr>
      </a:lvl6pPr>
      <a:lvl7pPr marL="914400" algn="ctr" rtl="0" fontAlgn="base">
        <a:spcBef>
          <a:spcPct val="0"/>
        </a:spcBef>
        <a:spcAft>
          <a:spcPct val="0"/>
        </a:spcAft>
        <a:defRPr sz="4400" i="1">
          <a:solidFill>
            <a:schemeClr val="bg1"/>
          </a:solidFill>
          <a:latin typeface="Arial" pitchFamily="34" charset="0"/>
          <a:cs typeface="Arial" pitchFamily="34" charset="0"/>
        </a:defRPr>
      </a:lvl7pPr>
      <a:lvl8pPr marL="1371600" algn="ctr" rtl="0" fontAlgn="base">
        <a:spcBef>
          <a:spcPct val="0"/>
        </a:spcBef>
        <a:spcAft>
          <a:spcPct val="0"/>
        </a:spcAft>
        <a:defRPr sz="4400" i="1">
          <a:solidFill>
            <a:schemeClr val="bg1"/>
          </a:solidFill>
          <a:latin typeface="Arial" pitchFamily="34" charset="0"/>
          <a:cs typeface="Arial" pitchFamily="34" charset="0"/>
        </a:defRPr>
      </a:lvl8pPr>
      <a:lvl9pPr marL="1828800" algn="ctr" rtl="0" fontAlgn="base">
        <a:spcBef>
          <a:spcPct val="0"/>
        </a:spcBef>
        <a:spcAft>
          <a:spcPct val="0"/>
        </a:spcAft>
        <a:defRPr sz="4400" i="1">
          <a:solidFill>
            <a:schemeClr val="bg1"/>
          </a:solidFill>
          <a:latin typeface="Arial" pitchFamily="34" charset="0"/>
          <a:cs typeface="Arial" pitchFamily="34" charset="0"/>
        </a:defRPr>
      </a:lvl9pPr>
    </p:titleStyle>
    <p:bodyStyle>
      <a:lvl1pPr marL="176213" indent="-176213" algn="l" rtl="0" eaLnBrk="0" fontAlgn="base" hangingPunct="0">
        <a:spcBef>
          <a:spcPct val="20000"/>
        </a:spcBef>
        <a:spcAft>
          <a:spcPct val="0"/>
        </a:spcAft>
        <a:buChar char="•"/>
        <a:defRPr sz="4000">
          <a:solidFill>
            <a:schemeClr val="bg1"/>
          </a:solidFill>
          <a:latin typeface="+mn-lt"/>
          <a:ea typeface="+mn-ea"/>
          <a:cs typeface="+mn-cs"/>
        </a:defRPr>
      </a:lvl1pPr>
      <a:lvl2pPr marL="457200" indent="-166688" algn="l" rtl="0" eaLnBrk="0" fontAlgn="base" hangingPunct="0">
        <a:spcBef>
          <a:spcPct val="20000"/>
        </a:spcBef>
        <a:spcAft>
          <a:spcPct val="0"/>
        </a:spcAft>
        <a:buSzPct val="85000"/>
        <a:buFont typeface="Wingdings" panose="05000000000000000000" pitchFamily="2" charset="2"/>
        <a:buChar char="Ø"/>
        <a:defRPr sz="4000">
          <a:solidFill>
            <a:schemeClr val="bg1"/>
          </a:solidFill>
          <a:latin typeface="+mn-lt"/>
          <a:cs typeface="+mn-cs"/>
        </a:defRPr>
      </a:lvl2pPr>
      <a:lvl3pPr marL="735013" indent="-163513" algn="l" rtl="0" eaLnBrk="0" fontAlgn="base" hangingPunct="0">
        <a:spcBef>
          <a:spcPct val="20000"/>
        </a:spcBef>
        <a:spcAft>
          <a:spcPct val="0"/>
        </a:spcAft>
        <a:buChar char="•"/>
        <a:defRPr sz="3600">
          <a:solidFill>
            <a:schemeClr val="bg1"/>
          </a:solidFill>
          <a:latin typeface="+mn-lt"/>
          <a:cs typeface="+mn-cs"/>
        </a:defRPr>
      </a:lvl3pPr>
      <a:lvl4pPr marL="1025525" indent="-176213" algn="l" rtl="0" eaLnBrk="0" fontAlgn="base" hangingPunct="0">
        <a:spcBef>
          <a:spcPct val="20000"/>
        </a:spcBef>
        <a:spcAft>
          <a:spcPct val="0"/>
        </a:spcAft>
        <a:buSzPct val="80000"/>
        <a:buFont typeface="Wingdings" panose="05000000000000000000" pitchFamily="2" charset="2"/>
        <a:buChar char="ü"/>
        <a:defRPr sz="3600">
          <a:solidFill>
            <a:schemeClr val="bg1"/>
          </a:solidFill>
          <a:latin typeface="+mn-lt"/>
          <a:cs typeface="+mn-cs"/>
        </a:defRPr>
      </a:lvl4pPr>
      <a:lvl5pPr marL="1254125" indent="-114300" algn="l" rtl="0" eaLnBrk="0" fontAlgn="base" hangingPunct="0">
        <a:spcBef>
          <a:spcPct val="20000"/>
        </a:spcBef>
        <a:spcAft>
          <a:spcPct val="0"/>
        </a:spcAft>
        <a:buSzPct val="65000"/>
        <a:buFont typeface="Wingdings" panose="05000000000000000000" pitchFamily="2" charset="2"/>
        <a:buChar char="v"/>
        <a:defRPr sz="3600">
          <a:solidFill>
            <a:schemeClr val="bg1"/>
          </a:solidFill>
          <a:latin typeface="+mn-lt"/>
          <a:cs typeface="+mn-cs"/>
        </a:defRPr>
      </a:lvl5pPr>
      <a:lvl6pPr marL="17113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6pPr>
      <a:lvl7pPr marL="21685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7pPr>
      <a:lvl8pPr marL="26257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8pPr>
      <a:lvl9pPr marL="30829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70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cs typeface="Arial" charset="0"/>
              </a:defRPr>
            </a:lvl1pPr>
          </a:lstStyle>
          <a:p>
            <a:pPr>
              <a:defRPr/>
            </a:pPr>
            <a:endParaRPr lang="en-US"/>
          </a:p>
        </p:txBody>
      </p:sp>
      <p:sp>
        <p:nvSpPr>
          <p:cNvPr id="870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cs typeface="Arial" charset="0"/>
              </a:defRPr>
            </a:lvl1pPr>
          </a:lstStyle>
          <a:p>
            <a:pPr>
              <a:defRPr/>
            </a:pPr>
            <a:endParaRPr lang="en-US"/>
          </a:p>
        </p:txBody>
      </p:sp>
      <p:sp>
        <p:nvSpPr>
          <p:cNvPr id="870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fld id="{6D93599E-1AFF-4F02-A3AA-A817185BFB6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ctrTitle" idx="4294967295"/>
          </p:nvPr>
        </p:nvSpPr>
        <p:spPr>
          <a:xfrm>
            <a:off x="433388" y="1838325"/>
            <a:ext cx="8240712" cy="2468563"/>
          </a:xfrm>
          <a:noFill/>
        </p:spPr>
        <p:txBody>
          <a:bodyPr lIns="0" tIns="0" rIns="0" bIns="0">
            <a:spAutoFit/>
          </a:bodyPr>
          <a:lstStyle/>
          <a:p>
            <a:pPr defTabSz="381000" eaLnBrk="1" hangingPunct="1"/>
            <a:r>
              <a:rPr lang="en-US" altLang="en-US" sz="7200" b="1" smtClean="0">
                <a:solidFill>
                  <a:srgbClr val="A0D0FF"/>
                </a:solidFill>
                <a:latin typeface="Times New Roman" panose="02020603050405020304" pitchFamily="18" charset="0"/>
                <a:cs typeface="Times New Roman" panose="02020603050405020304" pitchFamily="18" charset="0"/>
              </a:rPr>
              <a:t>Grace Bible Church</a:t>
            </a:r>
            <a:r>
              <a:rPr lang="en-US" altLang="en-US" sz="7200" b="1" i="0" smtClean="0">
                <a:solidFill>
                  <a:srgbClr val="A0D0FF"/>
                </a:solidFill>
                <a:latin typeface="Times New Roman" panose="02020603050405020304" pitchFamily="18" charset="0"/>
                <a:cs typeface="Times New Roman" panose="02020603050405020304" pitchFamily="18" charset="0"/>
              </a:rPr>
              <a:t/>
            </a:r>
            <a:br>
              <a:rPr lang="en-US" altLang="en-US" sz="7200" b="1" i="0" smtClean="0">
                <a:solidFill>
                  <a:srgbClr val="A0D0FF"/>
                </a:solidFill>
                <a:latin typeface="Times New Roman" panose="02020603050405020304" pitchFamily="18" charset="0"/>
                <a:cs typeface="Times New Roman" panose="02020603050405020304" pitchFamily="18" charset="0"/>
              </a:rPr>
            </a:br>
            <a:r>
              <a:rPr lang="en-US" altLang="en-US" sz="5400" b="1" i="0" smtClean="0">
                <a:solidFill>
                  <a:srgbClr val="A0D0FF"/>
                </a:solidFill>
                <a:latin typeface="Times New Roman" panose="02020603050405020304" pitchFamily="18" charset="0"/>
                <a:cs typeface="Times New Roman" panose="02020603050405020304" pitchFamily="18" charset="0"/>
              </a:rPr>
              <a:t> </a:t>
            </a:r>
            <a:r>
              <a:rPr lang="en-US" altLang="en-US" sz="3600" b="1" smtClean="0">
                <a:solidFill>
                  <a:srgbClr val="FFFF90"/>
                </a:solidFill>
                <a:latin typeface="Times New Roman" panose="02020603050405020304" pitchFamily="18" charset="0"/>
                <a:cs typeface="Times New Roman" panose="02020603050405020304" pitchFamily="18" charset="0"/>
              </a:rPr>
              <a:t>Glorifying God </a:t>
            </a:r>
            <a:br>
              <a:rPr lang="en-US" altLang="en-US" sz="3600" b="1" smtClean="0">
                <a:solidFill>
                  <a:srgbClr val="FFFF90"/>
                </a:solidFill>
                <a:latin typeface="Times New Roman" panose="02020603050405020304" pitchFamily="18" charset="0"/>
                <a:cs typeface="Times New Roman" panose="02020603050405020304" pitchFamily="18" charset="0"/>
              </a:rPr>
            </a:br>
            <a:r>
              <a:rPr lang="en-US" altLang="en-US" sz="3600" b="1" smtClean="0">
                <a:solidFill>
                  <a:srgbClr val="FFFF90"/>
                </a:solidFill>
                <a:latin typeface="Times New Roman" panose="02020603050405020304" pitchFamily="18" charset="0"/>
                <a:cs typeface="Times New Roman" panose="02020603050405020304" pitchFamily="18" charset="0"/>
              </a:rPr>
              <a:t>by Making Disciples of Jesus Christ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fade">
                                      <p:cBhvr>
                                        <p:cTn id="7" dur="2000"/>
                                        <p:tgtEl>
                                          <p:spTgt spid="100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117158"/>
            <a:ext cx="9144000" cy="984885"/>
          </a:xfrm>
          <a:noFill/>
        </p:spPr>
        <p:txBody>
          <a:bodyPr lIns="0" tIns="0" rIns="0" bIns="0">
            <a:spAutoFit/>
          </a:bodyPr>
          <a:lstStyle/>
          <a:p>
            <a:pPr defTabSz="381000" eaLnBrk="1" hangingPunct="1"/>
            <a:r>
              <a:rPr lang="en-US" altLang="en-US" sz="3200" b="1" u="sng" dirty="0" smtClean="0">
                <a:solidFill>
                  <a:srgbClr val="A0D0FF"/>
                </a:solidFill>
                <a:latin typeface="Arial Narrow" panose="020B0606020202030204" pitchFamily="34" charset="0"/>
              </a:rPr>
              <a:t>Rule 6 - The primary purpose of the Bible is to change our lives, not increase our knowledge </a:t>
            </a:r>
            <a:endParaRPr lang="en-US" altLang="en-US" sz="3200" b="1" dirty="0" smtClean="0">
              <a:solidFill>
                <a:srgbClr val="FFFF99"/>
              </a:solidFill>
              <a:latin typeface="Arial Narrow" panose="020B0606020202030204" pitchFamily="34" charset="0"/>
            </a:endParaRPr>
          </a:p>
        </p:txBody>
      </p:sp>
      <p:sp>
        <p:nvSpPr>
          <p:cNvPr id="52227" name="Rectangle 3"/>
          <p:cNvSpPr>
            <a:spLocks noGrp="1" noChangeArrowheads="1"/>
          </p:cNvSpPr>
          <p:nvPr>
            <p:ph type="body" idx="4294967295"/>
          </p:nvPr>
        </p:nvSpPr>
        <p:spPr>
          <a:xfrm>
            <a:off x="0" y="1102043"/>
            <a:ext cx="9144000" cy="5755957"/>
          </a:xfrm>
          <a:noFill/>
        </p:spPr>
        <p:txBody>
          <a:bodyPr/>
          <a:lstStyle/>
          <a:p>
            <a:pPr eaLnBrk="1" hangingPunct="1"/>
            <a:r>
              <a:rPr lang="en-US" altLang="en-US" sz="3200" b="1" dirty="0" smtClean="0">
                <a:solidFill>
                  <a:srgbClr val="FFFFFF"/>
                </a:solidFill>
                <a:latin typeface="Arial Narrow" panose="020B0606020202030204" pitchFamily="34" charset="0"/>
              </a:rPr>
              <a:t>We </a:t>
            </a:r>
            <a:r>
              <a:rPr lang="en-US" altLang="en-US" sz="3200" b="1" dirty="0">
                <a:solidFill>
                  <a:srgbClr val="FFFFFF"/>
                </a:solidFill>
                <a:latin typeface="Arial Narrow" panose="020B0606020202030204" pitchFamily="34" charset="0"/>
              </a:rPr>
              <a:t>must understand before we can apply, but understanding without application does not make a person godly (164)</a:t>
            </a:r>
          </a:p>
          <a:p>
            <a:pPr eaLnBrk="1" hangingPunct="1"/>
            <a:r>
              <a:rPr lang="en-US" altLang="en-US" sz="3200" b="1" dirty="0" smtClean="0">
                <a:solidFill>
                  <a:srgbClr val="FFFFFF"/>
                </a:solidFill>
                <a:latin typeface="Arial Narrow" panose="020B0606020202030204" pitchFamily="34" charset="0"/>
              </a:rPr>
              <a:t>1</a:t>
            </a:r>
            <a:r>
              <a:rPr lang="en-US" altLang="en-US" sz="3200" b="1" dirty="0">
                <a:solidFill>
                  <a:srgbClr val="FFFFFF"/>
                </a:solidFill>
                <a:latin typeface="Arial Narrow" panose="020B0606020202030204" pitchFamily="34" charset="0"/>
              </a:rPr>
              <a:t>. Some passages are not to be applied in the same way they were applied at the time they were written.  (i.e. animal sacrifices in the present - to whom was it written?) (165)</a:t>
            </a:r>
          </a:p>
          <a:p>
            <a:pPr eaLnBrk="1" hangingPunct="1"/>
            <a:r>
              <a:rPr lang="en-US" altLang="en-US" sz="3200" b="1" dirty="0" smtClean="0">
                <a:solidFill>
                  <a:srgbClr val="FFFFFF"/>
                </a:solidFill>
                <a:latin typeface="Arial Narrow" panose="020B0606020202030204" pitchFamily="34" charset="0"/>
              </a:rPr>
              <a:t>2</a:t>
            </a:r>
            <a:r>
              <a:rPr lang="en-US" altLang="en-US" sz="3200" b="1" dirty="0">
                <a:solidFill>
                  <a:srgbClr val="FFFFFF"/>
                </a:solidFill>
                <a:latin typeface="Arial Narrow" panose="020B0606020202030204" pitchFamily="34" charset="0"/>
              </a:rPr>
              <a:t>. When you apply a passage it must be in keeping with a correct interpretation (166)</a:t>
            </a: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89189643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par>
                          <p:cTn id="7" fill="hold">
                            <p:stCondLst>
                              <p:cond delay="0"/>
                            </p:stCondLst>
                            <p:childTnLst>
                              <p:par>
                                <p:cTn id="8" presetID="3" presetClass="entr" presetSubtype="5" fill="hold" grpId="0" nodeType="afterEffect">
                                  <p:stCondLst>
                                    <p:cond delay="0"/>
                                  </p:stCondLst>
                                  <p:childTnLst>
                                    <p:set>
                                      <p:cBhvr>
                                        <p:cTn id="9" dur="1" fill="hold">
                                          <p:stCondLst>
                                            <p:cond delay="0"/>
                                          </p:stCondLst>
                                        </p:cTn>
                                        <p:tgtEl>
                                          <p:spTgt spid="52227">
                                            <p:txEl>
                                              <p:pRg st="0" end="0"/>
                                            </p:txEl>
                                          </p:spTgt>
                                        </p:tgtEl>
                                        <p:attrNameLst>
                                          <p:attrName>style.visibility</p:attrName>
                                        </p:attrNameLst>
                                      </p:cBhvr>
                                      <p:to>
                                        <p:strVal val="visible"/>
                                      </p:to>
                                    </p:set>
                                    <p:animEffect transition="in" filter="blinds(vertical)">
                                      <p:cBhvr>
                                        <p:cTn id="10" dur="500"/>
                                        <p:tgtEl>
                                          <p:spTgt spid="5222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5" fill="hold" grpId="0" nodeType="clickEffect">
                                  <p:stCondLst>
                                    <p:cond delay="0"/>
                                  </p:stCondLst>
                                  <p:childTnLst>
                                    <p:set>
                                      <p:cBhvr>
                                        <p:cTn id="14" dur="1" fill="hold">
                                          <p:stCondLst>
                                            <p:cond delay="0"/>
                                          </p:stCondLst>
                                        </p:cTn>
                                        <p:tgtEl>
                                          <p:spTgt spid="52227">
                                            <p:txEl>
                                              <p:pRg st="1" end="1"/>
                                            </p:txEl>
                                          </p:spTgt>
                                        </p:tgtEl>
                                        <p:attrNameLst>
                                          <p:attrName>style.visibility</p:attrName>
                                        </p:attrNameLst>
                                      </p:cBhvr>
                                      <p:to>
                                        <p:strVal val="visible"/>
                                      </p:to>
                                    </p:set>
                                    <p:animEffect transition="in" filter="blinds(vertical)">
                                      <p:cBhvr>
                                        <p:cTn id="15" dur="500"/>
                                        <p:tgtEl>
                                          <p:spTgt spid="52227">
                                            <p:txEl>
                                              <p:pRg st="1" end="1"/>
                                            </p:txEl>
                                          </p:spTgt>
                                        </p:tgtEl>
                                      </p:cBhvr>
                                    </p:animEffect>
                                  </p:childTnLst>
                                  <p:subTnLst>
                                    <p:animClr clrSpc="rgb" dir="cw">
                                      <p:cBhvr override="childStyle">
                                        <p:cTn dur="1" fill="hold" display="0" masterRel="nextClick" afterEffect="1"/>
                                        <p:tgtEl>
                                          <p:spTgt spid="52227">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3" presetClass="entr" presetSubtype="5" fill="hold" grpId="0" nodeType="clickEffect">
                                  <p:stCondLst>
                                    <p:cond delay="0"/>
                                  </p:stCondLst>
                                  <p:childTnLst>
                                    <p:set>
                                      <p:cBhvr>
                                        <p:cTn id="19" dur="1" fill="hold">
                                          <p:stCondLst>
                                            <p:cond delay="0"/>
                                          </p:stCondLst>
                                        </p:cTn>
                                        <p:tgtEl>
                                          <p:spTgt spid="52227">
                                            <p:txEl>
                                              <p:pRg st="2" end="2"/>
                                            </p:txEl>
                                          </p:spTgt>
                                        </p:tgtEl>
                                        <p:attrNameLst>
                                          <p:attrName>style.visibility</p:attrName>
                                        </p:attrNameLst>
                                      </p:cBhvr>
                                      <p:to>
                                        <p:strVal val="visible"/>
                                      </p:to>
                                    </p:set>
                                    <p:animEffect transition="in" filter="blinds(vertical)">
                                      <p:cBhvr>
                                        <p:cTn id="20" dur="500"/>
                                        <p:tgtEl>
                                          <p:spTgt spid="522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0" y="0"/>
            <a:ext cx="9144000" cy="984885"/>
          </a:xfrm>
          <a:noFill/>
        </p:spPr>
        <p:txBody>
          <a:bodyPr lIns="0" tIns="0" rIns="0" bIns="0">
            <a:spAutoFit/>
          </a:bodyPr>
          <a:lstStyle/>
          <a:p>
            <a:pPr defTabSz="381000" eaLnBrk="1" hangingPunct="1"/>
            <a:r>
              <a:rPr lang="en-US" altLang="en-US" sz="3200" b="1" u="sng" dirty="0" smtClean="0">
                <a:solidFill>
                  <a:srgbClr val="A0D0FF"/>
                </a:solidFill>
                <a:latin typeface="Arial Narrow" panose="020B0606020202030204" pitchFamily="34" charset="0"/>
              </a:rPr>
              <a:t>Rule 7 - Each Christian has the right and responsibility to investigate and interpret the Word of God for himself.</a:t>
            </a:r>
            <a:endParaRPr lang="en-US" altLang="en-US" sz="3600" b="1" dirty="0" smtClean="0">
              <a:solidFill>
                <a:srgbClr val="FFFF99"/>
              </a:solidFill>
              <a:latin typeface="Arial Narrow" panose="020B0606020202030204" pitchFamily="34" charset="0"/>
            </a:endParaRPr>
          </a:p>
        </p:txBody>
      </p:sp>
      <p:sp>
        <p:nvSpPr>
          <p:cNvPr id="53251" name="Rectangle 3"/>
          <p:cNvSpPr>
            <a:spLocks noGrp="1" noChangeArrowheads="1"/>
          </p:cNvSpPr>
          <p:nvPr>
            <p:ph type="body" idx="4294967295"/>
          </p:nvPr>
        </p:nvSpPr>
        <p:spPr>
          <a:xfrm>
            <a:off x="0" y="984885"/>
            <a:ext cx="9144000" cy="5873115"/>
          </a:xfrm>
          <a:noFill/>
        </p:spPr>
        <p:txBody>
          <a:bodyPr/>
          <a:lstStyle/>
          <a:p>
            <a:pPr eaLnBrk="1" hangingPunct="1"/>
            <a:r>
              <a:rPr lang="en-US" altLang="en-US" sz="3200" b="1" dirty="0">
                <a:solidFill>
                  <a:srgbClr val="FFFFFF"/>
                </a:solidFill>
                <a:latin typeface="Arial Narrow" panose="020B0606020202030204" pitchFamily="34" charset="0"/>
              </a:rPr>
              <a:t>This principle undergirded the Protestant Reformation of the 16th Century resulting in the quest to translate the Scriptures into common languages. </a:t>
            </a:r>
            <a:endParaRPr lang="en-US" altLang="en-US" sz="3200" b="1" dirty="0" smtClean="0">
              <a:solidFill>
                <a:srgbClr val="FFFFFF"/>
              </a:solidFill>
              <a:latin typeface="Arial Narrow" panose="020B0606020202030204" pitchFamily="34" charset="0"/>
            </a:endParaRPr>
          </a:p>
          <a:p>
            <a:pPr eaLnBrk="1" hangingPunct="1"/>
            <a:r>
              <a:rPr lang="en-US" altLang="en-US" sz="3200" b="1" dirty="0" smtClean="0">
                <a:solidFill>
                  <a:srgbClr val="FFFFFF"/>
                </a:solidFill>
                <a:latin typeface="Arial Narrow" panose="020B0606020202030204" pitchFamily="34" charset="0"/>
              </a:rPr>
              <a:t>Jesus </a:t>
            </a:r>
            <a:r>
              <a:rPr lang="en-US" altLang="en-US" sz="3200" b="1" dirty="0">
                <a:solidFill>
                  <a:srgbClr val="FFFFFF"/>
                </a:solidFill>
                <a:latin typeface="Arial Narrow" panose="020B0606020202030204" pitchFamily="34" charset="0"/>
              </a:rPr>
              <a:t>rebuked the Jews of His day for their failure to know &amp; understand the Scriptures. They studied, yet remained ignorant (John 5:39</a:t>
            </a:r>
            <a:r>
              <a:rPr lang="en-US" altLang="en-US" sz="3200" b="1" dirty="0" smtClean="0">
                <a:solidFill>
                  <a:srgbClr val="FFFFFF"/>
                </a:solidFill>
                <a:latin typeface="Arial Narrow" panose="020B0606020202030204" pitchFamily="34" charset="0"/>
              </a:rPr>
              <a:t>)</a:t>
            </a:r>
            <a:endParaRPr lang="en-US" altLang="en-US" sz="3200" b="1" dirty="0">
              <a:solidFill>
                <a:srgbClr val="FFFFFF"/>
              </a:solidFill>
              <a:latin typeface="Arial Narrow" panose="020B0606020202030204" pitchFamily="34" charset="0"/>
            </a:endParaRPr>
          </a:p>
          <a:p>
            <a:pPr eaLnBrk="1" hangingPunct="1"/>
            <a:r>
              <a:rPr lang="en-US" altLang="en-US" sz="3200" b="1" dirty="0">
                <a:solidFill>
                  <a:srgbClr val="FFFFFF"/>
                </a:solidFill>
                <a:latin typeface="Arial Narrow" panose="020B0606020202030204" pitchFamily="34" charset="0"/>
              </a:rPr>
              <a:t>A distinguishing mark of a follower of Jesus is continuing in His word (John 8:31 - see also Col. 3:16 &amp; 2 Tim. 2:15</a:t>
            </a:r>
            <a:r>
              <a:rPr lang="en-US" altLang="en-US" sz="3200" b="1" dirty="0" smtClean="0">
                <a:solidFill>
                  <a:srgbClr val="FFFFFF"/>
                </a:solidFill>
                <a:latin typeface="Arial Narrow" panose="020B0606020202030204" pitchFamily="34" charset="0"/>
              </a:rPr>
              <a:t>)</a:t>
            </a:r>
            <a:endParaRPr lang="en-US" altLang="en-US" sz="3200" b="1" dirty="0" smtClean="0">
              <a:solidFill>
                <a:srgbClr val="FFFFFF"/>
              </a:solidFill>
              <a:latin typeface="Arial Narrow" panose="020B0606020202030204" pitchFamily="34"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53251">
                                            <p:txEl>
                                              <p:pRg st="0" end="0"/>
                                            </p:txEl>
                                          </p:spTgt>
                                        </p:tgtEl>
                                        <p:attrNameLst>
                                          <p:attrName>style.visibility</p:attrName>
                                        </p:attrNameLst>
                                      </p:cBhvr>
                                      <p:to>
                                        <p:strVal val="visible"/>
                                      </p:to>
                                    </p:set>
                                    <p:animEffect transition="in" filter="wipe(left)">
                                      <p:cBhvr>
                                        <p:cTn id="11" dur="500"/>
                                        <p:tgtEl>
                                          <p:spTgt spid="53251">
                                            <p:txEl>
                                              <p:pRg st="0" end="0"/>
                                            </p:txEl>
                                          </p:spTgt>
                                        </p:tgtEl>
                                      </p:cBhvr>
                                    </p:animEffect>
                                  </p:childTnLst>
                                  <p:subTnLst>
                                    <p:animClr clrSpc="rgb" dir="cw">
                                      <p:cBhvr override="childStyle">
                                        <p:cTn dur="1" fill="hold" display="0" masterRel="nextClick" afterEffect="1"/>
                                        <p:tgtEl>
                                          <p:spTgt spid="53251">
                                            <p:txEl>
                                              <p:pRg st="0" end="0"/>
                                            </p:txEl>
                                          </p:spTgt>
                                        </p:tgtEl>
                                        <p:attrNameLst>
                                          <p:attrName>ppt_c</p:attrName>
                                        </p:attrNameLst>
                                      </p:cBhvr>
                                      <p:to>
                                        <a:srgbClr val="C0C0C0"/>
                                      </p:to>
                                    </p:animClr>
                                  </p:sub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3251">
                                            <p:txEl>
                                              <p:pRg st="1" end="1"/>
                                            </p:txEl>
                                          </p:spTgt>
                                        </p:tgtEl>
                                        <p:attrNameLst>
                                          <p:attrName>style.visibility</p:attrName>
                                        </p:attrNameLst>
                                      </p:cBhvr>
                                      <p:to>
                                        <p:strVal val="visible"/>
                                      </p:to>
                                    </p:set>
                                    <p:animEffect transition="in" filter="wipe(left)">
                                      <p:cBhvr>
                                        <p:cTn id="16" dur="500"/>
                                        <p:tgtEl>
                                          <p:spTgt spid="53251">
                                            <p:txEl>
                                              <p:pRg st="1" end="1"/>
                                            </p:txEl>
                                          </p:spTgt>
                                        </p:tgtEl>
                                      </p:cBhvr>
                                    </p:animEffect>
                                  </p:childTnLst>
                                  <p:subTnLst>
                                    <p:animClr clrSpc="rgb" dir="cw">
                                      <p:cBhvr override="childStyle">
                                        <p:cTn dur="1" fill="hold" display="0" masterRel="nextClick" afterEffect="1"/>
                                        <p:tgtEl>
                                          <p:spTgt spid="53251">
                                            <p:txEl>
                                              <p:pRg st="1" end="1"/>
                                            </p:txEl>
                                          </p:spTgt>
                                        </p:tgtEl>
                                        <p:attrNameLst>
                                          <p:attrName>ppt_c</p:attrName>
                                        </p:attrNameLst>
                                      </p:cBhvr>
                                      <p:to>
                                        <a:srgbClr val="C0C0C0"/>
                                      </p:to>
                                    </p:animClr>
                                  </p:sub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3251">
                                            <p:txEl>
                                              <p:pRg st="2" end="2"/>
                                            </p:txEl>
                                          </p:spTgt>
                                        </p:tgtEl>
                                        <p:attrNameLst>
                                          <p:attrName>style.visibility</p:attrName>
                                        </p:attrNameLst>
                                      </p:cBhvr>
                                      <p:to>
                                        <p:strVal val="visible"/>
                                      </p:to>
                                    </p:set>
                                    <p:animEffect transition="in" filter="wipe(left)">
                                      <p:cBhvr>
                                        <p:cTn id="21" dur="500"/>
                                        <p:tgtEl>
                                          <p:spTgt spid="532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0" y="0"/>
            <a:ext cx="9144000" cy="984885"/>
          </a:xfrm>
          <a:noFill/>
        </p:spPr>
        <p:txBody>
          <a:bodyPr lIns="0" tIns="0" rIns="0" bIns="0">
            <a:spAutoFit/>
          </a:bodyPr>
          <a:lstStyle/>
          <a:p>
            <a:pPr defTabSz="381000" eaLnBrk="1" hangingPunct="1"/>
            <a:r>
              <a:rPr lang="en-US" altLang="en-US" sz="3200" b="1" u="sng" dirty="0" smtClean="0">
                <a:solidFill>
                  <a:srgbClr val="A0D0FF"/>
                </a:solidFill>
                <a:latin typeface="Arial Narrow" panose="020B0606020202030204" pitchFamily="34" charset="0"/>
              </a:rPr>
              <a:t>Rule 7 - Each Christian has the right and responsibility to investigate and interpret the Word of God for himself.</a:t>
            </a:r>
            <a:endParaRPr lang="en-US" altLang="en-US" sz="3600" b="1" dirty="0" smtClean="0">
              <a:solidFill>
                <a:srgbClr val="FFFF99"/>
              </a:solidFill>
              <a:latin typeface="Arial Narrow" panose="020B0606020202030204" pitchFamily="34" charset="0"/>
            </a:endParaRPr>
          </a:p>
        </p:txBody>
      </p:sp>
      <p:sp>
        <p:nvSpPr>
          <p:cNvPr id="53251" name="Rectangle 3"/>
          <p:cNvSpPr>
            <a:spLocks noGrp="1" noChangeArrowheads="1"/>
          </p:cNvSpPr>
          <p:nvPr>
            <p:ph type="body" idx="4294967295"/>
          </p:nvPr>
        </p:nvSpPr>
        <p:spPr>
          <a:xfrm>
            <a:off x="0" y="984885"/>
            <a:ext cx="9144000" cy="5873115"/>
          </a:xfrm>
          <a:noFill/>
        </p:spPr>
        <p:txBody>
          <a:bodyPr/>
          <a:lstStyle/>
          <a:p>
            <a:pPr eaLnBrk="1" hangingPunct="1"/>
            <a:r>
              <a:rPr lang="en-US" altLang="en-US" sz="3200" b="1" dirty="0" smtClean="0">
                <a:solidFill>
                  <a:srgbClr val="FFFFFF"/>
                </a:solidFill>
                <a:latin typeface="Arial Narrow" panose="020B0606020202030204" pitchFamily="34" charset="0"/>
              </a:rPr>
              <a:t>Good </a:t>
            </a:r>
            <a:r>
              <a:rPr lang="en-US" altLang="en-US" sz="3200" b="1" dirty="0">
                <a:solidFill>
                  <a:srgbClr val="FFFFFF"/>
                </a:solidFill>
                <a:latin typeface="Arial Narrow" panose="020B0606020202030204" pitchFamily="34" charset="0"/>
              </a:rPr>
              <a:t>Bible study will lead to more questions than will be answered this side of </a:t>
            </a:r>
            <a:r>
              <a:rPr lang="en-US" altLang="en-US" sz="3200" b="1" dirty="0" smtClean="0">
                <a:solidFill>
                  <a:srgbClr val="FFFFFF"/>
                </a:solidFill>
                <a:latin typeface="Arial Narrow" panose="020B0606020202030204" pitchFamily="34" charset="0"/>
              </a:rPr>
              <a:t>Heaven</a:t>
            </a:r>
            <a:endParaRPr lang="en-US" altLang="en-US" sz="3200" b="1" dirty="0">
              <a:solidFill>
                <a:srgbClr val="FFFFFF"/>
              </a:solidFill>
              <a:latin typeface="Arial Narrow" panose="020B0606020202030204" pitchFamily="34" charset="0"/>
            </a:endParaRPr>
          </a:p>
          <a:p>
            <a:pPr eaLnBrk="1" hangingPunct="1"/>
            <a:r>
              <a:rPr lang="en-US" altLang="en-US" sz="3200" b="1" dirty="0">
                <a:solidFill>
                  <a:srgbClr val="FFFFFF"/>
                </a:solidFill>
                <a:latin typeface="Arial Narrow" panose="020B0606020202030204" pitchFamily="34" charset="0"/>
              </a:rPr>
              <a:t>If your interpretation leads to a conclusion contrary to historic interpretation - a caution light, not a red light, should be in your mind. Make diligent search to know why the difference in conclusions. </a:t>
            </a:r>
          </a:p>
          <a:p>
            <a:pPr eaLnBrk="1" hangingPunct="1"/>
            <a:r>
              <a:rPr lang="en-US" altLang="en-US" sz="3200" b="1" dirty="0">
                <a:solidFill>
                  <a:srgbClr val="FFFFFF"/>
                </a:solidFill>
                <a:latin typeface="Arial Narrow" panose="020B0606020202030204" pitchFamily="34" charset="0"/>
              </a:rPr>
              <a:t>As you become skilled in Bible study, others become a safeguard in checking your own </a:t>
            </a:r>
            <a:r>
              <a:rPr lang="en-US" altLang="en-US" sz="3200" b="1" dirty="0" smtClean="0">
                <a:solidFill>
                  <a:srgbClr val="FFFFFF"/>
                </a:solidFill>
                <a:latin typeface="Arial Narrow" panose="020B0606020202030204" pitchFamily="34" charset="0"/>
              </a:rPr>
              <a:t>study - </a:t>
            </a:r>
            <a:r>
              <a:rPr lang="en-US" altLang="en-US" sz="3200" b="1" dirty="0">
                <a:solidFill>
                  <a:srgbClr val="FFFFFF"/>
                </a:solidFill>
                <a:latin typeface="Arial Narrow" panose="020B0606020202030204" pitchFamily="34" charset="0"/>
              </a:rPr>
              <a:t>not the primary source of your Scriptural </a:t>
            </a:r>
            <a:r>
              <a:rPr lang="en-US" altLang="en-US" sz="3200" b="1" dirty="0" smtClean="0">
                <a:solidFill>
                  <a:srgbClr val="FFFFFF"/>
                </a:solidFill>
                <a:latin typeface="Arial Narrow" panose="020B0606020202030204" pitchFamily="34" charset="0"/>
              </a:rPr>
              <a:t>intake</a:t>
            </a:r>
            <a:endParaRPr lang="en-US" altLang="en-US" sz="3200" b="1" dirty="0">
              <a:solidFill>
                <a:srgbClr val="FFFFFF"/>
              </a:solidFill>
              <a:latin typeface="Arial Narrow" panose="020B0606020202030204" pitchFamily="34" charset="0"/>
            </a:endParaRPr>
          </a:p>
          <a:p>
            <a:pPr eaLnBrk="1" hangingPunct="1"/>
            <a:r>
              <a:rPr lang="en-US" altLang="en-US" sz="3200" b="1" dirty="0">
                <a:solidFill>
                  <a:srgbClr val="FFFFFF"/>
                </a:solidFill>
                <a:latin typeface="Arial Narrow" panose="020B0606020202030204" pitchFamily="34" charset="0"/>
              </a:rPr>
              <a:t>Your own study will lead you to convictions about the truths of the Bible - not just assent. </a:t>
            </a: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30747577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53251">
                                            <p:txEl>
                                              <p:pRg st="0" end="0"/>
                                            </p:txEl>
                                          </p:spTgt>
                                        </p:tgtEl>
                                        <p:attrNameLst>
                                          <p:attrName>style.visibility</p:attrName>
                                        </p:attrNameLst>
                                      </p:cBhvr>
                                      <p:to>
                                        <p:strVal val="visible"/>
                                      </p:to>
                                    </p:set>
                                    <p:animEffect transition="in" filter="wipe(left)">
                                      <p:cBhvr>
                                        <p:cTn id="10" dur="500"/>
                                        <p:tgtEl>
                                          <p:spTgt spid="53251">
                                            <p:txEl>
                                              <p:pRg st="0" end="0"/>
                                            </p:txEl>
                                          </p:spTgt>
                                        </p:tgtEl>
                                      </p:cBhvr>
                                    </p:animEffect>
                                  </p:childTnLst>
                                  <p:subTnLst>
                                    <p:animClr clrSpc="rgb" dir="cw">
                                      <p:cBhvr override="childStyle">
                                        <p:cTn dur="1" fill="hold" display="0" masterRel="nextClick" afterEffect="1"/>
                                        <p:tgtEl>
                                          <p:spTgt spid="53251">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3251">
                                            <p:txEl>
                                              <p:pRg st="1" end="1"/>
                                            </p:txEl>
                                          </p:spTgt>
                                        </p:tgtEl>
                                        <p:attrNameLst>
                                          <p:attrName>style.visibility</p:attrName>
                                        </p:attrNameLst>
                                      </p:cBhvr>
                                      <p:to>
                                        <p:strVal val="visible"/>
                                      </p:to>
                                    </p:set>
                                    <p:animEffect transition="in" filter="wipe(left)">
                                      <p:cBhvr>
                                        <p:cTn id="15" dur="500"/>
                                        <p:tgtEl>
                                          <p:spTgt spid="53251">
                                            <p:txEl>
                                              <p:pRg st="1" end="1"/>
                                            </p:txEl>
                                          </p:spTgt>
                                        </p:tgtEl>
                                      </p:cBhvr>
                                    </p:animEffect>
                                  </p:childTnLst>
                                  <p:subTnLst>
                                    <p:animClr clrSpc="rgb" dir="cw">
                                      <p:cBhvr override="childStyle">
                                        <p:cTn dur="1" fill="hold" display="0" masterRel="nextClick" afterEffect="1"/>
                                        <p:tgtEl>
                                          <p:spTgt spid="53251">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3251">
                                            <p:txEl>
                                              <p:pRg st="2" end="2"/>
                                            </p:txEl>
                                          </p:spTgt>
                                        </p:tgtEl>
                                        <p:attrNameLst>
                                          <p:attrName>style.visibility</p:attrName>
                                        </p:attrNameLst>
                                      </p:cBhvr>
                                      <p:to>
                                        <p:strVal val="visible"/>
                                      </p:to>
                                    </p:set>
                                    <p:animEffect transition="in" filter="wipe(left)">
                                      <p:cBhvr>
                                        <p:cTn id="20" dur="500"/>
                                        <p:tgtEl>
                                          <p:spTgt spid="53251">
                                            <p:txEl>
                                              <p:pRg st="2" end="2"/>
                                            </p:txEl>
                                          </p:spTgt>
                                        </p:tgtEl>
                                      </p:cBhvr>
                                    </p:animEffect>
                                  </p:childTnLst>
                                  <p:subTnLst>
                                    <p:animClr clrSpc="rgb" dir="cw">
                                      <p:cBhvr override="childStyle">
                                        <p:cTn dur="1" fill="hold" display="0" masterRel="nextClick" afterEffect="1"/>
                                        <p:tgtEl>
                                          <p:spTgt spid="53251">
                                            <p:txEl>
                                              <p:pRg st="2" end="2"/>
                                            </p:txEl>
                                          </p:spTgt>
                                        </p:tgtEl>
                                        <p:attrNameLst>
                                          <p:attrName>ppt_c</p:attrName>
                                        </p:attrNameLst>
                                      </p:cBhvr>
                                      <p:to>
                                        <a:srgbClr val="C0C0C0"/>
                                      </p:to>
                                    </p:animClr>
                                  </p:sub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53251">
                                            <p:txEl>
                                              <p:pRg st="3" end="3"/>
                                            </p:txEl>
                                          </p:spTgt>
                                        </p:tgtEl>
                                        <p:attrNameLst>
                                          <p:attrName>style.visibility</p:attrName>
                                        </p:attrNameLst>
                                      </p:cBhvr>
                                      <p:to>
                                        <p:strVal val="visible"/>
                                      </p:to>
                                    </p:set>
                                    <p:animEffect transition="in" filter="wipe(left)">
                                      <p:cBhvr>
                                        <p:cTn id="25" dur="500"/>
                                        <p:tgtEl>
                                          <p:spTgt spid="532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0" y="0"/>
            <a:ext cx="9144000" cy="984885"/>
          </a:xfrm>
          <a:noFill/>
        </p:spPr>
        <p:txBody>
          <a:bodyPr lIns="0" tIns="0" rIns="0" bIns="0">
            <a:spAutoFit/>
          </a:bodyPr>
          <a:lstStyle/>
          <a:p>
            <a:pPr defTabSz="381000" eaLnBrk="1" hangingPunct="1"/>
            <a:r>
              <a:rPr lang="en-US" altLang="en-US" sz="3200" b="1" u="sng" dirty="0" smtClean="0">
                <a:solidFill>
                  <a:srgbClr val="A0D0FF"/>
                </a:solidFill>
                <a:latin typeface="Arial Narrow" panose="020B0606020202030204" pitchFamily="34" charset="0"/>
              </a:rPr>
              <a:t>Rule 8 - Church history is important, but not decisive, </a:t>
            </a:r>
            <a:br>
              <a:rPr lang="en-US" altLang="en-US" sz="3200" b="1" u="sng" dirty="0" smtClean="0">
                <a:solidFill>
                  <a:srgbClr val="A0D0FF"/>
                </a:solidFill>
                <a:latin typeface="Arial Narrow" panose="020B0606020202030204" pitchFamily="34" charset="0"/>
              </a:rPr>
            </a:br>
            <a:r>
              <a:rPr lang="en-US" altLang="en-US" sz="3200" b="1" u="sng" dirty="0" smtClean="0">
                <a:solidFill>
                  <a:srgbClr val="A0D0FF"/>
                </a:solidFill>
                <a:latin typeface="Arial Narrow" panose="020B0606020202030204" pitchFamily="34" charset="0"/>
              </a:rPr>
              <a:t>in the interpretation of Scripture</a:t>
            </a:r>
            <a:endParaRPr lang="en-US" altLang="en-US" sz="3600" b="1" dirty="0" smtClean="0">
              <a:solidFill>
                <a:srgbClr val="FFFF99"/>
              </a:solidFill>
              <a:latin typeface="Arial Narrow" panose="020B0606020202030204" pitchFamily="34" charset="0"/>
            </a:endParaRPr>
          </a:p>
        </p:txBody>
      </p:sp>
      <p:sp>
        <p:nvSpPr>
          <p:cNvPr id="53251" name="Rectangle 3"/>
          <p:cNvSpPr>
            <a:spLocks noGrp="1" noChangeArrowheads="1"/>
          </p:cNvSpPr>
          <p:nvPr>
            <p:ph type="body" idx="4294967295"/>
          </p:nvPr>
        </p:nvSpPr>
        <p:spPr>
          <a:xfrm>
            <a:off x="0" y="984885"/>
            <a:ext cx="9144000" cy="5873115"/>
          </a:xfrm>
          <a:noFill/>
        </p:spPr>
        <p:txBody>
          <a:bodyPr/>
          <a:lstStyle/>
          <a:p>
            <a:pPr eaLnBrk="1" hangingPunct="1"/>
            <a:r>
              <a:rPr lang="en-US" altLang="en-US" sz="3200" b="1" dirty="0">
                <a:solidFill>
                  <a:srgbClr val="FFFFFF"/>
                </a:solidFill>
                <a:latin typeface="Arial Narrow" panose="020B0606020202030204" pitchFamily="34" charset="0"/>
              </a:rPr>
              <a:t>Scripture itself must be the final authority - not reason or </a:t>
            </a:r>
            <a:r>
              <a:rPr lang="en-US" altLang="en-US" sz="3200" b="1" dirty="0" smtClean="0">
                <a:solidFill>
                  <a:srgbClr val="FFFFFF"/>
                </a:solidFill>
                <a:latin typeface="Arial Narrow" panose="020B0606020202030204" pitchFamily="34" charset="0"/>
              </a:rPr>
              <a:t>tradition</a:t>
            </a:r>
            <a:endParaRPr lang="en-US" altLang="en-US" sz="3200" b="1" dirty="0">
              <a:solidFill>
                <a:srgbClr val="FFFFFF"/>
              </a:solidFill>
              <a:latin typeface="Arial Narrow" panose="020B0606020202030204" pitchFamily="34" charset="0"/>
            </a:endParaRPr>
          </a:p>
          <a:p>
            <a:pPr eaLnBrk="1" hangingPunct="1"/>
            <a:r>
              <a:rPr lang="en-US" altLang="en-US" sz="3200" b="1" dirty="0">
                <a:solidFill>
                  <a:srgbClr val="FFFFFF"/>
                </a:solidFill>
                <a:latin typeface="Arial Narrow" panose="020B0606020202030204" pitchFamily="34" charset="0"/>
              </a:rPr>
              <a:t>Corollary - </a:t>
            </a:r>
            <a:r>
              <a:rPr lang="en-US" altLang="en-US" sz="3200" b="1" i="1" u="sng" dirty="0">
                <a:solidFill>
                  <a:srgbClr val="FFFFFF"/>
                </a:solidFill>
                <a:latin typeface="Arial Narrow" panose="020B0606020202030204" pitchFamily="34" charset="0"/>
              </a:rPr>
              <a:t>The church does not determine what the Bible teaches; the Bible is to determine what the Church teaches. </a:t>
            </a:r>
          </a:p>
          <a:p>
            <a:pPr eaLnBrk="1" hangingPunct="1"/>
            <a:r>
              <a:rPr lang="en-US" altLang="en-US" sz="3200" b="1" dirty="0">
                <a:solidFill>
                  <a:srgbClr val="FFFFFF"/>
                </a:solidFill>
                <a:latin typeface="Arial Narrow" panose="020B0606020202030204" pitchFamily="34" charset="0"/>
              </a:rPr>
              <a:t>History is important because it gives us the insights of the wealth of Scriptural study of previous generations. </a:t>
            </a:r>
          </a:p>
        </p:txBody>
      </p:sp>
    </p:spTree>
    <p:extLst>
      <p:ext uri="{BB962C8B-B14F-4D97-AF65-F5344CB8AC3E}">
        <p14:creationId xmlns:p14="http://schemas.microsoft.com/office/powerpoint/2010/main" val="69126205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53251">
                                            <p:txEl>
                                              <p:pRg st="0" end="0"/>
                                            </p:txEl>
                                          </p:spTgt>
                                        </p:tgtEl>
                                        <p:attrNameLst>
                                          <p:attrName>style.visibility</p:attrName>
                                        </p:attrNameLst>
                                      </p:cBhvr>
                                      <p:to>
                                        <p:strVal val="visible"/>
                                      </p:to>
                                    </p:set>
                                    <p:animEffect transition="in" filter="wipe(left)">
                                      <p:cBhvr>
                                        <p:cTn id="11" dur="500"/>
                                        <p:tgtEl>
                                          <p:spTgt spid="53251">
                                            <p:txEl>
                                              <p:pRg st="0" end="0"/>
                                            </p:txEl>
                                          </p:spTgt>
                                        </p:tgtEl>
                                      </p:cBhvr>
                                    </p:animEffect>
                                  </p:childTnLst>
                                  <p:subTnLst>
                                    <p:animClr clrSpc="rgb" dir="cw">
                                      <p:cBhvr override="childStyle">
                                        <p:cTn dur="1" fill="hold" display="0" masterRel="nextClick" afterEffect="1"/>
                                        <p:tgtEl>
                                          <p:spTgt spid="53251">
                                            <p:txEl>
                                              <p:pRg st="0" end="0"/>
                                            </p:txEl>
                                          </p:spTgt>
                                        </p:tgtEl>
                                        <p:attrNameLst>
                                          <p:attrName>ppt_c</p:attrName>
                                        </p:attrNameLst>
                                      </p:cBhvr>
                                      <p:to>
                                        <a:srgbClr val="C0C0C0"/>
                                      </p:to>
                                    </p:animClr>
                                  </p:sub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3251">
                                            <p:txEl>
                                              <p:pRg st="1" end="1"/>
                                            </p:txEl>
                                          </p:spTgt>
                                        </p:tgtEl>
                                        <p:attrNameLst>
                                          <p:attrName>style.visibility</p:attrName>
                                        </p:attrNameLst>
                                      </p:cBhvr>
                                      <p:to>
                                        <p:strVal val="visible"/>
                                      </p:to>
                                    </p:set>
                                    <p:animEffect transition="in" filter="wipe(left)">
                                      <p:cBhvr>
                                        <p:cTn id="16" dur="500"/>
                                        <p:tgtEl>
                                          <p:spTgt spid="53251">
                                            <p:txEl>
                                              <p:pRg st="1" end="1"/>
                                            </p:txEl>
                                          </p:spTgt>
                                        </p:tgtEl>
                                      </p:cBhvr>
                                    </p:animEffect>
                                  </p:childTnLst>
                                  <p:subTnLst>
                                    <p:animClr clrSpc="rgb" dir="cw">
                                      <p:cBhvr override="childStyle">
                                        <p:cTn dur="1" fill="hold" display="0" masterRel="nextClick" afterEffect="1"/>
                                        <p:tgtEl>
                                          <p:spTgt spid="53251">
                                            <p:txEl>
                                              <p:pRg st="1" end="1"/>
                                            </p:txEl>
                                          </p:spTgt>
                                        </p:tgtEl>
                                        <p:attrNameLst>
                                          <p:attrName>ppt_c</p:attrName>
                                        </p:attrNameLst>
                                      </p:cBhvr>
                                      <p:to>
                                        <a:srgbClr val="C0C0C0"/>
                                      </p:to>
                                    </p:animClr>
                                  </p:sub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3251">
                                            <p:txEl>
                                              <p:pRg st="2" end="2"/>
                                            </p:txEl>
                                          </p:spTgt>
                                        </p:tgtEl>
                                        <p:attrNameLst>
                                          <p:attrName>style.visibility</p:attrName>
                                        </p:attrNameLst>
                                      </p:cBhvr>
                                      <p:to>
                                        <p:strVal val="visible"/>
                                      </p:to>
                                    </p:set>
                                    <p:animEffect transition="in" filter="wipe(left)">
                                      <p:cBhvr>
                                        <p:cTn id="21" dur="500"/>
                                        <p:tgtEl>
                                          <p:spTgt spid="532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62785"/>
            <a:ext cx="9144000" cy="1661993"/>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Rule 9 - The promises of God throughout the Bible are available to the Holy Spirit </a:t>
            </a:r>
            <a:br>
              <a:rPr lang="en-US" altLang="en-US" sz="3600" b="1" u="sng" dirty="0" smtClean="0">
                <a:solidFill>
                  <a:srgbClr val="A0D0FF"/>
                </a:solidFill>
                <a:latin typeface="Arial Narrow" panose="020B0606020202030204" pitchFamily="34" charset="0"/>
              </a:rPr>
            </a:br>
            <a:r>
              <a:rPr lang="en-US" altLang="en-US" sz="3600" b="1" u="sng" dirty="0" smtClean="0">
                <a:solidFill>
                  <a:srgbClr val="A0D0FF"/>
                </a:solidFill>
                <a:latin typeface="Arial Narrow" panose="020B0606020202030204" pitchFamily="34" charset="0"/>
              </a:rPr>
              <a:t>for the believers of every generation</a:t>
            </a:r>
            <a:endParaRPr lang="en-US" altLang="en-US" sz="3600" b="1" dirty="0" smtClean="0">
              <a:solidFill>
                <a:srgbClr val="FFFF99"/>
              </a:solidFill>
              <a:latin typeface="Arial Narrow" panose="020B0606020202030204" pitchFamily="34" charset="0"/>
            </a:endParaRPr>
          </a:p>
        </p:txBody>
      </p:sp>
      <p:sp>
        <p:nvSpPr>
          <p:cNvPr id="54275" name="Rectangle 3"/>
          <p:cNvSpPr>
            <a:spLocks noGrp="1" noChangeArrowheads="1"/>
          </p:cNvSpPr>
          <p:nvPr>
            <p:ph type="body" idx="4294967295"/>
          </p:nvPr>
        </p:nvSpPr>
        <p:spPr>
          <a:xfrm>
            <a:off x="0" y="1599208"/>
            <a:ext cx="9144000" cy="5258792"/>
          </a:xfrm>
          <a:noFill/>
        </p:spPr>
        <p:txBody>
          <a:bodyPr/>
          <a:lstStyle/>
          <a:p>
            <a:pPr eaLnBrk="1" hangingPunct="1"/>
            <a:r>
              <a:rPr lang="en-US" altLang="en-US" sz="3200" b="1" dirty="0">
                <a:solidFill>
                  <a:srgbClr val="FFFFFF"/>
                </a:solidFill>
                <a:latin typeface="Arial Narrow" panose="020B0606020202030204" pitchFamily="34" charset="0"/>
              </a:rPr>
              <a:t>Claiming promises is subjective - use the same cautions </a:t>
            </a:r>
            <a:r>
              <a:rPr lang="en-US" altLang="en-US" sz="3200" b="1" dirty="0" smtClean="0">
                <a:solidFill>
                  <a:srgbClr val="FFFFFF"/>
                </a:solidFill>
                <a:latin typeface="Arial Narrow" panose="020B0606020202030204" pitchFamily="34" charset="0"/>
              </a:rPr>
              <a:t>here </a:t>
            </a:r>
            <a:r>
              <a:rPr lang="en-US" altLang="en-US" sz="3200" b="1" dirty="0">
                <a:solidFill>
                  <a:srgbClr val="FFFFFF"/>
                </a:solidFill>
                <a:latin typeface="Arial Narrow" panose="020B0606020202030204" pitchFamily="34" charset="0"/>
              </a:rPr>
              <a:t>as you would in determining the will of God. </a:t>
            </a:r>
          </a:p>
          <a:p>
            <a:pPr eaLnBrk="1" hangingPunct="1"/>
            <a:r>
              <a:rPr lang="en-US" altLang="en-US" sz="3200" b="1" dirty="0">
                <a:solidFill>
                  <a:srgbClr val="FFFFFF"/>
                </a:solidFill>
                <a:latin typeface="Arial Narrow" panose="020B0606020202030204" pitchFamily="34" charset="0"/>
              </a:rPr>
              <a:t>Claiming promises is a specific form of application - it is essential to interpret the passage containing the promise properly before claiming any promise. </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4275">
                                            <p:txEl>
                                              <p:pRg st="0" end="0"/>
                                            </p:txEl>
                                          </p:spTgt>
                                        </p:tgtEl>
                                        <p:attrNameLst>
                                          <p:attrName>style.visibility</p:attrName>
                                        </p:attrNameLst>
                                      </p:cBhvr>
                                      <p:to>
                                        <p:strVal val="visible"/>
                                      </p:to>
                                    </p:set>
                                    <p:animEffect transition="in" filter="fade">
                                      <p:cBhvr>
                                        <p:cTn id="11" dur="1000"/>
                                        <p:tgtEl>
                                          <p:spTgt spid="54275">
                                            <p:txEl>
                                              <p:pRg st="0" end="0"/>
                                            </p:txEl>
                                          </p:spTgt>
                                        </p:tgtEl>
                                      </p:cBhvr>
                                    </p:animEffect>
                                  </p:childTnLst>
                                  <p:subTnLst>
                                    <p:animClr clrSpc="rgb" dir="cw">
                                      <p:cBhvr override="childStyle">
                                        <p:cTn dur="1" fill="hold" display="0" masterRel="nextClick" afterEffect="1"/>
                                        <p:tgtEl>
                                          <p:spTgt spid="54275">
                                            <p:txEl>
                                              <p:pRg st="0" end="0"/>
                                            </p:txEl>
                                          </p:spTgt>
                                        </p:tgtEl>
                                        <p:attrNameLst>
                                          <p:attrName>ppt_c</p:attrName>
                                        </p:attrNameLst>
                                      </p:cBhvr>
                                      <p:to>
                                        <a:srgbClr val="C0C0C0"/>
                                      </p:to>
                                    </p:animClr>
                                  </p:sub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4275">
                                            <p:txEl>
                                              <p:pRg st="1" end="1"/>
                                            </p:txEl>
                                          </p:spTgt>
                                        </p:tgtEl>
                                        <p:attrNameLst>
                                          <p:attrName>style.visibility</p:attrName>
                                        </p:attrNameLst>
                                      </p:cBhvr>
                                      <p:to>
                                        <p:strVal val="visible"/>
                                      </p:to>
                                    </p:set>
                                    <p:animEffect transition="in" filter="fade">
                                      <p:cBhvr>
                                        <p:cTn id="16" dur="1000"/>
                                        <p:tgtEl>
                                          <p:spTgt spid="542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62785"/>
            <a:ext cx="9144000" cy="1661993"/>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Rule 9 - The promises of God throughout the Bible are available to the Holy Spirit </a:t>
            </a:r>
            <a:br>
              <a:rPr lang="en-US" altLang="en-US" sz="3600" b="1" u="sng" dirty="0" smtClean="0">
                <a:solidFill>
                  <a:srgbClr val="A0D0FF"/>
                </a:solidFill>
                <a:latin typeface="Arial Narrow" panose="020B0606020202030204" pitchFamily="34" charset="0"/>
              </a:rPr>
            </a:br>
            <a:r>
              <a:rPr lang="en-US" altLang="en-US" sz="3600" b="1" u="sng" dirty="0" smtClean="0">
                <a:solidFill>
                  <a:srgbClr val="A0D0FF"/>
                </a:solidFill>
                <a:latin typeface="Arial Narrow" panose="020B0606020202030204" pitchFamily="34" charset="0"/>
              </a:rPr>
              <a:t>for the believers of every generation</a:t>
            </a:r>
            <a:endParaRPr lang="en-US" altLang="en-US" sz="3600" b="1" dirty="0" smtClean="0">
              <a:solidFill>
                <a:srgbClr val="FFFF99"/>
              </a:solidFill>
              <a:latin typeface="Arial Narrow" panose="020B0606020202030204" pitchFamily="34" charset="0"/>
            </a:endParaRPr>
          </a:p>
        </p:txBody>
      </p:sp>
      <p:sp>
        <p:nvSpPr>
          <p:cNvPr id="54275" name="Rectangle 3"/>
          <p:cNvSpPr>
            <a:spLocks noGrp="1" noChangeArrowheads="1"/>
          </p:cNvSpPr>
          <p:nvPr>
            <p:ph type="body" idx="4294967295"/>
          </p:nvPr>
        </p:nvSpPr>
        <p:spPr>
          <a:xfrm>
            <a:off x="0" y="1599208"/>
            <a:ext cx="9144000" cy="5258792"/>
          </a:xfrm>
          <a:noFill/>
        </p:spPr>
        <p:txBody>
          <a:bodyPr/>
          <a:lstStyle/>
          <a:p>
            <a:pPr eaLnBrk="1" hangingPunct="1"/>
            <a:r>
              <a:rPr lang="en-US" altLang="en-US" sz="3200" b="1" dirty="0" smtClean="0">
                <a:solidFill>
                  <a:srgbClr val="FFFFFF"/>
                </a:solidFill>
                <a:latin typeface="Arial Narrow" panose="020B0606020202030204" pitchFamily="34" charset="0"/>
              </a:rPr>
              <a:t>Pg</a:t>
            </a:r>
            <a:r>
              <a:rPr lang="en-US" altLang="en-US" sz="3200" b="1" dirty="0">
                <a:solidFill>
                  <a:srgbClr val="FFFFFF"/>
                </a:solidFill>
                <a:latin typeface="Arial Narrow" panose="020B0606020202030204" pitchFamily="34" charset="0"/>
              </a:rPr>
              <a:t>. 173 - author states: </a:t>
            </a:r>
            <a:r>
              <a:rPr lang="en-US" altLang="en-US" sz="3200" b="1" dirty="0" smtClean="0">
                <a:solidFill>
                  <a:srgbClr val="FFFFFF"/>
                </a:solidFill>
                <a:latin typeface="Arial Narrow" panose="020B0606020202030204" pitchFamily="34" charset="0"/>
              </a:rPr>
              <a:t>“It </a:t>
            </a:r>
            <a:r>
              <a:rPr lang="en-US" altLang="en-US" sz="3200" b="1" dirty="0">
                <a:solidFill>
                  <a:srgbClr val="FFFFFF"/>
                </a:solidFill>
                <a:latin typeface="Arial Narrow" panose="020B0606020202030204" pitchFamily="34" charset="0"/>
              </a:rPr>
              <a:t>is permissible to claim a promise outside of its historical context as long as you are true to what the passage says and means</a:t>
            </a:r>
            <a:r>
              <a:rPr lang="en-US" altLang="en-US" sz="3200" b="1" dirty="0" smtClean="0">
                <a:solidFill>
                  <a:srgbClr val="FFFFFF"/>
                </a:solidFill>
                <a:latin typeface="Arial Narrow" panose="020B0606020202030204" pitchFamily="34" charset="0"/>
              </a:rPr>
              <a:t>.”   </a:t>
            </a:r>
            <a:r>
              <a:rPr lang="en-US" altLang="en-US" sz="3200" b="1" i="1" u="sng" dirty="0">
                <a:solidFill>
                  <a:srgbClr val="FFFFFF"/>
                </a:solidFill>
                <a:latin typeface="Arial Narrow" panose="020B0606020202030204" pitchFamily="34" charset="0"/>
              </a:rPr>
              <a:t>NO! - You can gain understanding of God’s character and nature and apply the principle of the text, but you cannot claim the specific promise</a:t>
            </a:r>
            <a:r>
              <a:rPr lang="en-US" altLang="en-US" sz="3200" b="1" i="1" u="sng" dirty="0" smtClean="0">
                <a:solidFill>
                  <a:srgbClr val="FFFFFF"/>
                </a:solidFill>
                <a:latin typeface="Arial Narrow" panose="020B0606020202030204" pitchFamily="34" charset="0"/>
              </a:rPr>
              <a:t>!!!</a:t>
            </a:r>
            <a:endParaRPr lang="en-US" altLang="en-US" sz="3200" b="1" i="1" u="sng" dirty="0">
              <a:solidFill>
                <a:srgbClr val="FFFFFF"/>
              </a:solidFill>
              <a:latin typeface="Arial Narrow" panose="020B0606020202030204" pitchFamily="34" charset="0"/>
            </a:endParaRPr>
          </a:p>
          <a:p>
            <a:pPr eaLnBrk="1" hangingPunct="1"/>
            <a:r>
              <a:rPr lang="en-US" altLang="en-US" sz="3200" b="1" dirty="0">
                <a:solidFill>
                  <a:srgbClr val="FFFFFF"/>
                </a:solidFill>
                <a:latin typeface="Arial Narrow" panose="020B0606020202030204" pitchFamily="34" charset="0"/>
              </a:rPr>
              <a:t>You must have the proper attitude. Promises are given to help you do God’s will, not try to get God to do your own will.   You defeat the purpose of promises when you make them self-serving. </a:t>
            </a:r>
          </a:p>
        </p:txBody>
      </p:sp>
    </p:spTree>
    <p:extLst>
      <p:ext uri="{BB962C8B-B14F-4D97-AF65-F5344CB8AC3E}">
        <p14:creationId xmlns:p14="http://schemas.microsoft.com/office/powerpoint/2010/main" val="97707572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54275">
                                            <p:txEl>
                                              <p:pRg st="0" end="0"/>
                                            </p:txEl>
                                          </p:spTgt>
                                        </p:tgtEl>
                                        <p:attrNameLst>
                                          <p:attrName>style.visibility</p:attrName>
                                        </p:attrNameLst>
                                      </p:cBhvr>
                                      <p:to>
                                        <p:strVal val="visible"/>
                                      </p:to>
                                    </p:set>
                                    <p:animEffect transition="in" filter="fade">
                                      <p:cBhvr>
                                        <p:cTn id="10" dur="1000"/>
                                        <p:tgtEl>
                                          <p:spTgt spid="54275">
                                            <p:txEl>
                                              <p:pRg st="0" end="0"/>
                                            </p:txEl>
                                          </p:spTgt>
                                        </p:tgtEl>
                                      </p:cBhvr>
                                    </p:animEffect>
                                  </p:childTnLst>
                                  <p:subTnLst>
                                    <p:animClr clrSpc="rgb" dir="cw">
                                      <p:cBhvr override="childStyle">
                                        <p:cTn dur="1" fill="hold" display="0" masterRel="nextClick" afterEffect="1"/>
                                        <p:tgtEl>
                                          <p:spTgt spid="54275">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4275">
                                            <p:txEl>
                                              <p:pRg st="1" end="1"/>
                                            </p:txEl>
                                          </p:spTgt>
                                        </p:tgtEl>
                                        <p:attrNameLst>
                                          <p:attrName>style.visibility</p:attrName>
                                        </p:attrNameLst>
                                      </p:cBhvr>
                                      <p:to>
                                        <p:strVal val="visible"/>
                                      </p:to>
                                    </p:set>
                                    <p:animEffect transition="in" filter="fade">
                                      <p:cBhvr>
                                        <p:cTn id="15" dur="1000"/>
                                        <p:tgtEl>
                                          <p:spTgt spid="542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9331"/>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Rule 9 - The Promises of God</a:t>
            </a:r>
            <a:endParaRPr lang="en-US" altLang="en-US" sz="3600" b="1" dirty="0" smtClean="0">
              <a:solidFill>
                <a:srgbClr val="FFFF99"/>
              </a:solidFill>
              <a:latin typeface="Arial Narrow" panose="020B0606020202030204" pitchFamily="34" charset="0"/>
            </a:endParaRPr>
          </a:p>
        </p:txBody>
      </p:sp>
      <p:sp>
        <p:nvSpPr>
          <p:cNvPr id="54275" name="Rectangle 3"/>
          <p:cNvSpPr>
            <a:spLocks noGrp="1" noChangeArrowheads="1"/>
          </p:cNvSpPr>
          <p:nvPr>
            <p:ph type="body" idx="4294967295"/>
          </p:nvPr>
        </p:nvSpPr>
        <p:spPr>
          <a:xfrm>
            <a:off x="0" y="563329"/>
            <a:ext cx="9144000" cy="6294671"/>
          </a:xfrm>
          <a:noFill/>
        </p:spPr>
        <p:txBody>
          <a:bodyPr/>
          <a:lstStyle/>
          <a:p>
            <a:pPr eaLnBrk="1" hangingPunct="1"/>
            <a:r>
              <a:rPr lang="en-US" altLang="en-US" sz="3200" b="1" dirty="0">
                <a:solidFill>
                  <a:srgbClr val="FFFFFF"/>
                </a:solidFill>
                <a:latin typeface="Arial Narrow" panose="020B0606020202030204" pitchFamily="34" charset="0"/>
              </a:rPr>
              <a:t>Promises not fulfilled?  Possibilities</a:t>
            </a:r>
          </a:p>
          <a:p>
            <a:pPr marL="168275" lvl="1" indent="0" eaLnBrk="1" hangingPunct="1">
              <a:buNone/>
            </a:pPr>
            <a:r>
              <a:rPr lang="en-US" altLang="en-US" sz="3200" b="1" dirty="0" smtClean="0">
                <a:solidFill>
                  <a:srgbClr val="FFFFFF"/>
                </a:solidFill>
                <a:latin typeface="Arial Narrow" panose="020B0606020202030204" pitchFamily="34" charset="0"/>
              </a:rPr>
              <a:t>1</a:t>
            </a:r>
            <a:r>
              <a:rPr lang="en-US" altLang="en-US" sz="3200" b="1" dirty="0">
                <a:solidFill>
                  <a:srgbClr val="FFFFFF"/>
                </a:solidFill>
                <a:latin typeface="Arial Narrow" panose="020B0606020202030204" pitchFamily="34" charset="0"/>
              </a:rPr>
              <a:t>) God let you down - not a valid possible conclusion</a:t>
            </a:r>
          </a:p>
          <a:p>
            <a:pPr marL="569913" lvl="1" indent="-401638" eaLnBrk="1" hangingPunct="1">
              <a:buNone/>
            </a:pPr>
            <a:r>
              <a:rPr lang="en-US" altLang="en-US" sz="3200" b="1" dirty="0" smtClean="0">
                <a:solidFill>
                  <a:srgbClr val="FFFFFF"/>
                </a:solidFill>
                <a:latin typeface="Arial Narrow" panose="020B0606020202030204" pitchFamily="34" charset="0"/>
              </a:rPr>
              <a:t>2</a:t>
            </a:r>
            <a:r>
              <a:rPr lang="en-US" altLang="en-US" sz="3200" b="1" dirty="0">
                <a:solidFill>
                  <a:srgbClr val="FFFFFF"/>
                </a:solidFill>
                <a:latin typeface="Arial Narrow" panose="020B0606020202030204" pitchFamily="34" charset="0"/>
              </a:rPr>
              <a:t>) You </a:t>
            </a:r>
            <a:r>
              <a:rPr lang="en-US" altLang="en-US" sz="3200" b="1" dirty="0" err="1">
                <a:solidFill>
                  <a:srgbClr val="FFFFFF"/>
                </a:solidFill>
                <a:latin typeface="Arial Narrow" panose="020B0606020202030204" pitchFamily="34" charset="0"/>
              </a:rPr>
              <a:t>misclaimed</a:t>
            </a:r>
            <a:r>
              <a:rPr lang="en-US" altLang="en-US" sz="3200" b="1" dirty="0">
                <a:solidFill>
                  <a:srgbClr val="FFFFFF"/>
                </a:solidFill>
                <a:latin typeface="Arial Narrow" panose="020B0606020202030204" pitchFamily="34" charset="0"/>
              </a:rPr>
              <a:t> the promise - An often occurring problem due to taking a promise out of context</a:t>
            </a:r>
          </a:p>
          <a:p>
            <a:pPr marL="569913" lvl="1" indent="-401638" eaLnBrk="1" hangingPunct="1">
              <a:buNone/>
            </a:pPr>
            <a:r>
              <a:rPr lang="en-US" altLang="en-US" sz="3200" b="1" dirty="0" smtClean="0">
                <a:solidFill>
                  <a:srgbClr val="FFFFFF"/>
                </a:solidFill>
                <a:latin typeface="Arial Narrow" panose="020B0606020202030204" pitchFamily="34" charset="0"/>
              </a:rPr>
              <a:t>3</a:t>
            </a:r>
            <a:r>
              <a:rPr lang="en-US" altLang="en-US" sz="3200" b="1" dirty="0">
                <a:solidFill>
                  <a:srgbClr val="FFFFFF"/>
                </a:solidFill>
                <a:latin typeface="Arial Narrow" panose="020B0606020202030204" pitchFamily="34" charset="0"/>
              </a:rPr>
              <a:t>) It will be fulfilled at a later time and / or in a way you don’t expect (Hebrews 11:39f</a:t>
            </a:r>
            <a:r>
              <a:rPr lang="en-US" altLang="en-US" sz="3200" b="1" dirty="0" smtClean="0">
                <a:solidFill>
                  <a:srgbClr val="FFFFFF"/>
                </a:solidFill>
                <a:latin typeface="Arial Narrow" panose="020B0606020202030204" pitchFamily="34" charset="0"/>
              </a:rPr>
              <a:t>)</a:t>
            </a:r>
            <a:endParaRPr lang="en-US" altLang="en-US" sz="3200" b="1" dirty="0">
              <a:solidFill>
                <a:srgbClr val="FFFFFF"/>
              </a:solidFill>
              <a:latin typeface="Arial Narrow" panose="020B0606020202030204" pitchFamily="34" charset="0"/>
            </a:endParaRPr>
          </a:p>
        </p:txBody>
      </p:sp>
    </p:spTree>
    <p:extLst>
      <p:ext uri="{BB962C8B-B14F-4D97-AF65-F5344CB8AC3E}">
        <p14:creationId xmlns:p14="http://schemas.microsoft.com/office/powerpoint/2010/main" val="174128510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par>
                          <p:cTn id="7" fill="hold" nodeType="withGroup">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54275">
                                            <p:txEl>
                                              <p:pRg st="0" end="0"/>
                                            </p:txEl>
                                          </p:spTgt>
                                        </p:tgtEl>
                                        <p:attrNameLst>
                                          <p:attrName>style.visibility</p:attrName>
                                        </p:attrNameLst>
                                      </p:cBhvr>
                                      <p:to>
                                        <p:strVal val="visible"/>
                                      </p:to>
                                    </p:set>
                                    <p:animEffect transition="in" filter="fade">
                                      <p:cBhvr>
                                        <p:cTn id="10" dur="1000"/>
                                        <p:tgtEl>
                                          <p:spTgt spid="5427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4275">
                                            <p:txEl>
                                              <p:pRg st="1" end="1"/>
                                            </p:txEl>
                                          </p:spTgt>
                                        </p:tgtEl>
                                        <p:attrNameLst>
                                          <p:attrName>style.visibility</p:attrName>
                                        </p:attrNameLst>
                                      </p:cBhvr>
                                      <p:to>
                                        <p:strVal val="visible"/>
                                      </p:to>
                                    </p:set>
                                    <p:animEffect transition="in" filter="fade">
                                      <p:cBhvr>
                                        <p:cTn id="15" dur="1000"/>
                                        <p:tgtEl>
                                          <p:spTgt spid="54275">
                                            <p:txEl>
                                              <p:pRg st="1" end="1"/>
                                            </p:txEl>
                                          </p:spTgt>
                                        </p:tgtEl>
                                      </p:cBhvr>
                                    </p:animEffect>
                                  </p:childTnLst>
                                  <p:subTnLst>
                                    <p:animClr clrSpc="rgb" dir="cw">
                                      <p:cBhvr override="childStyle">
                                        <p:cTn dur="1" fill="hold" display="0" masterRel="nextClick" afterEffect="1"/>
                                        <p:tgtEl>
                                          <p:spTgt spid="54275">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4275">
                                            <p:txEl>
                                              <p:pRg st="2" end="2"/>
                                            </p:txEl>
                                          </p:spTgt>
                                        </p:tgtEl>
                                        <p:attrNameLst>
                                          <p:attrName>style.visibility</p:attrName>
                                        </p:attrNameLst>
                                      </p:cBhvr>
                                      <p:to>
                                        <p:strVal val="visible"/>
                                      </p:to>
                                    </p:set>
                                    <p:animEffect transition="in" filter="fade">
                                      <p:cBhvr>
                                        <p:cTn id="20" dur="1000"/>
                                        <p:tgtEl>
                                          <p:spTgt spid="54275">
                                            <p:txEl>
                                              <p:pRg st="2" end="2"/>
                                            </p:txEl>
                                          </p:spTgt>
                                        </p:tgtEl>
                                      </p:cBhvr>
                                    </p:animEffect>
                                  </p:childTnLst>
                                  <p:subTnLst>
                                    <p:animClr clrSpc="rgb" dir="cw">
                                      <p:cBhvr override="childStyle">
                                        <p:cTn dur="1" fill="hold" display="0" masterRel="nextClick" afterEffect="1"/>
                                        <p:tgtEl>
                                          <p:spTgt spid="54275">
                                            <p:txEl>
                                              <p:pRg st="2" end="2"/>
                                            </p:txEl>
                                          </p:spTgt>
                                        </p:tgtEl>
                                        <p:attrNameLst>
                                          <p:attrName>ppt_c</p:attrName>
                                        </p:attrNameLst>
                                      </p:cBhvr>
                                      <p:to>
                                        <a:srgbClr val="C0C0C0"/>
                                      </p:to>
                                    </p:animClr>
                                  </p:sub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4275">
                                            <p:txEl>
                                              <p:pRg st="3" end="3"/>
                                            </p:txEl>
                                          </p:spTgt>
                                        </p:tgtEl>
                                        <p:attrNameLst>
                                          <p:attrName>style.visibility</p:attrName>
                                        </p:attrNameLst>
                                      </p:cBhvr>
                                      <p:to>
                                        <p:strVal val="visible"/>
                                      </p:to>
                                    </p:set>
                                    <p:animEffect transition="in" filter="fade">
                                      <p:cBhvr>
                                        <p:cTn id="25" dur="1000"/>
                                        <p:tgtEl>
                                          <p:spTgt spid="542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9331"/>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Rule 9 - The Promises of God: Types of Promises</a:t>
            </a:r>
            <a:endParaRPr lang="en-US" altLang="en-US" sz="3600" b="1" dirty="0" smtClean="0">
              <a:solidFill>
                <a:srgbClr val="FFFF99"/>
              </a:solidFill>
              <a:latin typeface="Arial Narrow" panose="020B0606020202030204" pitchFamily="34" charset="0"/>
            </a:endParaRPr>
          </a:p>
        </p:txBody>
      </p:sp>
      <p:sp>
        <p:nvSpPr>
          <p:cNvPr id="54275" name="Rectangle 3"/>
          <p:cNvSpPr>
            <a:spLocks noGrp="1" noChangeArrowheads="1"/>
          </p:cNvSpPr>
          <p:nvPr>
            <p:ph type="body" idx="4294967295"/>
          </p:nvPr>
        </p:nvSpPr>
        <p:spPr>
          <a:xfrm>
            <a:off x="0" y="563329"/>
            <a:ext cx="9144000" cy="6294671"/>
          </a:xfrm>
          <a:noFill/>
        </p:spPr>
        <p:txBody>
          <a:bodyPr/>
          <a:lstStyle/>
          <a:p>
            <a:pPr marL="457200" indent="-457200" eaLnBrk="1" hangingPunct="1">
              <a:buNone/>
            </a:pPr>
            <a:r>
              <a:rPr lang="en-US" altLang="en-US" sz="3200" b="1" dirty="0" smtClean="0">
                <a:solidFill>
                  <a:srgbClr val="FFFFFF"/>
                </a:solidFill>
                <a:latin typeface="Arial Narrow" panose="020B0606020202030204" pitchFamily="34" charset="0"/>
              </a:rPr>
              <a:t>1</a:t>
            </a:r>
            <a:r>
              <a:rPr lang="en-US" altLang="en-US" sz="3200" b="1" dirty="0">
                <a:solidFill>
                  <a:srgbClr val="FFFFFF"/>
                </a:solidFill>
                <a:latin typeface="Arial Narrow" panose="020B0606020202030204" pitchFamily="34" charset="0"/>
              </a:rPr>
              <a:t>) General Promises - not made to any specific person or period of time</a:t>
            </a:r>
          </a:p>
          <a:p>
            <a:pPr marL="569913" lvl="1" indent="-279400" eaLnBrk="1" hangingPunct="1"/>
            <a:r>
              <a:rPr lang="en-US" altLang="en-US" sz="3200" b="1" dirty="0" smtClean="0">
                <a:solidFill>
                  <a:srgbClr val="FFFFFF"/>
                </a:solidFill>
                <a:latin typeface="Arial Narrow" panose="020B0606020202030204" pitchFamily="34" charset="0"/>
              </a:rPr>
              <a:t>i.e</a:t>
            </a:r>
            <a:r>
              <a:rPr lang="en-US" altLang="en-US" sz="3200" b="1" dirty="0">
                <a:solidFill>
                  <a:srgbClr val="FFFFFF"/>
                </a:solidFill>
                <a:latin typeface="Arial Narrow" panose="020B0606020202030204" pitchFamily="34" charset="0"/>
              </a:rPr>
              <a:t>. 1 John 1:9 - available to all Christians  - and basis of repentance for </a:t>
            </a:r>
            <a:r>
              <a:rPr lang="en-US" altLang="en-US" sz="3200" b="1" dirty="0" smtClean="0">
                <a:solidFill>
                  <a:srgbClr val="FFFFFF"/>
                </a:solidFill>
                <a:latin typeface="Arial Narrow" panose="020B0606020202030204" pitchFamily="34" charset="0"/>
              </a:rPr>
              <a:t>non-Christians</a:t>
            </a:r>
            <a:endParaRPr lang="en-US" altLang="en-US" sz="3200" b="1" dirty="0">
              <a:solidFill>
                <a:srgbClr val="FFFFFF"/>
              </a:solidFill>
              <a:latin typeface="Arial Narrow" panose="020B0606020202030204" pitchFamily="34" charset="0"/>
            </a:endParaRPr>
          </a:p>
          <a:p>
            <a:pPr marL="457200" indent="-401638" eaLnBrk="1" hangingPunct="1">
              <a:buNone/>
            </a:pPr>
            <a:r>
              <a:rPr lang="en-US" altLang="en-US" sz="3200" b="1" dirty="0" smtClean="0">
                <a:solidFill>
                  <a:srgbClr val="FFFFFF"/>
                </a:solidFill>
                <a:latin typeface="Arial Narrow" panose="020B0606020202030204" pitchFamily="34" charset="0"/>
              </a:rPr>
              <a:t>2</a:t>
            </a:r>
            <a:r>
              <a:rPr lang="en-US" altLang="en-US" sz="3200" b="1" dirty="0">
                <a:solidFill>
                  <a:srgbClr val="FFFFFF"/>
                </a:solidFill>
                <a:latin typeface="Arial Narrow" panose="020B0606020202030204" pitchFamily="34" charset="0"/>
              </a:rPr>
              <a:t>) Specific Promises - given to a specific individual or group on a specific occasion </a:t>
            </a:r>
          </a:p>
          <a:p>
            <a:pPr marL="457200" indent="-223838" eaLnBrk="1" hangingPunct="1"/>
            <a:r>
              <a:rPr lang="en-US" altLang="en-US" sz="3200" b="1" dirty="0" smtClean="0">
                <a:solidFill>
                  <a:srgbClr val="FFFFFF"/>
                </a:solidFill>
                <a:latin typeface="Arial Narrow" panose="020B0606020202030204" pitchFamily="34" charset="0"/>
              </a:rPr>
              <a:t>CAUTION</a:t>
            </a:r>
            <a:r>
              <a:rPr lang="en-US" altLang="en-US" sz="3200" b="1" dirty="0">
                <a:solidFill>
                  <a:srgbClr val="FFFFFF"/>
                </a:solidFill>
                <a:latin typeface="Arial Narrow" panose="020B0606020202030204" pitchFamily="34" charset="0"/>
              </a:rPr>
              <a:t>: Specific promises can assure us of God’s care and response to others, but that does not mean that promise is also specific to us.   We must learn to trust in God’s character, not misappropriated promises made to others. (i.e. - the Prayer of </a:t>
            </a:r>
            <a:r>
              <a:rPr lang="en-US" altLang="en-US" sz="3200" b="1" dirty="0" err="1">
                <a:solidFill>
                  <a:srgbClr val="FFFFFF"/>
                </a:solidFill>
                <a:latin typeface="Arial Narrow" panose="020B0606020202030204" pitchFamily="34" charset="0"/>
              </a:rPr>
              <a:t>Jabez</a:t>
            </a:r>
            <a:r>
              <a:rPr lang="en-US" altLang="en-US" sz="3200" b="1" dirty="0">
                <a:solidFill>
                  <a:srgbClr val="FFFFFF"/>
                </a:solidFill>
                <a:latin typeface="Arial Narrow" panose="020B0606020202030204" pitchFamily="34" charset="0"/>
              </a:rPr>
              <a:t> - 1 Chron. 4:10). </a:t>
            </a:r>
          </a:p>
        </p:txBody>
      </p:sp>
    </p:spTree>
    <p:extLst>
      <p:ext uri="{BB962C8B-B14F-4D97-AF65-F5344CB8AC3E}">
        <p14:creationId xmlns:p14="http://schemas.microsoft.com/office/powerpoint/2010/main" val="31350732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54275">
                                            <p:txEl>
                                              <p:pRg st="0" end="0"/>
                                            </p:txEl>
                                          </p:spTgt>
                                        </p:tgtEl>
                                        <p:attrNameLst>
                                          <p:attrName>style.visibility</p:attrName>
                                        </p:attrNameLst>
                                      </p:cBhvr>
                                      <p:to>
                                        <p:strVal val="visible"/>
                                      </p:to>
                                    </p:set>
                                    <p:animEffect transition="in" filter="fade">
                                      <p:cBhvr>
                                        <p:cTn id="10" dur="1000"/>
                                        <p:tgtEl>
                                          <p:spTgt spid="54275">
                                            <p:txEl>
                                              <p:pRg st="0" end="0"/>
                                            </p:txEl>
                                          </p:spTgt>
                                        </p:tgtEl>
                                      </p:cBhvr>
                                    </p:animEffect>
                                  </p:childTnLst>
                                </p:cTn>
                              </p:par>
                            </p:childTnLst>
                          </p:cTn>
                        </p:par>
                        <p:par>
                          <p:cTn id="11" fill="hold">
                            <p:stCondLst>
                              <p:cond delay="1000"/>
                            </p:stCondLst>
                            <p:childTnLst>
                              <p:par>
                                <p:cTn id="12" presetID="10" presetClass="entr" presetSubtype="0" fill="hold" grpId="0" nodeType="afterEffect">
                                  <p:stCondLst>
                                    <p:cond delay="1500"/>
                                  </p:stCondLst>
                                  <p:childTnLst>
                                    <p:set>
                                      <p:cBhvr>
                                        <p:cTn id="13" dur="1" fill="hold">
                                          <p:stCondLst>
                                            <p:cond delay="0"/>
                                          </p:stCondLst>
                                        </p:cTn>
                                        <p:tgtEl>
                                          <p:spTgt spid="54275">
                                            <p:txEl>
                                              <p:pRg st="1" end="1"/>
                                            </p:txEl>
                                          </p:spTgt>
                                        </p:tgtEl>
                                        <p:attrNameLst>
                                          <p:attrName>style.visibility</p:attrName>
                                        </p:attrNameLst>
                                      </p:cBhvr>
                                      <p:to>
                                        <p:strVal val="visible"/>
                                      </p:to>
                                    </p:set>
                                    <p:animEffect transition="in" filter="fade">
                                      <p:cBhvr>
                                        <p:cTn id="14" dur="1000"/>
                                        <p:tgtEl>
                                          <p:spTgt spid="54275">
                                            <p:txEl>
                                              <p:pRg st="1" end="1"/>
                                            </p:txEl>
                                          </p:spTgt>
                                        </p:tgtEl>
                                      </p:cBhvr>
                                    </p:animEffect>
                                  </p:childTnLst>
                                  <p:subTnLst>
                                    <p:animClr clrSpc="rgb" dir="cw">
                                      <p:cBhvr override="childStyle">
                                        <p:cTn dur="1" fill="hold" display="0" masterRel="nextClick" afterEffect="1"/>
                                        <p:tgtEl>
                                          <p:spTgt spid="54275">
                                            <p:txEl>
                                              <p:pRg st="1" end="1"/>
                                            </p:txEl>
                                          </p:spTgt>
                                        </p:tgtEl>
                                        <p:attrNameLst>
                                          <p:attrName>ppt_c</p:attrName>
                                        </p:attrNameLst>
                                      </p:cBhvr>
                                      <p:to>
                                        <a:srgbClr val="C0C0C0"/>
                                      </p:to>
                                    </p:animClr>
                                  </p:sub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54275">
                                            <p:txEl>
                                              <p:pRg st="2" end="2"/>
                                            </p:txEl>
                                          </p:spTgt>
                                        </p:tgtEl>
                                        <p:attrNameLst>
                                          <p:attrName>style.visibility</p:attrName>
                                        </p:attrNameLst>
                                      </p:cBhvr>
                                      <p:to>
                                        <p:strVal val="visible"/>
                                      </p:to>
                                    </p:set>
                                    <p:animEffect transition="in" filter="fade">
                                      <p:cBhvr>
                                        <p:cTn id="19" dur="1000"/>
                                        <p:tgtEl>
                                          <p:spTgt spid="54275">
                                            <p:txEl>
                                              <p:pRg st="2" end="2"/>
                                            </p:txEl>
                                          </p:spTgt>
                                        </p:tgtEl>
                                      </p:cBhvr>
                                    </p:animEffect>
                                  </p:childTnLst>
                                  <p:subTnLst>
                                    <p:animClr clrSpc="rgb" dir="cw">
                                      <p:cBhvr override="childStyle">
                                        <p:cTn dur="1" fill="hold" display="0" masterRel="nextClick" afterEffect="1"/>
                                        <p:tgtEl>
                                          <p:spTgt spid="54275">
                                            <p:txEl>
                                              <p:pRg st="2" end="2"/>
                                            </p:txEl>
                                          </p:spTgt>
                                        </p:tgtEl>
                                        <p:attrNameLst>
                                          <p:attrName>ppt_c</p:attrName>
                                        </p:attrNameLst>
                                      </p:cBhvr>
                                      <p:to>
                                        <a:srgbClr val="C0C0C0"/>
                                      </p:to>
                                    </p:animClr>
                                  </p:sub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54275">
                                            <p:txEl>
                                              <p:pRg st="3" end="3"/>
                                            </p:txEl>
                                          </p:spTgt>
                                        </p:tgtEl>
                                        <p:attrNameLst>
                                          <p:attrName>style.visibility</p:attrName>
                                        </p:attrNameLst>
                                      </p:cBhvr>
                                      <p:to>
                                        <p:strVal val="visible"/>
                                      </p:to>
                                    </p:set>
                                    <p:animEffect transition="in" filter="fade">
                                      <p:cBhvr>
                                        <p:cTn id="24" dur="1000"/>
                                        <p:tgtEl>
                                          <p:spTgt spid="542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9331"/>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Rule 9 - The Promises of God: Guidelines</a:t>
            </a:r>
            <a:endParaRPr lang="en-US" altLang="en-US" sz="3600" b="1" dirty="0" smtClean="0">
              <a:solidFill>
                <a:srgbClr val="FFFF99"/>
              </a:solidFill>
              <a:latin typeface="Arial Narrow" panose="020B0606020202030204" pitchFamily="34" charset="0"/>
            </a:endParaRPr>
          </a:p>
        </p:txBody>
      </p:sp>
      <p:sp>
        <p:nvSpPr>
          <p:cNvPr id="54275" name="Rectangle 3"/>
          <p:cNvSpPr>
            <a:spLocks noGrp="1" noChangeArrowheads="1"/>
          </p:cNvSpPr>
          <p:nvPr>
            <p:ph type="body" idx="4294967295"/>
          </p:nvPr>
        </p:nvSpPr>
        <p:spPr>
          <a:xfrm>
            <a:off x="0" y="563329"/>
            <a:ext cx="9144000" cy="6294671"/>
          </a:xfrm>
          <a:noFill/>
        </p:spPr>
        <p:txBody>
          <a:bodyPr/>
          <a:lstStyle/>
          <a:p>
            <a:pPr marL="457200" indent="-457200" eaLnBrk="1" hangingPunct="1">
              <a:buNone/>
            </a:pPr>
            <a:r>
              <a:rPr lang="en-US" altLang="en-US" sz="3200" b="1" dirty="0" smtClean="0">
                <a:solidFill>
                  <a:srgbClr val="FFFFFF"/>
                </a:solidFill>
                <a:latin typeface="Arial Narrow" panose="020B0606020202030204" pitchFamily="34" charset="0"/>
              </a:rPr>
              <a:t>1) “The </a:t>
            </a:r>
            <a:r>
              <a:rPr lang="en-US" altLang="en-US" sz="3200" b="1" dirty="0">
                <a:solidFill>
                  <a:srgbClr val="FFFFFF"/>
                </a:solidFill>
                <a:latin typeface="Arial Narrow" panose="020B0606020202030204" pitchFamily="34" charset="0"/>
              </a:rPr>
              <a:t>Spirit of God gives them to individual Christians at particular times in their lives as He chooses</a:t>
            </a:r>
            <a:r>
              <a:rPr lang="en-US" altLang="en-US" sz="3200" b="1" dirty="0" smtClean="0">
                <a:solidFill>
                  <a:srgbClr val="FFFFFF"/>
                </a:solidFill>
                <a:latin typeface="Arial Narrow" panose="020B0606020202030204" pitchFamily="34" charset="0"/>
              </a:rPr>
              <a:t>.”  </a:t>
            </a:r>
            <a:r>
              <a:rPr lang="en-US" altLang="en-US" sz="3200" b="1" i="1" u="sng" dirty="0">
                <a:solidFill>
                  <a:srgbClr val="FFFFFF"/>
                </a:solidFill>
                <a:latin typeface="Arial Narrow" panose="020B0606020202030204" pitchFamily="34" charset="0"/>
              </a:rPr>
              <a:t>CAUTION:   NO, it is always best to keep the promises in the Scriptural context and apply principles from the text, and not the specific promise itself. </a:t>
            </a:r>
          </a:p>
          <a:p>
            <a:pPr marL="401638" indent="-401638" eaLnBrk="1" hangingPunct="1">
              <a:buNone/>
            </a:pPr>
            <a:r>
              <a:rPr lang="en-US" altLang="en-US" sz="3200" b="1" dirty="0">
                <a:solidFill>
                  <a:srgbClr val="FFFFFF"/>
                </a:solidFill>
                <a:latin typeface="Arial Narrow" panose="020B0606020202030204" pitchFamily="34" charset="0"/>
              </a:rPr>
              <a:t>2) Promises are often conditional  - the condition must be met (look for the word “if</a:t>
            </a:r>
            <a:r>
              <a:rPr lang="en-US" altLang="en-US" sz="3200" b="1" dirty="0" smtClean="0">
                <a:solidFill>
                  <a:srgbClr val="FFFFFF"/>
                </a:solidFill>
                <a:latin typeface="Arial Narrow" panose="020B0606020202030204" pitchFamily="34" charset="0"/>
              </a:rPr>
              <a:t>”)</a:t>
            </a:r>
            <a:endParaRPr lang="en-US" altLang="en-US" sz="3200" b="1" dirty="0">
              <a:solidFill>
                <a:srgbClr val="FFFFFF"/>
              </a:solidFill>
              <a:latin typeface="Arial Narrow" panose="020B0606020202030204" pitchFamily="34" charset="0"/>
            </a:endParaRPr>
          </a:p>
          <a:p>
            <a:pPr marL="0" indent="0" eaLnBrk="1" hangingPunct="1">
              <a:buNone/>
            </a:pPr>
            <a:r>
              <a:rPr lang="en-US" altLang="en-US" sz="3200" b="1" dirty="0">
                <a:solidFill>
                  <a:srgbClr val="FFFFFF"/>
                </a:solidFill>
                <a:latin typeface="Arial Narrow" panose="020B0606020202030204" pitchFamily="34" charset="0"/>
              </a:rPr>
              <a:t>3) The Holy Spirit is sovereign - </a:t>
            </a:r>
          </a:p>
          <a:p>
            <a:pPr marL="457200" indent="-401638" eaLnBrk="1" hangingPunct="1">
              <a:buNone/>
            </a:pPr>
            <a:r>
              <a:rPr lang="en-US" altLang="en-US" sz="3200" b="1" dirty="0">
                <a:solidFill>
                  <a:srgbClr val="FFFFFF"/>
                </a:solidFill>
                <a:latin typeface="Arial Narrow" panose="020B0606020202030204" pitchFamily="34" charset="0"/>
              </a:rPr>
              <a:t>4) Do not prejudge the Lord as to when and how the promise will be fulfilled in your life. </a:t>
            </a:r>
          </a:p>
        </p:txBody>
      </p:sp>
    </p:spTree>
    <p:extLst>
      <p:ext uri="{BB962C8B-B14F-4D97-AF65-F5344CB8AC3E}">
        <p14:creationId xmlns:p14="http://schemas.microsoft.com/office/powerpoint/2010/main" val="79019959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54275">
                                            <p:txEl>
                                              <p:pRg st="0" end="0"/>
                                            </p:txEl>
                                          </p:spTgt>
                                        </p:tgtEl>
                                        <p:attrNameLst>
                                          <p:attrName>style.visibility</p:attrName>
                                        </p:attrNameLst>
                                      </p:cBhvr>
                                      <p:to>
                                        <p:strVal val="visible"/>
                                      </p:to>
                                    </p:set>
                                    <p:animEffect transition="in" filter="fade">
                                      <p:cBhvr>
                                        <p:cTn id="10" dur="1000"/>
                                        <p:tgtEl>
                                          <p:spTgt spid="54275">
                                            <p:txEl>
                                              <p:pRg st="0" end="0"/>
                                            </p:txEl>
                                          </p:spTgt>
                                        </p:tgtEl>
                                      </p:cBhvr>
                                    </p:animEffect>
                                  </p:childTnLst>
                                  <p:subTnLst>
                                    <p:animClr clrSpc="rgb" dir="cw">
                                      <p:cBhvr override="childStyle">
                                        <p:cTn dur="1" fill="hold" display="0" masterRel="nextClick" afterEffect="1"/>
                                        <p:tgtEl>
                                          <p:spTgt spid="54275">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4275">
                                            <p:txEl>
                                              <p:pRg st="1" end="1"/>
                                            </p:txEl>
                                          </p:spTgt>
                                        </p:tgtEl>
                                        <p:attrNameLst>
                                          <p:attrName>style.visibility</p:attrName>
                                        </p:attrNameLst>
                                      </p:cBhvr>
                                      <p:to>
                                        <p:strVal val="visible"/>
                                      </p:to>
                                    </p:set>
                                    <p:animEffect transition="in" filter="fade">
                                      <p:cBhvr>
                                        <p:cTn id="15" dur="1000"/>
                                        <p:tgtEl>
                                          <p:spTgt spid="54275">
                                            <p:txEl>
                                              <p:pRg st="1" end="1"/>
                                            </p:txEl>
                                          </p:spTgt>
                                        </p:tgtEl>
                                      </p:cBhvr>
                                    </p:animEffect>
                                  </p:childTnLst>
                                  <p:subTnLst>
                                    <p:animClr clrSpc="rgb" dir="cw">
                                      <p:cBhvr override="childStyle">
                                        <p:cTn dur="1" fill="hold" display="0" masterRel="nextClick" afterEffect="1"/>
                                        <p:tgtEl>
                                          <p:spTgt spid="54275">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4275">
                                            <p:txEl>
                                              <p:pRg st="2" end="2"/>
                                            </p:txEl>
                                          </p:spTgt>
                                        </p:tgtEl>
                                        <p:attrNameLst>
                                          <p:attrName>style.visibility</p:attrName>
                                        </p:attrNameLst>
                                      </p:cBhvr>
                                      <p:to>
                                        <p:strVal val="visible"/>
                                      </p:to>
                                    </p:set>
                                    <p:animEffect transition="in" filter="fade">
                                      <p:cBhvr>
                                        <p:cTn id="20" dur="1000"/>
                                        <p:tgtEl>
                                          <p:spTgt spid="54275">
                                            <p:txEl>
                                              <p:pRg st="2" end="2"/>
                                            </p:txEl>
                                          </p:spTgt>
                                        </p:tgtEl>
                                      </p:cBhvr>
                                    </p:animEffect>
                                  </p:childTnLst>
                                  <p:subTnLst>
                                    <p:animClr clrSpc="rgb" dir="cw">
                                      <p:cBhvr override="childStyle">
                                        <p:cTn dur="1" fill="hold" display="0" masterRel="nextClick" afterEffect="1"/>
                                        <p:tgtEl>
                                          <p:spTgt spid="54275">
                                            <p:txEl>
                                              <p:pRg st="2" end="2"/>
                                            </p:txEl>
                                          </p:spTgt>
                                        </p:tgtEl>
                                        <p:attrNameLst>
                                          <p:attrName>ppt_c</p:attrName>
                                        </p:attrNameLst>
                                      </p:cBhvr>
                                      <p:to>
                                        <a:srgbClr val="C0C0C0"/>
                                      </p:to>
                                    </p:animClr>
                                  </p:sub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4275">
                                            <p:txEl>
                                              <p:pRg st="3" end="3"/>
                                            </p:txEl>
                                          </p:spTgt>
                                        </p:tgtEl>
                                        <p:attrNameLst>
                                          <p:attrName>style.visibility</p:attrName>
                                        </p:attrNameLst>
                                      </p:cBhvr>
                                      <p:to>
                                        <p:strVal val="visible"/>
                                      </p:to>
                                    </p:set>
                                    <p:animEffect transition="in" filter="fade">
                                      <p:cBhvr>
                                        <p:cTn id="25" dur="1000"/>
                                        <p:tgtEl>
                                          <p:spTgt spid="542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9331"/>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Rule 9 - The Promises of God: Guidelines</a:t>
            </a:r>
            <a:endParaRPr lang="en-US" altLang="en-US" sz="3600" b="1" dirty="0" smtClean="0">
              <a:solidFill>
                <a:srgbClr val="FFFF99"/>
              </a:solidFill>
              <a:latin typeface="Arial Narrow" panose="020B0606020202030204" pitchFamily="34" charset="0"/>
            </a:endParaRPr>
          </a:p>
        </p:txBody>
      </p:sp>
      <p:sp>
        <p:nvSpPr>
          <p:cNvPr id="54275" name="Rectangle 3"/>
          <p:cNvSpPr>
            <a:spLocks noGrp="1" noChangeArrowheads="1"/>
          </p:cNvSpPr>
          <p:nvPr>
            <p:ph type="body" idx="4294967295"/>
          </p:nvPr>
        </p:nvSpPr>
        <p:spPr>
          <a:xfrm>
            <a:off x="0" y="563329"/>
            <a:ext cx="9144000" cy="6294671"/>
          </a:xfrm>
          <a:noFill/>
        </p:spPr>
        <p:txBody>
          <a:bodyPr/>
          <a:lstStyle/>
          <a:p>
            <a:pPr marL="401638" indent="-346075" eaLnBrk="1" hangingPunct="1">
              <a:buNone/>
            </a:pPr>
            <a:r>
              <a:rPr lang="en-US" altLang="en-US" sz="3200" b="1" dirty="0" smtClean="0">
                <a:solidFill>
                  <a:srgbClr val="FFFFFF"/>
                </a:solidFill>
                <a:latin typeface="Arial Narrow" panose="020B0606020202030204" pitchFamily="34" charset="0"/>
              </a:rPr>
              <a:t>5</a:t>
            </a:r>
            <a:r>
              <a:rPr lang="en-US" altLang="en-US" sz="3200" b="1" dirty="0">
                <a:solidFill>
                  <a:srgbClr val="FFFFFF"/>
                </a:solidFill>
                <a:latin typeface="Arial Narrow" panose="020B0606020202030204" pitchFamily="34" charset="0"/>
              </a:rPr>
              <a:t>) God gives His promises to make you more dependent on Him, not independent </a:t>
            </a:r>
          </a:p>
          <a:p>
            <a:pPr marL="457200" indent="-457200" eaLnBrk="1" hangingPunct="1">
              <a:buNone/>
            </a:pPr>
            <a:r>
              <a:rPr lang="en-US" altLang="en-US" sz="3200" b="1" dirty="0">
                <a:solidFill>
                  <a:srgbClr val="FFFFFF"/>
                </a:solidFill>
                <a:latin typeface="Arial Narrow" panose="020B0606020202030204" pitchFamily="34" charset="0"/>
              </a:rPr>
              <a:t>6) God’s intent is to glorify Himself by His promises - be sure to give Him that glory. </a:t>
            </a:r>
          </a:p>
          <a:p>
            <a:pPr eaLnBrk="1" hangingPunct="1"/>
            <a:r>
              <a:rPr lang="en-US" altLang="en-US" sz="3200" b="1" dirty="0">
                <a:solidFill>
                  <a:srgbClr val="FFFFFF"/>
                </a:solidFill>
                <a:latin typeface="Arial Narrow" panose="020B0606020202030204" pitchFamily="34" charset="0"/>
              </a:rPr>
              <a:t>Be sure to take full responsibility for the decisions you make - you have determined God’s will for yourself, which is fine, unless you </a:t>
            </a:r>
            <a:r>
              <a:rPr lang="en-US" altLang="en-US" sz="3200" b="1" dirty="0" err="1">
                <a:solidFill>
                  <a:srgbClr val="FFFFFF"/>
                </a:solidFill>
                <a:latin typeface="Arial Narrow" panose="020B0606020202030204" pitchFamily="34" charset="0"/>
              </a:rPr>
              <a:t>mis</a:t>
            </a:r>
            <a:r>
              <a:rPr lang="en-US" altLang="en-US" sz="3200" b="1" dirty="0">
                <a:solidFill>
                  <a:srgbClr val="FFFFFF"/>
                </a:solidFill>
                <a:latin typeface="Arial Narrow" panose="020B0606020202030204" pitchFamily="34" charset="0"/>
              </a:rPr>
              <a:t>-understand His will and </a:t>
            </a:r>
            <a:r>
              <a:rPr lang="en-US" altLang="en-US" sz="3200" b="1" dirty="0" err="1">
                <a:solidFill>
                  <a:srgbClr val="FFFFFF"/>
                </a:solidFill>
                <a:latin typeface="Arial Narrow" panose="020B0606020202030204" pitchFamily="34" charset="0"/>
              </a:rPr>
              <a:t>misclaim</a:t>
            </a:r>
            <a:r>
              <a:rPr lang="en-US" altLang="en-US" sz="3200" b="1" dirty="0">
                <a:solidFill>
                  <a:srgbClr val="FFFFFF"/>
                </a:solidFill>
                <a:latin typeface="Arial Narrow" panose="020B0606020202030204" pitchFamily="34" charset="0"/>
              </a:rPr>
              <a:t> His promises. </a:t>
            </a:r>
          </a:p>
        </p:txBody>
      </p:sp>
    </p:spTree>
    <p:extLst>
      <p:ext uri="{BB962C8B-B14F-4D97-AF65-F5344CB8AC3E}">
        <p14:creationId xmlns:p14="http://schemas.microsoft.com/office/powerpoint/2010/main" val="91434442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54275">
                                            <p:txEl>
                                              <p:pRg st="0" end="0"/>
                                            </p:txEl>
                                          </p:spTgt>
                                        </p:tgtEl>
                                        <p:attrNameLst>
                                          <p:attrName>style.visibility</p:attrName>
                                        </p:attrNameLst>
                                      </p:cBhvr>
                                      <p:to>
                                        <p:strVal val="visible"/>
                                      </p:to>
                                    </p:set>
                                    <p:animEffect transition="in" filter="fade">
                                      <p:cBhvr>
                                        <p:cTn id="10" dur="1000"/>
                                        <p:tgtEl>
                                          <p:spTgt spid="54275">
                                            <p:txEl>
                                              <p:pRg st="0" end="0"/>
                                            </p:txEl>
                                          </p:spTgt>
                                        </p:tgtEl>
                                      </p:cBhvr>
                                    </p:animEffect>
                                  </p:childTnLst>
                                  <p:subTnLst>
                                    <p:animClr clrSpc="rgb" dir="cw">
                                      <p:cBhvr override="childStyle">
                                        <p:cTn dur="1" fill="hold" display="0" masterRel="nextClick" afterEffect="1"/>
                                        <p:tgtEl>
                                          <p:spTgt spid="54275">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4275">
                                            <p:txEl>
                                              <p:pRg st="1" end="1"/>
                                            </p:txEl>
                                          </p:spTgt>
                                        </p:tgtEl>
                                        <p:attrNameLst>
                                          <p:attrName>style.visibility</p:attrName>
                                        </p:attrNameLst>
                                      </p:cBhvr>
                                      <p:to>
                                        <p:strVal val="visible"/>
                                      </p:to>
                                    </p:set>
                                    <p:animEffect transition="in" filter="fade">
                                      <p:cBhvr>
                                        <p:cTn id="15" dur="1000"/>
                                        <p:tgtEl>
                                          <p:spTgt spid="54275">
                                            <p:txEl>
                                              <p:pRg st="1" end="1"/>
                                            </p:txEl>
                                          </p:spTgt>
                                        </p:tgtEl>
                                      </p:cBhvr>
                                    </p:animEffect>
                                  </p:childTnLst>
                                  <p:subTnLst>
                                    <p:animClr clrSpc="rgb" dir="cw">
                                      <p:cBhvr override="childStyle">
                                        <p:cTn dur="1" fill="hold" display="0" masterRel="nextClick" afterEffect="1"/>
                                        <p:tgtEl>
                                          <p:spTgt spid="54275">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4275">
                                            <p:txEl>
                                              <p:pRg st="2" end="2"/>
                                            </p:txEl>
                                          </p:spTgt>
                                        </p:tgtEl>
                                        <p:attrNameLst>
                                          <p:attrName>style.visibility</p:attrName>
                                        </p:attrNameLst>
                                      </p:cBhvr>
                                      <p:to>
                                        <p:strVal val="visible"/>
                                      </p:to>
                                    </p:set>
                                    <p:animEffect transition="in" filter="fade">
                                      <p:cBhvr>
                                        <p:cTn id="20" dur="1000"/>
                                        <p:tgtEl>
                                          <p:spTgt spid="542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idx="4294967295"/>
          </p:nvPr>
        </p:nvSpPr>
        <p:spPr>
          <a:xfrm>
            <a:off x="685800" y="304800"/>
            <a:ext cx="7696200" cy="762000"/>
          </a:xfrm>
        </p:spPr>
        <p:txBody>
          <a:bodyPr/>
          <a:lstStyle/>
          <a:p>
            <a:pPr eaLnBrk="1" hangingPunct="1"/>
            <a:r>
              <a:rPr lang="en-US" altLang="en-US" sz="4000" b="1" smtClean="0"/>
              <a:t>A reminder to consider others Please:</a:t>
            </a:r>
          </a:p>
        </p:txBody>
      </p:sp>
      <p:sp>
        <p:nvSpPr>
          <p:cNvPr id="4099" name="Rectangle 3"/>
          <p:cNvSpPr>
            <a:spLocks noGrp="1" noChangeArrowheads="1"/>
          </p:cNvSpPr>
          <p:nvPr>
            <p:ph type="subTitle" idx="4294967295"/>
          </p:nvPr>
        </p:nvSpPr>
        <p:spPr>
          <a:xfrm>
            <a:off x="304800" y="1295400"/>
            <a:ext cx="8458200" cy="5334000"/>
          </a:xfrm>
        </p:spPr>
        <p:txBody>
          <a:bodyPr/>
          <a:lstStyle/>
          <a:p>
            <a:pPr marL="395288" indent="-395288" eaLnBrk="1" hangingPunct="1">
              <a:buFont typeface="Wingdings" panose="05000000000000000000" pitchFamily="2" charset="2"/>
              <a:buChar char="§"/>
            </a:pPr>
            <a:r>
              <a:rPr lang="en-US" altLang="en-US" b="1" smtClean="0"/>
              <a:t>Turn off your cell phone or set to vibrate only</a:t>
            </a:r>
          </a:p>
          <a:p>
            <a:pPr marL="395288" indent="-395288" eaLnBrk="1" hangingPunct="1">
              <a:buFont typeface="Wingdings" panose="05000000000000000000" pitchFamily="2" charset="2"/>
              <a:buChar char="§"/>
            </a:pPr>
            <a:r>
              <a:rPr lang="en-US" altLang="en-US" b="1" smtClean="0"/>
              <a:t>Turn off sound to all electronic devices</a:t>
            </a:r>
          </a:p>
          <a:p>
            <a:pPr marL="395288" indent="-395288" eaLnBrk="1" hangingPunct="1">
              <a:buFont typeface="Wingdings" panose="05000000000000000000" pitchFamily="2" charset="2"/>
              <a:buChar char="§"/>
            </a:pPr>
            <a:r>
              <a:rPr lang="en-US" altLang="en-US" b="1" smtClean="0"/>
              <a:t>Use the nursery or cry room if your child is fussy</a:t>
            </a:r>
          </a:p>
          <a:p>
            <a:pPr marL="395288" indent="-395288" eaLnBrk="1" hangingPunct="1">
              <a:buFont typeface="Wingdings" panose="05000000000000000000" pitchFamily="2" charset="2"/>
              <a:buChar char="§"/>
            </a:pPr>
            <a:r>
              <a:rPr lang="en-US" altLang="en-US" b="1" smtClean="0"/>
              <a:t>Get up during the preaching only if absolutely necessary (please sit in back if you must leave early)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21771" y="21771"/>
            <a:ext cx="9144000" cy="1477328"/>
          </a:xfrm>
          <a:noFill/>
        </p:spPr>
        <p:txBody>
          <a:bodyPr lIns="0" tIns="0" rIns="0" bIns="0">
            <a:spAutoFit/>
          </a:bodyPr>
          <a:lstStyle/>
          <a:p>
            <a:pPr defTabSz="381000" eaLnBrk="1" hangingPunct="1"/>
            <a:r>
              <a:rPr lang="en-US" altLang="en-US" sz="3200" b="1" u="sng" dirty="0" smtClean="0">
                <a:solidFill>
                  <a:srgbClr val="A0D0FF"/>
                </a:solidFill>
                <a:latin typeface="Arial Narrow" panose="020B0606020202030204" pitchFamily="34" charset="0"/>
              </a:rPr>
              <a:t>Rule 7 - Each Christian has the right &amp; responsibility </a:t>
            </a:r>
            <a:br>
              <a:rPr lang="en-US" altLang="en-US" sz="3200" b="1" u="sng" dirty="0" smtClean="0">
                <a:solidFill>
                  <a:srgbClr val="A0D0FF"/>
                </a:solidFill>
                <a:latin typeface="Arial Narrow" panose="020B0606020202030204" pitchFamily="34" charset="0"/>
              </a:rPr>
            </a:br>
            <a:r>
              <a:rPr lang="en-US" altLang="en-US" sz="3200" b="1" u="sng" dirty="0" smtClean="0">
                <a:solidFill>
                  <a:srgbClr val="A0D0FF"/>
                </a:solidFill>
                <a:latin typeface="Arial Narrow" panose="020B0606020202030204" pitchFamily="34" charset="0"/>
              </a:rPr>
              <a:t>to investigate &amp; interpret the Word of God for himself. </a:t>
            </a:r>
            <a:br>
              <a:rPr lang="en-US" altLang="en-US" sz="3200" b="1" u="sng" dirty="0" smtClean="0">
                <a:solidFill>
                  <a:srgbClr val="A0D0FF"/>
                </a:solidFill>
                <a:latin typeface="Arial Narrow" panose="020B0606020202030204" pitchFamily="34" charset="0"/>
              </a:rPr>
            </a:br>
            <a:r>
              <a:rPr lang="en-US" altLang="en-US" sz="3200" b="1" u="sng" dirty="0" smtClean="0">
                <a:solidFill>
                  <a:srgbClr val="FFFF00"/>
                </a:solidFill>
                <a:latin typeface="Arial Narrow" panose="020B0606020202030204" pitchFamily="34" charset="0"/>
              </a:rPr>
              <a:t>(pp 236-237)</a:t>
            </a:r>
            <a:endParaRPr lang="en-US" altLang="en-US" sz="3200" b="1" dirty="0" smtClean="0">
              <a:solidFill>
                <a:srgbClr val="FFFF00"/>
              </a:solidFill>
              <a:latin typeface="Arial Narrow" panose="020B0606020202030204" pitchFamily="34" charset="0"/>
            </a:endParaRPr>
          </a:p>
        </p:txBody>
      </p:sp>
      <p:sp>
        <p:nvSpPr>
          <p:cNvPr id="55299" name="Rectangle 3"/>
          <p:cNvSpPr>
            <a:spLocks noGrp="1" noChangeArrowheads="1"/>
          </p:cNvSpPr>
          <p:nvPr>
            <p:ph type="body" idx="4294967295"/>
          </p:nvPr>
        </p:nvSpPr>
        <p:spPr>
          <a:xfrm>
            <a:off x="0" y="1499099"/>
            <a:ext cx="9144000" cy="5358901"/>
          </a:xfrm>
          <a:noFill/>
        </p:spPr>
        <p:txBody>
          <a:bodyPr/>
          <a:lstStyle/>
          <a:p>
            <a:pPr marL="401638" indent="-401638" eaLnBrk="1" hangingPunct="1">
              <a:buAutoNum type="arabicPeriod"/>
            </a:pPr>
            <a:r>
              <a:rPr lang="en-US" altLang="en-US" sz="3200" b="1" dirty="0" smtClean="0">
                <a:solidFill>
                  <a:srgbClr val="FFFFFF"/>
                </a:solidFill>
                <a:latin typeface="Arial Narrow" panose="020B0606020202030204" pitchFamily="34" charset="0"/>
              </a:rPr>
              <a:t>In </a:t>
            </a:r>
            <a:r>
              <a:rPr lang="en-US" altLang="en-US" sz="3200" b="1" dirty="0">
                <a:solidFill>
                  <a:srgbClr val="FFFFFF"/>
                </a:solidFill>
                <a:latin typeface="Arial Narrow" panose="020B0606020202030204" pitchFamily="34" charset="0"/>
              </a:rPr>
              <a:t>John 8:31 we find Jesus laying down one of the conditions for being His disciple. Write out what you understand to be the meaning of His condition and its implications </a:t>
            </a:r>
            <a:endParaRPr lang="en-US" altLang="en-US" sz="3200" b="1" dirty="0" smtClean="0">
              <a:solidFill>
                <a:srgbClr val="FFFFFF"/>
              </a:solidFill>
              <a:latin typeface="Arial Narrow" panose="020B0606020202030204" pitchFamily="34" charset="0"/>
            </a:endParaRPr>
          </a:p>
          <a:p>
            <a:pPr marL="569913" lvl="1" indent="-233363" eaLnBrk="1" hangingPunct="1">
              <a:buFont typeface="Arial" panose="020B0604020202020204" pitchFamily="34" charset="0"/>
              <a:buChar char="•"/>
            </a:pP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814283124"/>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par>
                          <p:cTn id="7" fill="hold" nodeType="withGroup">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0" dur="500"/>
                                        <p:tgtEl>
                                          <p:spTgt spid="552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21771" y="21771"/>
            <a:ext cx="9144000" cy="1477328"/>
          </a:xfrm>
          <a:noFill/>
        </p:spPr>
        <p:txBody>
          <a:bodyPr lIns="0" tIns="0" rIns="0" bIns="0">
            <a:spAutoFit/>
          </a:bodyPr>
          <a:lstStyle/>
          <a:p>
            <a:pPr defTabSz="381000" eaLnBrk="1" hangingPunct="1"/>
            <a:r>
              <a:rPr lang="en-US" altLang="en-US" sz="3200" b="1" u="sng" dirty="0" smtClean="0">
                <a:solidFill>
                  <a:srgbClr val="A0D0FF"/>
                </a:solidFill>
                <a:latin typeface="Arial Narrow" panose="020B0606020202030204" pitchFamily="34" charset="0"/>
              </a:rPr>
              <a:t>Rule 7 - Each Christian has the right &amp; responsibility </a:t>
            </a:r>
            <a:br>
              <a:rPr lang="en-US" altLang="en-US" sz="3200" b="1" u="sng" dirty="0" smtClean="0">
                <a:solidFill>
                  <a:srgbClr val="A0D0FF"/>
                </a:solidFill>
                <a:latin typeface="Arial Narrow" panose="020B0606020202030204" pitchFamily="34" charset="0"/>
              </a:rPr>
            </a:br>
            <a:r>
              <a:rPr lang="en-US" altLang="en-US" sz="3200" b="1" u="sng" dirty="0" smtClean="0">
                <a:solidFill>
                  <a:srgbClr val="A0D0FF"/>
                </a:solidFill>
                <a:latin typeface="Arial Narrow" panose="020B0606020202030204" pitchFamily="34" charset="0"/>
              </a:rPr>
              <a:t>to investigate &amp; interpret the Word of God for himself. </a:t>
            </a:r>
            <a:br>
              <a:rPr lang="en-US" altLang="en-US" sz="3200" b="1" u="sng" dirty="0" smtClean="0">
                <a:solidFill>
                  <a:srgbClr val="A0D0FF"/>
                </a:solidFill>
                <a:latin typeface="Arial Narrow" panose="020B0606020202030204" pitchFamily="34" charset="0"/>
              </a:rPr>
            </a:br>
            <a:r>
              <a:rPr lang="en-US" altLang="en-US" sz="3200" b="1" u="sng" dirty="0" smtClean="0">
                <a:solidFill>
                  <a:srgbClr val="FFFF00"/>
                </a:solidFill>
                <a:latin typeface="Arial Narrow" panose="020B0606020202030204" pitchFamily="34" charset="0"/>
              </a:rPr>
              <a:t>(pp 236-237)</a:t>
            </a:r>
            <a:endParaRPr lang="en-US" altLang="en-US" sz="3200" b="1" dirty="0" smtClean="0">
              <a:solidFill>
                <a:srgbClr val="FFFF00"/>
              </a:solidFill>
              <a:latin typeface="Arial Narrow" panose="020B0606020202030204" pitchFamily="34" charset="0"/>
            </a:endParaRPr>
          </a:p>
        </p:txBody>
      </p:sp>
      <p:sp>
        <p:nvSpPr>
          <p:cNvPr id="55299" name="Rectangle 3"/>
          <p:cNvSpPr>
            <a:spLocks noGrp="1" noChangeArrowheads="1"/>
          </p:cNvSpPr>
          <p:nvPr>
            <p:ph type="body" idx="4294967295"/>
          </p:nvPr>
        </p:nvSpPr>
        <p:spPr>
          <a:xfrm>
            <a:off x="0" y="1499099"/>
            <a:ext cx="9144000" cy="5358901"/>
          </a:xfrm>
          <a:noFill/>
        </p:spPr>
        <p:txBody>
          <a:bodyPr/>
          <a:lstStyle/>
          <a:p>
            <a:pPr marL="401638" indent="-401638" eaLnBrk="1" hangingPunct="1">
              <a:buAutoNum type="arabicPeriod"/>
            </a:pPr>
            <a:r>
              <a:rPr lang="en-US" altLang="en-US" sz="3200" b="1" dirty="0" smtClean="0">
                <a:solidFill>
                  <a:srgbClr val="FFFFFF"/>
                </a:solidFill>
                <a:latin typeface="Arial Narrow" panose="020B0606020202030204" pitchFamily="34" charset="0"/>
              </a:rPr>
              <a:t>In </a:t>
            </a:r>
            <a:r>
              <a:rPr lang="en-US" altLang="en-US" sz="3200" b="1" dirty="0">
                <a:solidFill>
                  <a:srgbClr val="FFFFFF"/>
                </a:solidFill>
                <a:latin typeface="Arial Narrow" panose="020B0606020202030204" pitchFamily="34" charset="0"/>
              </a:rPr>
              <a:t>John 8:31 we find Jesus laying down one of the conditions for being His disciple. Write out what you understand to be the meaning of His condition and its implications </a:t>
            </a:r>
            <a:endParaRPr lang="en-US" altLang="en-US" sz="3200" b="1" dirty="0" smtClean="0">
              <a:solidFill>
                <a:srgbClr val="FFFFFF"/>
              </a:solidFill>
              <a:latin typeface="Arial Narrow" panose="020B0606020202030204" pitchFamily="34" charset="0"/>
            </a:endParaRPr>
          </a:p>
          <a:p>
            <a:pPr marL="401638" lvl="1" indent="-233363" eaLnBrk="1" hangingPunct="1">
              <a:buFont typeface="Arial" panose="020B0604020202020204" pitchFamily="34" charset="0"/>
              <a:buChar char="•"/>
            </a:pPr>
            <a:r>
              <a:rPr lang="en-US" altLang="en-US" sz="3200" b="1" i="1" dirty="0">
                <a:solidFill>
                  <a:srgbClr val="FFFFFF"/>
                </a:solidFill>
                <a:latin typeface="Arial Narrow" panose="020B0606020202030204" pitchFamily="34" charset="0"/>
              </a:rPr>
              <a:t>Abide = remain and dwell / live in Him. </a:t>
            </a:r>
          </a:p>
          <a:p>
            <a:pPr marL="401638" lvl="1" indent="-233363" eaLnBrk="1" hangingPunct="1">
              <a:buFont typeface="Arial" panose="020B0604020202020204" pitchFamily="34" charset="0"/>
              <a:buChar char="•"/>
            </a:pPr>
            <a:r>
              <a:rPr lang="en-US" altLang="en-US" sz="3200" b="1" i="1" dirty="0" smtClean="0">
                <a:solidFill>
                  <a:srgbClr val="FFFFFF"/>
                </a:solidFill>
                <a:latin typeface="Arial Narrow" panose="020B0606020202030204" pitchFamily="34" charset="0"/>
              </a:rPr>
              <a:t>Keeping </a:t>
            </a:r>
            <a:r>
              <a:rPr lang="en-US" altLang="en-US" sz="3200" b="1" i="1" dirty="0">
                <a:solidFill>
                  <a:srgbClr val="FFFFFF"/>
                </a:solidFill>
                <a:latin typeface="Arial Narrow" panose="020B0606020202030204" pitchFamily="34" charset="0"/>
              </a:rPr>
              <a:t>His word and commandments - following His teaching.  </a:t>
            </a:r>
          </a:p>
          <a:p>
            <a:pPr marL="401638" lvl="1" indent="-233363" eaLnBrk="1" hangingPunct="1">
              <a:buFont typeface="Arial" panose="020B0604020202020204" pitchFamily="34" charset="0"/>
              <a:buChar char="•"/>
            </a:pPr>
            <a:r>
              <a:rPr lang="en-US" altLang="en-US" sz="3200" b="1" i="1" dirty="0" smtClean="0">
                <a:solidFill>
                  <a:srgbClr val="FFFFFF"/>
                </a:solidFill>
                <a:latin typeface="Arial Narrow" panose="020B0606020202030204" pitchFamily="34" charset="0"/>
              </a:rPr>
              <a:t>A </a:t>
            </a:r>
            <a:r>
              <a:rPr lang="en-US" altLang="en-US" sz="3200" b="1" i="1" dirty="0">
                <a:solidFill>
                  <a:srgbClr val="FFFFFF"/>
                </a:solidFill>
                <a:latin typeface="Arial Narrow" panose="020B0606020202030204" pitchFamily="34" charset="0"/>
              </a:rPr>
              <a:t>disciple is a student and follows His teacher. If you don’t do </a:t>
            </a:r>
            <a:r>
              <a:rPr lang="en-US" altLang="en-US" sz="3200" b="1" dirty="0">
                <a:solidFill>
                  <a:srgbClr val="FFFFFF"/>
                </a:solidFill>
                <a:latin typeface="Arial Narrow" panose="020B0606020202030204" pitchFamily="34" charset="0"/>
              </a:rPr>
              <a:t>that, then you are not a disciple. </a:t>
            </a:r>
          </a:p>
          <a:p>
            <a:pPr marL="569913" lvl="1" indent="-233363" eaLnBrk="1" hangingPunct="1">
              <a:buFont typeface="Arial" panose="020B0604020202020204" pitchFamily="34" charset="0"/>
              <a:buChar char="•"/>
            </a:pP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213902262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par>
                                <p:cTn id="7" presetID="3" presetClass="entr" presetSubtype="10" fill="hold" grpId="0" nodeType="withEffect">
                                  <p:stCondLst>
                                    <p:cond delay="0"/>
                                  </p:stCondLst>
                                  <p:childTnLst>
                                    <p:set>
                                      <p:cBhvr>
                                        <p:cTn id="8"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9" dur="500"/>
                                        <p:tgtEl>
                                          <p:spTgt spid="5529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4" dur="500"/>
                                        <p:tgtEl>
                                          <p:spTgt spid="55299">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55299">
                                            <p:txEl>
                                              <p:pRg st="2" end="2"/>
                                            </p:txEl>
                                          </p:spTgt>
                                        </p:tgtEl>
                                        <p:attrNameLst>
                                          <p:attrName>style.visibility</p:attrName>
                                        </p:attrNameLst>
                                      </p:cBhvr>
                                      <p:to>
                                        <p:strVal val="visible"/>
                                      </p:to>
                                    </p:set>
                                    <p:animEffect transition="in" filter="blinds(horizontal)">
                                      <p:cBhvr>
                                        <p:cTn id="19" dur="500"/>
                                        <p:tgtEl>
                                          <p:spTgt spid="55299">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55299">
                                            <p:txEl>
                                              <p:pRg st="3" end="3"/>
                                            </p:txEl>
                                          </p:spTgt>
                                        </p:tgtEl>
                                        <p:attrNameLst>
                                          <p:attrName>style.visibility</p:attrName>
                                        </p:attrNameLst>
                                      </p:cBhvr>
                                      <p:to>
                                        <p:strVal val="visible"/>
                                      </p:to>
                                    </p:set>
                                    <p:animEffect transition="in" filter="blinds(horizontal)">
                                      <p:cBhvr>
                                        <p:cTn id="24" dur="500"/>
                                        <p:tgtEl>
                                          <p:spTgt spid="552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0"/>
            <a:ext cx="9144000" cy="492443"/>
          </a:xfrm>
          <a:noFill/>
        </p:spPr>
        <p:txBody>
          <a:bodyPr lIns="0" tIns="0" rIns="0" bIns="0">
            <a:spAutoFit/>
          </a:bodyPr>
          <a:lstStyle/>
          <a:p>
            <a:pPr defTabSz="381000" eaLnBrk="1" hangingPunct="1"/>
            <a:r>
              <a:rPr lang="en-US" altLang="en-US" sz="3200" b="1" u="sng" dirty="0" smtClean="0">
                <a:solidFill>
                  <a:srgbClr val="A0D0FF"/>
                </a:solidFill>
                <a:latin typeface="Arial Narrow" panose="020B0606020202030204" pitchFamily="34" charset="0"/>
              </a:rPr>
              <a:t>Rule 7 -</a:t>
            </a:r>
            <a:endParaRPr lang="en-US" altLang="en-US" sz="3200" b="1" dirty="0" smtClean="0">
              <a:solidFill>
                <a:srgbClr val="FFFF00"/>
              </a:solidFill>
              <a:latin typeface="Arial Narrow" panose="020B0606020202030204" pitchFamily="34" charset="0"/>
            </a:endParaRPr>
          </a:p>
        </p:txBody>
      </p:sp>
      <p:sp>
        <p:nvSpPr>
          <p:cNvPr id="55299" name="Rectangle 3"/>
          <p:cNvSpPr>
            <a:spLocks noGrp="1" noChangeArrowheads="1"/>
          </p:cNvSpPr>
          <p:nvPr>
            <p:ph type="body" idx="4294967295"/>
          </p:nvPr>
        </p:nvSpPr>
        <p:spPr>
          <a:xfrm>
            <a:off x="0" y="609601"/>
            <a:ext cx="9144000" cy="6248400"/>
          </a:xfrm>
          <a:noFill/>
        </p:spPr>
        <p:txBody>
          <a:bodyPr/>
          <a:lstStyle/>
          <a:p>
            <a:pPr marL="0" indent="0" eaLnBrk="1" hangingPunct="1">
              <a:buNone/>
            </a:pPr>
            <a:r>
              <a:rPr lang="en-US" altLang="en-US" sz="3200" b="1" dirty="0">
                <a:solidFill>
                  <a:srgbClr val="FFFFFF"/>
                </a:solidFill>
                <a:latin typeface="Arial Narrow" panose="020B0606020202030204" pitchFamily="34" charset="0"/>
              </a:rPr>
              <a:t>2. Mediate on 2 Timothy </a:t>
            </a:r>
            <a:r>
              <a:rPr lang="en-US" altLang="en-US" sz="3200" b="1" dirty="0" smtClean="0">
                <a:solidFill>
                  <a:srgbClr val="FFFFFF"/>
                </a:solidFill>
                <a:latin typeface="Arial Narrow" panose="020B0606020202030204" pitchFamily="34" charset="0"/>
              </a:rPr>
              <a:t>2:15</a:t>
            </a:r>
          </a:p>
          <a:p>
            <a:pPr marL="858837" indent="-514350" eaLnBrk="1" hangingPunct="1">
              <a:buAutoNum type="alphaLcPeriod"/>
            </a:pPr>
            <a:r>
              <a:rPr lang="en-US" altLang="en-US" sz="3200" b="1" dirty="0" smtClean="0">
                <a:solidFill>
                  <a:srgbClr val="FFFFFF"/>
                </a:solidFill>
                <a:latin typeface="Arial Narrow" panose="020B0606020202030204" pitchFamily="34" charset="0"/>
              </a:rPr>
              <a:t>According </a:t>
            </a:r>
            <a:r>
              <a:rPr lang="en-US" altLang="en-US" sz="3200" b="1" dirty="0">
                <a:solidFill>
                  <a:srgbClr val="FFFFFF"/>
                </a:solidFill>
                <a:latin typeface="Arial Narrow" panose="020B0606020202030204" pitchFamily="34" charset="0"/>
              </a:rPr>
              <a:t>to the context of this verse, with what is the “Word of Truth” contrasted</a:t>
            </a:r>
            <a:r>
              <a:rPr lang="en-US" altLang="en-US" sz="3200" b="1" dirty="0" smtClean="0">
                <a:solidFill>
                  <a:srgbClr val="FFFFFF"/>
                </a:solidFill>
                <a:latin typeface="Arial Narrow" panose="020B0606020202030204" pitchFamily="34" charset="0"/>
              </a:rPr>
              <a:t>?</a:t>
            </a:r>
          </a:p>
          <a:p>
            <a:pPr marL="914400" lvl="1" indent="-344488" eaLnBrk="1" hangingPunct="1">
              <a:buFont typeface="Arial" panose="020B0604020202020204" pitchFamily="34" charset="0"/>
              <a:buChar char="•"/>
            </a:pPr>
            <a:endParaRPr lang="en-US" altLang="en-US" sz="3200" b="1" dirty="0" smtClean="0">
              <a:solidFill>
                <a:srgbClr val="FFFFFF"/>
              </a:solidFill>
              <a:latin typeface="Arial Narrow" panose="020B0606020202030204" pitchFamily="34" charset="0"/>
            </a:endParaRPr>
          </a:p>
          <a:p>
            <a:pPr marL="746125" indent="-401638" eaLnBrk="1" hangingPunct="1">
              <a:buNone/>
            </a:pPr>
            <a:r>
              <a:rPr lang="en-US" altLang="en-US" sz="3200" b="1" dirty="0">
                <a:solidFill>
                  <a:srgbClr val="FFFFFF"/>
                </a:solidFill>
                <a:latin typeface="Arial Narrow" panose="020B0606020202030204" pitchFamily="34" charset="0"/>
              </a:rPr>
              <a:t>b. According to 2 Timothy 2:15, when is the Lord “well </a:t>
            </a:r>
            <a:r>
              <a:rPr lang="en-US" altLang="en-US" sz="3200" b="1" dirty="0" smtClean="0">
                <a:solidFill>
                  <a:srgbClr val="FFFFFF"/>
                </a:solidFill>
                <a:latin typeface="Arial Narrow" panose="020B0606020202030204" pitchFamily="34" charset="0"/>
              </a:rPr>
              <a:t>pleased”?</a:t>
            </a:r>
          </a:p>
          <a:p>
            <a:pPr marL="858838" lvl="1" indent="-346075" eaLnBrk="1" hangingPunct="1">
              <a:buFont typeface="Arial" panose="020B0604020202020204" pitchFamily="34" charset="0"/>
              <a:buChar char="•"/>
            </a:pPr>
            <a:r>
              <a:rPr lang="en-US" altLang="en-US" sz="3200" b="1" dirty="0">
                <a:solidFill>
                  <a:srgbClr val="FFFFFF"/>
                </a:solidFill>
                <a:latin typeface="Arial Narrow" panose="020B0606020202030204" pitchFamily="34" charset="0"/>
              </a:rPr>
              <a:t>	</a:t>
            </a:r>
            <a:r>
              <a:rPr lang="en-US" altLang="en-US" sz="3200" b="1" dirty="0" smtClean="0">
                <a:solidFill>
                  <a:srgbClr val="FFFFFF"/>
                </a:solidFill>
                <a:latin typeface="Arial Narrow" panose="020B0606020202030204" pitchFamily="34" charset="0"/>
              </a:rPr>
              <a:t>	</a:t>
            </a:r>
          </a:p>
          <a:p>
            <a:pPr marL="746125" indent="-401638" eaLnBrk="1" hangingPunct="1">
              <a:buNone/>
            </a:pPr>
            <a:r>
              <a:rPr lang="en-US" altLang="en-US" sz="3200" b="1" dirty="0">
                <a:solidFill>
                  <a:srgbClr val="FFFFFF"/>
                </a:solidFill>
                <a:latin typeface="Arial Narrow" panose="020B0606020202030204" pitchFamily="34" charset="0"/>
              </a:rPr>
              <a:t>c. How can the believer insure that he or she is correctly handling the Scriptures</a:t>
            </a:r>
            <a:r>
              <a:rPr lang="en-US" altLang="en-US" sz="3200" b="1" dirty="0" smtClean="0">
                <a:solidFill>
                  <a:srgbClr val="FFFFFF"/>
                </a:solidFill>
                <a:latin typeface="Arial Narrow" panose="020B0606020202030204" pitchFamily="34" charset="0"/>
              </a:rPr>
              <a:t>?</a:t>
            </a:r>
            <a:endParaRPr lang="en-US" altLang="en-US" sz="3200" b="1" dirty="0">
              <a:solidFill>
                <a:srgbClr val="FFFFFF"/>
              </a:solidFill>
              <a:latin typeface="Arial Narrow" panose="020B0606020202030204" pitchFamily="34" charset="0"/>
            </a:endParaRPr>
          </a:p>
          <a:p>
            <a:pPr marL="800100" indent="-287338" eaLnBrk="1" hangingPunct="1"/>
            <a:r>
              <a:rPr lang="en-US" altLang="en-US" sz="3200" b="1" dirty="0">
                <a:solidFill>
                  <a:srgbClr val="FFFFFF"/>
                </a:solidFill>
                <a:latin typeface="Arial Narrow" panose="020B0606020202030204" pitchFamily="34" charset="0"/>
              </a:rPr>
              <a:t> </a:t>
            </a:r>
            <a:endParaRPr lang="en-US" altLang="en-US" sz="3200" b="1" dirty="0">
              <a:solidFill>
                <a:srgbClr val="FFFFFF"/>
              </a:solidFill>
              <a:latin typeface="Arial Narrow" panose="020B0606020202030204" pitchFamily="34" charset="0"/>
            </a:endParaRPr>
          </a:p>
        </p:txBody>
      </p:sp>
    </p:spTree>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par>
                          <p:cTn id="7" fill="hold" nodeType="withGroup">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0" dur="500"/>
                                        <p:tgtEl>
                                          <p:spTgt spid="5529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5" dur="500"/>
                                        <p:tgtEl>
                                          <p:spTgt spid="55299">
                                            <p:txEl>
                                              <p:pRg st="1" end="1"/>
                                            </p:txEl>
                                          </p:spTgt>
                                        </p:tgtEl>
                                      </p:cBhvr>
                                    </p:animEffect>
                                  </p:childTnLst>
                                  <p:subTnLst>
                                    <p:animClr clrSpc="rgb" dir="cw">
                                      <p:cBhvr override="childStyle">
                                        <p:cTn dur="1" fill="hold" display="0" masterRel="nextClick" afterEffect="1"/>
                                        <p:tgtEl>
                                          <p:spTgt spid="55299">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55299">
                                            <p:txEl>
                                              <p:pRg st="3" end="3"/>
                                            </p:txEl>
                                          </p:spTgt>
                                        </p:tgtEl>
                                        <p:attrNameLst>
                                          <p:attrName>style.visibility</p:attrName>
                                        </p:attrNameLst>
                                      </p:cBhvr>
                                      <p:to>
                                        <p:strVal val="visible"/>
                                      </p:to>
                                    </p:set>
                                    <p:animEffect transition="in" filter="blinds(horizontal)">
                                      <p:cBhvr>
                                        <p:cTn id="20" dur="500"/>
                                        <p:tgtEl>
                                          <p:spTgt spid="55299">
                                            <p:txEl>
                                              <p:pRg st="3" end="3"/>
                                            </p:txEl>
                                          </p:spTgt>
                                        </p:tgtEl>
                                      </p:cBhvr>
                                    </p:animEffect>
                                  </p:childTnLst>
                                  <p:subTnLst>
                                    <p:animClr clrSpc="rgb" dir="cw">
                                      <p:cBhvr override="childStyle">
                                        <p:cTn dur="1" fill="hold" display="0" masterRel="nextClick" afterEffect="1"/>
                                        <p:tgtEl>
                                          <p:spTgt spid="55299">
                                            <p:txEl>
                                              <p:pRg st="3" end="3"/>
                                            </p:txEl>
                                          </p:spTgt>
                                        </p:tgtEl>
                                        <p:attrNameLst>
                                          <p:attrName>ppt_c</p:attrName>
                                        </p:attrNameLst>
                                      </p:cBhvr>
                                      <p:to>
                                        <a:srgbClr val="C0C0C0"/>
                                      </p:to>
                                    </p:animClr>
                                  </p:subTnLst>
                                </p:cTn>
                              </p:par>
                              <p:par>
                                <p:cTn id="21" presetID="3" presetClass="entr" presetSubtype="10" fill="hold" grpId="0" nodeType="withEffect">
                                  <p:stCondLst>
                                    <p:cond delay="0"/>
                                  </p:stCondLst>
                                  <p:childTnLst>
                                    <p:set>
                                      <p:cBhvr>
                                        <p:cTn id="22" dur="1" fill="hold">
                                          <p:stCondLst>
                                            <p:cond delay="0"/>
                                          </p:stCondLst>
                                        </p:cTn>
                                        <p:tgtEl>
                                          <p:spTgt spid="55299">
                                            <p:txEl>
                                              <p:pRg st="4" end="4"/>
                                            </p:txEl>
                                          </p:spTgt>
                                        </p:tgtEl>
                                        <p:attrNameLst>
                                          <p:attrName>style.visibility</p:attrName>
                                        </p:attrNameLst>
                                      </p:cBhvr>
                                      <p:to>
                                        <p:strVal val="visible"/>
                                      </p:to>
                                    </p:set>
                                    <p:animEffect transition="in" filter="blinds(horizontal)">
                                      <p:cBhvr>
                                        <p:cTn id="23" dur="500"/>
                                        <p:tgtEl>
                                          <p:spTgt spid="55299">
                                            <p:txEl>
                                              <p:pRg st="4" end="4"/>
                                            </p:txEl>
                                          </p:spTgt>
                                        </p:tgtEl>
                                      </p:cBhvr>
                                    </p:animEffect>
                                  </p:childTnLst>
                                  <p:subTnLst>
                                    <p:animClr clrSpc="rgb" dir="cw">
                                      <p:cBhvr override="childStyle">
                                        <p:cTn dur="1" fill="hold" display="0" masterRel="nextClick" afterEffect="1"/>
                                        <p:tgtEl>
                                          <p:spTgt spid="55299">
                                            <p:txEl>
                                              <p:pRg st="4" end="4"/>
                                            </p:txEl>
                                          </p:spTgt>
                                        </p:tgtEl>
                                        <p:attrNameLst>
                                          <p:attrName>ppt_c</p:attrName>
                                        </p:attrNameLst>
                                      </p:cBhvr>
                                      <p:to>
                                        <a:srgbClr val="C0C0C0"/>
                                      </p:to>
                                    </p:animClr>
                                  </p:sub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55299">
                                            <p:txEl>
                                              <p:pRg st="5" end="5"/>
                                            </p:txEl>
                                          </p:spTgt>
                                        </p:tgtEl>
                                        <p:attrNameLst>
                                          <p:attrName>style.visibility</p:attrName>
                                        </p:attrNameLst>
                                      </p:cBhvr>
                                      <p:to>
                                        <p:strVal val="visible"/>
                                      </p:to>
                                    </p:set>
                                    <p:animEffect transition="in" filter="blinds(horizontal)">
                                      <p:cBhvr>
                                        <p:cTn id="28" dur="500"/>
                                        <p:tgtEl>
                                          <p:spTgt spid="55299">
                                            <p:txEl>
                                              <p:pRg st="5" end="5"/>
                                            </p:txEl>
                                          </p:spTgt>
                                        </p:tgtEl>
                                      </p:cBhvr>
                                    </p:animEffect>
                                  </p:childTnLst>
                                  <p:subTnLst>
                                    <p:animClr clrSpc="rgb" dir="cw">
                                      <p:cBhvr override="childStyle">
                                        <p:cTn dur="1" fill="hold" display="0" masterRel="nextClick" afterEffect="1"/>
                                        <p:tgtEl>
                                          <p:spTgt spid="55299">
                                            <p:txEl>
                                              <p:pRg st="5" end="5"/>
                                            </p:txEl>
                                          </p:spTgt>
                                        </p:tgtEl>
                                        <p:attrNameLst>
                                          <p:attrName>ppt_c</p:attrName>
                                        </p:attrNameLst>
                                      </p:cBhvr>
                                      <p:to>
                                        <a:srgbClr val="C0C0C0"/>
                                      </p:to>
                                    </p:animClr>
                                  </p:sub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55299">
                                            <p:txEl>
                                              <p:pRg st="6" end="6"/>
                                            </p:txEl>
                                          </p:spTgt>
                                        </p:tgtEl>
                                        <p:attrNameLst>
                                          <p:attrName>style.visibility</p:attrName>
                                        </p:attrNameLst>
                                      </p:cBhvr>
                                      <p:to>
                                        <p:strVal val="visible"/>
                                      </p:to>
                                    </p:set>
                                    <p:animEffect transition="in" filter="blinds(horizontal)">
                                      <p:cBhvr>
                                        <p:cTn id="33" dur="500"/>
                                        <p:tgtEl>
                                          <p:spTgt spid="552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0"/>
            <a:ext cx="9144000" cy="492443"/>
          </a:xfrm>
          <a:noFill/>
        </p:spPr>
        <p:txBody>
          <a:bodyPr lIns="0" tIns="0" rIns="0" bIns="0">
            <a:spAutoFit/>
          </a:bodyPr>
          <a:lstStyle/>
          <a:p>
            <a:pPr defTabSz="381000" eaLnBrk="1" hangingPunct="1"/>
            <a:r>
              <a:rPr lang="en-US" altLang="en-US" sz="3200" b="1" u="sng" dirty="0" smtClean="0">
                <a:solidFill>
                  <a:srgbClr val="A0D0FF"/>
                </a:solidFill>
                <a:latin typeface="Arial Narrow" panose="020B0606020202030204" pitchFamily="34" charset="0"/>
              </a:rPr>
              <a:t>Rule 7 -</a:t>
            </a:r>
            <a:endParaRPr lang="en-US" altLang="en-US" sz="3200" b="1" dirty="0" smtClean="0">
              <a:solidFill>
                <a:srgbClr val="FFFF00"/>
              </a:solidFill>
              <a:latin typeface="Arial Narrow" panose="020B0606020202030204" pitchFamily="34" charset="0"/>
            </a:endParaRPr>
          </a:p>
        </p:txBody>
      </p:sp>
      <p:sp>
        <p:nvSpPr>
          <p:cNvPr id="55299" name="Rectangle 3"/>
          <p:cNvSpPr>
            <a:spLocks noGrp="1" noChangeArrowheads="1"/>
          </p:cNvSpPr>
          <p:nvPr>
            <p:ph type="body" idx="4294967295"/>
          </p:nvPr>
        </p:nvSpPr>
        <p:spPr>
          <a:xfrm>
            <a:off x="0" y="609601"/>
            <a:ext cx="9144000" cy="6248400"/>
          </a:xfrm>
          <a:noFill/>
        </p:spPr>
        <p:txBody>
          <a:bodyPr/>
          <a:lstStyle/>
          <a:p>
            <a:pPr marL="0" indent="0" eaLnBrk="1" hangingPunct="1">
              <a:buNone/>
            </a:pPr>
            <a:r>
              <a:rPr lang="en-US" altLang="en-US" sz="3200" b="1" dirty="0">
                <a:solidFill>
                  <a:srgbClr val="FFFFFF"/>
                </a:solidFill>
                <a:latin typeface="Arial Narrow" panose="020B0606020202030204" pitchFamily="34" charset="0"/>
              </a:rPr>
              <a:t>2. Mediate on 2 Timothy </a:t>
            </a:r>
            <a:r>
              <a:rPr lang="en-US" altLang="en-US" sz="3200" b="1" dirty="0" smtClean="0">
                <a:solidFill>
                  <a:srgbClr val="FFFFFF"/>
                </a:solidFill>
                <a:latin typeface="Arial Narrow" panose="020B0606020202030204" pitchFamily="34" charset="0"/>
              </a:rPr>
              <a:t>2:15</a:t>
            </a:r>
          </a:p>
          <a:p>
            <a:pPr marL="858837" indent="-514350" eaLnBrk="1" hangingPunct="1">
              <a:buAutoNum type="alphaLcPeriod"/>
            </a:pPr>
            <a:r>
              <a:rPr lang="en-US" altLang="en-US" sz="3200" b="1" dirty="0" smtClean="0">
                <a:solidFill>
                  <a:srgbClr val="FFFFFF"/>
                </a:solidFill>
                <a:latin typeface="Arial Narrow" panose="020B0606020202030204" pitchFamily="34" charset="0"/>
              </a:rPr>
              <a:t>According </a:t>
            </a:r>
            <a:r>
              <a:rPr lang="en-US" altLang="en-US" sz="3200" b="1" dirty="0">
                <a:solidFill>
                  <a:srgbClr val="FFFFFF"/>
                </a:solidFill>
                <a:latin typeface="Arial Narrow" panose="020B0606020202030204" pitchFamily="34" charset="0"/>
              </a:rPr>
              <a:t>to the context of this verse, with what is the “Word of Truth” contrasted</a:t>
            </a:r>
            <a:r>
              <a:rPr lang="en-US" altLang="en-US" sz="3200" b="1" dirty="0" smtClean="0">
                <a:solidFill>
                  <a:srgbClr val="FFFFFF"/>
                </a:solidFill>
                <a:latin typeface="Arial Narrow" panose="020B0606020202030204" pitchFamily="34" charset="0"/>
              </a:rPr>
              <a:t>?</a:t>
            </a:r>
          </a:p>
          <a:p>
            <a:pPr marL="914400" lvl="1" indent="-344488" eaLnBrk="1" hangingPunct="1">
              <a:buFont typeface="Arial" panose="020B0604020202020204" pitchFamily="34" charset="0"/>
              <a:buChar char="•"/>
            </a:pPr>
            <a:r>
              <a:rPr lang="en-US" altLang="en-US" sz="3200" b="1" i="1" dirty="0">
                <a:solidFill>
                  <a:srgbClr val="FFFFFF"/>
                </a:solidFill>
                <a:latin typeface="Arial Narrow" panose="020B0606020202030204" pitchFamily="34" charset="0"/>
              </a:rPr>
              <a:t>The empty chatter of society - vs. 16 - The empty godless talk of worldly philosophies that lead to apostasy - vs. 17-18</a:t>
            </a:r>
            <a:endParaRPr lang="en-US" altLang="en-US" sz="3200" b="1" i="1" dirty="0" smtClean="0">
              <a:solidFill>
                <a:srgbClr val="FFFFFF"/>
              </a:solidFill>
              <a:latin typeface="Arial Narrow" panose="020B0606020202030204" pitchFamily="34" charset="0"/>
            </a:endParaRPr>
          </a:p>
          <a:p>
            <a:pPr marL="746125" indent="-401638" eaLnBrk="1" hangingPunct="1">
              <a:buNone/>
            </a:pPr>
            <a:r>
              <a:rPr lang="en-US" altLang="en-US" sz="3200" b="1" dirty="0">
                <a:solidFill>
                  <a:srgbClr val="FFFFFF"/>
                </a:solidFill>
                <a:latin typeface="Arial Narrow" panose="020B0606020202030204" pitchFamily="34" charset="0"/>
              </a:rPr>
              <a:t>b. According to 2 Timothy 2:15, when is the Lord “well </a:t>
            </a:r>
            <a:r>
              <a:rPr lang="en-US" altLang="en-US" sz="3200" b="1" dirty="0" smtClean="0">
                <a:solidFill>
                  <a:srgbClr val="FFFFFF"/>
                </a:solidFill>
                <a:latin typeface="Arial Narrow" panose="020B0606020202030204" pitchFamily="34" charset="0"/>
              </a:rPr>
              <a:t>pleased”?</a:t>
            </a:r>
          </a:p>
          <a:p>
            <a:pPr marL="858838" lvl="1" indent="-346075" eaLnBrk="1" hangingPunct="1">
              <a:buFont typeface="Arial" panose="020B0604020202020204" pitchFamily="34" charset="0"/>
              <a:buChar char="•"/>
            </a:pPr>
            <a:r>
              <a:rPr lang="en-US" altLang="en-US" sz="3200" b="1" i="1" dirty="0">
                <a:solidFill>
                  <a:srgbClr val="FFFFFF"/>
                </a:solidFill>
                <a:latin typeface="Arial Narrow" panose="020B0606020202030204" pitchFamily="34" charset="0"/>
              </a:rPr>
              <a:t>	When we can handle the Scripture well and no longer need to be ashamed of our ignorance and lack of following it</a:t>
            </a:r>
            <a:r>
              <a:rPr lang="en-US" altLang="en-US" sz="3200" b="1" i="1" dirty="0" smtClean="0">
                <a:solidFill>
                  <a:srgbClr val="FFFFFF"/>
                </a:solidFill>
                <a:latin typeface="Arial Narrow" panose="020B0606020202030204" pitchFamily="34" charset="0"/>
              </a:rPr>
              <a:t>.</a:t>
            </a:r>
            <a:endParaRPr lang="en-US" altLang="en-US" sz="3200" b="1" dirty="0">
              <a:solidFill>
                <a:srgbClr val="FFFFFF"/>
              </a:solidFill>
              <a:latin typeface="Arial Narrow" panose="020B0606020202030204" pitchFamily="34" charset="0"/>
            </a:endParaRPr>
          </a:p>
        </p:txBody>
      </p:sp>
    </p:spTree>
    <p:extLst>
      <p:ext uri="{BB962C8B-B14F-4D97-AF65-F5344CB8AC3E}">
        <p14:creationId xmlns:p14="http://schemas.microsoft.com/office/powerpoint/2010/main" val="55065040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par>
                                <p:cTn id="7" presetID="3" presetClass="entr" presetSubtype="10" fill="hold" grpId="0" nodeType="withEffect">
                                  <p:stCondLst>
                                    <p:cond delay="0"/>
                                  </p:stCondLst>
                                  <p:childTnLst>
                                    <p:set>
                                      <p:cBhvr>
                                        <p:cTn id="8"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9" dur="500"/>
                                        <p:tgtEl>
                                          <p:spTgt spid="55299">
                                            <p:txEl>
                                              <p:pRg st="0" end="0"/>
                                            </p:txEl>
                                          </p:spTgt>
                                        </p:tgtEl>
                                      </p:cBhvr>
                                    </p:animEffect>
                                  </p:childTnLst>
                                </p:cTn>
                              </p:par>
                            </p:childTnLst>
                          </p:cTn>
                        </p:par>
                        <p:par>
                          <p:cTn id="10" fill="hold">
                            <p:stCondLst>
                              <p:cond delay="500"/>
                            </p:stCondLst>
                            <p:childTnLst>
                              <p:par>
                                <p:cTn id="11" presetID="3" presetClass="entr" presetSubtype="10" fill="hold" grpId="0" nodeType="afterEffect">
                                  <p:stCondLst>
                                    <p:cond delay="0"/>
                                  </p:stCondLst>
                                  <p:childTnLst>
                                    <p:set>
                                      <p:cBhvr>
                                        <p:cTn id="12"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3" dur="500"/>
                                        <p:tgtEl>
                                          <p:spTgt spid="55299">
                                            <p:txEl>
                                              <p:pRg st="1" end="1"/>
                                            </p:txEl>
                                          </p:spTgt>
                                        </p:tgtEl>
                                      </p:cBhvr>
                                    </p:animEffect>
                                  </p:childTnLst>
                                </p:cTn>
                              </p:par>
                            </p:childTnLst>
                          </p:cTn>
                        </p:par>
                        <p:par>
                          <p:cTn id="14" fill="hold">
                            <p:stCondLst>
                              <p:cond delay="1000"/>
                            </p:stCondLst>
                            <p:childTnLst>
                              <p:par>
                                <p:cTn id="15" presetID="3" presetClass="entr" presetSubtype="10" fill="hold" grpId="0" nodeType="afterEffect">
                                  <p:stCondLst>
                                    <p:cond delay="0"/>
                                  </p:stCondLst>
                                  <p:childTnLst>
                                    <p:set>
                                      <p:cBhvr>
                                        <p:cTn id="16" dur="1" fill="hold">
                                          <p:stCondLst>
                                            <p:cond delay="0"/>
                                          </p:stCondLst>
                                        </p:cTn>
                                        <p:tgtEl>
                                          <p:spTgt spid="55299">
                                            <p:txEl>
                                              <p:pRg st="2" end="2"/>
                                            </p:txEl>
                                          </p:spTgt>
                                        </p:tgtEl>
                                        <p:attrNameLst>
                                          <p:attrName>style.visibility</p:attrName>
                                        </p:attrNameLst>
                                      </p:cBhvr>
                                      <p:to>
                                        <p:strVal val="visible"/>
                                      </p:to>
                                    </p:set>
                                    <p:animEffect transition="in" filter="blinds(horizontal)">
                                      <p:cBhvr>
                                        <p:cTn id="17" dur="500"/>
                                        <p:tgtEl>
                                          <p:spTgt spid="552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5299">
                                            <p:txEl>
                                              <p:pRg st="3" end="3"/>
                                            </p:txEl>
                                          </p:spTgt>
                                        </p:tgtEl>
                                        <p:attrNameLst>
                                          <p:attrName>style.visibility</p:attrName>
                                        </p:attrNameLst>
                                      </p:cBhvr>
                                      <p:to>
                                        <p:strVal val="visible"/>
                                      </p:to>
                                    </p:set>
                                    <p:animEffect transition="in" filter="blinds(horizontal)">
                                      <p:cBhvr>
                                        <p:cTn id="22" dur="500"/>
                                        <p:tgtEl>
                                          <p:spTgt spid="55299">
                                            <p:txEl>
                                              <p:pRg st="3" end="3"/>
                                            </p:txEl>
                                          </p:spTgt>
                                        </p:tgtEl>
                                      </p:cBhvr>
                                    </p:animEffect>
                                  </p:childTnLst>
                                </p:cTn>
                              </p:par>
                            </p:childTnLst>
                          </p:cTn>
                        </p:par>
                        <p:par>
                          <p:cTn id="23" fill="hold">
                            <p:stCondLst>
                              <p:cond delay="500"/>
                            </p:stCondLst>
                            <p:childTnLst>
                              <p:par>
                                <p:cTn id="24" presetID="3" presetClass="entr" presetSubtype="10" fill="hold" grpId="0" nodeType="afterEffect">
                                  <p:stCondLst>
                                    <p:cond delay="0"/>
                                  </p:stCondLst>
                                  <p:childTnLst>
                                    <p:set>
                                      <p:cBhvr>
                                        <p:cTn id="25" dur="1" fill="hold">
                                          <p:stCondLst>
                                            <p:cond delay="0"/>
                                          </p:stCondLst>
                                        </p:cTn>
                                        <p:tgtEl>
                                          <p:spTgt spid="55299">
                                            <p:txEl>
                                              <p:pRg st="4" end="4"/>
                                            </p:txEl>
                                          </p:spTgt>
                                        </p:tgtEl>
                                        <p:attrNameLst>
                                          <p:attrName>style.visibility</p:attrName>
                                        </p:attrNameLst>
                                      </p:cBhvr>
                                      <p:to>
                                        <p:strVal val="visible"/>
                                      </p:to>
                                    </p:set>
                                    <p:animEffect transition="in" filter="blinds(horizontal)">
                                      <p:cBhvr>
                                        <p:cTn id="26" dur="500"/>
                                        <p:tgtEl>
                                          <p:spTgt spid="552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0"/>
            <a:ext cx="9144000" cy="492443"/>
          </a:xfrm>
          <a:noFill/>
        </p:spPr>
        <p:txBody>
          <a:bodyPr lIns="0" tIns="0" rIns="0" bIns="0">
            <a:spAutoFit/>
          </a:bodyPr>
          <a:lstStyle/>
          <a:p>
            <a:pPr defTabSz="381000" eaLnBrk="1" hangingPunct="1"/>
            <a:r>
              <a:rPr lang="en-US" altLang="en-US" sz="3200" b="1" u="sng" dirty="0" smtClean="0">
                <a:solidFill>
                  <a:srgbClr val="A0D0FF"/>
                </a:solidFill>
                <a:latin typeface="Arial Narrow" panose="020B0606020202030204" pitchFamily="34" charset="0"/>
              </a:rPr>
              <a:t>Rule 7 -</a:t>
            </a:r>
            <a:endParaRPr lang="en-US" altLang="en-US" sz="3200" b="1" dirty="0" smtClean="0">
              <a:solidFill>
                <a:srgbClr val="FFFF00"/>
              </a:solidFill>
              <a:latin typeface="Arial Narrow" panose="020B0606020202030204" pitchFamily="34" charset="0"/>
            </a:endParaRPr>
          </a:p>
        </p:txBody>
      </p:sp>
      <p:sp>
        <p:nvSpPr>
          <p:cNvPr id="55299" name="Rectangle 3"/>
          <p:cNvSpPr>
            <a:spLocks noGrp="1" noChangeArrowheads="1"/>
          </p:cNvSpPr>
          <p:nvPr>
            <p:ph type="body" idx="4294967295"/>
          </p:nvPr>
        </p:nvSpPr>
        <p:spPr>
          <a:xfrm>
            <a:off x="0" y="609601"/>
            <a:ext cx="9144000" cy="6248400"/>
          </a:xfrm>
          <a:noFill/>
        </p:spPr>
        <p:txBody>
          <a:bodyPr/>
          <a:lstStyle/>
          <a:p>
            <a:pPr marL="0" indent="0" eaLnBrk="1" hangingPunct="1">
              <a:buNone/>
            </a:pPr>
            <a:r>
              <a:rPr lang="en-US" altLang="en-US" sz="3200" b="1" dirty="0">
                <a:solidFill>
                  <a:srgbClr val="FFFFFF"/>
                </a:solidFill>
                <a:latin typeface="Arial Narrow" panose="020B0606020202030204" pitchFamily="34" charset="0"/>
              </a:rPr>
              <a:t>2. Mediate on 2 Timothy </a:t>
            </a:r>
            <a:r>
              <a:rPr lang="en-US" altLang="en-US" sz="3200" b="1" dirty="0" smtClean="0">
                <a:solidFill>
                  <a:srgbClr val="FFFFFF"/>
                </a:solidFill>
                <a:latin typeface="Arial Narrow" panose="020B0606020202030204" pitchFamily="34" charset="0"/>
              </a:rPr>
              <a:t>2:15</a:t>
            </a:r>
          </a:p>
          <a:p>
            <a:pPr marL="746125" indent="-401638" eaLnBrk="1" hangingPunct="1">
              <a:buNone/>
            </a:pPr>
            <a:r>
              <a:rPr lang="en-US" altLang="en-US" sz="3200" b="1" dirty="0" smtClean="0">
                <a:solidFill>
                  <a:srgbClr val="FFFFFF"/>
                </a:solidFill>
                <a:latin typeface="Arial Narrow" panose="020B0606020202030204" pitchFamily="34" charset="0"/>
              </a:rPr>
              <a:t>c</a:t>
            </a:r>
            <a:r>
              <a:rPr lang="en-US" altLang="en-US" sz="3200" b="1" dirty="0">
                <a:solidFill>
                  <a:srgbClr val="FFFFFF"/>
                </a:solidFill>
                <a:latin typeface="Arial Narrow" panose="020B0606020202030204" pitchFamily="34" charset="0"/>
              </a:rPr>
              <a:t>. How can the believer insure that he or she is correctly handling the Scriptures</a:t>
            </a:r>
            <a:r>
              <a:rPr lang="en-US" altLang="en-US" sz="3200" b="1" dirty="0" smtClean="0">
                <a:solidFill>
                  <a:srgbClr val="FFFFFF"/>
                </a:solidFill>
                <a:latin typeface="Arial Narrow" panose="020B0606020202030204" pitchFamily="34" charset="0"/>
              </a:rPr>
              <a:t>?</a:t>
            </a:r>
            <a:endParaRPr lang="en-US" altLang="en-US" sz="3200" b="1" dirty="0">
              <a:solidFill>
                <a:srgbClr val="FFFFFF"/>
              </a:solidFill>
              <a:latin typeface="Arial Narrow" panose="020B0606020202030204" pitchFamily="34" charset="0"/>
            </a:endParaRPr>
          </a:p>
          <a:p>
            <a:pPr marL="800100" indent="-287338" eaLnBrk="1" hangingPunct="1"/>
            <a:r>
              <a:rPr lang="en-US" altLang="en-US" sz="3200" b="1" dirty="0">
                <a:solidFill>
                  <a:srgbClr val="FFFFFF"/>
                </a:solidFill>
                <a:latin typeface="Arial Narrow" panose="020B0606020202030204" pitchFamily="34" charset="0"/>
              </a:rPr>
              <a:t>Correct exegesis that is diligently applied personally with all humility </a:t>
            </a:r>
            <a:endParaRPr lang="en-US" altLang="en-US" sz="3200" b="1" dirty="0">
              <a:solidFill>
                <a:srgbClr val="FFFFFF"/>
              </a:solidFill>
              <a:latin typeface="Arial Narrow" panose="020B0606020202030204" pitchFamily="34" charset="0"/>
            </a:endParaRPr>
          </a:p>
        </p:txBody>
      </p:sp>
    </p:spTree>
    <p:extLst>
      <p:ext uri="{BB962C8B-B14F-4D97-AF65-F5344CB8AC3E}">
        <p14:creationId xmlns:p14="http://schemas.microsoft.com/office/powerpoint/2010/main" val="105994075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par>
                                <p:cTn id="7" presetID="3" presetClass="entr" presetSubtype="10" fill="hold" grpId="0" nodeType="withEffect">
                                  <p:stCondLst>
                                    <p:cond delay="0"/>
                                  </p:stCondLst>
                                  <p:childTnLst>
                                    <p:set>
                                      <p:cBhvr>
                                        <p:cTn id="8"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9" dur="500"/>
                                        <p:tgtEl>
                                          <p:spTgt spid="55299">
                                            <p:txEl>
                                              <p:pRg st="0" end="0"/>
                                            </p:txEl>
                                          </p:spTgt>
                                        </p:tgtEl>
                                      </p:cBhvr>
                                    </p:animEffect>
                                  </p:childTnLst>
                                </p:cTn>
                              </p:par>
                            </p:childTnLst>
                          </p:cTn>
                        </p:par>
                        <p:par>
                          <p:cTn id="10" fill="hold">
                            <p:stCondLst>
                              <p:cond delay="500"/>
                            </p:stCondLst>
                            <p:childTnLst>
                              <p:par>
                                <p:cTn id="11" presetID="3" presetClass="entr" presetSubtype="10" fill="hold" grpId="0" nodeType="afterEffect">
                                  <p:stCondLst>
                                    <p:cond delay="0"/>
                                  </p:stCondLst>
                                  <p:childTnLst>
                                    <p:set>
                                      <p:cBhvr>
                                        <p:cTn id="12"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3" dur="500"/>
                                        <p:tgtEl>
                                          <p:spTgt spid="55299">
                                            <p:txEl>
                                              <p:pRg st="1" end="1"/>
                                            </p:txEl>
                                          </p:spTgt>
                                        </p:tgtEl>
                                      </p:cBhvr>
                                    </p:animEffect>
                                  </p:childTnLst>
                                </p:cTn>
                              </p:par>
                            </p:childTnLst>
                          </p:cTn>
                        </p:par>
                        <p:par>
                          <p:cTn id="14" fill="hold">
                            <p:stCondLst>
                              <p:cond delay="1000"/>
                            </p:stCondLst>
                            <p:childTnLst>
                              <p:par>
                                <p:cTn id="15" presetID="3" presetClass="entr" presetSubtype="10" fill="hold" grpId="0" nodeType="afterEffect">
                                  <p:stCondLst>
                                    <p:cond delay="0"/>
                                  </p:stCondLst>
                                  <p:childTnLst>
                                    <p:set>
                                      <p:cBhvr>
                                        <p:cTn id="16" dur="1" fill="hold">
                                          <p:stCondLst>
                                            <p:cond delay="0"/>
                                          </p:stCondLst>
                                        </p:cTn>
                                        <p:tgtEl>
                                          <p:spTgt spid="55299">
                                            <p:txEl>
                                              <p:pRg st="2" end="2"/>
                                            </p:txEl>
                                          </p:spTgt>
                                        </p:tgtEl>
                                        <p:attrNameLst>
                                          <p:attrName>style.visibility</p:attrName>
                                        </p:attrNameLst>
                                      </p:cBhvr>
                                      <p:to>
                                        <p:strVal val="visible"/>
                                      </p:to>
                                    </p:set>
                                    <p:animEffect transition="in" filter="blinds(horizontal)">
                                      <p:cBhvr>
                                        <p:cTn id="17" dur="500"/>
                                        <p:tgtEl>
                                          <p:spTgt spid="552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0"/>
            <a:ext cx="9144000" cy="492443"/>
          </a:xfrm>
          <a:noFill/>
        </p:spPr>
        <p:txBody>
          <a:bodyPr lIns="0" tIns="0" rIns="0" bIns="0">
            <a:spAutoFit/>
          </a:bodyPr>
          <a:lstStyle/>
          <a:p>
            <a:pPr defTabSz="381000" eaLnBrk="1" hangingPunct="1"/>
            <a:r>
              <a:rPr lang="en-US" altLang="en-US" sz="3200" b="1" u="sng" dirty="0" smtClean="0">
                <a:solidFill>
                  <a:srgbClr val="A0D0FF"/>
                </a:solidFill>
                <a:latin typeface="Arial Narrow" panose="020B0606020202030204" pitchFamily="34" charset="0"/>
              </a:rPr>
              <a:t>Rule 7 -</a:t>
            </a:r>
            <a:endParaRPr lang="en-US" altLang="en-US" sz="3200" b="1" dirty="0" smtClean="0">
              <a:solidFill>
                <a:srgbClr val="FFFF00"/>
              </a:solidFill>
              <a:latin typeface="Arial Narrow" panose="020B0606020202030204" pitchFamily="34" charset="0"/>
            </a:endParaRPr>
          </a:p>
        </p:txBody>
      </p:sp>
      <p:sp>
        <p:nvSpPr>
          <p:cNvPr id="55299" name="Rectangle 3"/>
          <p:cNvSpPr>
            <a:spLocks noGrp="1" noChangeArrowheads="1"/>
          </p:cNvSpPr>
          <p:nvPr>
            <p:ph type="body" idx="4294967295"/>
          </p:nvPr>
        </p:nvSpPr>
        <p:spPr>
          <a:xfrm>
            <a:off x="0" y="609601"/>
            <a:ext cx="9144000" cy="6248400"/>
          </a:xfrm>
          <a:noFill/>
        </p:spPr>
        <p:txBody>
          <a:bodyPr/>
          <a:lstStyle/>
          <a:p>
            <a:pPr marL="0" indent="0" eaLnBrk="1" hangingPunct="1">
              <a:buNone/>
            </a:pPr>
            <a:r>
              <a:rPr lang="en-US" altLang="en-US" sz="3200" b="1" dirty="0">
                <a:solidFill>
                  <a:srgbClr val="FFFFFF"/>
                </a:solidFill>
                <a:latin typeface="Arial Narrow" panose="020B0606020202030204" pitchFamily="34" charset="0"/>
              </a:rPr>
              <a:t>3. Write our a modern day application of Acts </a:t>
            </a:r>
            <a:r>
              <a:rPr lang="en-US" altLang="en-US" sz="3200" b="1" dirty="0" smtClean="0">
                <a:solidFill>
                  <a:srgbClr val="FFFFFF"/>
                </a:solidFill>
                <a:latin typeface="Arial Narrow" panose="020B0606020202030204" pitchFamily="34" charset="0"/>
              </a:rPr>
              <a:t>17:11</a:t>
            </a:r>
            <a:endParaRPr lang="en-US" altLang="en-US" sz="3200" b="1" dirty="0" smtClean="0">
              <a:solidFill>
                <a:srgbClr val="FFFFFF"/>
              </a:solidFill>
              <a:latin typeface="Arial Narrow" panose="020B0606020202030204" pitchFamily="34" charset="0"/>
            </a:endParaRPr>
          </a:p>
          <a:p>
            <a:pPr marL="0" indent="0" eaLnBrk="1" hangingPunct="1">
              <a:buNone/>
            </a:pPr>
            <a:r>
              <a:rPr lang="en-US" altLang="en-US" sz="3200" b="1" dirty="0">
                <a:solidFill>
                  <a:srgbClr val="FFFFFF"/>
                </a:solidFill>
                <a:latin typeface="Arial Narrow" panose="020B0606020202030204" pitchFamily="34" charset="0"/>
              </a:rPr>
              <a:t>	</a:t>
            </a: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47859576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par>
                          <p:cTn id="7" fill="hold">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0" dur="500"/>
                                        <p:tgtEl>
                                          <p:spTgt spid="55299">
                                            <p:txEl>
                                              <p:pRg st="0" end="0"/>
                                            </p:txEl>
                                          </p:spTgt>
                                        </p:tgtEl>
                                      </p:cBhvr>
                                    </p:animEffect>
                                  </p:childTnLst>
                                </p:cTn>
                              </p:par>
                            </p:childTnLst>
                          </p:cTn>
                        </p:par>
                        <p:par>
                          <p:cTn id="11" fill="hold">
                            <p:stCondLst>
                              <p:cond delay="500"/>
                            </p:stCondLst>
                            <p:childTnLst>
                              <p:par>
                                <p:cTn id="12" presetID="3" presetClass="entr" presetSubtype="10" fill="hold" grpId="0" nodeType="afterEffect">
                                  <p:stCondLst>
                                    <p:cond delay="0"/>
                                  </p:stCondLst>
                                  <p:childTnLst>
                                    <p:set>
                                      <p:cBhvr>
                                        <p:cTn id="13"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4" dur="500"/>
                                        <p:tgtEl>
                                          <p:spTgt spid="552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0"/>
            <a:ext cx="9144000" cy="492443"/>
          </a:xfrm>
          <a:noFill/>
        </p:spPr>
        <p:txBody>
          <a:bodyPr lIns="0" tIns="0" rIns="0" bIns="0">
            <a:spAutoFit/>
          </a:bodyPr>
          <a:lstStyle/>
          <a:p>
            <a:pPr defTabSz="381000" eaLnBrk="1" hangingPunct="1"/>
            <a:r>
              <a:rPr lang="en-US" altLang="en-US" sz="3200" b="1" u="sng" dirty="0" smtClean="0">
                <a:solidFill>
                  <a:srgbClr val="A0D0FF"/>
                </a:solidFill>
                <a:latin typeface="Arial Narrow" panose="020B0606020202030204" pitchFamily="34" charset="0"/>
              </a:rPr>
              <a:t>Rule 7 -</a:t>
            </a:r>
            <a:endParaRPr lang="en-US" altLang="en-US" sz="3200" b="1" dirty="0" smtClean="0">
              <a:solidFill>
                <a:srgbClr val="FFFF00"/>
              </a:solidFill>
              <a:latin typeface="Arial Narrow" panose="020B0606020202030204" pitchFamily="34" charset="0"/>
            </a:endParaRPr>
          </a:p>
        </p:txBody>
      </p:sp>
      <p:sp>
        <p:nvSpPr>
          <p:cNvPr id="55299" name="Rectangle 3"/>
          <p:cNvSpPr>
            <a:spLocks noGrp="1" noChangeArrowheads="1"/>
          </p:cNvSpPr>
          <p:nvPr>
            <p:ph type="body" idx="4294967295"/>
          </p:nvPr>
        </p:nvSpPr>
        <p:spPr>
          <a:xfrm>
            <a:off x="0" y="609601"/>
            <a:ext cx="9144000" cy="6248400"/>
          </a:xfrm>
          <a:noFill/>
        </p:spPr>
        <p:txBody>
          <a:bodyPr/>
          <a:lstStyle/>
          <a:p>
            <a:pPr marL="0" indent="0" eaLnBrk="1" hangingPunct="1">
              <a:buNone/>
            </a:pPr>
            <a:r>
              <a:rPr lang="en-US" altLang="en-US" sz="3200" b="1" dirty="0">
                <a:solidFill>
                  <a:srgbClr val="FFFFFF"/>
                </a:solidFill>
                <a:latin typeface="Arial Narrow" panose="020B0606020202030204" pitchFamily="34" charset="0"/>
              </a:rPr>
              <a:t>3. Write our a modern day application of Acts </a:t>
            </a:r>
            <a:r>
              <a:rPr lang="en-US" altLang="en-US" sz="3200" b="1" dirty="0" smtClean="0">
                <a:solidFill>
                  <a:srgbClr val="FFFFFF"/>
                </a:solidFill>
                <a:latin typeface="Arial Narrow" panose="020B0606020202030204" pitchFamily="34" charset="0"/>
              </a:rPr>
              <a:t>17:11</a:t>
            </a:r>
            <a:endParaRPr lang="en-US" altLang="en-US" sz="3200" b="1" dirty="0" smtClean="0">
              <a:solidFill>
                <a:srgbClr val="FFFFFF"/>
              </a:solidFill>
              <a:latin typeface="Arial Narrow" panose="020B0606020202030204" pitchFamily="34" charset="0"/>
            </a:endParaRPr>
          </a:p>
          <a:p>
            <a:pPr marL="512763" indent="-111125" eaLnBrk="1" hangingPunct="1">
              <a:buNone/>
            </a:pPr>
            <a:r>
              <a:rPr lang="en-US" altLang="en-US" sz="3200" b="1" dirty="0" smtClean="0">
                <a:solidFill>
                  <a:srgbClr val="FFFFFF"/>
                </a:solidFill>
                <a:latin typeface="Arial Narrow" panose="020B0606020202030204" pitchFamily="34" charset="0"/>
              </a:rPr>
              <a:t>	</a:t>
            </a:r>
            <a:r>
              <a:rPr lang="en-US" altLang="en-US" sz="3200" b="1" i="1" dirty="0" smtClean="0">
                <a:solidFill>
                  <a:srgbClr val="FFFFFF"/>
                </a:solidFill>
                <a:latin typeface="Arial Narrow" panose="020B0606020202030204" pitchFamily="34" charset="0"/>
              </a:rPr>
              <a:t>When </a:t>
            </a:r>
            <a:r>
              <a:rPr lang="en-US" altLang="en-US" sz="3200" b="1" i="1" dirty="0">
                <a:solidFill>
                  <a:srgbClr val="FFFFFF"/>
                </a:solidFill>
                <a:latin typeface="Arial Narrow" panose="020B0606020202030204" pitchFamily="34" charset="0"/>
              </a:rPr>
              <a:t>the people in the congregation will check out the Scriptures for themselves instead of relying on what someone tells them - including the pastor / preacher</a:t>
            </a:r>
            <a:endParaRPr lang="en-US" altLang="en-US" sz="3200" b="1" i="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36548274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par>
                                <p:cTn id="7" presetID="3" presetClass="entr" presetSubtype="10" fill="hold" grpId="0" nodeType="withEffect">
                                  <p:stCondLst>
                                    <p:cond delay="0"/>
                                  </p:stCondLst>
                                  <p:childTnLst>
                                    <p:set>
                                      <p:cBhvr>
                                        <p:cTn id="8"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9" dur="500"/>
                                        <p:tgtEl>
                                          <p:spTgt spid="55299">
                                            <p:txEl>
                                              <p:pRg st="0" end="0"/>
                                            </p:txEl>
                                          </p:spTgt>
                                        </p:tgtEl>
                                      </p:cBhvr>
                                    </p:animEffect>
                                  </p:childTnLst>
                                </p:cTn>
                              </p:par>
                            </p:childTnLst>
                          </p:cTn>
                        </p:par>
                        <p:par>
                          <p:cTn id="10" fill="hold">
                            <p:stCondLst>
                              <p:cond delay="500"/>
                            </p:stCondLst>
                            <p:childTnLst>
                              <p:par>
                                <p:cTn id="11" presetID="3" presetClass="entr" presetSubtype="10" fill="hold" grpId="0" nodeType="afterEffect">
                                  <p:stCondLst>
                                    <p:cond delay="0"/>
                                  </p:stCondLst>
                                  <p:childTnLst>
                                    <p:set>
                                      <p:cBhvr>
                                        <p:cTn id="12"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3" dur="500"/>
                                        <p:tgtEl>
                                          <p:spTgt spid="552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0"/>
            <a:ext cx="9144000" cy="492443"/>
          </a:xfrm>
          <a:noFill/>
        </p:spPr>
        <p:txBody>
          <a:bodyPr lIns="0" tIns="0" rIns="0" bIns="0">
            <a:spAutoFit/>
          </a:bodyPr>
          <a:lstStyle/>
          <a:p>
            <a:pPr defTabSz="381000" eaLnBrk="1" hangingPunct="1"/>
            <a:r>
              <a:rPr lang="en-US" altLang="en-US" sz="3200" b="1" u="sng" dirty="0" smtClean="0">
                <a:solidFill>
                  <a:srgbClr val="A0D0FF"/>
                </a:solidFill>
                <a:latin typeface="Arial Narrow" panose="020B0606020202030204" pitchFamily="34" charset="0"/>
              </a:rPr>
              <a:t>Rule 7 -</a:t>
            </a:r>
            <a:endParaRPr lang="en-US" altLang="en-US" sz="3200" b="1" dirty="0" smtClean="0">
              <a:solidFill>
                <a:srgbClr val="FFFF00"/>
              </a:solidFill>
              <a:latin typeface="Arial Narrow" panose="020B0606020202030204" pitchFamily="34" charset="0"/>
            </a:endParaRPr>
          </a:p>
        </p:txBody>
      </p:sp>
      <p:sp>
        <p:nvSpPr>
          <p:cNvPr id="55299" name="Rectangle 3"/>
          <p:cNvSpPr>
            <a:spLocks noGrp="1" noChangeArrowheads="1"/>
          </p:cNvSpPr>
          <p:nvPr>
            <p:ph type="body" idx="4294967295"/>
          </p:nvPr>
        </p:nvSpPr>
        <p:spPr>
          <a:xfrm>
            <a:off x="0" y="609601"/>
            <a:ext cx="9144000" cy="6248400"/>
          </a:xfrm>
          <a:noFill/>
        </p:spPr>
        <p:txBody>
          <a:bodyPr/>
          <a:lstStyle/>
          <a:p>
            <a:pPr marL="401638" indent="-346075" eaLnBrk="1" hangingPunct="1">
              <a:buNone/>
            </a:pPr>
            <a:r>
              <a:rPr lang="en-US" altLang="en-US" sz="3200" b="1" dirty="0">
                <a:solidFill>
                  <a:srgbClr val="FFFFFF"/>
                </a:solidFill>
                <a:latin typeface="Arial Narrow" panose="020B0606020202030204" pitchFamily="34" charset="0"/>
              </a:rPr>
              <a:t>4. Evaluate your application of Rule 7 in light of the following ways in which one can assimilate the Word of God	</a:t>
            </a:r>
            <a:endParaRPr lang="en-US" altLang="en-US" sz="3200" b="1" dirty="0" smtClean="0">
              <a:solidFill>
                <a:srgbClr val="FFFFFF"/>
              </a:solidFill>
              <a:latin typeface="Arial Narrow" panose="020B0606020202030204" pitchFamily="34" charset="0"/>
            </a:endParaRPr>
          </a:p>
          <a:p>
            <a:pPr marL="690563" indent="-457200" eaLnBrk="1" hangingPunct="1">
              <a:buFont typeface="+mj-lt"/>
              <a:buAutoNum type="alphaLcPeriod"/>
            </a:pPr>
            <a:r>
              <a:rPr lang="en-US" altLang="en-US" sz="3200" b="1" dirty="0" smtClean="0">
                <a:solidFill>
                  <a:srgbClr val="FFFFFF"/>
                </a:solidFill>
                <a:latin typeface="Arial Narrow" panose="020B0606020202030204" pitchFamily="34" charset="0"/>
              </a:rPr>
              <a:t>Hear - </a:t>
            </a:r>
          </a:p>
          <a:p>
            <a:pPr marL="690563" indent="-457200" eaLnBrk="1" hangingPunct="1">
              <a:buFont typeface="+mj-lt"/>
              <a:buAutoNum type="alphaLcPeriod"/>
            </a:pPr>
            <a:r>
              <a:rPr lang="en-US" altLang="en-US" sz="3200" b="1" dirty="0" smtClean="0">
                <a:solidFill>
                  <a:srgbClr val="FFFFFF"/>
                </a:solidFill>
                <a:latin typeface="Arial Narrow" panose="020B0606020202030204" pitchFamily="34" charset="0"/>
              </a:rPr>
              <a:t>Read - </a:t>
            </a:r>
          </a:p>
          <a:p>
            <a:pPr marL="690563" indent="-457200" eaLnBrk="1" hangingPunct="1">
              <a:buFont typeface="+mj-lt"/>
              <a:buAutoNum type="alphaLcPeriod"/>
            </a:pPr>
            <a:r>
              <a:rPr lang="en-US" altLang="en-US" sz="3200" b="1" dirty="0" smtClean="0">
                <a:solidFill>
                  <a:srgbClr val="FFFFFF"/>
                </a:solidFill>
                <a:latin typeface="Arial Narrow" panose="020B0606020202030204" pitchFamily="34" charset="0"/>
              </a:rPr>
              <a:t>Study - </a:t>
            </a:r>
          </a:p>
          <a:p>
            <a:pPr marL="690563" indent="-457200" eaLnBrk="1" hangingPunct="1">
              <a:buFont typeface="+mj-lt"/>
              <a:buAutoNum type="alphaLcPeriod"/>
            </a:pPr>
            <a:r>
              <a:rPr lang="en-US" altLang="en-US" sz="3200" b="1" dirty="0" smtClean="0">
                <a:solidFill>
                  <a:srgbClr val="FFFFFF"/>
                </a:solidFill>
                <a:latin typeface="Arial Narrow" panose="020B0606020202030204" pitchFamily="34" charset="0"/>
              </a:rPr>
              <a:t>Memorize -</a:t>
            </a:r>
          </a:p>
          <a:p>
            <a:pPr marL="690563" indent="-457200" eaLnBrk="1" hangingPunct="1">
              <a:buFont typeface="+mj-lt"/>
              <a:buAutoNum type="alphaLcPeriod"/>
            </a:pPr>
            <a:r>
              <a:rPr lang="en-US" altLang="en-US" sz="3200" b="1" dirty="0" smtClean="0">
                <a:solidFill>
                  <a:srgbClr val="FFFFFF"/>
                </a:solidFill>
                <a:latin typeface="Arial Narrow" panose="020B0606020202030204" pitchFamily="34" charset="0"/>
              </a:rPr>
              <a:t>Meditate - </a:t>
            </a:r>
          </a:p>
        </p:txBody>
      </p:sp>
    </p:spTree>
    <p:extLst>
      <p:ext uri="{BB962C8B-B14F-4D97-AF65-F5344CB8AC3E}">
        <p14:creationId xmlns:p14="http://schemas.microsoft.com/office/powerpoint/2010/main" val="361605430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par>
                          <p:cTn id="7" fill="hold">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0" dur="500"/>
                                        <p:tgtEl>
                                          <p:spTgt spid="55299">
                                            <p:txEl>
                                              <p:pRg st="0" end="0"/>
                                            </p:txEl>
                                          </p:spTgt>
                                        </p:tgtEl>
                                      </p:cBhvr>
                                    </p:animEffect>
                                  </p:childTnLst>
                                </p:cTn>
                              </p:par>
                            </p:childTnLst>
                          </p:cTn>
                        </p:par>
                        <p:par>
                          <p:cTn id="11" fill="hold">
                            <p:stCondLst>
                              <p:cond delay="500"/>
                            </p:stCondLst>
                            <p:childTnLst>
                              <p:par>
                                <p:cTn id="12" presetID="3" presetClass="entr" presetSubtype="10" fill="hold" grpId="0" nodeType="afterEffect">
                                  <p:stCondLst>
                                    <p:cond delay="0"/>
                                  </p:stCondLst>
                                  <p:childTnLst>
                                    <p:set>
                                      <p:cBhvr>
                                        <p:cTn id="13"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4" dur="500"/>
                                        <p:tgtEl>
                                          <p:spTgt spid="55299">
                                            <p:txEl>
                                              <p:pRg st="1" end="1"/>
                                            </p:txEl>
                                          </p:spTgt>
                                        </p:tgtEl>
                                      </p:cBhvr>
                                    </p:animEffect>
                                  </p:childTnLst>
                                  <p:subTnLst>
                                    <p:animClr clrSpc="rgb" dir="cw">
                                      <p:cBhvr override="childStyle">
                                        <p:cTn dur="1" fill="hold" display="0" masterRel="nextClick" afterEffect="1"/>
                                        <p:tgtEl>
                                          <p:spTgt spid="55299">
                                            <p:txEl>
                                              <p:pRg st="1" end="1"/>
                                            </p:txEl>
                                          </p:spTgt>
                                        </p:tgtEl>
                                        <p:attrNameLst>
                                          <p:attrName>ppt_c</p:attrName>
                                        </p:attrNameLst>
                                      </p:cBhvr>
                                      <p:to>
                                        <a:srgbClr val="C0C0C0"/>
                                      </p:to>
                                    </p:animClr>
                                  </p:sub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55299">
                                            <p:txEl>
                                              <p:pRg st="2" end="2"/>
                                            </p:txEl>
                                          </p:spTgt>
                                        </p:tgtEl>
                                        <p:attrNameLst>
                                          <p:attrName>style.visibility</p:attrName>
                                        </p:attrNameLst>
                                      </p:cBhvr>
                                      <p:to>
                                        <p:strVal val="visible"/>
                                      </p:to>
                                    </p:set>
                                    <p:animEffect transition="in" filter="blinds(horizontal)">
                                      <p:cBhvr>
                                        <p:cTn id="19" dur="500"/>
                                        <p:tgtEl>
                                          <p:spTgt spid="55299">
                                            <p:txEl>
                                              <p:pRg st="2" end="2"/>
                                            </p:txEl>
                                          </p:spTgt>
                                        </p:tgtEl>
                                      </p:cBhvr>
                                    </p:animEffect>
                                  </p:childTnLst>
                                  <p:subTnLst>
                                    <p:animClr clrSpc="rgb" dir="cw">
                                      <p:cBhvr override="childStyle">
                                        <p:cTn dur="1" fill="hold" display="0" masterRel="nextClick" afterEffect="1"/>
                                        <p:tgtEl>
                                          <p:spTgt spid="55299">
                                            <p:txEl>
                                              <p:pRg st="2" end="2"/>
                                            </p:txEl>
                                          </p:spTgt>
                                        </p:tgtEl>
                                        <p:attrNameLst>
                                          <p:attrName>ppt_c</p:attrName>
                                        </p:attrNameLst>
                                      </p:cBhvr>
                                      <p:to>
                                        <a:srgbClr val="C0C0C0"/>
                                      </p:to>
                                    </p:animClr>
                                  </p:sub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55299">
                                            <p:txEl>
                                              <p:pRg st="3" end="3"/>
                                            </p:txEl>
                                          </p:spTgt>
                                        </p:tgtEl>
                                        <p:attrNameLst>
                                          <p:attrName>style.visibility</p:attrName>
                                        </p:attrNameLst>
                                      </p:cBhvr>
                                      <p:to>
                                        <p:strVal val="visible"/>
                                      </p:to>
                                    </p:set>
                                    <p:animEffect transition="in" filter="blinds(horizontal)">
                                      <p:cBhvr>
                                        <p:cTn id="24" dur="500"/>
                                        <p:tgtEl>
                                          <p:spTgt spid="55299">
                                            <p:txEl>
                                              <p:pRg st="3" end="3"/>
                                            </p:txEl>
                                          </p:spTgt>
                                        </p:tgtEl>
                                      </p:cBhvr>
                                    </p:animEffect>
                                  </p:childTnLst>
                                  <p:subTnLst>
                                    <p:animClr clrSpc="rgb" dir="cw">
                                      <p:cBhvr override="childStyle">
                                        <p:cTn dur="1" fill="hold" display="0" masterRel="nextClick" afterEffect="1"/>
                                        <p:tgtEl>
                                          <p:spTgt spid="55299">
                                            <p:txEl>
                                              <p:pRg st="3" end="3"/>
                                            </p:txEl>
                                          </p:spTgt>
                                        </p:tgtEl>
                                        <p:attrNameLst>
                                          <p:attrName>ppt_c</p:attrName>
                                        </p:attrNameLst>
                                      </p:cBhvr>
                                      <p:to>
                                        <a:srgbClr val="C0C0C0"/>
                                      </p:to>
                                    </p:animClr>
                                  </p:sub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55299">
                                            <p:txEl>
                                              <p:pRg st="4" end="4"/>
                                            </p:txEl>
                                          </p:spTgt>
                                        </p:tgtEl>
                                        <p:attrNameLst>
                                          <p:attrName>style.visibility</p:attrName>
                                        </p:attrNameLst>
                                      </p:cBhvr>
                                      <p:to>
                                        <p:strVal val="visible"/>
                                      </p:to>
                                    </p:set>
                                    <p:animEffect transition="in" filter="blinds(horizontal)">
                                      <p:cBhvr>
                                        <p:cTn id="29" dur="500"/>
                                        <p:tgtEl>
                                          <p:spTgt spid="55299">
                                            <p:txEl>
                                              <p:pRg st="4" end="4"/>
                                            </p:txEl>
                                          </p:spTgt>
                                        </p:tgtEl>
                                      </p:cBhvr>
                                    </p:animEffect>
                                  </p:childTnLst>
                                  <p:subTnLst>
                                    <p:animClr clrSpc="rgb" dir="cw">
                                      <p:cBhvr override="childStyle">
                                        <p:cTn dur="1" fill="hold" display="0" masterRel="nextClick" afterEffect="1"/>
                                        <p:tgtEl>
                                          <p:spTgt spid="55299">
                                            <p:txEl>
                                              <p:pRg st="4" end="4"/>
                                            </p:txEl>
                                          </p:spTgt>
                                        </p:tgtEl>
                                        <p:attrNameLst>
                                          <p:attrName>ppt_c</p:attrName>
                                        </p:attrNameLst>
                                      </p:cBhvr>
                                      <p:to>
                                        <a:srgbClr val="C0C0C0"/>
                                      </p:to>
                                    </p:animClr>
                                  </p:sub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55299">
                                            <p:txEl>
                                              <p:pRg st="5" end="5"/>
                                            </p:txEl>
                                          </p:spTgt>
                                        </p:tgtEl>
                                        <p:attrNameLst>
                                          <p:attrName>style.visibility</p:attrName>
                                        </p:attrNameLst>
                                      </p:cBhvr>
                                      <p:to>
                                        <p:strVal val="visible"/>
                                      </p:to>
                                    </p:set>
                                    <p:animEffect transition="in" filter="blinds(horizontal)">
                                      <p:cBhvr>
                                        <p:cTn id="34" dur="500"/>
                                        <p:tgtEl>
                                          <p:spTgt spid="552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0"/>
            <a:ext cx="9144000" cy="492443"/>
          </a:xfrm>
          <a:noFill/>
        </p:spPr>
        <p:txBody>
          <a:bodyPr lIns="0" tIns="0" rIns="0" bIns="0">
            <a:spAutoFit/>
          </a:bodyPr>
          <a:lstStyle/>
          <a:p>
            <a:pPr defTabSz="381000" eaLnBrk="1" hangingPunct="1"/>
            <a:r>
              <a:rPr lang="en-US" altLang="en-US" sz="3200" b="1" u="sng" dirty="0" smtClean="0">
                <a:solidFill>
                  <a:srgbClr val="A0D0FF"/>
                </a:solidFill>
                <a:latin typeface="Arial Narrow" panose="020B0606020202030204" pitchFamily="34" charset="0"/>
              </a:rPr>
              <a:t>Rule 7 -</a:t>
            </a:r>
            <a:endParaRPr lang="en-US" altLang="en-US" sz="3200" b="1" dirty="0" smtClean="0">
              <a:solidFill>
                <a:srgbClr val="FFFF00"/>
              </a:solidFill>
              <a:latin typeface="Arial Narrow" panose="020B0606020202030204" pitchFamily="34" charset="0"/>
            </a:endParaRPr>
          </a:p>
        </p:txBody>
      </p:sp>
      <p:sp>
        <p:nvSpPr>
          <p:cNvPr id="55299" name="Rectangle 3"/>
          <p:cNvSpPr>
            <a:spLocks noGrp="1" noChangeArrowheads="1"/>
          </p:cNvSpPr>
          <p:nvPr>
            <p:ph type="body" idx="4294967295"/>
          </p:nvPr>
        </p:nvSpPr>
        <p:spPr>
          <a:xfrm>
            <a:off x="0" y="492443"/>
            <a:ext cx="9144000" cy="6365558"/>
          </a:xfrm>
          <a:noFill/>
        </p:spPr>
        <p:txBody>
          <a:bodyPr/>
          <a:lstStyle/>
          <a:p>
            <a:pPr marL="401638" indent="-346075" eaLnBrk="1" hangingPunct="1">
              <a:buNone/>
            </a:pPr>
            <a:r>
              <a:rPr lang="en-US" altLang="en-US" sz="3200" b="1" dirty="0">
                <a:solidFill>
                  <a:srgbClr val="FFFFFF"/>
                </a:solidFill>
                <a:latin typeface="Arial Narrow" panose="020B0606020202030204" pitchFamily="34" charset="0"/>
              </a:rPr>
              <a:t>4. Evaluate your application of Rule 7 in light of the following </a:t>
            </a:r>
            <a:r>
              <a:rPr lang="en-US" altLang="en-US" sz="3200" b="1" dirty="0" smtClean="0">
                <a:solidFill>
                  <a:srgbClr val="FFFFFF"/>
                </a:solidFill>
                <a:latin typeface="Arial Narrow" panose="020B0606020202030204" pitchFamily="34" charset="0"/>
              </a:rPr>
              <a:t>	</a:t>
            </a:r>
          </a:p>
          <a:p>
            <a:pPr marL="690563" indent="-457200" eaLnBrk="1" hangingPunct="1">
              <a:buFont typeface="+mj-lt"/>
              <a:buAutoNum type="alphaLcPeriod"/>
            </a:pPr>
            <a:r>
              <a:rPr lang="en-US" altLang="en-US" sz="3200" b="1" dirty="0" smtClean="0">
                <a:solidFill>
                  <a:srgbClr val="FFFFFF"/>
                </a:solidFill>
                <a:latin typeface="Arial Narrow" panose="020B0606020202030204" pitchFamily="34" charset="0"/>
              </a:rPr>
              <a:t>Hear - </a:t>
            </a:r>
            <a:r>
              <a:rPr lang="en-US" sz="3200" b="0" i="1" u="none" strike="noStrike" baseline="0" dirty="0" smtClean="0"/>
              <a:t>Listen to the Bible on an audio program - and to sermons</a:t>
            </a:r>
            <a:r>
              <a:rPr lang="en-US" sz="3200" b="0" i="0" u="none" strike="noStrike" baseline="0" dirty="0" smtClean="0"/>
              <a:t> </a:t>
            </a:r>
            <a:endParaRPr lang="en-US" altLang="en-US" sz="3200" b="1" dirty="0" smtClean="0">
              <a:solidFill>
                <a:srgbClr val="FFFFFF"/>
              </a:solidFill>
              <a:latin typeface="Arial Narrow" panose="020B0606020202030204" pitchFamily="34" charset="0"/>
            </a:endParaRPr>
          </a:p>
          <a:p>
            <a:pPr marL="690563" indent="-457200" eaLnBrk="1" hangingPunct="1">
              <a:buFont typeface="+mj-lt"/>
              <a:buAutoNum type="alphaLcPeriod"/>
            </a:pPr>
            <a:r>
              <a:rPr lang="en-US" altLang="en-US" sz="3200" b="1" dirty="0" smtClean="0">
                <a:solidFill>
                  <a:srgbClr val="FFFFFF"/>
                </a:solidFill>
                <a:latin typeface="Arial Narrow" panose="020B0606020202030204" pitchFamily="34" charset="0"/>
              </a:rPr>
              <a:t>Read - </a:t>
            </a:r>
            <a:r>
              <a:rPr lang="en-US" sz="3200" b="0" i="1" u="none" strike="noStrike" baseline="0" dirty="0" smtClean="0"/>
              <a:t>Going through large sections of Scripture at a time - getting the overview</a:t>
            </a:r>
            <a:endParaRPr lang="en-US" altLang="en-US" sz="3200" b="1" dirty="0" smtClean="0">
              <a:solidFill>
                <a:srgbClr val="FFFFFF"/>
              </a:solidFill>
              <a:latin typeface="Arial Narrow" panose="020B0606020202030204" pitchFamily="34" charset="0"/>
            </a:endParaRPr>
          </a:p>
          <a:p>
            <a:pPr marL="690563" indent="-457200" eaLnBrk="1" hangingPunct="1">
              <a:buFont typeface="+mj-lt"/>
              <a:buAutoNum type="alphaLcPeriod"/>
            </a:pPr>
            <a:r>
              <a:rPr lang="en-US" altLang="en-US" sz="3200" b="1" dirty="0" smtClean="0">
                <a:solidFill>
                  <a:srgbClr val="FFFFFF"/>
                </a:solidFill>
                <a:latin typeface="Arial Narrow" panose="020B0606020202030204" pitchFamily="34" charset="0"/>
              </a:rPr>
              <a:t>Study - </a:t>
            </a:r>
            <a:r>
              <a:rPr lang="en-US" sz="3200" b="0" i="1" u="none" strike="noStrike" baseline="0" dirty="0" smtClean="0"/>
              <a:t>Detailed analysis of passages, </a:t>
            </a:r>
            <a:r>
              <a:rPr lang="en-US" sz="3200" b="0" i="1" u="none" strike="noStrike" baseline="0" dirty="0" err="1" smtClean="0"/>
              <a:t>etc</a:t>
            </a:r>
            <a:r>
              <a:rPr lang="en-US" sz="3200" b="0" i="1" u="none" strike="noStrike" baseline="0" dirty="0" smtClean="0"/>
              <a:t>, and thematic studies</a:t>
            </a:r>
            <a:endParaRPr lang="en-US" altLang="en-US" sz="3200" b="1" dirty="0" smtClean="0">
              <a:solidFill>
                <a:srgbClr val="FFFFFF"/>
              </a:solidFill>
              <a:latin typeface="Arial Narrow" panose="020B0606020202030204" pitchFamily="34" charset="0"/>
            </a:endParaRPr>
          </a:p>
          <a:p>
            <a:pPr marL="690563" indent="-457200" eaLnBrk="1" hangingPunct="1">
              <a:buFont typeface="+mj-lt"/>
              <a:buAutoNum type="alphaLcPeriod"/>
            </a:pPr>
            <a:r>
              <a:rPr lang="en-US" altLang="en-US" sz="3200" b="1" dirty="0" smtClean="0">
                <a:solidFill>
                  <a:srgbClr val="FFFFFF"/>
                </a:solidFill>
                <a:latin typeface="Arial Narrow" panose="020B0606020202030204" pitchFamily="34" charset="0"/>
              </a:rPr>
              <a:t>Memorize - </a:t>
            </a:r>
            <a:r>
              <a:rPr lang="en-US" sz="3200" b="0" i="1" u="none" strike="noStrike" baseline="0" dirty="0" smtClean="0"/>
              <a:t>Committing Scripture portions / sections to memory</a:t>
            </a:r>
            <a:endParaRPr lang="en-US" altLang="en-US" sz="3200" b="1" dirty="0" smtClean="0">
              <a:solidFill>
                <a:srgbClr val="FFFFFF"/>
              </a:solidFill>
              <a:latin typeface="Arial Narrow" panose="020B0606020202030204" pitchFamily="34" charset="0"/>
            </a:endParaRPr>
          </a:p>
          <a:p>
            <a:pPr marL="690563" indent="-457200" eaLnBrk="1" hangingPunct="1">
              <a:buFont typeface="+mj-lt"/>
              <a:buAutoNum type="alphaLcPeriod"/>
            </a:pPr>
            <a:r>
              <a:rPr lang="en-US" altLang="en-US" sz="3200" b="1" dirty="0" smtClean="0">
                <a:solidFill>
                  <a:srgbClr val="FFFFFF"/>
                </a:solidFill>
                <a:latin typeface="Arial Narrow" panose="020B0606020202030204" pitchFamily="34" charset="0"/>
              </a:rPr>
              <a:t>Meditate - </a:t>
            </a:r>
            <a:r>
              <a:rPr lang="en-US" sz="3200" b="0" i="1" u="none" strike="noStrike" baseline="0" dirty="0" smtClean="0"/>
              <a:t>mulling over Scripture in trying to fully understand it and its application</a:t>
            </a: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263350419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par>
                          <p:cTn id="7" fill="hold">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0" dur="500"/>
                                        <p:tgtEl>
                                          <p:spTgt spid="55299">
                                            <p:txEl>
                                              <p:pRg st="0" end="0"/>
                                            </p:txEl>
                                          </p:spTgt>
                                        </p:tgtEl>
                                      </p:cBhvr>
                                    </p:animEffect>
                                  </p:childTnLst>
                                </p:cTn>
                              </p:par>
                            </p:childTnLst>
                          </p:cTn>
                        </p:par>
                        <p:par>
                          <p:cTn id="11" fill="hold">
                            <p:stCondLst>
                              <p:cond delay="500"/>
                            </p:stCondLst>
                            <p:childTnLst>
                              <p:par>
                                <p:cTn id="12" presetID="3" presetClass="entr" presetSubtype="10" fill="hold" grpId="0" nodeType="afterEffect">
                                  <p:stCondLst>
                                    <p:cond delay="0"/>
                                  </p:stCondLst>
                                  <p:childTnLst>
                                    <p:set>
                                      <p:cBhvr>
                                        <p:cTn id="13"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4" dur="500"/>
                                        <p:tgtEl>
                                          <p:spTgt spid="55299">
                                            <p:txEl>
                                              <p:pRg st="1" end="1"/>
                                            </p:txEl>
                                          </p:spTgt>
                                        </p:tgtEl>
                                      </p:cBhvr>
                                    </p:animEffect>
                                  </p:childTnLst>
                                  <p:subTnLst>
                                    <p:animClr clrSpc="rgb" dir="cw">
                                      <p:cBhvr override="childStyle">
                                        <p:cTn dur="1" fill="hold" display="0" masterRel="nextClick" afterEffect="1"/>
                                        <p:tgtEl>
                                          <p:spTgt spid="55299">
                                            <p:txEl>
                                              <p:pRg st="1" end="1"/>
                                            </p:txEl>
                                          </p:spTgt>
                                        </p:tgtEl>
                                        <p:attrNameLst>
                                          <p:attrName>ppt_c</p:attrName>
                                        </p:attrNameLst>
                                      </p:cBhvr>
                                      <p:to>
                                        <a:srgbClr val="C0C0C0"/>
                                      </p:to>
                                    </p:animClr>
                                  </p:sub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55299">
                                            <p:txEl>
                                              <p:pRg st="2" end="2"/>
                                            </p:txEl>
                                          </p:spTgt>
                                        </p:tgtEl>
                                        <p:attrNameLst>
                                          <p:attrName>style.visibility</p:attrName>
                                        </p:attrNameLst>
                                      </p:cBhvr>
                                      <p:to>
                                        <p:strVal val="visible"/>
                                      </p:to>
                                    </p:set>
                                    <p:animEffect transition="in" filter="blinds(horizontal)">
                                      <p:cBhvr>
                                        <p:cTn id="19" dur="500"/>
                                        <p:tgtEl>
                                          <p:spTgt spid="55299">
                                            <p:txEl>
                                              <p:pRg st="2" end="2"/>
                                            </p:txEl>
                                          </p:spTgt>
                                        </p:tgtEl>
                                      </p:cBhvr>
                                    </p:animEffect>
                                  </p:childTnLst>
                                  <p:subTnLst>
                                    <p:animClr clrSpc="rgb" dir="cw">
                                      <p:cBhvr override="childStyle">
                                        <p:cTn dur="1" fill="hold" display="0" masterRel="nextClick" afterEffect="1"/>
                                        <p:tgtEl>
                                          <p:spTgt spid="55299">
                                            <p:txEl>
                                              <p:pRg st="2" end="2"/>
                                            </p:txEl>
                                          </p:spTgt>
                                        </p:tgtEl>
                                        <p:attrNameLst>
                                          <p:attrName>ppt_c</p:attrName>
                                        </p:attrNameLst>
                                      </p:cBhvr>
                                      <p:to>
                                        <a:srgbClr val="C0C0C0"/>
                                      </p:to>
                                    </p:animClr>
                                  </p:sub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55299">
                                            <p:txEl>
                                              <p:pRg st="3" end="3"/>
                                            </p:txEl>
                                          </p:spTgt>
                                        </p:tgtEl>
                                        <p:attrNameLst>
                                          <p:attrName>style.visibility</p:attrName>
                                        </p:attrNameLst>
                                      </p:cBhvr>
                                      <p:to>
                                        <p:strVal val="visible"/>
                                      </p:to>
                                    </p:set>
                                    <p:animEffect transition="in" filter="blinds(horizontal)">
                                      <p:cBhvr>
                                        <p:cTn id="24" dur="500"/>
                                        <p:tgtEl>
                                          <p:spTgt spid="55299">
                                            <p:txEl>
                                              <p:pRg st="3" end="3"/>
                                            </p:txEl>
                                          </p:spTgt>
                                        </p:tgtEl>
                                      </p:cBhvr>
                                    </p:animEffect>
                                  </p:childTnLst>
                                  <p:subTnLst>
                                    <p:animClr clrSpc="rgb" dir="cw">
                                      <p:cBhvr override="childStyle">
                                        <p:cTn dur="1" fill="hold" display="0" masterRel="nextClick" afterEffect="1"/>
                                        <p:tgtEl>
                                          <p:spTgt spid="55299">
                                            <p:txEl>
                                              <p:pRg st="3" end="3"/>
                                            </p:txEl>
                                          </p:spTgt>
                                        </p:tgtEl>
                                        <p:attrNameLst>
                                          <p:attrName>ppt_c</p:attrName>
                                        </p:attrNameLst>
                                      </p:cBhvr>
                                      <p:to>
                                        <a:srgbClr val="C0C0C0"/>
                                      </p:to>
                                    </p:animClr>
                                  </p:sub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55299">
                                            <p:txEl>
                                              <p:pRg st="4" end="4"/>
                                            </p:txEl>
                                          </p:spTgt>
                                        </p:tgtEl>
                                        <p:attrNameLst>
                                          <p:attrName>style.visibility</p:attrName>
                                        </p:attrNameLst>
                                      </p:cBhvr>
                                      <p:to>
                                        <p:strVal val="visible"/>
                                      </p:to>
                                    </p:set>
                                    <p:animEffect transition="in" filter="blinds(horizontal)">
                                      <p:cBhvr>
                                        <p:cTn id="29" dur="500"/>
                                        <p:tgtEl>
                                          <p:spTgt spid="55299">
                                            <p:txEl>
                                              <p:pRg st="4" end="4"/>
                                            </p:txEl>
                                          </p:spTgt>
                                        </p:tgtEl>
                                      </p:cBhvr>
                                    </p:animEffect>
                                  </p:childTnLst>
                                  <p:subTnLst>
                                    <p:animClr clrSpc="rgb" dir="cw">
                                      <p:cBhvr override="childStyle">
                                        <p:cTn dur="1" fill="hold" display="0" masterRel="nextClick" afterEffect="1"/>
                                        <p:tgtEl>
                                          <p:spTgt spid="55299">
                                            <p:txEl>
                                              <p:pRg st="4" end="4"/>
                                            </p:txEl>
                                          </p:spTgt>
                                        </p:tgtEl>
                                        <p:attrNameLst>
                                          <p:attrName>ppt_c</p:attrName>
                                        </p:attrNameLst>
                                      </p:cBhvr>
                                      <p:to>
                                        <a:srgbClr val="C0C0C0"/>
                                      </p:to>
                                    </p:animClr>
                                  </p:sub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55299">
                                            <p:txEl>
                                              <p:pRg st="5" end="5"/>
                                            </p:txEl>
                                          </p:spTgt>
                                        </p:tgtEl>
                                        <p:attrNameLst>
                                          <p:attrName>style.visibility</p:attrName>
                                        </p:attrNameLst>
                                      </p:cBhvr>
                                      <p:to>
                                        <p:strVal val="visible"/>
                                      </p:to>
                                    </p:set>
                                    <p:animEffect transition="in" filter="blinds(horizontal)">
                                      <p:cBhvr>
                                        <p:cTn id="34" dur="500"/>
                                        <p:tgtEl>
                                          <p:spTgt spid="552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a:xfrm>
            <a:off x="0" y="32657"/>
            <a:ext cx="9144000" cy="984885"/>
          </a:xfrm>
          <a:noFill/>
        </p:spPr>
        <p:txBody>
          <a:bodyPr lIns="0" tIns="0" rIns="0" bIns="0">
            <a:spAutoFit/>
          </a:bodyPr>
          <a:lstStyle/>
          <a:p>
            <a:pPr defTabSz="381000" eaLnBrk="1" hangingPunct="1"/>
            <a:r>
              <a:rPr lang="en-US" altLang="en-US" sz="3200" b="1" u="sng" dirty="0" smtClean="0">
                <a:solidFill>
                  <a:srgbClr val="A0D0FF"/>
                </a:solidFill>
                <a:latin typeface="Arial Narrow" panose="020B0606020202030204" pitchFamily="34" charset="0"/>
              </a:rPr>
              <a:t>Rule 8 - Church history is important, but not decisive,</a:t>
            </a:r>
            <a:br>
              <a:rPr lang="en-US" altLang="en-US" sz="3200" b="1" u="sng" dirty="0" smtClean="0">
                <a:solidFill>
                  <a:srgbClr val="A0D0FF"/>
                </a:solidFill>
                <a:latin typeface="Arial Narrow" panose="020B0606020202030204" pitchFamily="34" charset="0"/>
              </a:rPr>
            </a:br>
            <a:r>
              <a:rPr lang="en-US" altLang="en-US" sz="3200" b="1" u="sng" dirty="0" smtClean="0">
                <a:solidFill>
                  <a:srgbClr val="A0D0FF"/>
                </a:solidFill>
                <a:latin typeface="Arial Narrow" panose="020B0606020202030204" pitchFamily="34" charset="0"/>
              </a:rPr>
              <a:t> in the interpretation of Scripture</a:t>
            </a:r>
            <a:r>
              <a:rPr lang="en-US" altLang="en-US" sz="3200" b="1" dirty="0" smtClean="0">
                <a:solidFill>
                  <a:srgbClr val="FFFF99"/>
                </a:solidFill>
                <a:latin typeface="Arial Narrow" panose="020B0606020202030204" pitchFamily="34" charset="0"/>
              </a:rPr>
              <a:t>  pp 238-239</a:t>
            </a:r>
            <a:endParaRPr lang="en-US" altLang="en-US" sz="3200" b="1" dirty="0" smtClean="0">
              <a:solidFill>
                <a:srgbClr val="FFFF99"/>
              </a:solidFill>
              <a:latin typeface="Arial Narrow" panose="020B0606020202030204" pitchFamily="34" charset="0"/>
            </a:endParaRPr>
          </a:p>
        </p:txBody>
      </p:sp>
      <p:sp>
        <p:nvSpPr>
          <p:cNvPr id="56323" name="Rectangle 3"/>
          <p:cNvSpPr>
            <a:spLocks noGrp="1" noChangeArrowheads="1"/>
          </p:cNvSpPr>
          <p:nvPr>
            <p:ph type="body" idx="4294967295"/>
          </p:nvPr>
        </p:nvSpPr>
        <p:spPr>
          <a:xfrm>
            <a:off x="0" y="1017542"/>
            <a:ext cx="9144000" cy="5840457"/>
          </a:xfrm>
          <a:noFill/>
        </p:spPr>
        <p:txBody>
          <a:bodyPr/>
          <a:lstStyle/>
          <a:p>
            <a:pPr marL="401638" indent="-401638" eaLnBrk="1" hangingPunct="1">
              <a:buNone/>
            </a:pPr>
            <a:r>
              <a:rPr lang="en-US" altLang="en-US" sz="3200" b="1" dirty="0">
                <a:solidFill>
                  <a:srgbClr val="FFFFFF"/>
                </a:solidFill>
                <a:latin typeface="Arial Narrow" panose="020B0606020202030204" pitchFamily="34" charset="0"/>
              </a:rPr>
              <a:t>1. Name several doctrines or truths that you embrace that are implied in the Bible but clarified in the course of church </a:t>
            </a:r>
            <a:r>
              <a:rPr lang="en-US" altLang="en-US" sz="3200" b="1" dirty="0" smtClean="0">
                <a:solidFill>
                  <a:srgbClr val="FFFFFF"/>
                </a:solidFill>
                <a:latin typeface="Arial Narrow" panose="020B0606020202030204" pitchFamily="34" charset="0"/>
              </a:rPr>
              <a:t>history</a:t>
            </a:r>
          </a:p>
          <a:p>
            <a:pPr lvl="1" eaLnBrk="1" hangingPunct="1">
              <a:buFont typeface="Arial" panose="020B0604020202020204" pitchFamily="34" charset="0"/>
              <a:buChar char="•"/>
            </a:pPr>
            <a:r>
              <a:rPr lang="en-US" altLang="en-US" sz="3200" b="1" dirty="0">
                <a:solidFill>
                  <a:srgbClr val="FFFFFF"/>
                </a:solidFill>
                <a:latin typeface="Arial Narrow" panose="020B0606020202030204" pitchFamily="34" charset="0"/>
              </a:rPr>
              <a:t> </a:t>
            </a:r>
            <a:endParaRPr lang="en-US" altLang="en-US" sz="3200" b="1" dirty="0" smtClean="0">
              <a:solidFill>
                <a:srgbClr val="FFFFFF"/>
              </a:solidFill>
              <a:latin typeface="Arial Narrow" panose="020B0606020202030204" pitchFamily="34" charset="0"/>
            </a:endParaRPr>
          </a:p>
          <a:p>
            <a:pPr marL="344488" indent="-344488" eaLnBrk="1" hangingPunct="1">
              <a:buNone/>
            </a:pPr>
            <a:r>
              <a:rPr lang="en-US" altLang="en-US" sz="3200" b="1" dirty="0">
                <a:solidFill>
                  <a:srgbClr val="FFFFFF"/>
                </a:solidFill>
                <a:latin typeface="Arial Narrow" panose="020B0606020202030204" pitchFamily="34" charset="0"/>
              </a:rPr>
              <a:t>2. Name several doctrines or truths that other Christian groups believe but which you reject because you do not find them in the Scriptures (Avoid cults and sects in your examples</a:t>
            </a:r>
            <a:r>
              <a:rPr lang="en-US" altLang="en-US" sz="3200" b="1" dirty="0" smtClean="0">
                <a:solidFill>
                  <a:srgbClr val="FFFFFF"/>
                </a:solidFill>
                <a:latin typeface="Arial Narrow" panose="020B0606020202030204" pitchFamily="34" charset="0"/>
              </a:rPr>
              <a:t>)</a:t>
            </a:r>
          </a:p>
          <a:p>
            <a:pPr lvl="1" eaLnBrk="1" hangingPunct="1">
              <a:buFont typeface="Arial" panose="020B0604020202020204" pitchFamily="34" charset="0"/>
              <a:buChar char="•"/>
            </a:pPr>
            <a:r>
              <a:rPr lang="en-US" altLang="en-US" sz="3200" b="1" dirty="0" smtClean="0">
                <a:solidFill>
                  <a:srgbClr val="FFFFFF"/>
                </a:solidFill>
                <a:latin typeface="Arial Narrow" panose="020B0606020202030204" pitchFamily="34" charset="0"/>
              </a:rPr>
              <a:t> </a:t>
            </a:r>
            <a:endParaRPr lang="en-US" altLang="en-US" sz="3200" b="1" dirty="0">
              <a:solidFill>
                <a:srgbClr val="FFFFFF"/>
              </a:solidFill>
              <a:latin typeface="Arial Narrow" panose="020B0606020202030204" pitchFamily="34" charset="0"/>
            </a:endParaRPr>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par>
                          <p:cTn id="7" fill="hold" nodeType="withGroup">
                            <p:stCondLst>
                              <p:cond delay="0"/>
                            </p:stCondLst>
                            <p:childTnLst>
                              <p:par>
                                <p:cTn id="8" presetID="16" presetClass="entr" presetSubtype="37" fill="hold" grpId="0" nodeType="afterEffect">
                                  <p:stCondLst>
                                    <p:cond delay="0"/>
                                  </p:stCondLst>
                                  <p:childTnLst>
                                    <p:set>
                                      <p:cBhvr>
                                        <p:cTn id="9" dur="1" fill="hold">
                                          <p:stCondLst>
                                            <p:cond delay="0"/>
                                          </p:stCondLst>
                                        </p:cTn>
                                        <p:tgtEl>
                                          <p:spTgt spid="56323">
                                            <p:txEl>
                                              <p:pRg st="0" end="0"/>
                                            </p:txEl>
                                          </p:spTgt>
                                        </p:tgtEl>
                                        <p:attrNameLst>
                                          <p:attrName>style.visibility</p:attrName>
                                        </p:attrNameLst>
                                      </p:cBhvr>
                                      <p:to>
                                        <p:strVal val="visible"/>
                                      </p:to>
                                    </p:set>
                                    <p:animEffect transition="in" filter="barn(outVertical)">
                                      <p:cBhvr>
                                        <p:cTn id="10" dur="500"/>
                                        <p:tgtEl>
                                          <p:spTgt spid="56323">
                                            <p:txEl>
                                              <p:pRg st="0" end="0"/>
                                            </p:txEl>
                                          </p:spTgt>
                                        </p:tgtEl>
                                      </p:cBhvr>
                                    </p:animEffect>
                                  </p:childTnLst>
                                </p:cTn>
                              </p:par>
                              <p:par>
                                <p:cTn id="11" presetID="16" presetClass="entr" presetSubtype="37" fill="hold" grpId="0" nodeType="withEffect">
                                  <p:stCondLst>
                                    <p:cond delay="0"/>
                                  </p:stCondLst>
                                  <p:childTnLst>
                                    <p:set>
                                      <p:cBhvr>
                                        <p:cTn id="12" dur="1" fill="hold">
                                          <p:stCondLst>
                                            <p:cond delay="0"/>
                                          </p:stCondLst>
                                        </p:cTn>
                                        <p:tgtEl>
                                          <p:spTgt spid="56323">
                                            <p:txEl>
                                              <p:pRg st="1" end="1"/>
                                            </p:txEl>
                                          </p:spTgt>
                                        </p:tgtEl>
                                        <p:attrNameLst>
                                          <p:attrName>style.visibility</p:attrName>
                                        </p:attrNameLst>
                                      </p:cBhvr>
                                      <p:to>
                                        <p:strVal val="visible"/>
                                      </p:to>
                                    </p:set>
                                    <p:animEffect transition="in" filter="barn(outVertical)">
                                      <p:cBhvr>
                                        <p:cTn id="13" dur="500"/>
                                        <p:tgtEl>
                                          <p:spTgt spid="5632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37" fill="hold" grpId="0" nodeType="clickEffect">
                                  <p:stCondLst>
                                    <p:cond delay="0"/>
                                  </p:stCondLst>
                                  <p:childTnLst>
                                    <p:set>
                                      <p:cBhvr>
                                        <p:cTn id="17" dur="1" fill="hold">
                                          <p:stCondLst>
                                            <p:cond delay="0"/>
                                          </p:stCondLst>
                                        </p:cTn>
                                        <p:tgtEl>
                                          <p:spTgt spid="56323">
                                            <p:txEl>
                                              <p:pRg st="2" end="2"/>
                                            </p:txEl>
                                          </p:spTgt>
                                        </p:tgtEl>
                                        <p:attrNameLst>
                                          <p:attrName>style.visibility</p:attrName>
                                        </p:attrNameLst>
                                      </p:cBhvr>
                                      <p:to>
                                        <p:strVal val="visible"/>
                                      </p:to>
                                    </p:set>
                                    <p:animEffect transition="in" filter="barn(outVertical)">
                                      <p:cBhvr>
                                        <p:cTn id="18" dur="500"/>
                                        <p:tgtEl>
                                          <p:spTgt spid="56323">
                                            <p:txEl>
                                              <p:pRg st="2" end="2"/>
                                            </p:txEl>
                                          </p:spTgt>
                                        </p:tgtEl>
                                      </p:cBhvr>
                                    </p:animEffect>
                                  </p:childTnLst>
                                </p:cTn>
                              </p:par>
                              <p:par>
                                <p:cTn id="19" presetID="16" presetClass="entr" presetSubtype="37" fill="hold" grpId="0" nodeType="withEffect">
                                  <p:stCondLst>
                                    <p:cond delay="0"/>
                                  </p:stCondLst>
                                  <p:childTnLst>
                                    <p:set>
                                      <p:cBhvr>
                                        <p:cTn id="20" dur="1" fill="hold">
                                          <p:stCondLst>
                                            <p:cond delay="0"/>
                                          </p:stCondLst>
                                        </p:cTn>
                                        <p:tgtEl>
                                          <p:spTgt spid="56323">
                                            <p:txEl>
                                              <p:pRg st="3" end="3"/>
                                            </p:txEl>
                                          </p:spTgt>
                                        </p:tgtEl>
                                        <p:attrNameLst>
                                          <p:attrName>style.visibility</p:attrName>
                                        </p:attrNameLst>
                                      </p:cBhvr>
                                      <p:to>
                                        <p:strVal val="visible"/>
                                      </p:to>
                                    </p:set>
                                    <p:animEffect transition="in" filter="barn(outVertical)">
                                      <p:cBhvr>
                                        <p:cTn id="21" dur="500"/>
                                        <p:tgtEl>
                                          <p:spTgt spid="563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bwMode="auto">
      <p:bgPr>
        <a:solidFill>
          <a:srgbClr val="000066"/>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35767" y="123110"/>
            <a:ext cx="9144000" cy="1107996"/>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Rule 1: Work from the assumption that </a:t>
            </a:r>
            <a:br>
              <a:rPr lang="en-US" altLang="en-US" sz="3600" b="1" u="sng" dirty="0" smtClean="0">
                <a:solidFill>
                  <a:srgbClr val="A0D0FF"/>
                </a:solidFill>
                <a:latin typeface="Arial Narrow" panose="020B0606020202030204" pitchFamily="34" charset="0"/>
              </a:rPr>
            </a:br>
            <a:r>
              <a:rPr lang="en-US" altLang="en-US" sz="3600" b="1" u="sng" dirty="0" smtClean="0">
                <a:solidFill>
                  <a:srgbClr val="A0D0FF"/>
                </a:solidFill>
                <a:latin typeface="Arial Narrow" panose="020B0606020202030204" pitchFamily="34" charset="0"/>
              </a:rPr>
              <a:t>the Bible is authoritative</a:t>
            </a:r>
            <a:endParaRPr lang="en-US" altLang="en-US" sz="3600" b="1" dirty="0" smtClean="0">
              <a:solidFill>
                <a:srgbClr val="FFFF99"/>
              </a:solidFill>
              <a:latin typeface="Arial Narrow" panose="020B0606020202030204" pitchFamily="34" charset="0"/>
            </a:endParaRPr>
          </a:p>
        </p:txBody>
      </p:sp>
      <p:sp>
        <p:nvSpPr>
          <p:cNvPr id="6150" name="Rectangle 6"/>
          <p:cNvSpPr>
            <a:spLocks noGrp="1" noChangeArrowheads="1"/>
          </p:cNvSpPr>
          <p:nvPr>
            <p:ph type="body" idx="4294967295"/>
          </p:nvPr>
        </p:nvSpPr>
        <p:spPr>
          <a:xfrm>
            <a:off x="0" y="1354216"/>
            <a:ext cx="9144000" cy="5351383"/>
          </a:xfrm>
          <a:noFill/>
        </p:spPr>
        <p:txBody>
          <a:bodyPr/>
          <a:lstStyle/>
          <a:p>
            <a:pPr eaLnBrk="1" hangingPunct="1"/>
            <a:r>
              <a:rPr lang="en-US" altLang="en-US" sz="3200" b="1" dirty="0">
                <a:solidFill>
                  <a:srgbClr val="FFFFFF"/>
                </a:solidFill>
                <a:latin typeface="Arial Narrow" panose="020B0606020202030204" pitchFamily="34" charset="0"/>
              </a:rPr>
              <a:t>The Bible is the final court of appeal - not tradition or experience</a:t>
            </a:r>
          </a:p>
          <a:p>
            <a:pPr eaLnBrk="1" hangingPunct="1"/>
            <a:r>
              <a:rPr lang="en-US" altLang="en-US" sz="3200" b="1" dirty="0" smtClean="0">
                <a:solidFill>
                  <a:srgbClr val="FFFFFF"/>
                </a:solidFill>
                <a:latin typeface="Arial Narrow" panose="020B0606020202030204" pitchFamily="34" charset="0"/>
              </a:rPr>
              <a:t>The </a:t>
            </a:r>
            <a:r>
              <a:rPr lang="en-US" altLang="en-US" sz="3200" b="1" dirty="0">
                <a:solidFill>
                  <a:srgbClr val="FFFFFF"/>
                </a:solidFill>
                <a:latin typeface="Arial Narrow" panose="020B0606020202030204" pitchFamily="34" charset="0"/>
              </a:rPr>
              <a:t>Bible’s Claims for Itself:</a:t>
            </a:r>
          </a:p>
          <a:p>
            <a:pPr marL="290512" lvl="1" indent="0" eaLnBrk="1" hangingPunct="1">
              <a:buNone/>
            </a:pPr>
            <a:r>
              <a:rPr lang="en-US" altLang="en-US" sz="3200" b="1" dirty="0" smtClean="0">
                <a:solidFill>
                  <a:srgbClr val="FFFFFF"/>
                </a:solidFill>
                <a:latin typeface="Arial Narrow" panose="020B0606020202030204" pitchFamily="34" charset="0"/>
              </a:rPr>
              <a:t>A</a:t>
            </a:r>
            <a:r>
              <a:rPr lang="en-US" altLang="en-US" sz="3200" b="1" dirty="0">
                <a:solidFill>
                  <a:srgbClr val="FFFFFF"/>
                </a:solidFill>
                <a:latin typeface="Arial Narrow" panose="020B0606020202030204" pitchFamily="34" charset="0"/>
              </a:rPr>
              <a:t>. It is infallible - Psalm 19:7 </a:t>
            </a:r>
          </a:p>
          <a:p>
            <a:pPr marL="290512" lvl="1" indent="0" eaLnBrk="1" hangingPunct="1">
              <a:buNone/>
            </a:pPr>
            <a:r>
              <a:rPr lang="en-US" altLang="en-US" sz="3200" b="1" dirty="0" smtClean="0">
                <a:solidFill>
                  <a:srgbClr val="FFFFFF"/>
                </a:solidFill>
                <a:latin typeface="Arial Narrow" panose="020B0606020202030204" pitchFamily="34" charset="0"/>
              </a:rPr>
              <a:t>B</a:t>
            </a:r>
            <a:r>
              <a:rPr lang="en-US" altLang="en-US" sz="3200" b="1" dirty="0">
                <a:solidFill>
                  <a:srgbClr val="FFFFFF"/>
                </a:solidFill>
                <a:latin typeface="Arial Narrow" panose="020B0606020202030204" pitchFamily="34" charset="0"/>
              </a:rPr>
              <a:t>. It is Complete - Prov. 30:6 </a:t>
            </a:r>
          </a:p>
          <a:p>
            <a:pPr marL="290512" lvl="1" indent="0" eaLnBrk="1" hangingPunct="1">
              <a:buNone/>
            </a:pPr>
            <a:r>
              <a:rPr lang="en-US" altLang="en-US" sz="3200" b="1" dirty="0" smtClean="0">
                <a:solidFill>
                  <a:srgbClr val="FFFFFF"/>
                </a:solidFill>
                <a:latin typeface="Arial Narrow" panose="020B0606020202030204" pitchFamily="34" charset="0"/>
              </a:rPr>
              <a:t>C</a:t>
            </a:r>
            <a:r>
              <a:rPr lang="en-US" altLang="en-US" sz="3200" b="1" dirty="0">
                <a:solidFill>
                  <a:srgbClr val="FFFFFF"/>
                </a:solidFill>
                <a:latin typeface="Arial Narrow" panose="020B0606020202030204" pitchFamily="34" charset="0"/>
              </a:rPr>
              <a:t>. It is Sufficient  - 2 Timothy 3:15 - 17 </a:t>
            </a:r>
          </a:p>
          <a:p>
            <a:pPr marL="290512" lvl="1" indent="0" eaLnBrk="1" hangingPunct="1">
              <a:buNone/>
            </a:pPr>
            <a:r>
              <a:rPr lang="en-US" altLang="en-US" sz="3200" b="1" dirty="0" smtClean="0">
                <a:solidFill>
                  <a:srgbClr val="FFFFFF"/>
                </a:solidFill>
                <a:latin typeface="Arial Narrow" panose="020B0606020202030204" pitchFamily="34" charset="0"/>
              </a:rPr>
              <a:t>D</a:t>
            </a:r>
            <a:r>
              <a:rPr lang="en-US" altLang="en-US" sz="3200" b="1" dirty="0">
                <a:solidFill>
                  <a:srgbClr val="FFFFFF"/>
                </a:solidFill>
                <a:latin typeface="Arial Narrow" panose="020B0606020202030204" pitchFamily="34" charset="0"/>
              </a:rPr>
              <a:t>. It is Authoritative - Isaiah 1:2 </a:t>
            </a:r>
          </a:p>
          <a:p>
            <a:pPr marL="290512" lvl="1" indent="0" eaLnBrk="1" hangingPunct="1">
              <a:buNone/>
            </a:pPr>
            <a:r>
              <a:rPr lang="en-US" altLang="en-US" sz="3200" b="1" dirty="0" smtClean="0">
                <a:solidFill>
                  <a:srgbClr val="FFFFFF"/>
                </a:solidFill>
                <a:latin typeface="Arial Narrow" panose="020B0606020202030204" pitchFamily="34" charset="0"/>
              </a:rPr>
              <a:t>E</a:t>
            </a:r>
            <a:r>
              <a:rPr lang="en-US" altLang="en-US" sz="3200" b="1" dirty="0">
                <a:solidFill>
                  <a:srgbClr val="FFFFFF"/>
                </a:solidFill>
                <a:latin typeface="Arial Narrow" panose="020B0606020202030204" pitchFamily="34" charset="0"/>
              </a:rPr>
              <a:t>. It is Determinative - John 8:47 - </a:t>
            </a:r>
          </a:p>
          <a:p>
            <a:pPr marL="290512" lvl="1" indent="0" eaLnBrk="1" hangingPunct="1">
              <a:buNone/>
            </a:pPr>
            <a:r>
              <a:rPr lang="en-US" altLang="en-US" sz="3200" b="1" dirty="0" smtClean="0">
                <a:solidFill>
                  <a:srgbClr val="FFFFFF"/>
                </a:solidFill>
                <a:latin typeface="Arial Narrow" panose="020B0606020202030204" pitchFamily="34" charset="0"/>
              </a:rPr>
              <a:t>F</a:t>
            </a:r>
            <a:r>
              <a:rPr lang="en-US" altLang="en-US" sz="3200" b="1" dirty="0">
                <a:solidFill>
                  <a:srgbClr val="FFFFFF"/>
                </a:solidFill>
                <a:latin typeface="Arial Narrow" panose="020B0606020202030204" pitchFamily="34" charset="0"/>
              </a:rPr>
              <a:t>. It is Effective - Isaiah 55:11</a:t>
            </a:r>
            <a:endParaRPr lang="en-US" altLang="en-US" sz="3200" b="1" dirty="0" smtClean="0">
              <a:solidFill>
                <a:srgbClr val="FFFFFF"/>
              </a:solidFill>
              <a:latin typeface="Arial Narrow" panose="020B0606020202030204" pitchFamily="34" charset="0"/>
            </a:endParaRPr>
          </a:p>
        </p:txBody>
      </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6150">
                                            <p:txEl>
                                              <p:pRg st="0" end="0"/>
                                            </p:txEl>
                                          </p:spTgt>
                                        </p:tgtEl>
                                        <p:attrNameLst>
                                          <p:attrName>style.visibility</p:attrName>
                                        </p:attrNameLst>
                                      </p:cBhvr>
                                      <p:to>
                                        <p:strVal val="visible"/>
                                      </p:to>
                                    </p:set>
                                    <p:anim calcmode="lin" valueType="num">
                                      <p:cBhvr additive="base">
                                        <p:cTn id="11" dur="500" fill="hold"/>
                                        <p:tgtEl>
                                          <p:spTgt spid="6150">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150">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50">
                                            <p:txEl>
                                              <p:pRg st="0" end="0"/>
                                            </p:txEl>
                                          </p:spTgt>
                                        </p:tgtEl>
                                        <p:attrNameLst>
                                          <p:attrName>ppt_c</p:attrName>
                                        </p:attrNameLst>
                                      </p:cBhvr>
                                      <p:to>
                                        <a:srgbClr val="C0C0C0"/>
                                      </p:to>
                                    </p:animClr>
                                  </p:sub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6150">
                                            <p:txEl>
                                              <p:pRg st="1" end="1"/>
                                            </p:txEl>
                                          </p:spTgt>
                                        </p:tgtEl>
                                        <p:attrNameLst>
                                          <p:attrName>style.visibility</p:attrName>
                                        </p:attrNameLst>
                                      </p:cBhvr>
                                      <p:to>
                                        <p:strVal val="visible"/>
                                      </p:to>
                                    </p:set>
                                    <p:anim calcmode="lin" valueType="num">
                                      <p:cBhvr additive="base">
                                        <p:cTn id="17" dur="500" fill="hold"/>
                                        <p:tgtEl>
                                          <p:spTgt spid="6150">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150">
                                            <p:txEl>
                                              <p:pRg st="1" end="1"/>
                                            </p:txEl>
                                          </p:spTgt>
                                        </p:tgtEl>
                                        <p:attrNameLst>
                                          <p:attrName>ppt_y</p:attrName>
                                        </p:attrNameLst>
                                      </p:cBhvr>
                                      <p:tavLst>
                                        <p:tav tm="0">
                                          <p:val>
                                            <p:strVal val="#ppt_y"/>
                                          </p:val>
                                        </p:tav>
                                        <p:tav tm="100000">
                                          <p:val>
                                            <p:strVal val="#ppt_y"/>
                                          </p:val>
                                        </p:tav>
                                      </p:tavLst>
                                    </p:anim>
                                  </p:childTnLst>
                                </p:cTn>
                              </p:par>
                            </p:childTnLst>
                          </p:cTn>
                        </p:par>
                        <p:par>
                          <p:cTn id="19" fill="hold">
                            <p:stCondLst>
                              <p:cond delay="500"/>
                            </p:stCondLst>
                            <p:childTnLst>
                              <p:par>
                                <p:cTn id="20" presetID="2" presetClass="entr" presetSubtype="8" fill="hold" grpId="0" nodeType="afterEffect">
                                  <p:stCondLst>
                                    <p:cond delay="0"/>
                                  </p:stCondLst>
                                  <p:childTnLst>
                                    <p:set>
                                      <p:cBhvr>
                                        <p:cTn id="21" dur="1" fill="hold">
                                          <p:stCondLst>
                                            <p:cond delay="0"/>
                                          </p:stCondLst>
                                        </p:cTn>
                                        <p:tgtEl>
                                          <p:spTgt spid="6150">
                                            <p:txEl>
                                              <p:pRg st="2" end="2"/>
                                            </p:txEl>
                                          </p:spTgt>
                                        </p:tgtEl>
                                        <p:attrNameLst>
                                          <p:attrName>style.visibility</p:attrName>
                                        </p:attrNameLst>
                                      </p:cBhvr>
                                      <p:to>
                                        <p:strVal val="visible"/>
                                      </p:to>
                                    </p:set>
                                    <p:anim calcmode="lin" valueType="num">
                                      <p:cBhvr additive="base">
                                        <p:cTn id="22" dur="500" fill="hold"/>
                                        <p:tgtEl>
                                          <p:spTgt spid="6150">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6150">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50">
                                            <p:txEl>
                                              <p:pRg st="2" end="2"/>
                                            </p:txEl>
                                          </p:spTgt>
                                        </p:tgtEl>
                                        <p:attrNameLst>
                                          <p:attrName>ppt_c</p:attrName>
                                        </p:attrNameLst>
                                      </p:cBhvr>
                                      <p:to>
                                        <a:srgbClr val="C0C0C0"/>
                                      </p:to>
                                    </p:animClr>
                                  </p:sub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6150">
                                            <p:txEl>
                                              <p:pRg st="3" end="3"/>
                                            </p:txEl>
                                          </p:spTgt>
                                        </p:tgtEl>
                                        <p:attrNameLst>
                                          <p:attrName>style.visibility</p:attrName>
                                        </p:attrNameLst>
                                      </p:cBhvr>
                                      <p:to>
                                        <p:strVal val="visible"/>
                                      </p:to>
                                    </p:set>
                                    <p:anim calcmode="lin" valueType="num">
                                      <p:cBhvr additive="base">
                                        <p:cTn id="28" dur="500" fill="hold"/>
                                        <p:tgtEl>
                                          <p:spTgt spid="6150">
                                            <p:txEl>
                                              <p:pRg st="3" end="3"/>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6150">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50">
                                            <p:txEl>
                                              <p:pRg st="3" end="3"/>
                                            </p:txEl>
                                          </p:spTgt>
                                        </p:tgtEl>
                                        <p:attrNameLst>
                                          <p:attrName>ppt_c</p:attrName>
                                        </p:attrNameLst>
                                      </p:cBhvr>
                                      <p:to>
                                        <a:srgbClr val="C0C0C0"/>
                                      </p:to>
                                    </p:animClr>
                                  </p:subTnLst>
                                </p:cTn>
                              </p:par>
                            </p:childTnLst>
                          </p:cTn>
                        </p:par>
                      </p:childTnLst>
                    </p:cTn>
                  </p:par>
                  <p:par>
                    <p:cTn id="30" fill="hold">
                      <p:stCondLst>
                        <p:cond delay="indefinite"/>
                      </p:stCondLst>
                      <p:childTnLst>
                        <p:par>
                          <p:cTn id="31" fill="hold">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6150">
                                            <p:txEl>
                                              <p:pRg st="4" end="4"/>
                                            </p:txEl>
                                          </p:spTgt>
                                        </p:tgtEl>
                                        <p:attrNameLst>
                                          <p:attrName>style.visibility</p:attrName>
                                        </p:attrNameLst>
                                      </p:cBhvr>
                                      <p:to>
                                        <p:strVal val="visible"/>
                                      </p:to>
                                    </p:set>
                                    <p:anim calcmode="lin" valueType="num">
                                      <p:cBhvr additive="base">
                                        <p:cTn id="34" dur="500" fill="hold"/>
                                        <p:tgtEl>
                                          <p:spTgt spid="6150">
                                            <p:txEl>
                                              <p:pRg st="4" end="4"/>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6150">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50">
                                            <p:txEl>
                                              <p:pRg st="4" end="4"/>
                                            </p:txEl>
                                          </p:spTgt>
                                        </p:tgtEl>
                                        <p:attrNameLst>
                                          <p:attrName>ppt_c</p:attrName>
                                        </p:attrNameLst>
                                      </p:cBhvr>
                                      <p:to>
                                        <a:srgbClr val="C0C0C0"/>
                                      </p:to>
                                    </p:animClr>
                                  </p:subTnLst>
                                </p:cTn>
                              </p:par>
                            </p:childTnLst>
                          </p:cTn>
                        </p:par>
                      </p:childTnLst>
                    </p:cTn>
                  </p:par>
                  <p:par>
                    <p:cTn id="36" fill="hold">
                      <p:stCondLst>
                        <p:cond delay="indefinite"/>
                      </p:stCondLst>
                      <p:childTnLst>
                        <p:par>
                          <p:cTn id="37" fill="hold">
                            <p:stCondLst>
                              <p:cond delay="0"/>
                            </p:stCondLst>
                            <p:childTnLst>
                              <p:par>
                                <p:cTn id="38" presetID="2" presetClass="entr" presetSubtype="8" fill="hold" grpId="0" nodeType="clickEffect">
                                  <p:stCondLst>
                                    <p:cond delay="0"/>
                                  </p:stCondLst>
                                  <p:childTnLst>
                                    <p:set>
                                      <p:cBhvr>
                                        <p:cTn id="39" dur="1" fill="hold">
                                          <p:stCondLst>
                                            <p:cond delay="0"/>
                                          </p:stCondLst>
                                        </p:cTn>
                                        <p:tgtEl>
                                          <p:spTgt spid="6150">
                                            <p:txEl>
                                              <p:pRg st="5" end="5"/>
                                            </p:txEl>
                                          </p:spTgt>
                                        </p:tgtEl>
                                        <p:attrNameLst>
                                          <p:attrName>style.visibility</p:attrName>
                                        </p:attrNameLst>
                                      </p:cBhvr>
                                      <p:to>
                                        <p:strVal val="visible"/>
                                      </p:to>
                                    </p:set>
                                    <p:anim calcmode="lin" valueType="num">
                                      <p:cBhvr additive="base">
                                        <p:cTn id="40" dur="500" fill="hold"/>
                                        <p:tgtEl>
                                          <p:spTgt spid="6150">
                                            <p:txEl>
                                              <p:pRg st="5" end="5"/>
                                            </p:txEl>
                                          </p:spTgt>
                                        </p:tgtEl>
                                        <p:attrNameLst>
                                          <p:attrName>ppt_x</p:attrName>
                                        </p:attrNameLst>
                                      </p:cBhvr>
                                      <p:tavLst>
                                        <p:tav tm="0">
                                          <p:val>
                                            <p:strVal val="0-#ppt_w/2"/>
                                          </p:val>
                                        </p:tav>
                                        <p:tav tm="100000">
                                          <p:val>
                                            <p:strVal val="#ppt_x"/>
                                          </p:val>
                                        </p:tav>
                                      </p:tavLst>
                                    </p:anim>
                                    <p:anim calcmode="lin" valueType="num">
                                      <p:cBhvr additive="base">
                                        <p:cTn id="41" dur="500" fill="hold"/>
                                        <p:tgtEl>
                                          <p:spTgt spid="6150">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50">
                                            <p:txEl>
                                              <p:pRg st="5" end="5"/>
                                            </p:txEl>
                                          </p:spTgt>
                                        </p:tgtEl>
                                        <p:attrNameLst>
                                          <p:attrName>ppt_c</p:attrName>
                                        </p:attrNameLst>
                                      </p:cBhvr>
                                      <p:to>
                                        <a:srgbClr val="C0C0C0"/>
                                      </p:to>
                                    </p:animClr>
                                  </p:subTnLst>
                                </p:cTn>
                              </p:par>
                            </p:childTnLst>
                          </p:cTn>
                        </p:par>
                      </p:childTnLst>
                    </p:cTn>
                  </p:par>
                  <p:par>
                    <p:cTn id="42" fill="hold">
                      <p:stCondLst>
                        <p:cond delay="indefinite"/>
                      </p:stCondLst>
                      <p:childTnLst>
                        <p:par>
                          <p:cTn id="43" fill="hold">
                            <p:stCondLst>
                              <p:cond delay="0"/>
                            </p:stCondLst>
                            <p:childTnLst>
                              <p:par>
                                <p:cTn id="44" presetID="2" presetClass="entr" presetSubtype="8" fill="hold" grpId="0" nodeType="clickEffect">
                                  <p:stCondLst>
                                    <p:cond delay="0"/>
                                  </p:stCondLst>
                                  <p:childTnLst>
                                    <p:set>
                                      <p:cBhvr>
                                        <p:cTn id="45" dur="1" fill="hold">
                                          <p:stCondLst>
                                            <p:cond delay="0"/>
                                          </p:stCondLst>
                                        </p:cTn>
                                        <p:tgtEl>
                                          <p:spTgt spid="6150">
                                            <p:txEl>
                                              <p:pRg st="6" end="6"/>
                                            </p:txEl>
                                          </p:spTgt>
                                        </p:tgtEl>
                                        <p:attrNameLst>
                                          <p:attrName>style.visibility</p:attrName>
                                        </p:attrNameLst>
                                      </p:cBhvr>
                                      <p:to>
                                        <p:strVal val="visible"/>
                                      </p:to>
                                    </p:set>
                                    <p:anim calcmode="lin" valueType="num">
                                      <p:cBhvr additive="base">
                                        <p:cTn id="46" dur="500" fill="hold"/>
                                        <p:tgtEl>
                                          <p:spTgt spid="6150">
                                            <p:txEl>
                                              <p:pRg st="6" end="6"/>
                                            </p:txEl>
                                          </p:spTgt>
                                        </p:tgtEl>
                                        <p:attrNameLst>
                                          <p:attrName>ppt_x</p:attrName>
                                        </p:attrNameLst>
                                      </p:cBhvr>
                                      <p:tavLst>
                                        <p:tav tm="0">
                                          <p:val>
                                            <p:strVal val="0-#ppt_w/2"/>
                                          </p:val>
                                        </p:tav>
                                        <p:tav tm="100000">
                                          <p:val>
                                            <p:strVal val="#ppt_x"/>
                                          </p:val>
                                        </p:tav>
                                      </p:tavLst>
                                    </p:anim>
                                    <p:anim calcmode="lin" valueType="num">
                                      <p:cBhvr additive="base">
                                        <p:cTn id="47" dur="500" fill="hold"/>
                                        <p:tgtEl>
                                          <p:spTgt spid="6150">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50">
                                            <p:txEl>
                                              <p:pRg st="6" end="6"/>
                                            </p:txEl>
                                          </p:spTgt>
                                        </p:tgtEl>
                                        <p:attrNameLst>
                                          <p:attrName>ppt_c</p:attrName>
                                        </p:attrNameLst>
                                      </p:cBhvr>
                                      <p:to>
                                        <a:srgbClr val="C0C0C0"/>
                                      </p:to>
                                    </p:animClr>
                                  </p:subTnLst>
                                </p:cTn>
                              </p:par>
                            </p:childTnLst>
                          </p:cTn>
                        </p:par>
                      </p:childTnLst>
                    </p:cTn>
                  </p:par>
                  <p:par>
                    <p:cTn id="48" fill="hold">
                      <p:stCondLst>
                        <p:cond delay="indefinite"/>
                      </p:stCondLst>
                      <p:childTnLst>
                        <p:par>
                          <p:cTn id="49" fill="hold">
                            <p:stCondLst>
                              <p:cond delay="0"/>
                            </p:stCondLst>
                            <p:childTnLst>
                              <p:par>
                                <p:cTn id="50" presetID="2" presetClass="entr" presetSubtype="8" fill="hold" grpId="0" nodeType="clickEffect">
                                  <p:stCondLst>
                                    <p:cond delay="0"/>
                                  </p:stCondLst>
                                  <p:childTnLst>
                                    <p:set>
                                      <p:cBhvr>
                                        <p:cTn id="51" dur="1" fill="hold">
                                          <p:stCondLst>
                                            <p:cond delay="0"/>
                                          </p:stCondLst>
                                        </p:cTn>
                                        <p:tgtEl>
                                          <p:spTgt spid="6150">
                                            <p:txEl>
                                              <p:pRg st="7" end="7"/>
                                            </p:txEl>
                                          </p:spTgt>
                                        </p:tgtEl>
                                        <p:attrNameLst>
                                          <p:attrName>style.visibility</p:attrName>
                                        </p:attrNameLst>
                                      </p:cBhvr>
                                      <p:to>
                                        <p:strVal val="visible"/>
                                      </p:to>
                                    </p:set>
                                    <p:anim calcmode="lin" valueType="num">
                                      <p:cBhvr additive="base">
                                        <p:cTn id="52" dur="500" fill="hold"/>
                                        <p:tgtEl>
                                          <p:spTgt spid="6150">
                                            <p:txEl>
                                              <p:pRg st="7" end="7"/>
                                            </p:txEl>
                                          </p:spTgt>
                                        </p:tgtEl>
                                        <p:attrNameLst>
                                          <p:attrName>ppt_x</p:attrName>
                                        </p:attrNameLst>
                                      </p:cBhvr>
                                      <p:tavLst>
                                        <p:tav tm="0">
                                          <p:val>
                                            <p:strVal val="0-#ppt_w/2"/>
                                          </p:val>
                                        </p:tav>
                                        <p:tav tm="100000">
                                          <p:val>
                                            <p:strVal val="#ppt_x"/>
                                          </p:val>
                                        </p:tav>
                                      </p:tavLst>
                                    </p:anim>
                                    <p:anim calcmode="lin" valueType="num">
                                      <p:cBhvr additive="base">
                                        <p:cTn id="53" dur="500" fill="hold"/>
                                        <p:tgtEl>
                                          <p:spTgt spid="6150">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50"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a:xfrm>
            <a:off x="0" y="32657"/>
            <a:ext cx="9144000" cy="984885"/>
          </a:xfrm>
          <a:noFill/>
        </p:spPr>
        <p:txBody>
          <a:bodyPr lIns="0" tIns="0" rIns="0" bIns="0">
            <a:spAutoFit/>
          </a:bodyPr>
          <a:lstStyle/>
          <a:p>
            <a:pPr defTabSz="381000" eaLnBrk="1" hangingPunct="1"/>
            <a:r>
              <a:rPr lang="en-US" altLang="en-US" sz="3200" b="1" u="sng" dirty="0" smtClean="0">
                <a:solidFill>
                  <a:srgbClr val="A0D0FF"/>
                </a:solidFill>
                <a:latin typeface="Arial Narrow" panose="020B0606020202030204" pitchFamily="34" charset="0"/>
              </a:rPr>
              <a:t>Rule 8 - Church history is important, but not decisive,</a:t>
            </a:r>
            <a:br>
              <a:rPr lang="en-US" altLang="en-US" sz="3200" b="1" u="sng" dirty="0" smtClean="0">
                <a:solidFill>
                  <a:srgbClr val="A0D0FF"/>
                </a:solidFill>
                <a:latin typeface="Arial Narrow" panose="020B0606020202030204" pitchFamily="34" charset="0"/>
              </a:rPr>
            </a:br>
            <a:r>
              <a:rPr lang="en-US" altLang="en-US" sz="3200" b="1" u="sng" dirty="0" smtClean="0">
                <a:solidFill>
                  <a:srgbClr val="A0D0FF"/>
                </a:solidFill>
                <a:latin typeface="Arial Narrow" panose="020B0606020202030204" pitchFamily="34" charset="0"/>
              </a:rPr>
              <a:t> in the interpretation of Scripture</a:t>
            </a:r>
            <a:r>
              <a:rPr lang="en-US" altLang="en-US" sz="3200" b="1" dirty="0" smtClean="0">
                <a:solidFill>
                  <a:srgbClr val="FFFF99"/>
                </a:solidFill>
                <a:latin typeface="Arial Narrow" panose="020B0606020202030204" pitchFamily="34" charset="0"/>
              </a:rPr>
              <a:t>  pp 238-239</a:t>
            </a:r>
            <a:endParaRPr lang="en-US" altLang="en-US" sz="3200" b="1" dirty="0" smtClean="0">
              <a:solidFill>
                <a:srgbClr val="FFFF99"/>
              </a:solidFill>
              <a:latin typeface="Arial Narrow" panose="020B0606020202030204" pitchFamily="34" charset="0"/>
            </a:endParaRPr>
          </a:p>
        </p:txBody>
      </p:sp>
      <p:sp>
        <p:nvSpPr>
          <p:cNvPr id="56323" name="Rectangle 3"/>
          <p:cNvSpPr>
            <a:spLocks noGrp="1" noChangeArrowheads="1"/>
          </p:cNvSpPr>
          <p:nvPr>
            <p:ph type="body" idx="4294967295"/>
          </p:nvPr>
        </p:nvSpPr>
        <p:spPr>
          <a:xfrm>
            <a:off x="0" y="1017542"/>
            <a:ext cx="9144000" cy="5840457"/>
          </a:xfrm>
          <a:noFill/>
        </p:spPr>
        <p:txBody>
          <a:bodyPr/>
          <a:lstStyle/>
          <a:p>
            <a:pPr marL="401638" indent="-401638" eaLnBrk="1" hangingPunct="1">
              <a:buNone/>
            </a:pPr>
            <a:r>
              <a:rPr lang="en-US" altLang="en-US" sz="3200" b="1" dirty="0">
                <a:solidFill>
                  <a:srgbClr val="FFFFFF"/>
                </a:solidFill>
                <a:latin typeface="Arial Narrow" panose="020B0606020202030204" pitchFamily="34" charset="0"/>
              </a:rPr>
              <a:t>1. Name several doctrines or truths that you embrace that are implied in the Bible but clarified in the course of church </a:t>
            </a:r>
            <a:r>
              <a:rPr lang="en-US" altLang="en-US" sz="3200" b="1" dirty="0" smtClean="0">
                <a:solidFill>
                  <a:srgbClr val="FFFFFF"/>
                </a:solidFill>
                <a:latin typeface="Arial Narrow" panose="020B0606020202030204" pitchFamily="34" charset="0"/>
              </a:rPr>
              <a:t>history</a:t>
            </a:r>
          </a:p>
          <a:p>
            <a:pPr lvl="1" eaLnBrk="1" hangingPunct="1">
              <a:buFont typeface="Arial" panose="020B0604020202020204" pitchFamily="34" charset="0"/>
              <a:buChar char="•"/>
            </a:pPr>
            <a:r>
              <a:rPr lang="en-US" altLang="en-US" sz="3200" b="1" i="1" dirty="0">
                <a:solidFill>
                  <a:srgbClr val="FFFFFF"/>
                </a:solidFill>
                <a:latin typeface="Arial Narrow" panose="020B0606020202030204" pitchFamily="34" charset="0"/>
              </a:rPr>
              <a:t> The Hypostatic </a:t>
            </a:r>
            <a:r>
              <a:rPr lang="en-US" altLang="en-US" sz="3200" b="1" i="1" dirty="0" smtClean="0">
                <a:solidFill>
                  <a:srgbClr val="FFFFFF"/>
                </a:solidFill>
                <a:latin typeface="Arial Narrow" panose="020B0606020202030204" pitchFamily="34" charset="0"/>
              </a:rPr>
              <a:t>Union</a:t>
            </a:r>
          </a:p>
          <a:p>
            <a:pPr lvl="1" eaLnBrk="1" hangingPunct="1">
              <a:buFont typeface="Arial" panose="020B0604020202020204" pitchFamily="34" charset="0"/>
              <a:buChar char="•"/>
            </a:pPr>
            <a:r>
              <a:rPr lang="en-US" altLang="en-US" sz="3200" b="1" i="1" dirty="0" smtClean="0">
                <a:solidFill>
                  <a:srgbClr val="FFFFFF"/>
                </a:solidFill>
                <a:latin typeface="Arial Narrow" panose="020B0606020202030204" pitchFamily="34" charset="0"/>
              </a:rPr>
              <a:t>The </a:t>
            </a:r>
            <a:r>
              <a:rPr lang="en-US" altLang="en-US" sz="3200" b="1" i="1" dirty="0">
                <a:solidFill>
                  <a:srgbClr val="FFFFFF"/>
                </a:solidFill>
                <a:latin typeface="Arial Narrow" panose="020B0606020202030204" pitchFamily="34" charset="0"/>
              </a:rPr>
              <a:t>Trinity of the </a:t>
            </a:r>
            <a:r>
              <a:rPr lang="en-US" altLang="en-US" sz="3200" b="1" i="1" dirty="0" smtClean="0">
                <a:solidFill>
                  <a:srgbClr val="FFFFFF"/>
                </a:solidFill>
                <a:latin typeface="Arial Narrow" panose="020B0606020202030204" pitchFamily="34" charset="0"/>
              </a:rPr>
              <a:t>Godhead</a:t>
            </a:r>
          </a:p>
          <a:p>
            <a:pPr lvl="1" eaLnBrk="1" hangingPunct="1">
              <a:buFont typeface="Arial" panose="020B0604020202020204" pitchFamily="34" charset="0"/>
              <a:buChar char="•"/>
            </a:pPr>
            <a:r>
              <a:rPr lang="en-US" altLang="en-US" sz="3200" b="1" i="1" dirty="0" smtClean="0">
                <a:solidFill>
                  <a:srgbClr val="FFFFFF"/>
                </a:solidFill>
                <a:latin typeface="Arial Narrow" panose="020B0606020202030204" pitchFamily="34" charset="0"/>
              </a:rPr>
              <a:t>Believer’s </a:t>
            </a:r>
            <a:r>
              <a:rPr lang="en-US" altLang="en-US" sz="3200" b="1" i="1" dirty="0">
                <a:solidFill>
                  <a:srgbClr val="FFFFFF"/>
                </a:solidFill>
                <a:latin typeface="Arial Narrow" panose="020B0606020202030204" pitchFamily="34" charset="0"/>
              </a:rPr>
              <a:t>Baptism</a:t>
            </a:r>
          </a:p>
          <a:p>
            <a:pPr lvl="1" eaLnBrk="1" hangingPunct="1">
              <a:buFont typeface="Arial" panose="020B0604020202020204" pitchFamily="34" charset="0"/>
              <a:buChar char="•"/>
            </a:pPr>
            <a:r>
              <a:rPr lang="en-US" altLang="en-US" sz="3200" b="1" i="1" dirty="0" smtClean="0">
                <a:solidFill>
                  <a:srgbClr val="FFFFFF"/>
                </a:solidFill>
                <a:latin typeface="Arial Narrow" panose="020B0606020202030204" pitchFamily="34" charset="0"/>
              </a:rPr>
              <a:t>The </a:t>
            </a:r>
            <a:r>
              <a:rPr lang="en-US" altLang="en-US" sz="3200" b="1" i="1" dirty="0">
                <a:solidFill>
                  <a:srgbClr val="FFFFFF"/>
                </a:solidFill>
                <a:latin typeface="Arial Narrow" panose="020B0606020202030204" pitchFamily="34" charset="0"/>
              </a:rPr>
              <a:t>sequencing of end time </a:t>
            </a:r>
            <a:r>
              <a:rPr lang="en-US" altLang="en-US" sz="3200" b="1" i="1" dirty="0" smtClean="0">
                <a:solidFill>
                  <a:srgbClr val="FFFFFF"/>
                </a:solidFill>
                <a:latin typeface="Arial Narrow" panose="020B0606020202030204" pitchFamily="34" charset="0"/>
              </a:rPr>
              <a:t>events</a:t>
            </a:r>
            <a:endParaRPr lang="en-US" altLang="en-US" sz="3200" b="1" dirty="0">
              <a:solidFill>
                <a:srgbClr val="FFFFFF"/>
              </a:solidFill>
              <a:latin typeface="Arial Narrow" panose="020B0606020202030204" pitchFamily="34" charset="0"/>
            </a:endParaRPr>
          </a:p>
        </p:txBody>
      </p:sp>
    </p:spTree>
    <p:extLst>
      <p:ext uri="{BB962C8B-B14F-4D97-AF65-F5344CB8AC3E}">
        <p14:creationId xmlns:p14="http://schemas.microsoft.com/office/powerpoint/2010/main" val="147214156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par>
                          <p:cTn id="7" fill="hold" nodeType="withGroup">
                            <p:stCondLst>
                              <p:cond delay="0"/>
                            </p:stCondLst>
                            <p:childTnLst>
                              <p:par>
                                <p:cTn id="8" presetID="16" presetClass="entr" presetSubtype="37" fill="hold" grpId="0" nodeType="afterEffect">
                                  <p:stCondLst>
                                    <p:cond delay="0"/>
                                  </p:stCondLst>
                                  <p:childTnLst>
                                    <p:set>
                                      <p:cBhvr>
                                        <p:cTn id="9" dur="1" fill="hold">
                                          <p:stCondLst>
                                            <p:cond delay="0"/>
                                          </p:stCondLst>
                                        </p:cTn>
                                        <p:tgtEl>
                                          <p:spTgt spid="56323">
                                            <p:txEl>
                                              <p:pRg st="0" end="0"/>
                                            </p:txEl>
                                          </p:spTgt>
                                        </p:tgtEl>
                                        <p:attrNameLst>
                                          <p:attrName>style.visibility</p:attrName>
                                        </p:attrNameLst>
                                      </p:cBhvr>
                                      <p:to>
                                        <p:strVal val="visible"/>
                                      </p:to>
                                    </p:set>
                                    <p:animEffect transition="in" filter="barn(outVertical)">
                                      <p:cBhvr>
                                        <p:cTn id="10" dur="500"/>
                                        <p:tgtEl>
                                          <p:spTgt spid="56323">
                                            <p:txEl>
                                              <p:pRg st="0" end="0"/>
                                            </p:txEl>
                                          </p:spTgt>
                                        </p:tgtEl>
                                      </p:cBhvr>
                                    </p:animEffect>
                                  </p:childTnLst>
                                </p:cTn>
                              </p:par>
                            </p:childTnLst>
                          </p:cTn>
                        </p:par>
                        <p:par>
                          <p:cTn id="11" fill="hold">
                            <p:stCondLst>
                              <p:cond delay="500"/>
                            </p:stCondLst>
                            <p:childTnLst>
                              <p:par>
                                <p:cTn id="12" presetID="16" presetClass="entr" presetSubtype="37" fill="hold" grpId="0" nodeType="afterEffect">
                                  <p:stCondLst>
                                    <p:cond delay="500"/>
                                  </p:stCondLst>
                                  <p:childTnLst>
                                    <p:set>
                                      <p:cBhvr>
                                        <p:cTn id="13" dur="1" fill="hold">
                                          <p:stCondLst>
                                            <p:cond delay="0"/>
                                          </p:stCondLst>
                                        </p:cTn>
                                        <p:tgtEl>
                                          <p:spTgt spid="56323">
                                            <p:txEl>
                                              <p:pRg st="1" end="1"/>
                                            </p:txEl>
                                          </p:spTgt>
                                        </p:tgtEl>
                                        <p:attrNameLst>
                                          <p:attrName>style.visibility</p:attrName>
                                        </p:attrNameLst>
                                      </p:cBhvr>
                                      <p:to>
                                        <p:strVal val="visible"/>
                                      </p:to>
                                    </p:set>
                                    <p:animEffect transition="in" filter="barn(outVertical)">
                                      <p:cBhvr>
                                        <p:cTn id="14" dur="500"/>
                                        <p:tgtEl>
                                          <p:spTgt spid="56323">
                                            <p:txEl>
                                              <p:pRg st="1" end="1"/>
                                            </p:txEl>
                                          </p:spTgt>
                                        </p:tgtEl>
                                      </p:cBhvr>
                                    </p:animEffect>
                                  </p:childTnLst>
                                </p:cTn>
                              </p:par>
                            </p:childTnLst>
                          </p:cTn>
                        </p:par>
                        <p:par>
                          <p:cTn id="15" fill="hold">
                            <p:stCondLst>
                              <p:cond delay="1500"/>
                            </p:stCondLst>
                            <p:childTnLst>
                              <p:par>
                                <p:cTn id="16" presetID="16" presetClass="entr" presetSubtype="37" fill="hold" grpId="0" nodeType="afterEffect">
                                  <p:stCondLst>
                                    <p:cond delay="1000"/>
                                  </p:stCondLst>
                                  <p:childTnLst>
                                    <p:set>
                                      <p:cBhvr>
                                        <p:cTn id="17" dur="1" fill="hold">
                                          <p:stCondLst>
                                            <p:cond delay="0"/>
                                          </p:stCondLst>
                                        </p:cTn>
                                        <p:tgtEl>
                                          <p:spTgt spid="56323">
                                            <p:txEl>
                                              <p:pRg st="2" end="2"/>
                                            </p:txEl>
                                          </p:spTgt>
                                        </p:tgtEl>
                                        <p:attrNameLst>
                                          <p:attrName>style.visibility</p:attrName>
                                        </p:attrNameLst>
                                      </p:cBhvr>
                                      <p:to>
                                        <p:strVal val="visible"/>
                                      </p:to>
                                    </p:set>
                                    <p:animEffect transition="in" filter="barn(outVertical)">
                                      <p:cBhvr>
                                        <p:cTn id="18" dur="500"/>
                                        <p:tgtEl>
                                          <p:spTgt spid="56323">
                                            <p:txEl>
                                              <p:pRg st="2" end="2"/>
                                            </p:txEl>
                                          </p:spTgt>
                                        </p:tgtEl>
                                      </p:cBhvr>
                                    </p:animEffect>
                                  </p:childTnLst>
                                </p:cTn>
                              </p:par>
                            </p:childTnLst>
                          </p:cTn>
                        </p:par>
                        <p:par>
                          <p:cTn id="19" fill="hold">
                            <p:stCondLst>
                              <p:cond delay="3000"/>
                            </p:stCondLst>
                            <p:childTnLst>
                              <p:par>
                                <p:cTn id="20" presetID="16" presetClass="entr" presetSubtype="37" fill="hold" grpId="0" nodeType="afterEffect">
                                  <p:stCondLst>
                                    <p:cond delay="1000"/>
                                  </p:stCondLst>
                                  <p:childTnLst>
                                    <p:set>
                                      <p:cBhvr>
                                        <p:cTn id="21" dur="1" fill="hold">
                                          <p:stCondLst>
                                            <p:cond delay="0"/>
                                          </p:stCondLst>
                                        </p:cTn>
                                        <p:tgtEl>
                                          <p:spTgt spid="56323">
                                            <p:txEl>
                                              <p:pRg st="3" end="3"/>
                                            </p:txEl>
                                          </p:spTgt>
                                        </p:tgtEl>
                                        <p:attrNameLst>
                                          <p:attrName>style.visibility</p:attrName>
                                        </p:attrNameLst>
                                      </p:cBhvr>
                                      <p:to>
                                        <p:strVal val="visible"/>
                                      </p:to>
                                    </p:set>
                                    <p:animEffect transition="in" filter="barn(outVertical)">
                                      <p:cBhvr>
                                        <p:cTn id="22" dur="500"/>
                                        <p:tgtEl>
                                          <p:spTgt spid="56323">
                                            <p:txEl>
                                              <p:pRg st="3" end="3"/>
                                            </p:txEl>
                                          </p:spTgt>
                                        </p:tgtEl>
                                      </p:cBhvr>
                                    </p:animEffect>
                                  </p:childTnLst>
                                </p:cTn>
                              </p:par>
                            </p:childTnLst>
                          </p:cTn>
                        </p:par>
                        <p:par>
                          <p:cTn id="23" fill="hold">
                            <p:stCondLst>
                              <p:cond delay="4500"/>
                            </p:stCondLst>
                            <p:childTnLst>
                              <p:par>
                                <p:cTn id="24" presetID="16" presetClass="entr" presetSubtype="37" fill="hold" grpId="0" nodeType="afterEffect">
                                  <p:stCondLst>
                                    <p:cond delay="1000"/>
                                  </p:stCondLst>
                                  <p:childTnLst>
                                    <p:set>
                                      <p:cBhvr>
                                        <p:cTn id="25" dur="1" fill="hold">
                                          <p:stCondLst>
                                            <p:cond delay="0"/>
                                          </p:stCondLst>
                                        </p:cTn>
                                        <p:tgtEl>
                                          <p:spTgt spid="56323">
                                            <p:txEl>
                                              <p:pRg st="4" end="4"/>
                                            </p:txEl>
                                          </p:spTgt>
                                        </p:tgtEl>
                                        <p:attrNameLst>
                                          <p:attrName>style.visibility</p:attrName>
                                        </p:attrNameLst>
                                      </p:cBhvr>
                                      <p:to>
                                        <p:strVal val="visible"/>
                                      </p:to>
                                    </p:set>
                                    <p:animEffect transition="in" filter="barn(outVertical)">
                                      <p:cBhvr>
                                        <p:cTn id="26" dur="500"/>
                                        <p:tgtEl>
                                          <p:spTgt spid="563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a:xfrm>
            <a:off x="0" y="32657"/>
            <a:ext cx="9144000" cy="984885"/>
          </a:xfrm>
          <a:noFill/>
        </p:spPr>
        <p:txBody>
          <a:bodyPr lIns="0" tIns="0" rIns="0" bIns="0">
            <a:spAutoFit/>
          </a:bodyPr>
          <a:lstStyle/>
          <a:p>
            <a:pPr defTabSz="381000" eaLnBrk="1" hangingPunct="1"/>
            <a:r>
              <a:rPr lang="en-US" altLang="en-US" sz="3200" b="1" u="sng" dirty="0" smtClean="0">
                <a:solidFill>
                  <a:srgbClr val="A0D0FF"/>
                </a:solidFill>
                <a:latin typeface="Arial Narrow" panose="020B0606020202030204" pitchFamily="34" charset="0"/>
              </a:rPr>
              <a:t>Rule 8 - Church history is important, but not decisive,</a:t>
            </a:r>
            <a:br>
              <a:rPr lang="en-US" altLang="en-US" sz="3200" b="1" u="sng" dirty="0" smtClean="0">
                <a:solidFill>
                  <a:srgbClr val="A0D0FF"/>
                </a:solidFill>
                <a:latin typeface="Arial Narrow" panose="020B0606020202030204" pitchFamily="34" charset="0"/>
              </a:rPr>
            </a:br>
            <a:r>
              <a:rPr lang="en-US" altLang="en-US" sz="3200" b="1" u="sng" dirty="0" smtClean="0">
                <a:solidFill>
                  <a:srgbClr val="A0D0FF"/>
                </a:solidFill>
                <a:latin typeface="Arial Narrow" panose="020B0606020202030204" pitchFamily="34" charset="0"/>
              </a:rPr>
              <a:t> in the interpretation of Scripture</a:t>
            </a:r>
            <a:r>
              <a:rPr lang="en-US" altLang="en-US" sz="3200" b="1" dirty="0" smtClean="0">
                <a:solidFill>
                  <a:srgbClr val="FFFF99"/>
                </a:solidFill>
                <a:latin typeface="Arial Narrow" panose="020B0606020202030204" pitchFamily="34" charset="0"/>
              </a:rPr>
              <a:t>  pp 238-239</a:t>
            </a:r>
            <a:endParaRPr lang="en-US" altLang="en-US" sz="3200" b="1" dirty="0" smtClean="0">
              <a:solidFill>
                <a:srgbClr val="FFFF99"/>
              </a:solidFill>
              <a:latin typeface="Arial Narrow" panose="020B0606020202030204" pitchFamily="34" charset="0"/>
            </a:endParaRPr>
          </a:p>
        </p:txBody>
      </p:sp>
      <p:sp>
        <p:nvSpPr>
          <p:cNvPr id="56323" name="Rectangle 3"/>
          <p:cNvSpPr>
            <a:spLocks noGrp="1" noChangeArrowheads="1"/>
          </p:cNvSpPr>
          <p:nvPr>
            <p:ph type="body" idx="4294967295"/>
          </p:nvPr>
        </p:nvSpPr>
        <p:spPr>
          <a:xfrm>
            <a:off x="0" y="1017542"/>
            <a:ext cx="9144000" cy="5840457"/>
          </a:xfrm>
          <a:noFill/>
        </p:spPr>
        <p:txBody>
          <a:bodyPr/>
          <a:lstStyle/>
          <a:p>
            <a:pPr marL="344488" indent="-344488" eaLnBrk="1" hangingPunct="1">
              <a:buNone/>
            </a:pPr>
            <a:r>
              <a:rPr lang="en-US" altLang="en-US" sz="3200" b="1" dirty="0" smtClean="0">
                <a:solidFill>
                  <a:srgbClr val="FFFFFF"/>
                </a:solidFill>
                <a:latin typeface="Arial Narrow" panose="020B0606020202030204" pitchFamily="34" charset="0"/>
              </a:rPr>
              <a:t>2</a:t>
            </a:r>
            <a:r>
              <a:rPr lang="en-US" altLang="en-US" sz="3200" b="1" dirty="0">
                <a:solidFill>
                  <a:srgbClr val="FFFFFF"/>
                </a:solidFill>
                <a:latin typeface="Arial Narrow" panose="020B0606020202030204" pitchFamily="34" charset="0"/>
              </a:rPr>
              <a:t>. Name several doctrines or truths that other Christian groups believe but which you reject because you do not find them in the Scriptures (Avoid cults and sects in your examples</a:t>
            </a:r>
            <a:r>
              <a:rPr lang="en-US" altLang="en-US" sz="3200" b="1" dirty="0" smtClean="0">
                <a:solidFill>
                  <a:srgbClr val="FFFFFF"/>
                </a:solidFill>
                <a:latin typeface="Arial Narrow" panose="020B0606020202030204" pitchFamily="34" charset="0"/>
              </a:rPr>
              <a:t>)</a:t>
            </a:r>
          </a:p>
          <a:p>
            <a:pPr lvl="1" eaLnBrk="1" hangingPunct="1">
              <a:buFont typeface="Arial" panose="020B0604020202020204" pitchFamily="34" charset="0"/>
              <a:buChar char="•"/>
            </a:pPr>
            <a:r>
              <a:rPr lang="en-US" altLang="en-US" sz="3200" b="1" dirty="0">
                <a:solidFill>
                  <a:srgbClr val="FFFFFF"/>
                </a:solidFill>
                <a:latin typeface="Arial Narrow" panose="020B0606020202030204" pitchFamily="34" charset="0"/>
              </a:rPr>
              <a:t> </a:t>
            </a:r>
            <a:r>
              <a:rPr lang="en-US" altLang="en-US" sz="3200" b="1" i="1" dirty="0">
                <a:solidFill>
                  <a:srgbClr val="FFFFFF"/>
                </a:solidFill>
                <a:latin typeface="Arial Narrow" panose="020B0606020202030204" pitchFamily="34" charset="0"/>
              </a:rPr>
              <a:t>Apostolic </a:t>
            </a:r>
            <a:r>
              <a:rPr lang="en-US" altLang="en-US" sz="3200" b="1" i="1" dirty="0" smtClean="0">
                <a:solidFill>
                  <a:srgbClr val="FFFFFF"/>
                </a:solidFill>
                <a:latin typeface="Arial Narrow" panose="020B0606020202030204" pitchFamily="34" charset="0"/>
              </a:rPr>
              <a:t>succession</a:t>
            </a:r>
          </a:p>
          <a:p>
            <a:pPr lvl="1" eaLnBrk="1" hangingPunct="1">
              <a:buFont typeface="Arial" panose="020B0604020202020204" pitchFamily="34" charset="0"/>
              <a:buChar char="•"/>
            </a:pPr>
            <a:r>
              <a:rPr lang="en-US" altLang="en-US" sz="3200" b="1" i="1" dirty="0" smtClean="0">
                <a:solidFill>
                  <a:srgbClr val="FFFFFF"/>
                </a:solidFill>
                <a:latin typeface="Arial Narrow" panose="020B0606020202030204" pitchFamily="34" charset="0"/>
              </a:rPr>
              <a:t>Church </a:t>
            </a:r>
            <a:r>
              <a:rPr lang="en-US" altLang="en-US" sz="3200" b="1" i="1" dirty="0">
                <a:solidFill>
                  <a:srgbClr val="FFFFFF"/>
                </a:solidFill>
                <a:latin typeface="Arial Narrow" panose="020B0606020202030204" pitchFamily="34" charset="0"/>
              </a:rPr>
              <a:t>polity / hierarchy </a:t>
            </a:r>
            <a:endParaRPr lang="en-US" altLang="en-US" sz="3200" b="1" i="1" dirty="0" smtClean="0">
              <a:solidFill>
                <a:srgbClr val="FFFFFF"/>
              </a:solidFill>
              <a:latin typeface="Arial Narrow" panose="020B0606020202030204" pitchFamily="34" charset="0"/>
            </a:endParaRPr>
          </a:p>
          <a:p>
            <a:pPr lvl="1" eaLnBrk="1" hangingPunct="1">
              <a:buFont typeface="Arial" panose="020B0604020202020204" pitchFamily="34" charset="0"/>
              <a:buChar char="•"/>
            </a:pPr>
            <a:r>
              <a:rPr lang="en-US" altLang="en-US" sz="3200" b="1" i="1" dirty="0" smtClean="0">
                <a:solidFill>
                  <a:srgbClr val="FFFFFF"/>
                </a:solidFill>
                <a:latin typeface="Arial Narrow" panose="020B0606020202030204" pitchFamily="34" charset="0"/>
              </a:rPr>
              <a:t>Trans-substantiation</a:t>
            </a:r>
            <a:endParaRPr lang="en-US" altLang="en-US" sz="3200" b="1" i="1" dirty="0">
              <a:solidFill>
                <a:srgbClr val="FFFFFF"/>
              </a:solidFill>
              <a:latin typeface="Arial Narrow" panose="020B0606020202030204" pitchFamily="34" charset="0"/>
            </a:endParaRPr>
          </a:p>
          <a:p>
            <a:pPr lvl="1" eaLnBrk="1" hangingPunct="1">
              <a:buFont typeface="Arial" panose="020B0604020202020204" pitchFamily="34" charset="0"/>
              <a:buChar char="•"/>
            </a:pPr>
            <a:r>
              <a:rPr lang="en-US" altLang="en-US" sz="3200" b="1" i="1" dirty="0" smtClean="0">
                <a:solidFill>
                  <a:srgbClr val="FFFFFF"/>
                </a:solidFill>
                <a:latin typeface="Arial Narrow" panose="020B0606020202030204" pitchFamily="34" charset="0"/>
              </a:rPr>
              <a:t>Infant </a:t>
            </a:r>
            <a:r>
              <a:rPr lang="en-US" altLang="en-US" sz="3200" b="1" i="1" dirty="0">
                <a:solidFill>
                  <a:srgbClr val="FFFFFF"/>
                </a:solidFill>
                <a:latin typeface="Arial Narrow" panose="020B0606020202030204" pitchFamily="34" charset="0"/>
              </a:rPr>
              <a:t>baptism </a:t>
            </a:r>
            <a:endParaRPr lang="en-US" altLang="en-US" sz="3200" b="1" i="1" dirty="0" smtClean="0">
              <a:solidFill>
                <a:srgbClr val="FFFFFF"/>
              </a:solidFill>
              <a:latin typeface="Arial Narrow" panose="020B0606020202030204" pitchFamily="34" charset="0"/>
            </a:endParaRPr>
          </a:p>
          <a:p>
            <a:pPr lvl="1" eaLnBrk="1" hangingPunct="1">
              <a:buFont typeface="Arial" panose="020B0604020202020204" pitchFamily="34" charset="0"/>
              <a:buChar char="•"/>
            </a:pPr>
            <a:r>
              <a:rPr lang="en-US" altLang="en-US" sz="3200" b="1" i="1" dirty="0" err="1" smtClean="0">
                <a:solidFill>
                  <a:srgbClr val="FFFFFF"/>
                </a:solidFill>
                <a:latin typeface="Arial Narrow" panose="020B0606020202030204" pitchFamily="34" charset="0"/>
              </a:rPr>
              <a:t>Amillennialism</a:t>
            </a:r>
            <a:r>
              <a:rPr lang="en-US" altLang="en-US" sz="3200" b="1" i="1" dirty="0" smtClean="0">
                <a:solidFill>
                  <a:srgbClr val="FFFFFF"/>
                </a:solidFill>
                <a:latin typeface="Arial Narrow" panose="020B0606020202030204" pitchFamily="34" charset="0"/>
              </a:rPr>
              <a:t> </a:t>
            </a:r>
            <a:r>
              <a:rPr lang="en-US" altLang="en-US" sz="3200" b="1" i="1" dirty="0">
                <a:solidFill>
                  <a:srgbClr val="FFFFFF"/>
                </a:solidFill>
                <a:latin typeface="Arial Narrow" panose="020B0606020202030204" pitchFamily="34" charset="0"/>
              </a:rPr>
              <a:t>/ post-millennialism</a:t>
            </a:r>
          </a:p>
        </p:txBody>
      </p:sp>
    </p:spTree>
    <p:extLst>
      <p:ext uri="{BB962C8B-B14F-4D97-AF65-F5344CB8AC3E}">
        <p14:creationId xmlns:p14="http://schemas.microsoft.com/office/powerpoint/2010/main" val="319047272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par>
                          <p:cTn id="7" fill="hold">
                            <p:stCondLst>
                              <p:cond delay="0"/>
                            </p:stCondLst>
                            <p:childTnLst>
                              <p:par>
                                <p:cTn id="8" presetID="16" presetClass="entr" presetSubtype="37" fill="hold" grpId="0" nodeType="afterEffect">
                                  <p:stCondLst>
                                    <p:cond delay="0"/>
                                  </p:stCondLst>
                                  <p:childTnLst>
                                    <p:set>
                                      <p:cBhvr>
                                        <p:cTn id="9" dur="1" fill="hold">
                                          <p:stCondLst>
                                            <p:cond delay="0"/>
                                          </p:stCondLst>
                                        </p:cTn>
                                        <p:tgtEl>
                                          <p:spTgt spid="56323">
                                            <p:txEl>
                                              <p:pRg st="0" end="0"/>
                                            </p:txEl>
                                          </p:spTgt>
                                        </p:tgtEl>
                                        <p:attrNameLst>
                                          <p:attrName>style.visibility</p:attrName>
                                        </p:attrNameLst>
                                      </p:cBhvr>
                                      <p:to>
                                        <p:strVal val="visible"/>
                                      </p:to>
                                    </p:set>
                                    <p:animEffect transition="in" filter="barn(outVertical)">
                                      <p:cBhvr>
                                        <p:cTn id="10" dur="500"/>
                                        <p:tgtEl>
                                          <p:spTgt spid="56323">
                                            <p:txEl>
                                              <p:pRg st="0" end="0"/>
                                            </p:txEl>
                                          </p:spTgt>
                                        </p:tgtEl>
                                      </p:cBhvr>
                                    </p:animEffect>
                                  </p:childTnLst>
                                </p:cTn>
                              </p:par>
                            </p:childTnLst>
                          </p:cTn>
                        </p:par>
                        <p:par>
                          <p:cTn id="11" fill="hold">
                            <p:stCondLst>
                              <p:cond delay="500"/>
                            </p:stCondLst>
                            <p:childTnLst>
                              <p:par>
                                <p:cTn id="12" presetID="16" presetClass="entr" presetSubtype="37" fill="hold" grpId="0" nodeType="afterEffect">
                                  <p:stCondLst>
                                    <p:cond delay="0"/>
                                  </p:stCondLst>
                                  <p:childTnLst>
                                    <p:set>
                                      <p:cBhvr>
                                        <p:cTn id="13" dur="1" fill="hold">
                                          <p:stCondLst>
                                            <p:cond delay="0"/>
                                          </p:stCondLst>
                                        </p:cTn>
                                        <p:tgtEl>
                                          <p:spTgt spid="56323">
                                            <p:txEl>
                                              <p:pRg st="1" end="1"/>
                                            </p:txEl>
                                          </p:spTgt>
                                        </p:tgtEl>
                                        <p:attrNameLst>
                                          <p:attrName>style.visibility</p:attrName>
                                        </p:attrNameLst>
                                      </p:cBhvr>
                                      <p:to>
                                        <p:strVal val="visible"/>
                                      </p:to>
                                    </p:set>
                                    <p:animEffect transition="in" filter="barn(outVertical)">
                                      <p:cBhvr>
                                        <p:cTn id="14" dur="500"/>
                                        <p:tgtEl>
                                          <p:spTgt spid="56323">
                                            <p:txEl>
                                              <p:pRg st="1" end="1"/>
                                            </p:txEl>
                                          </p:spTgt>
                                        </p:tgtEl>
                                      </p:cBhvr>
                                    </p:animEffect>
                                  </p:childTnLst>
                                </p:cTn>
                              </p:par>
                            </p:childTnLst>
                          </p:cTn>
                        </p:par>
                        <p:par>
                          <p:cTn id="15" fill="hold">
                            <p:stCondLst>
                              <p:cond delay="1000"/>
                            </p:stCondLst>
                            <p:childTnLst>
                              <p:par>
                                <p:cTn id="16" presetID="16" presetClass="entr" presetSubtype="37" fill="hold" grpId="0" nodeType="afterEffect">
                                  <p:stCondLst>
                                    <p:cond delay="1000"/>
                                  </p:stCondLst>
                                  <p:childTnLst>
                                    <p:set>
                                      <p:cBhvr>
                                        <p:cTn id="17" dur="1" fill="hold">
                                          <p:stCondLst>
                                            <p:cond delay="0"/>
                                          </p:stCondLst>
                                        </p:cTn>
                                        <p:tgtEl>
                                          <p:spTgt spid="56323">
                                            <p:txEl>
                                              <p:pRg st="2" end="2"/>
                                            </p:txEl>
                                          </p:spTgt>
                                        </p:tgtEl>
                                        <p:attrNameLst>
                                          <p:attrName>style.visibility</p:attrName>
                                        </p:attrNameLst>
                                      </p:cBhvr>
                                      <p:to>
                                        <p:strVal val="visible"/>
                                      </p:to>
                                    </p:set>
                                    <p:animEffect transition="in" filter="barn(outVertical)">
                                      <p:cBhvr>
                                        <p:cTn id="18" dur="500"/>
                                        <p:tgtEl>
                                          <p:spTgt spid="56323">
                                            <p:txEl>
                                              <p:pRg st="2" end="2"/>
                                            </p:txEl>
                                          </p:spTgt>
                                        </p:tgtEl>
                                      </p:cBhvr>
                                    </p:animEffect>
                                  </p:childTnLst>
                                </p:cTn>
                              </p:par>
                            </p:childTnLst>
                          </p:cTn>
                        </p:par>
                        <p:par>
                          <p:cTn id="19" fill="hold">
                            <p:stCondLst>
                              <p:cond delay="2500"/>
                            </p:stCondLst>
                            <p:childTnLst>
                              <p:par>
                                <p:cTn id="20" presetID="16" presetClass="entr" presetSubtype="37" fill="hold" grpId="0" nodeType="afterEffect">
                                  <p:stCondLst>
                                    <p:cond delay="1000"/>
                                  </p:stCondLst>
                                  <p:childTnLst>
                                    <p:set>
                                      <p:cBhvr>
                                        <p:cTn id="21" dur="1" fill="hold">
                                          <p:stCondLst>
                                            <p:cond delay="0"/>
                                          </p:stCondLst>
                                        </p:cTn>
                                        <p:tgtEl>
                                          <p:spTgt spid="56323">
                                            <p:txEl>
                                              <p:pRg st="3" end="3"/>
                                            </p:txEl>
                                          </p:spTgt>
                                        </p:tgtEl>
                                        <p:attrNameLst>
                                          <p:attrName>style.visibility</p:attrName>
                                        </p:attrNameLst>
                                      </p:cBhvr>
                                      <p:to>
                                        <p:strVal val="visible"/>
                                      </p:to>
                                    </p:set>
                                    <p:animEffect transition="in" filter="barn(outVertical)">
                                      <p:cBhvr>
                                        <p:cTn id="22" dur="500"/>
                                        <p:tgtEl>
                                          <p:spTgt spid="56323">
                                            <p:txEl>
                                              <p:pRg st="3" end="3"/>
                                            </p:txEl>
                                          </p:spTgt>
                                        </p:tgtEl>
                                      </p:cBhvr>
                                    </p:animEffect>
                                  </p:childTnLst>
                                </p:cTn>
                              </p:par>
                            </p:childTnLst>
                          </p:cTn>
                        </p:par>
                        <p:par>
                          <p:cTn id="23" fill="hold">
                            <p:stCondLst>
                              <p:cond delay="4000"/>
                            </p:stCondLst>
                            <p:childTnLst>
                              <p:par>
                                <p:cTn id="24" presetID="16" presetClass="entr" presetSubtype="37" fill="hold" grpId="0" nodeType="afterEffect">
                                  <p:stCondLst>
                                    <p:cond delay="1000"/>
                                  </p:stCondLst>
                                  <p:childTnLst>
                                    <p:set>
                                      <p:cBhvr>
                                        <p:cTn id="25" dur="1" fill="hold">
                                          <p:stCondLst>
                                            <p:cond delay="0"/>
                                          </p:stCondLst>
                                        </p:cTn>
                                        <p:tgtEl>
                                          <p:spTgt spid="56323">
                                            <p:txEl>
                                              <p:pRg st="4" end="4"/>
                                            </p:txEl>
                                          </p:spTgt>
                                        </p:tgtEl>
                                        <p:attrNameLst>
                                          <p:attrName>style.visibility</p:attrName>
                                        </p:attrNameLst>
                                      </p:cBhvr>
                                      <p:to>
                                        <p:strVal val="visible"/>
                                      </p:to>
                                    </p:set>
                                    <p:animEffect transition="in" filter="barn(outVertical)">
                                      <p:cBhvr>
                                        <p:cTn id="26" dur="500"/>
                                        <p:tgtEl>
                                          <p:spTgt spid="56323">
                                            <p:txEl>
                                              <p:pRg st="4" end="4"/>
                                            </p:txEl>
                                          </p:spTgt>
                                        </p:tgtEl>
                                      </p:cBhvr>
                                    </p:animEffect>
                                  </p:childTnLst>
                                </p:cTn>
                              </p:par>
                            </p:childTnLst>
                          </p:cTn>
                        </p:par>
                        <p:par>
                          <p:cTn id="27" fill="hold">
                            <p:stCondLst>
                              <p:cond delay="5500"/>
                            </p:stCondLst>
                            <p:childTnLst>
                              <p:par>
                                <p:cTn id="28" presetID="16" presetClass="entr" presetSubtype="37" fill="hold" grpId="0" nodeType="afterEffect">
                                  <p:stCondLst>
                                    <p:cond delay="1000"/>
                                  </p:stCondLst>
                                  <p:childTnLst>
                                    <p:set>
                                      <p:cBhvr>
                                        <p:cTn id="29" dur="1" fill="hold">
                                          <p:stCondLst>
                                            <p:cond delay="0"/>
                                          </p:stCondLst>
                                        </p:cTn>
                                        <p:tgtEl>
                                          <p:spTgt spid="56323">
                                            <p:txEl>
                                              <p:pRg st="5" end="5"/>
                                            </p:txEl>
                                          </p:spTgt>
                                        </p:tgtEl>
                                        <p:attrNameLst>
                                          <p:attrName>style.visibility</p:attrName>
                                        </p:attrNameLst>
                                      </p:cBhvr>
                                      <p:to>
                                        <p:strVal val="visible"/>
                                      </p:to>
                                    </p:set>
                                    <p:animEffect transition="in" filter="barn(outVertical)">
                                      <p:cBhvr>
                                        <p:cTn id="30" dur="500"/>
                                        <p:tgtEl>
                                          <p:spTgt spid="563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a:xfrm>
            <a:off x="0" y="32657"/>
            <a:ext cx="9144000" cy="984885"/>
          </a:xfrm>
          <a:noFill/>
        </p:spPr>
        <p:txBody>
          <a:bodyPr lIns="0" tIns="0" rIns="0" bIns="0">
            <a:spAutoFit/>
          </a:bodyPr>
          <a:lstStyle/>
          <a:p>
            <a:pPr defTabSz="381000" eaLnBrk="1" hangingPunct="1"/>
            <a:r>
              <a:rPr lang="en-US" altLang="en-US" sz="3200" b="1" u="sng" dirty="0" smtClean="0">
                <a:solidFill>
                  <a:srgbClr val="A0D0FF"/>
                </a:solidFill>
                <a:latin typeface="Arial Narrow" panose="020B0606020202030204" pitchFamily="34" charset="0"/>
              </a:rPr>
              <a:t>Rule 8 - Church history is important, but not decisive,</a:t>
            </a:r>
            <a:br>
              <a:rPr lang="en-US" altLang="en-US" sz="3200" b="1" u="sng" dirty="0" smtClean="0">
                <a:solidFill>
                  <a:srgbClr val="A0D0FF"/>
                </a:solidFill>
                <a:latin typeface="Arial Narrow" panose="020B0606020202030204" pitchFamily="34" charset="0"/>
              </a:rPr>
            </a:br>
            <a:r>
              <a:rPr lang="en-US" altLang="en-US" sz="3200" b="1" u="sng" dirty="0" smtClean="0">
                <a:solidFill>
                  <a:srgbClr val="A0D0FF"/>
                </a:solidFill>
                <a:latin typeface="Arial Narrow" panose="020B0606020202030204" pitchFamily="34" charset="0"/>
              </a:rPr>
              <a:t> in the interpretation of Scripture</a:t>
            </a:r>
            <a:r>
              <a:rPr lang="en-US" altLang="en-US" sz="3200" b="1" dirty="0" smtClean="0">
                <a:solidFill>
                  <a:srgbClr val="FFFF99"/>
                </a:solidFill>
                <a:latin typeface="Arial Narrow" panose="020B0606020202030204" pitchFamily="34" charset="0"/>
              </a:rPr>
              <a:t>  pp 238-239</a:t>
            </a:r>
            <a:endParaRPr lang="en-US" altLang="en-US" sz="3200" b="1" dirty="0" smtClean="0">
              <a:solidFill>
                <a:srgbClr val="FFFF99"/>
              </a:solidFill>
              <a:latin typeface="Arial Narrow" panose="020B0606020202030204" pitchFamily="34" charset="0"/>
            </a:endParaRPr>
          </a:p>
        </p:txBody>
      </p:sp>
      <p:sp>
        <p:nvSpPr>
          <p:cNvPr id="56323" name="Rectangle 3"/>
          <p:cNvSpPr>
            <a:spLocks noGrp="1" noChangeArrowheads="1"/>
          </p:cNvSpPr>
          <p:nvPr>
            <p:ph type="body" idx="4294967295"/>
          </p:nvPr>
        </p:nvSpPr>
        <p:spPr>
          <a:xfrm>
            <a:off x="0" y="1017542"/>
            <a:ext cx="9144000" cy="5840457"/>
          </a:xfrm>
          <a:noFill/>
        </p:spPr>
        <p:txBody>
          <a:bodyPr/>
          <a:lstStyle/>
          <a:p>
            <a:pPr marL="344488" indent="-344488" eaLnBrk="1" hangingPunct="1">
              <a:buNone/>
            </a:pPr>
            <a:r>
              <a:rPr lang="en-US" altLang="en-US" sz="3200" b="1" dirty="0" smtClean="0">
                <a:solidFill>
                  <a:srgbClr val="FFFFFF"/>
                </a:solidFill>
                <a:latin typeface="Arial Narrow" panose="020B0606020202030204" pitchFamily="34" charset="0"/>
              </a:rPr>
              <a:t>    </a:t>
            </a:r>
            <a:r>
              <a:rPr lang="en-US" altLang="en-US" sz="3200" b="1" dirty="0">
                <a:solidFill>
                  <a:srgbClr val="FFFFFF"/>
                </a:solidFill>
                <a:latin typeface="Arial Narrow" panose="020B0606020202030204" pitchFamily="34" charset="0"/>
              </a:rPr>
              <a:t>Corollary: The church does not determine what the Bible teaches; the Bible determines what the church </a:t>
            </a:r>
            <a:r>
              <a:rPr lang="en-US" altLang="en-US" sz="3200" b="1" dirty="0" smtClean="0">
                <a:solidFill>
                  <a:srgbClr val="FFFFFF"/>
                </a:solidFill>
                <a:latin typeface="Arial Narrow" panose="020B0606020202030204" pitchFamily="34" charset="0"/>
              </a:rPr>
              <a:t>teaches</a:t>
            </a:r>
            <a:r>
              <a:rPr lang="en-US" altLang="en-US" sz="3200" b="1" dirty="0">
                <a:solidFill>
                  <a:srgbClr val="FFFFFF"/>
                </a:solidFill>
                <a:latin typeface="Arial Narrow" panose="020B0606020202030204" pitchFamily="34" charset="0"/>
              </a:rPr>
              <a:t>.</a:t>
            </a:r>
            <a:endParaRPr lang="en-US" altLang="en-US" sz="3200" b="1" i="1" dirty="0">
              <a:solidFill>
                <a:srgbClr val="FFFFFF"/>
              </a:solidFill>
              <a:latin typeface="Arial Narrow" panose="020B0606020202030204" pitchFamily="34" charset="0"/>
            </a:endParaRPr>
          </a:p>
        </p:txBody>
      </p:sp>
    </p:spTree>
    <p:extLst>
      <p:ext uri="{BB962C8B-B14F-4D97-AF65-F5344CB8AC3E}">
        <p14:creationId xmlns:p14="http://schemas.microsoft.com/office/powerpoint/2010/main" val="72876108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par>
                          <p:cTn id="7" fill="hold">
                            <p:stCondLst>
                              <p:cond delay="0"/>
                            </p:stCondLst>
                            <p:childTnLst>
                              <p:par>
                                <p:cTn id="8" presetID="16" presetClass="entr" presetSubtype="37" fill="hold" grpId="0" nodeType="afterEffect">
                                  <p:stCondLst>
                                    <p:cond delay="0"/>
                                  </p:stCondLst>
                                  <p:childTnLst>
                                    <p:set>
                                      <p:cBhvr>
                                        <p:cTn id="9" dur="1" fill="hold">
                                          <p:stCondLst>
                                            <p:cond delay="0"/>
                                          </p:stCondLst>
                                        </p:cTn>
                                        <p:tgtEl>
                                          <p:spTgt spid="56323">
                                            <p:txEl>
                                              <p:pRg st="0" end="0"/>
                                            </p:txEl>
                                          </p:spTgt>
                                        </p:tgtEl>
                                        <p:attrNameLst>
                                          <p:attrName>style.visibility</p:attrName>
                                        </p:attrNameLst>
                                      </p:cBhvr>
                                      <p:to>
                                        <p:strVal val="visible"/>
                                      </p:to>
                                    </p:set>
                                    <p:animEffect transition="in" filter="barn(outVertical)">
                                      <p:cBhvr>
                                        <p:cTn id="10" dur="500"/>
                                        <p:tgtEl>
                                          <p:spTgt spid="563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idx="4294967295"/>
          </p:nvPr>
        </p:nvSpPr>
        <p:spPr>
          <a:xfrm>
            <a:off x="15551" y="0"/>
            <a:ext cx="9144000" cy="984885"/>
          </a:xfrm>
          <a:noFill/>
        </p:spPr>
        <p:txBody>
          <a:bodyPr lIns="0" tIns="0" rIns="0" bIns="0">
            <a:spAutoFit/>
          </a:bodyPr>
          <a:lstStyle/>
          <a:p>
            <a:pPr defTabSz="381000" eaLnBrk="1" hangingPunct="1"/>
            <a:r>
              <a:rPr lang="en-US" altLang="en-US" sz="3200" b="1" u="sng" dirty="0">
                <a:solidFill>
                  <a:srgbClr val="A0D0FF"/>
                </a:solidFill>
                <a:latin typeface="Arial Narrow" panose="020B0606020202030204" pitchFamily="34" charset="0"/>
              </a:rPr>
              <a:t>Rule 8 - Church history is important, but not decisive,</a:t>
            </a:r>
            <a:br>
              <a:rPr lang="en-US" altLang="en-US" sz="3200" b="1" u="sng" dirty="0">
                <a:solidFill>
                  <a:srgbClr val="A0D0FF"/>
                </a:solidFill>
                <a:latin typeface="Arial Narrow" panose="020B0606020202030204" pitchFamily="34" charset="0"/>
              </a:rPr>
            </a:br>
            <a:r>
              <a:rPr lang="en-US" altLang="en-US" sz="3200" b="1" u="sng" dirty="0">
                <a:solidFill>
                  <a:srgbClr val="A0D0FF"/>
                </a:solidFill>
                <a:latin typeface="Arial Narrow" panose="020B0606020202030204" pitchFamily="34" charset="0"/>
              </a:rPr>
              <a:t> in the interpretation of Scripture</a:t>
            </a:r>
            <a:r>
              <a:rPr lang="en-US" altLang="en-US" sz="3200" b="1" dirty="0">
                <a:solidFill>
                  <a:srgbClr val="FFFF99"/>
                </a:solidFill>
                <a:latin typeface="Arial Narrow" panose="020B0606020202030204" pitchFamily="34" charset="0"/>
              </a:rPr>
              <a:t>  pp 238-239</a:t>
            </a:r>
            <a:endParaRPr lang="en-US" altLang="en-US" sz="3600" b="1" dirty="0" smtClean="0">
              <a:solidFill>
                <a:srgbClr val="FFFF99"/>
              </a:solidFill>
              <a:latin typeface="Arial Narrow" panose="020B0606020202030204" pitchFamily="34" charset="0"/>
            </a:endParaRPr>
          </a:p>
        </p:txBody>
      </p:sp>
      <p:sp>
        <p:nvSpPr>
          <p:cNvPr id="57347" name="Rectangle 3"/>
          <p:cNvSpPr>
            <a:spLocks noGrp="1" noChangeArrowheads="1"/>
          </p:cNvSpPr>
          <p:nvPr>
            <p:ph type="body" idx="4294967295"/>
          </p:nvPr>
        </p:nvSpPr>
        <p:spPr>
          <a:xfrm>
            <a:off x="0" y="984885"/>
            <a:ext cx="9144000" cy="5873115"/>
          </a:xfrm>
          <a:noFill/>
        </p:spPr>
        <p:txBody>
          <a:bodyPr/>
          <a:lstStyle/>
          <a:p>
            <a:pPr marL="401638" indent="-401638" eaLnBrk="1" hangingPunct="1">
              <a:buNone/>
            </a:pPr>
            <a:r>
              <a:rPr lang="en-US" altLang="en-US" sz="3200" b="1" dirty="0">
                <a:solidFill>
                  <a:srgbClr val="FFFFFF"/>
                </a:solidFill>
                <a:latin typeface="Arial Narrow" panose="020B0606020202030204" pitchFamily="34" charset="0"/>
              </a:rPr>
              <a:t>3. Give a current illustration of evangelical Christianity wrestling with this corollary</a:t>
            </a:r>
            <a:r>
              <a:rPr lang="en-US" altLang="en-US" sz="3200" b="1" dirty="0" smtClean="0">
                <a:solidFill>
                  <a:srgbClr val="FFFFFF"/>
                </a:solidFill>
                <a:latin typeface="Arial Narrow" panose="020B0606020202030204" pitchFamily="34" charset="0"/>
              </a:rPr>
              <a:t>:</a:t>
            </a:r>
            <a:endParaRPr lang="en-US" altLang="en-US" sz="3200" b="1" dirty="0">
              <a:solidFill>
                <a:srgbClr val="FFFFFF"/>
              </a:solidFill>
              <a:latin typeface="Arial Narrow" panose="020B0606020202030204" pitchFamily="34" charset="0"/>
            </a:endParaRPr>
          </a:p>
          <a:p>
            <a:pPr lvl="1" eaLnBrk="1" hangingPunct="1">
              <a:buFont typeface="Arial" panose="020B0604020202020204" pitchFamily="34" charset="0"/>
              <a:buChar char="•"/>
            </a:pPr>
            <a:r>
              <a:rPr lang="en-US" altLang="en-US" sz="3200" b="1" dirty="0">
                <a:solidFill>
                  <a:srgbClr val="FFFFFF"/>
                </a:solidFill>
                <a:latin typeface="Arial Narrow" panose="020B0606020202030204" pitchFamily="34" charset="0"/>
              </a:rPr>
              <a:t> </a:t>
            </a:r>
            <a:endParaRPr lang="en-US" altLang="en-US" sz="3200" b="1" dirty="0" smtClean="0">
              <a:solidFill>
                <a:srgbClr val="FFFFFF"/>
              </a:solidFill>
              <a:latin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childTnLst>
                                </p:cTn>
                              </p:par>
                            </p:childTnLst>
                          </p:cTn>
                        </p:par>
                        <p:par>
                          <p:cTn id="7" fill="hold" nodeType="withGroup">
                            <p:stCondLst>
                              <p:cond delay="0"/>
                            </p:stCondLst>
                            <p:childTnLst>
                              <p:par>
                                <p:cTn id="8" presetID="12" presetClass="entr" presetSubtype="4" fill="hold" grpId="0" nodeType="afterEffect">
                                  <p:stCondLst>
                                    <p:cond delay="0"/>
                                  </p:stCondLst>
                                  <p:childTnLst>
                                    <p:set>
                                      <p:cBhvr>
                                        <p:cTn id="9" dur="1" fill="hold">
                                          <p:stCondLst>
                                            <p:cond delay="0"/>
                                          </p:stCondLst>
                                        </p:cTn>
                                        <p:tgtEl>
                                          <p:spTgt spid="57347">
                                            <p:txEl>
                                              <p:pRg st="0" end="0"/>
                                            </p:txEl>
                                          </p:spTgt>
                                        </p:tgtEl>
                                        <p:attrNameLst>
                                          <p:attrName>style.visibility</p:attrName>
                                        </p:attrNameLst>
                                      </p:cBhvr>
                                      <p:to>
                                        <p:strVal val="visible"/>
                                      </p:to>
                                    </p:set>
                                    <p:animEffect transition="in" filter="slide(fromBottom)">
                                      <p:cBhvr>
                                        <p:cTn id="10" dur="500"/>
                                        <p:tgtEl>
                                          <p:spTgt spid="57347">
                                            <p:txEl>
                                              <p:pRg st="0" end="0"/>
                                            </p:txEl>
                                          </p:spTgt>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57347">
                                            <p:txEl>
                                              <p:pRg st="1" end="1"/>
                                            </p:txEl>
                                          </p:spTgt>
                                        </p:tgtEl>
                                        <p:attrNameLst>
                                          <p:attrName>style.visibility</p:attrName>
                                        </p:attrNameLst>
                                      </p:cBhvr>
                                      <p:to>
                                        <p:strVal val="visible"/>
                                      </p:to>
                                    </p:set>
                                    <p:animEffect transition="in" filter="slide(fromBottom)">
                                      <p:cBhvr>
                                        <p:cTn id="13" dur="500"/>
                                        <p:tgtEl>
                                          <p:spTgt spid="573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idx="4294967295"/>
          </p:nvPr>
        </p:nvSpPr>
        <p:spPr>
          <a:xfrm>
            <a:off x="15551" y="0"/>
            <a:ext cx="9144000" cy="984885"/>
          </a:xfrm>
          <a:noFill/>
        </p:spPr>
        <p:txBody>
          <a:bodyPr lIns="0" tIns="0" rIns="0" bIns="0">
            <a:spAutoFit/>
          </a:bodyPr>
          <a:lstStyle/>
          <a:p>
            <a:pPr defTabSz="381000" eaLnBrk="1" hangingPunct="1"/>
            <a:r>
              <a:rPr lang="en-US" altLang="en-US" sz="3200" b="1" u="sng" dirty="0">
                <a:solidFill>
                  <a:srgbClr val="A0D0FF"/>
                </a:solidFill>
                <a:latin typeface="Arial Narrow" panose="020B0606020202030204" pitchFamily="34" charset="0"/>
              </a:rPr>
              <a:t>Rule 8 - Church history is important, but not decisive,</a:t>
            </a:r>
            <a:br>
              <a:rPr lang="en-US" altLang="en-US" sz="3200" b="1" u="sng" dirty="0">
                <a:solidFill>
                  <a:srgbClr val="A0D0FF"/>
                </a:solidFill>
                <a:latin typeface="Arial Narrow" panose="020B0606020202030204" pitchFamily="34" charset="0"/>
              </a:rPr>
            </a:br>
            <a:r>
              <a:rPr lang="en-US" altLang="en-US" sz="3200" b="1" u="sng" dirty="0">
                <a:solidFill>
                  <a:srgbClr val="A0D0FF"/>
                </a:solidFill>
                <a:latin typeface="Arial Narrow" panose="020B0606020202030204" pitchFamily="34" charset="0"/>
              </a:rPr>
              <a:t> in the interpretation of Scripture</a:t>
            </a:r>
            <a:r>
              <a:rPr lang="en-US" altLang="en-US" sz="3200" b="1" dirty="0">
                <a:solidFill>
                  <a:srgbClr val="FFFF99"/>
                </a:solidFill>
                <a:latin typeface="Arial Narrow" panose="020B0606020202030204" pitchFamily="34" charset="0"/>
              </a:rPr>
              <a:t>  pp 238-239</a:t>
            </a:r>
            <a:endParaRPr lang="en-US" altLang="en-US" sz="3600" b="1" dirty="0" smtClean="0">
              <a:solidFill>
                <a:srgbClr val="FFFF99"/>
              </a:solidFill>
              <a:latin typeface="Arial Narrow" panose="020B0606020202030204" pitchFamily="34" charset="0"/>
            </a:endParaRPr>
          </a:p>
        </p:txBody>
      </p:sp>
      <p:sp>
        <p:nvSpPr>
          <p:cNvPr id="57347" name="Rectangle 3"/>
          <p:cNvSpPr>
            <a:spLocks noGrp="1" noChangeArrowheads="1"/>
          </p:cNvSpPr>
          <p:nvPr>
            <p:ph type="body" idx="4294967295"/>
          </p:nvPr>
        </p:nvSpPr>
        <p:spPr>
          <a:xfrm>
            <a:off x="0" y="984885"/>
            <a:ext cx="9144000" cy="5873115"/>
          </a:xfrm>
          <a:noFill/>
        </p:spPr>
        <p:txBody>
          <a:bodyPr/>
          <a:lstStyle/>
          <a:p>
            <a:pPr marL="401638" indent="-401638" eaLnBrk="1" hangingPunct="1">
              <a:buNone/>
            </a:pPr>
            <a:r>
              <a:rPr lang="en-US" altLang="en-US" sz="3200" b="1" dirty="0">
                <a:solidFill>
                  <a:srgbClr val="FFFFFF"/>
                </a:solidFill>
                <a:latin typeface="Arial Narrow" panose="020B0606020202030204" pitchFamily="34" charset="0"/>
              </a:rPr>
              <a:t>3. Give a current illustration of evangelical Christianity wrestling with this corollary</a:t>
            </a:r>
            <a:r>
              <a:rPr lang="en-US" altLang="en-US" sz="3200" b="1" dirty="0" smtClean="0">
                <a:solidFill>
                  <a:srgbClr val="FFFFFF"/>
                </a:solidFill>
                <a:latin typeface="Arial Narrow" panose="020B0606020202030204" pitchFamily="34" charset="0"/>
              </a:rPr>
              <a:t>:</a:t>
            </a:r>
            <a:endParaRPr lang="en-US" altLang="en-US" sz="3200" b="1" dirty="0">
              <a:solidFill>
                <a:srgbClr val="FFFFFF"/>
              </a:solidFill>
              <a:latin typeface="Arial Narrow" panose="020B0606020202030204" pitchFamily="34" charset="0"/>
            </a:endParaRPr>
          </a:p>
          <a:p>
            <a:pPr lvl="1" eaLnBrk="1" hangingPunct="1">
              <a:buFont typeface="Arial" panose="020B0604020202020204" pitchFamily="34" charset="0"/>
              <a:buChar char="•"/>
            </a:pPr>
            <a:r>
              <a:rPr lang="en-US" altLang="en-US" sz="3200" b="1" i="1" dirty="0">
                <a:solidFill>
                  <a:srgbClr val="FFFFFF"/>
                </a:solidFill>
                <a:latin typeface="Arial Narrow" panose="020B0606020202030204" pitchFamily="34" charset="0"/>
              </a:rPr>
              <a:t> </a:t>
            </a:r>
            <a:r>
              <a:rPr lang="en-US" altLang="en-US" sz="3200" b="1" i="1" dirty="0" smtClean="0">
                <a:solidFill>
                  <a:srgbClr val="FFFFFF"/>
                </a:solidFill>
                <a:latin typeface="Arial Narrow" panose="020B0606020202030204" pitchFamily="34" charset="0"/>
              </a:rPr>
              <a:t>Legalism</a:t>
            </a:r>
          </a:p>
          <a:p>
            <a:pPr lvl="1" eaLnBrk="1" hangingPunct="1">
              <a:buFont typeface="Arial" panose="020B0604020202020204" pitchFamily="34" charset="0"/>
              <a:buChar char="•"/>
            </a:pPr>
            <a:r>
              <a:rPr lang="en-US" altLang="en-US" sz="3200" b="1" i="1" dirty="0" smtClean="0">
                <a:solidFill>
                  <a:srgbClr val="FFFFFF"/>
                </a:solidFill>
                <a:latin typeface="Arial Narrow" panose="020B0606020202030204" pitchFamily="34" charset="0"/>
              </a:rPr>
              <a:t>Charismatic movement</a:t>
            </a:r>
          </a:p>
          <a:p>
            <a:pPr lvl="1" eaLnBrk="1" hangingPunct="1">
              <a:buFont typeface="Arial" panose="020B0604020202020204" pitchFamily="34" charset="0"/>
              <a:buChar char="•"/>
            </a:pPr>
            <a:r>
              <a:rPr lang="en-US" altLang="en-US" sz="3200" b="1" i="1" dirty="0" smtClean="0">
                <a:solidFill>
                  <a:srgbClr val="FFFFFF"/>
                </a:solidFill>
                <a:latin typeface="Arial Narrow" panose="020B0606020202030204" pitchFamily="34" charset="0"/>
              </a:rPr>
              <a:t>Ecumenical movement</a:t>
            </a:r>
          </a:p>
          <a:p>
            <a:pPr lvl="1" eaLnBrk="1" hangingPunct="1">
              <a:buFont typeface="Arial" panose="020B0604020202020204" pitchFamily="34" charset="0"/>
              <a:buChar char="•"/>
            </a:pPr>
            <a:r>
              <a:rPr lang="en-US" altLang="en-US" sz="3200" b="1" i="1" dirty="0" smtClean="0">
                <a:solidFill>
                  <a:srgbClr val="FFFFFF"/>
                </a:solidFill>
                <a:latin typeface="Arial Narrow" panose="020B0606020202030204" pitchFamily="34" charset="0"/>
              </a:rPr>
              <a:t>Emergent church</a:t>
            </a:r>
          </a:p>
          <a:p>
            <a:pPr lvl="1" eaLnBrk="1" hangingPunct="1">
              <a:buFont typeface="Arial" panose="020B0604020202020204" pitchFamily="34" charset="0"/>
              <a:buChar char="•"/>
            </a:pPr>
            <a:r>
              <a:rPr lang="en-US" altLang="en-US" sz="3200" b="1" i="1" dirty="0" smtClean="0">
                <a:solidFill>
                  <a:srgbClr val="FFFFFF"/>
                </a:solidFill>
                <a:latin typeface="Arial Narrow" panose="020B0606020202030204" pitchFamily="34" charset="0"/>
              </a:rPr>
              <a:t>Social justice </a:t>
            </a:r>
          </a:p>
        </p:txBody>
      </p:sp>
    </p:spTree>
    <p:extLst>
      <p:ext uri="{BB962C8B-B14F-4D97-AF65-F5344CB8AC3E}">
        <p14:creationId xmlns:p14="http://schemas.microsoft.com/office/powerpoint/2010/main" val="107334698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childTnLst>
                                </p:cTn>
                              </p:par>
                            </p:childTnLst>
                          </p:cTn>
                        </p:par>
                        <p:par>
                          <p:cTn id="7" fill="hold" nodeType="withGroup">
                            <p:stCondLst>
                              <p:cond delay="0"/>
                            </p:stCondLst>
                            <p:childTnLst>
                              <p:par>
                                <p:cTn id="8" presetID="12" presetClass="entr" presetSubtype="4" fill="hold" grpId="0" nodeType="afterEffect">
                                  <p:stCondLst>
                                    <p:cond delay="0"/>
                                  </p:stCondLst>
                                  <p:childTnLst>
                                    <p:set>
                                      <p:cBhvr>
                                        <p:cTn id="9" dur="1" fill="hold">
                                          <p:stCondLst>
                                            <p:cond delay="0"/>
                                          </p:stCondLst>
                                        </p:cTn>
                                        <p:tgtEl>
                                          <p:spTgt spid="57347">
                                            <p:txEl>
                                              <p:pRg st="0" end="0"/>
                                            </p:txEl>
                                          </p:spTgt>
                                        </p:tgtEl>
                                        <p:attrNameLst>
                                          <p:attrName>style.visibility</p:attrName>
                                        </p:attrNameLst>
                                      </p:cBhvr>
                                      <p:to>
                                        <p:strVal val="visible"/>
                                      </p:to>
                                    </p:set>
                                    <p:animEffect transition="in" filter="slide(fromBottom)">
                                      <p:cBhvr>
                                        <p:cTn id="10" dur="500"/>
                                        <p:tgtEl>
                                          <p:spTgt spid="57347">
                                            <p:txEl>
                                              <p:pRg st="0" end="0"/>
                                            </p:txEl>
                                          </p:spTgt>
                                        </p:tgtEl>
                                      </p:cBhvr>
                                    </p:animEffect>
                                  </p:childTnLst>
                                </p:cTn>
                              </p:par>
                            </p:childTnLst>
                          </p:cTn>
                        </p:par>
                        <p:par>
                          <p:cTn id="11" fill="hold">
                            <p:stCondLst>
                              <p:cond delay="500"/>
                            </p:stCondLst>
                            <p:childTnLst>
                              <p:par>
                                <p:cTn id="12" presetID="12" presetClass="entr" presetSubtype="4" fill="hold" grpId="0" nodeType="afterEffect">
                                  <p:stCondLst>
                                    <p:cond delay="0"/>
                                  </p:stCondLst>
                                  <p:childTnLst>
                                    <p:set>
                                      <p:cBhvr>
                                        <p:cTn id="13" dur="1" fill="hold">
                                          <p:stCondLst>
                                            <p:cond delay="0"/>
                                          </p:stCondLst>
                                        </p:cTn>
                                        <p:tgtEl>
                                          <p:spTgt spid="57347">
                                            <p:txEl>
                                              <p:pRg st="1" end="1"/>
                                            </p:txEl>
                                          </p:spTgt>
                                        </p:tgtEl>
                                        <p:attrNameLst>
                                          <p:attrName>style.visibility</p:attrName>
                                        </p:attrNameLst>
                                      </p:cBhvr>
                                      <p:to>
                                        <p:strVal val="visible"/>
                                      </p:to>
                                    </p:set>
                                    <p:animEffect transition="in" filter="slide(fromBottom)">
                                      <p:cBhvr>
                                        <p:cTn id="14" dur="500"/>
                                        <p:tgtEl>
                                          <p:spTgt spid="57347">
                                            <p:txEl>
                                              <p:pRg st="1" end="1"/>
                                            </p:txEl>
                                          </p:spTgt>
                                        </p:tgtEl>
                                      </p:cBhvr>
                                    </p:animEffect>
                                  </p:childTnLst>
                                </p:cTn>
                              </p:par>
                            </p:childTnLst>
                          </p:cTn>
                        </p:par>
                        <p:par>
                          <p:cTn id="15" fill="hold">
                            <p:stCondLst>
                              <p:cond delay="1000"/>
                            </p:stCondLst>
                            <p:childTnLst>
                              <p:par>
                                <p:cTn id="16" presetID="12" presetClass="entr" presetSubtype="4" fill="hold" grpId="0" nodeType="afterEffect">
                                  <p:stCondLst>
                                    <p:cond delay="500"/>
                                  </p:stCondLst>
                                  <p:childTnLst>
                                    <p:set>
                                      <p:cBhvr>
                                        <p:cTn id="17" dur="1" fill="hold">
                                          <p:stCondLst>
                                            <p:cond delay="0"/>
                                          </p:stCondLst>
                                        </p:cTn>
                                        <p:tgtEl>
                                          <p:spTgt spid="57347">
                                            <p:txEl>
                                              <p:pRg st="2" end="2"/>
                                            </p:txEl>
                                          </p:spTgt>
                                        </p:tgtEl>
                                        <p:attrNameLst>
                                          <p:attrName>style.visibility</p:attrName>
                                        </p:attrNameLst>
                                      </p:cBhvr>
                                      <p:to>
                                        <p:strVal val="visible"/>
                                      </p:to>
                                    </p:set>
                                    <p:animEffect transition="in" filter="slide(fromBottom)">
                                      <p:cBhvr>
                                        <p:cTn id="18" dur="500"/>
                                        <p:tgtEl>
                                          <p:spTgt spid="57347">
                                            <p:txEl>
                                              <p:pRg st="2" end="2"/>
                                            </p:txEl>
                                          </p:spTgt>
                                        </p:tgtEl>
                                      </p:cBhvr>
                                    </p:animEffect>
                                  </p:childTnLst>
                                </p:cTn>
                              </p:par>
                            </p:childTnLst>
                          </p:cTn>
                        </p:par>
                        <p:par>
                          <p:cTn id="19" fill="hold">
                            <p:stCondLst>
                              <p:cond delay="2000"/>
                            </p:stCondLst>
                            <p:childTnLst>
                              <p:par>
                                <p:cTn id="20" presetID="12" presetClass="entr" presetSubtype="4" fill="hold" grpId="0" nodeType="afterEffect">
                                  <p:stCondLst>
                                    <p:cond delay="500"/>
                                  </p:stCondLst>
                                  <p:childTnLst>
                                    <p:set>
                                      <p:cBhvr>
                                        <p:cTn id="21" dur="1" fill="hold">
                                          <p:stCondLst>
                                            <p:cond delay="0"/>
                                          </p:stCondLst>
                                        </p:cTn>
                                        <p:tgtEl>
                                          <p:spTgt spid="57347">
                                            <p:txEl>
                                              <p:pRg st="3" end="3"/>
                                            </p:txEl>
                                          </p:spTgt>
                                        </p:tgtEl>
                                        <p:attrNameLst>
                                          <p:attrName>style.visibility</p:attrName>
                                        </p:attrNameLst>
                                      </p:cBhvr>
                                      <p:to>
                                        <p:strVal val="visible"/>
                                      </p:to>
                                    </p:set>
                                    <p:animEffect transition="in" filter="slide(fromBottom)">
                                      <p:cBhvr>
                                        <p:cTn id="22" dur="500"/>
                                        <p:tgtEl>
                                          <p:spTgt spid="57347">
                                            <p:txEl>
                                              <p:pRg st="3" end="3"/>
                                            </p:txEl>
                                          </p:spTgt>
                                        </p:tgtEl>
                                      </p:cBhvr>
                                    </p:animEffect>
                                  </p:childTnLst>
                                </p:cTn>
                              </p:par>
                            </p:childTnLst>
                          </p:cTn>
                        </p:par>
                        <p:par>
                          <p:cTn id="23" fill="hold">
                            <p:stCondLst>
                              <p:cond delay="3000"/>
                            </p:stCondLst>
                            <p:childTnLst>
                              <p:par>
                                <p:cTn id="24" presetID="12" presetClass="entr" presetSubtype="4" fill="hold" grpId="0" nodeType="afterEffect">
                                  <p:stCondLst>
                                    <p:cond delay="500"/>
                                  </p:stCondLst>
                                  <p:childTnLst>
                                    <p:set>
                                      <p:cBhvr>
                                        <p:cTn id="25" dur="1" fill="hold">
                                          <p:stCondLst>
                                            <p:cond delay="0"/>
                                          </p:stCondLst>
                                        </p:cTn>
                                        <p:tgtEl>
                                          <p:spTgt spid="57347">
                                            <p:txEl>
                                              <p:pRg st="4" end="4"/>
                                            </p:txEl>
                                          </p:spTgt>
                                        </p:tgtEl>
                                        <p:attrNameLst>
                                          <p:attrName>style.visibility</p:attrName>
                                        </p:attrNameLst>
                                      </p:cBhvr>
                                      <p:to>
                                        <p:strVal val="visible"/>
                                      </p:to>
                                    </p:set>
                                    <p:animEffect transition="in" filter="slide(fromBottom)">
                                      <p:cBhvr>
                                        <p:cTn id="26" dur="500"/>
                                        <p:tgtEl>
                                          <p:spTgt spid="57347">
                                            <p:txEl>
                                              <p:pRg st="4" end="4"/>
                                            </p:txEl>
                                          </p:spTgt>
                                        </p:tgtEl>
                                      </p:cBhvr>
                                    </p:animEffect>
                                  </p:childTnLst>
                                </p:cTn>
                              </p:par>
                            </p:childTnLst>
                          </p:cTn>
                        </p:par>
                        <p:par>
                          <p:cTn id="27" fill="hold">
                            <p:stCondLst>
                              <p:cond delay="4000"/>
                            </p:stCondLst>
                            <p:childTnLst>
                              <p:par>
                                <p:cTn id="28" presetID="12" presetClass="entr" presetSubtype="4" fill="hold" grpId="0" nodeType="afterEffect">
                                  <p:stCondLst>
                                    <p:cond delay="500"/>
                                  </p:stCondLst>
                                  <p:childTnLst>
                                    <p:set>
                                      <p:cBhvr>
                                        <p:cTn id="29" dur="1" fill="hold">
                                          <p:stCondLst>
                                            <p:cond delay="0"/>
                                          </p:stCondLst>
                                        </p:cTn>
                                        <p:tgtEl>
                                          <p:spTgt spid="57347">
                                            <p:txEl>
                                              <p:pRg st="5" end="5"/>
                                            </p:txEl>
                                          </p:spTgt>
                                        </p:tgtEl>
                                        <p:attrNameLst>
                                          <p:attrName>style.visibility</p:attrName>
                                        </p:attrNameLst>
                                      </p:cBhvr>
                                      <p:to>
                                        <p:strVal val="visible"/>
                                      </p:to>
                                    </p:set>
                                    <p:animEffect transition="in" filter="slide(fromBottom)">
                                      <p:cBhvr>
                                        <p:cTn id="30" dur="500"/>
                                        <p:tgtEl>
                                          <p:spTgt spid="573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idx="4294967295"/>
          </p:nvPr>
        </p:nvSpPr>
        <p:spPr>
          <a:xfrm>
            <a:off x="15551" y="0"/>
            <a:ext cx="9144000" cy="984885"/>
          </a:xfrm>
          <a:noFill/>
        </p:spPr>
        <p:txBody>
          <a:bodyPr lIns="0" tIns="0" rIns="0" bIns="0">
            <a:spAutoFit/>
          </a:bodyPr>
          <a:lstStyle/>
          <a:p>
            <a:pPr defTabSz="381000" eaLnBrk="1" hangingPunct="1"/>
            <a:r>
              <a:rPr lang="en-US" altLang="en-US" sz="3200" b="1" u="sng" dirty="0">
                <a:solidFill>
                  <a:srgbClr val="A0D0FF"/>
                </a:solidFill>
                <a:latin typeface="Arial Narrow" panose="020B0606020202030204" pitchFamily="34" charset="0"/>
              </a:rPr>
              <a:t>Rule 8 - Church history is important, but not decisive,</a:t>
            </a:r>
            <a:br>
              <a:rPr lang="en-US" altLang="en-US" sz="3200" b="1" u="sng" dirty="0">
                <a:solidFill>
                  <a:srgbClr val="A0D0FF"/>
                </a:solidFill>
                <a:latin typeface="Arial Narrow" panose="020B0606020202030204" pitchFamily="34" charset="0"/>
              </a:rPr>
            </a:br>
            <a:r>
              <a:rPr lang="en-US" altLang="en-US" sz="3200" b="1" u="sng" dirty="0">
                <a:solidFill>
                  <a:srgbClr val="A0D0FF"/>
                </a:solidFill>
                <a:latin typeface="Arial Narrow" panose="020B0606020202030204" pitchFamily="34" charset="0"/>
              </a:rPr>
              <a:t> in the interpretation of Scripture</a:t>
            </a:r>
            <a:r>
              <a:rPr lang="en-US" altLang="en-US" sz="3200" b="1" dirty="0">
                <a:solidFill>
                  <a:srgbClr val="FFFF99"/>
                </a:solidFill>
                <a:latin typeface="Arial Narrow" panose="020B0606020202030204" pitchFamily="34" charset="0"/>
              </a:rPr>
              <a:t>  pp 238-239</a:t>
            </a:r>
            <a:endParaRPr lang="en-US" altLang="en-US" sz="3600" b="1" dirty="0" smtClean="0">
              <a:solidFill>
                <a:srgbClr val="FFFF99"/>
              </a:solidFill>
              <a:latin typeface="Arial Narrow" panose="020B0606020202030204" pitchFamily="34" charset="0"/>
            </a:endParaRPr>
          </a:p>
        </p:txBody>
      </p:sp>
      <p:sp>
        <p:nvSpPr>
          <p:cNvPr id="57347" name="Rectangle 3"/>
          <p:cNvSpPr>
            <a:spLocks noGrp="1" noChangeArrowheads="1"/>
          </p:cNvSpPr>
          <p:nvPr>
            <p:ph type="body" idx="4294967295"/>
          </p:nvPr>
        </p:nvSpPr>
        <p:spPr>
          <a:xfrm>
            <a:off x="0" y="984885"/>
            <a:ext cx="9144000" cy="5873115"/>
          </a:xfrm>
          <a:noFill/>
        </p:spPr>
        <p:txBody>
          <a:bodyPr/>
          <a:lstStyle/>
          <a:p>
            <a:pPr marL="401638" indent="-401638" eaLnBrk="1" hangingPunct="1">
              <a:buNone/>
            </a:pPr>
            <a:r>
              <a:rPr lang="en-US" altLang="en-US" sz="3200" b="1" dirty="0">
                <a:solidFill>
                  <a:srgbClr val="FFFFFF"/>
                </a:solidFill>
                <a:latin typeface="Arial Narrow" panose="020B0606020202030204" pitchFamily="34" charset="0"/>
              </a:rPr>
              <a:t>4. Select from the life of Christ in the Gospels two examples in which this corollary was tested: </a:t>
            </a:r>
            <a:endParaRPr lang="en-US" altLang="en-US" sz="3200" b="1" dirty="0" smtClean="0">
              <a:solidFill>
                <a:srgbClr val="FFFFFF"/>
              </a:solidFill>
              <a:latin typeface="Arial Narrow" panose="020B0606020202030204" pitchFamily="34" charset="0"/>
            </a:endParaRPr>
          </a:p>
          <a:p>
            <a:pPr lvl="1" eaLnBrk="1" hangingPunct="1">
              <a:buFont typeface="Arial" panose="020B0604020202020204" pitchFamily="34" charset="0"/>
              <a:buChar char="•"/>
            </a:pPr>
            <a:r>
              <a:rPr lang="en-US" altLang="en-US" sz="3200" b="1" dirty="0" smtClean="0">
                <a:solidFill>
                  <a:srgbClr val="FFFFFF"/>
                </a:solidFill>
                <a:latin typeface="Arial Narrow" panose="020B0606020202030204" pitchFamily="34" charset="0"/>
              </a:rPr>
              <a:t> </a:t>
            </a:r>
          </a:p>
        </p:txBody>
      </p:sp>
    </p:spTree>
    <p:extLst>
      <p:ext uri="{BB962C8B-B14F-4D97-AF65-F5344CB8AC3E}">
        <p14:creationId xmlns:p14="http://schemas.microsoft.com/office/powerpoint/2010/main" val="83803860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childTnLst>
                                </p:cTn>
                              </p:par>
                            </p:childTnLst>
                          </p:cTn>
                        </p:par>
                        <p:par>
                          <p:cTn id="7" fill="hold">
                            <p:stCondLst>
                              <p:cond delay="0"/>
                            </p:stCondLst>
                            <p:childTnLst>
                              <p:par>
                                <p:cTn id="8" presetID="12" presetClass="entr" presetSubtype="4" fill="hold" grpId="0" nodeType="afterEffect">
                                  <p:stCondLst>
                                    <p:cond delay="0"/>
                                  </p:stCondLst>
                                  <p:childTnLst>
                                    <p:set>
                                      <p:cBhvr>
                                        <p:cTn id="9" dur="1" fill="hold">
                                          <p:stCondLst>
                                            <p:cond delay="0"/>
                                          </p:stCondLst>
                                        </p:cTn>
                                        <p:tgtEl>
                                          <p:spTgt spid="57347">
                                            <p:txEl>
                                              <p:pRg st="0" end="0"/>
                                            </p:txEl>
                                          </p:spTgt>
                                        </p:tgtEl>
                                        <p:attrNameLst>
                                          <p:attrName>style.visibility</p:attrName>
                                        </p:attrNameLst>
                                      </p:cBhvr>
                                      <p:to>
                                        <p:strVal val="visible"/>
                                      </p:to>
                                    </p:set>
                                    <p:animEffect transition="in" filter="slide(fromBottom)">
                                      <p:cBhvr>
                                        <p:cTn id="10" dur="500"/>
                                        <p:tgtEl>
                                          <p:spTgt spid="57347">
                                            <p:txEl>
                                              <p:pRg st="0" end="0"/>
                                            </p:txEl>
                                          </p:spTgt>
                                        </p:tgtEl>
                                      </p:cBhvr>
                                    </p:animEffect>
                                  </p:childTnLst>
                                </p:cTn>
                              </p:par>
                            </p:childTnLst>
                          </p:cTn>
                        </p:par>
                        <p:par>
                          <p:cTn id="11" fill="hold">
                            <p:stCondLst>
                              <p:cond delay="500"/>
                            </p:stCondLst>
                            <p:childTnLst>
                              <p:par>
                                <p:cTn id="12" presetID="12" presetClass="entr" presetSubtype="4" fill="hold" grpId="0" nodeType="afterEffect">
                                  <p:stCondLst>
                                    <p:cond delay="0"/>
                                  </p:stCondLst>
                                  <p:childTnLst>
                                    <p:set>
                                      <p:cBhvr>
                                        <p:cTn id="13" dur="1" fill="hold">
                                          <p:stCondLst>
                                            <p:cond delay="0"/>
                                          </p:stCondLst>
                                        </p:cTn>
                                        <p:tgtEl>
                                          <p:spTgt spid="57347">
                                            <p:txEl>
                                              <p:pRg st="1" end="1"/>
                                            </p:txEl>
                                          </p:spTgt>
                                        </p:tgtEl>
                                        <p:attrNameLst>
                                          <p:attrName>style.visibility</p:attrName>
                                        </p:attrNameLst>
                                      </p:cBhvr>
                                      <p:to>
                                        <p:strVal val="visible"/>
                                      </p:to>
                                    </p:set>
                                    <p:animEffect transition="in" filter="slide(fromBottom)">
                                      <p:cBhvr>
                                        <p:cTn id="14" dur="500"/>
                                        <p:tgtEl>
                                          <p:spTgt spid="573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idx="4294967295"/>
          </p:nvPr>
        </p:nvSpPr>
        <p:spPr>
          <a:xfrm>
            <a:off x="15551" y="0"/>
            <a:ext cx="9144000" cy="984885"/>
          </a:xfrm>
          <a:noFill/>
        </p:spPr>
        <p:txBody>
          <a:bodyPr lIns="0" tIns="0" rIns="0" bIns="0">
            <a:spAutoFit/>
          </a:bodyPr>
          <a:lstStyle/>
          <a:p>
            <a:pPr defTabSz="381000" eaLnBrk="1" hangingPunct="1"/>
            <a:r>
              <a:rPr lang="en-US" altLang="en-US" sz="3200" b="1" u="sng" dirty="0">
                <a:solidFill>
                  <a:srgbClr val="A0D0FF"/>
                </a:solidFill>
                <a:latin typeface="Arial Narrow" panose="020B0606020202030204" pitchFamily="34" charset="0"/>
              </a:rPr>
              <a:t>Rule 8 - Church history is important, but not decisive,</a:t>
            </a:r>
            <a:br>
              <a:rPr lang="en-US" altLang="en-US" sz="3200" b="1" u="sng" dirty="0">
                <a:solidFill>
                  <a:srgbClr val="A0D0FF"/>
                </a:solidFill>
                <a:latin typeface="Arial Narrow" panose="020B0606020202030204" pitchFamily="34" charset="0"/>
              </a:rPr>
            </a:br>
            <a:r>
              <a:rPr lang="en-US" altLang="en-US" sz="3200" b="1" u="sng" dirty="0">
                <a:solidFill>
                  <a:srgbClr val="A0D0FF"/>
                </a:solidFill>
                <a:latin typeface="Arial Narrow" panose="020B0606020202030204" pitchFamily="34" charset="0"/>
              </a:rPr>
              <a:t> in the interpretation of Scripture</a:t>
            </a:r>
            <a:r>
              <a:rPr lang="en-US" altLang="en-US" sz="3200" b="1" dirty="0">
                <a:solidFill>
                  <a:srgbClr val="FFFF99"/>
                </a:solidFill>
                <a:latin typeface="Arial Narrow" panose="020B0606020202030204" pitchFamily="34" charset="0"/>
              </a:rPr>
              <a:t>  pp 238-239</a:t>
            </a:r>
            <a:endParaRPr lang="en-US" altLang="en-US" sz="3600" b="1" dirty="0" smtClean="0">
              <a:solidFill>
                <a:srgbClr val="FFFF99"/>
              </a:solidFill>
              <a:latin typeface="Arial Narrow" panose="020B0606020202030204" pitchFamily="34" charset="0"/>
            </a:endParaRPr>
          </a:p>
        </p:txBody>
      </p:sp>
      <p:sp>
        <p:nvSpPr>
          <p:cNvPr id="57347" name="Rectangle 3"/>
          <p:cNvSpPr>
            <a:spLocks noGrp="1" noChangeArrowheads="1"/>
          </p:cNvSpPr>
          <p:nvPr>
            <p:ph type="body" idx="4294967295"/>
          </p:nvPr>
        </p:nvSpPr>
        <p:spPr>
          <a:xfrm>
            <a:off x="0" y="984885"/>
            <a:ext cx="9144000" cy="5873115"/>
          </a:xfrm>
          <a:noFill/>
        </p:spPr>
        <p:txBody>
          <a:bodyPr/>
          <a:lstStyle/>
          <a:p>
            <a:pPr marL="401638" indent="-401638" eaLnBrk="1" hangingPunct="1">
              <a:buNone/>
            </a:pPr>
            <a:r>
              <a:rPr lang="en-US" altLang="en-US" sz="3200" b="1" dirty="0">
                <a:solidFill>
                  <a:srgbClr val="FFFFFF"/>
                </a:solidFill>
                <a:latin typeface="Arial Narrow" panose="020B0606020202030204" pitchFamily="34" charset="0"/>
              </a:rPr>
              <a:t>4. Select from the life of Christ in the Gospels two examples in which this corollary was tested: </a:t>
            </a:r>
            <a:endParaRPr lang="en-US" altLang="en-US" sz="3200" b="1" dirty="0" smtClean="0">
              <a:solidFill>
                <a:srgbClr val="FFFFFF"/>
              </a:solidFill>
              <a:latin typeface="Arial Narrow" panose="020B0606020202030204" pitchFamily="34" charset="0"/>
            </a:endParaRPr>
          </a:p>
          <a:p>
            <a:pPr lvl="1" eaLnBrk="1" hangingPunct="1">
              <a:buFont typeface="Arial" panose="020B0604020202020204" pitchFamily="34" charset="0"/>
              <a:buChar char="•"/>
            </a:pPr>
            <a:r>
              <a:rPr lang="en-US" altLang="en-US" sz="3200" b="1" i="1" dirty="0">
                <a:solidFill>
                  <a:srgbClr val="FFFFFF"/>
                </a:solidFill>
                <a:latin typeface="Arial Narrow" panose="020B0606020202030204" pitchFamily="34" charset="0"/>
              </a:rPr>
              <a:t> Matthew 19 - Divorce</a:t>
            </a:r>
          </a:p>
          <a:p>
            <a:pPr lvl="1" eaLnBrk="1" hangingPunct="1">
              <a:buFont typeface="Arial" panose="020B0604020202020204" pitchFamily="34" charset="0"/>
              <a:buChar char="•"/>
            </a:pPr>
            <a:r>
              <a:rPr lang="en-US" altLang="en-US" sz="3200" b="1" i="1" dirty="0" smtClean="0">
                <a:solidFill>
                  <a:srgbClr val="FFFFFF"/>
                </a:solidFill>
                <a:latin typeface="Arial Narrow" panose="020B0606020202030204" pitchFamily="34" charset="0"/>
              </a:rPr>
              <a:t>Matthew </a:t>
            </a:r>
            <a:r>
              <a:rPr lang="en-US" altLang="en-US" sz="3200" b="1" i="1" dirty="0">
                <a:solidFill>
                  <a:srgbClr val="FFFFFF"/>
                </a:solidFill>
                <a:latin typeface="Arial Narrow" panose="020B0606020202030204" pitchFamily="34" charset="0"/>
              </a:rPr>
              <a:t>22:23f - the Resurrection </a:t>
            </a:r>
          </a:p>
          <a:p>
            <a:pPr lvl="1" eaLnBrk="1" hangingPunct="1">
              <a:buFont typeface="Arial" panose="020B0604020202020204" pitchFamily="34" charset="0"/>
              <a:buChar char="•"/>
            </a:pPr>
            <a:r>
              <a:rPr lang="en-US" altLang="en-US" sz="3200" b="1" i="1" dirty="0" smtClean="0">
                <a:solidFill>
                  <a:srgbClr val="FFFFFF"/>
                </a:solidFill>
                <a:latin typeface="Arial Narrow" panose="020B0606020202030204" pitchFamily="34" charset="0"/>
              </a:rPr>
              <a:t>Matthew </a:t>
            </a:r>
            <a:r>
              <a:rPr lang="en-US" altLang="en-US" sz="3200" b="1" i="1" dirty="0">
                <a:solidFill>
                  <a:srgbClr val="FFFFFF"/>
                </a:solidFill>
                <a:latin typeface="Arial Narrow" panose="020B0606020202030204" pitchFamily="34" charset="0"/>
              </a:rPr>
              <a:t>5-7 : Righteousness; murder &amp; hatred; adultery; revenge; vows; love; prayer, </a:t>
            </a:r>
            <a:r>
              <a:rPr lang="en-US" altLang="en-US" sz="3200" b="1" i="1" dirty="0" err="1">
                <a:solidFill>
                  <a:srgbClr val="FFFFFF"/>
                </a:solidFill>
                <a:latin typeface="Arial Narrow" panose="020B0606020202030204" pitchFamily="34" charset="0"/>
              </a:rPr>
              <a:t>etc</a:t>
            </a:r>
            <a:endParaRPr lang="en-US" altLang="en-US" sz="3200" b="1" i="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51095546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childTnLst>
                                </p:cTn>
                              </p:par>
                            </p:childTnLst>
                          </p:cTn>
                        </p:par>
                        <p:par>
                          <p:cTn id="7" fill="hold">
                            <p:stCondLst>
                              <p:cond delay="0"/>
                            </p:stCondLst>
                            <p:childTnLst>
                              <p:par>
                                <p:cTn id="8" presetID="12" presetClass="entr" presetSubtype="4" fill="hold" grpId="0" nodeType="afterEffect">
                                  <p:stCondLst>
                                    <p:cond delay="0"/>
                                  </p:stCondLst>
                                  <p:childTnLst>
                                    <p:set>
                                      <p:cBhvr>
                                        <p:cTn id="9" dur="1" fill="hold">
                                          <p:stCondLst>
                                            <p:cond delay="0"/>
                                          </p:stCondLst>
                                        </p:cTn>
                                        <p:tgtEl>
                                          <p:spTgt spid="57347">
                                            <p:txEl>
                                              <p:pRg st="0" end="0"/>
                                            </p:txEl>
                                          </p:spTgt>
                                        </p:tgtEl>
                                        <p:attrNameLst>
                                          <p:attrName>style.visibility</p:attrName>
                                        </p:attrNameLst>
                                      </p:cBhvr>
                                      <p:to>
                                        <p:strVal val="visible"/>
                                      </p:to>
                                    </p:set>
                                    <p:animEffect transition="in" filter="slide(fromBottom)">
                                      <p:cBhvr>
                                        <p:cTn id="10" dur="500"/>
                                        <p:tgtEl>
                                          <p:spTgt spid="57347">
                                            <p:txEl>
                                              <p:pRg st="0" end="0"/>
                                            </p:txEl>
                                          </p:spTgt>
                                        </p:tgtEl>
                                      </p:cBhvr>
                                    </p:animEffect>
                                  </p:childTnLst>
                                </p:cTn>
                              </p:par>
                            </p:childTnLst>
                          </p:cTn>
                        </p:par>
                        <p:par>
                          <p:cTn id="11" fill="hold">
                            <p:stCondLst>
                              <p:cond delay="500"/>
                            </p:stCondLst>
                            <p:childTnLst>
                              <p:par>
                                <p:cTn id="12" presetID="12" presetClass="entr" presetSubtype="4" fill="hold" grpId="0" nodeType="afterEffect">
                                  <p:stCondLst>
                                    <p:cond delay="0"/>
                                  </p:stCondLst>
                                  <p:childTnLst>
                                    <p:set>
                                      <p:cBhvr>
                                        <p:cTn id="13" dur="1" fill="hold">
                                          <p:stCondLst>
                                            <p:cond delay="0"/>
                                          </p:stCondLst>
                                        </p:cTn>
                                        <p:tgtEl>
                                          <p:spTgt spid="57347">
                                            <p:txEl>
                                              <p:pRg st="1" end="1"/>
                                            </p:txEl>
                                          </p:spTgt>
                                        </p:tgtEl>
                                        <p:attrNameLst>
                                          <p:attrName>style.visibility</p:attrName>
                                        </p:attrNameLst>
                                      </p:cBhvr>
                                      <p:to>
                                        <p:strVal val="visible"/>
                                      </p:to>
                                    </p:set>
                                    <p:animEffect transition="in" filter="slide(fromBottom)">
                                      <p:cBhvr>
                                        <p:cTn id="14" dur="500"/>
                                        <p:tgtEl>
                                          <p:spTgt spid="57347">
                                            <p:txEl>
                                              <p:pRg st="1" end="1"/>
                                            </p:txEl>
                                          </p:spTgt>
                                        </p:tgtEl>
                                      </p:cBhvr>
                                    </p:animEffect>
                                  </p:childTnLst>
                                </p:cTn>
                              </p:par>
                            </p:childTnLst>
                          </p:cTn>
                        </p:par>
                        <p:par>
                          <p:cTn id="15" fill="hold">
                            <p:stCondLst>
                              <p:cond delay="1000"/>
                            </p:stCondLst>
                            <p:childTnLst>
                              <p:par>
                                <p:cTn id="16" presetID="12" presetClass="entr" presetSubtype="4" fill="hold" grpId="0" nodeType="afterEffect">
                                  <p:stCondLst>
                                    <p:cond delay="1000"/>
                                  </p:stCondLst>
                                  <p:childTnLst>
                                    <p:set>
                                      <p:cBhvr>
                                        <p:cTn id="17" dur="1" fill="hold">
                                          <p:stCondLst>
                                            <p:cond delay="0"/>
                                          </p:stCondLst>
                                        </p:cTn>
                                        <p:tgtEl>
                                          <p:spTgt spid="57347">
                                            <p:txEl>
                                              <p:pRg st="2" end="2"/>
                                            </p:txEl>
                                          </p:spTgt>
                                        </p:tgtEl>
                                        <p:attrNameLst>
                                          <p:attrName>style.visibility</p:attrName>
                                        </p:attrNameLst>
                                      </p:cBhvr>
                                      <p:to>
                                        <p:strVal val="visible"/>
                                      </p:to>
                                    </p:set>
                                    <p:animEffect transition="in" filter="slide(fromBottom)">
                                      <p:cBhvr>
                                        <p:cTn id="18" dur="500"/>
                                        <p:tgtEl>
                                          <p:spTgt spid="57347">
                                            <p:txEl>
                                              <p:pRg st="2" end="2"/>
                                            </p:txEl>
                                          </p:spTgt>
                                        </p:tgtEl>
                                      </p:cBhvr>
                                    </p:animEffect>
                                  </p:childTnLst>
                                </p:cTn>
                              </p:par>
                            </p:childTnLst>
                          </p:cTn>
                        </p:par>
                        <p:par>
                          <p:cTn id="19" fill="hold">
                            <p:stCondLst>
                              <p:cond delay="2500"/>
                            </p:stCondLst>
                            <p:childTnLst>
                              <p:par>
                                <p:cTn id="20" presetID="12" presetClass="entr" presetSubtype="4" fill="hold" grpId="0" nodeType="afterEffect">
                                  <p:stCondLst>
                                    <p:cond delay="1000"/>
                                  </p:stCondLst>
                                  <p:childTnLst>
                                    <p:set>
                                      <p:cBhvr>
                                        <p:cTn id="21" dur="1" fill="hold">
                                          <p:stCondLst>
                                            <p:cond delay="0"/>
                                          </p:stCondLst>
                                        </p:cTn>
                                        <p:tgtEl>
                                          <p:spTgt spid="57347">
                                            <p:txEl>
                                              <p:pRg st="3" end="3"/>
                                            </p:txEl>
                                          </p:spTgt>
                                        </p:tgtEl>
                                        <p:attrNameLst>
                                          <p:attrName>style.visibility</p:attrName>
                                        </p:attrNameLst>
                                      </p:cBhvr>
                                      <p:to>
                                        <p:strVal val="visible"/>
                                      </p:to>
                                    </p:set>
                                    <p:animEffect transition="in" filter="slide(fromBottom)">
                                      <p:cBhvr>
                                        <p:cTn id="22" dur="500"/>
                                        <p:tgtEl>
                                          <p:spTgt spid="573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idx="4294967295"/>
          </p:nvPr>
        </p:nvSpPr>
        <p:spPr>
          <a:xfrm>
            <a:off x="15551" y="0"/>
            <a:ext cx="9144000" cy="984885"/>
          </a:xfrm>
          <a:noFill/>
        </p:spPr>
        <p:txBody>
          <a:bodyPr lIns="0" tIns="0" rIns="0" bIns="0">
            <a:spAutoFit/>
          </a:bodyPr>
          <a:lstStyle/>
          <a:p>
            <a:pPr defTabSz="381000" eaLnBrk="1" hangingPunct="1"/>
            <a:r>
              <a:rPr lang="en-US" altLang="en-US" sz="3200" b="1" u="sng" dirty="0">
                <a:solidFill>
                  <a:srgbClr val="A0D0FF"/>
                </a:solidFill>
                <a:latin typeface="Arial Narrow" panose="020B0606020202030204" pitchFamily="34" charset="0"/>
              </a:rPr>
              <a:t>Rule 8 - Church history is important, but not decisive,</a:t>
            </a:r>
            <a:br>
              <a:rPr lang="en-US" altLang="en-US" sz="3200" b="1" u="sng" dirty="0">
                <a:solidFill>
                  <a:srgbClr val="A0D0FF"/>
                </a:solidFill>
                <a:latin typeface="Arial Narrow" panose="020B0606020202030204" pitchFamily="34" charset="0"/>
              </a:rPr>
            </a:br>
            <a:r>
              <a:rPr lang="en-US" altLang="en-US" sz="3200" b="1" u="sng" dirty="0">
                <a:solidFill>
                  <a:srgbClr val="A0D0FF"/>
                </a:solidFill>
                <a:latin typeface="Arial Narrow" panose="020B0606020202030204" pitchFamily="34" charset="0"/>
              </a:rPr>
              <a:t> in the interpretation of Scripture</a:t>
            </a:r>
            <a:r>
              <a:rPr lang="en-US" altLang="en-US" sz="3200" b="1" dirty="0">
                <a:solidFill>
                  <a:srgbClr val="FFFF99"/>
                </a:solidFill>
                <a:latin typeface="Arial Narrow" panose="020B0606020202030204" pitchFamily="34" charset="0"/>
              </a:rPr>
              <a:t>  pp 238-239</a:t>
            </a:r>
            <a:endParaRPr lang="en-US" altLang="en-US" sz="3600" b="1" dirty="0" smtClean="0">
              <a:solidFill>
                <a:srgbClr val="FFFF99"/>
              </a:solidFill>
              <a:latin typeface="Arial Narrow" panose="020B0606020202030204" pitchFamily="34" charset="0"/>
            </a:endParaRPr>
          </a:p>
        </p:txBody>
      </p:sp>
      <p:sp>
        <p:nvSpPr>
          <p:cNvPr id="57347" name="Rectangle 3"/>
          <p:cNvSpPr>
            <a:spLocks noGrp="1" noChangeArrowheads="1"/>
          </p:cNvSpPr>
          <p:nvPr>
            <p:ph type="body" idx="4294967295"/>
          </p:nvPr>
        </p:nvSpPr>
        <p:spPr>
          <a:xfrm>
            <a:off x="0" y="984885"/>
            <a:ext cx="9144000" cy="5873115"/>
          </a:xfrm>
          <a:noFill/>
        </p:spPr>
        <p:txBody>
          <a:bodyPr/>
          <a:lstStyle/>
          <a:p>
            <a:pPr marL="401638" indent="-401638" eaLnBrk="1" hangingPunct="1">
              <a:buNone/>
            </a:pPr>
            <a:r>
              <a:rPr lang="en-US" altLang="en-US" sz="3200" b="1" dirty="0">
                <a:solidFill>
                  <a:srgbClr val="FFFFFF"/>
                </a:solidFill>
                <a:latin typeface="Arial Narrow" panose="020B0606020202030204" pitchFamily="34" charset="0"/>
              </a:rPr>
              <a:t>5. What was Jesus’ view of the traditions of Israel’s religious leaders as seen in Matthew </a:t>
            </a:r>
            <a:r>
              <a:rPr lang="en-US" altLang="en-US" sz="3200" b="1" dirty="0" smtClean="0">
                <a:solidFill>
                  <a:srgbClr val="FFFFFF"/>
                </a:solidFill>
                <a:latin typeface="Arial Narrow" panose="020B0606020202030204" pitchFamily="34" charset="0"/>
              </a:rPr>
              <a:t>23:13-23 </a:t>
            </a:r>
          </a:p>
          <a:p>
            <a:pPr lvl="1" eaLnBrk="1" hangingPunct="1">
              <a:buFont typeface="Arial" panose="020B0604020202020204" pitchFamily="34" charset="0"/>
              <a:buChar char="•"/>
            </a:pPr>
            <a:r>
              <a:rPr lang="en-US" altLang="en-US" sz="3200" b="1" dirty="0" smtClean="0">
                <a:solidFill>
                  <a:srgbClr val="FFFFFF"/>
                </a:solidFill>
                <a:latin typeface="Arial Narrow" panose="020B0606020202030204" pitchFamily="34" charset="0"/>
              </a:rPr>
              <a:t> </a:t>
            </a:r>
          </a:p>
        </p:txBody>
      </p:sp>
    </p:spTree>
    <p:extLst>
      <p:ext uri="{BB962C8B-B14F-4D97-AF65-F5344CB8AC3E}">
        <p14:creationId xmlns:p14="http://schemas.microsoft.com/office/powerpoint/2010/main" val="297838391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childTnLst>
                                </p:cTn>
                              </p:par>
                            </p:childTnLst>
                          </p:cTn>
                        </p:par>
                        <p:par>
                          <p:cTn id="7" fill="hold">
                            <p:stCondLst>
                              <p:cond delay="0"/>
                            </p:stCondLst>
                            <p:childTnLst>
                              <p:par>
                                <p:cTn id="8" presetID="12" presetClass="entr" presetSubtype="4" fill="hold" grpId="0" nodeType="afterEffect">
                                  <p:stCondLst>
                                    <p:cond delay="0"/>
                                  </p:stCondLst>
                                  <p:childTnLst>
                                    <p:set>
                                      <p:cBhvr>
                                        <p:cTn id="9" dur="1" fill="hold">
                                          <p:stCondLst>
                                            <p:cond delay="0"/>
                                          </p:stCondLst>
                                        </p:cTn>
                                        <p:tgtEl>
                                          <p:spTgt spid="57347">
                                            <p:txEl>
                                              <p:pRg st="0" end="0"/>
                                            </p:txEl>
                                          </p:spTgt>
                                        </p:tgtEl>
                                        <p:attrNameLst>
                                          <p:attrName>style.visibility</p:attrName>
                                        </p:attrNameLst>
                                      </p:cBhvr>
                                      <p:to>
                                        <p:strVal val="visible"/>
                                      </p:to>
                                    </p:set>
                                    <p:animEffect transition="in" filter="slide(fromBottom)">
                                      <p:cBhvr>
                                        <p:cTn id="10" dur="500"/>
                                        <p:tgtEl>
                                          <p:spTgt spid="57347">
                                            <p:txEl>
                                              <p:pRg st="0" end="0"/>
                                            </p:txEl>
                                          </p:spTgt>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57347">
                                            <p:txEl>
                                              <p:pRg st="1" end="1"/>
                                            </p:txEl>
                                          </p:spTgt>
                                        </p:tgtEl>
                                        <p:attrNameLst>
                                          <p:attrName>style.visibility</p:attrName>
                                        </p:attrNameLst>
                                      </p:cBhvr>
                                      <p:to>
                                        <p:strVal val="visible"/>
                                      </p:to>
                                    </p:set>
                                    <p:animEffect transition="in" filter="slide(fromBottom)">
                                      <p:cBhvr>
                                        <p:cTn id="13" dur="500"/>
                                        <p:tgtEl>
                                          <p:spTgt spid="573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idx="4294967295"/>
          </p:nvPr>
        </p:nvSpPr>
        <p:spPr>
          <a:xfrm>
            <a:off x="15551" y="0"/>
            <a:ext cx="9144000" cy="984885"/>
          </a:xfrm>
          <a:noFill/>
        </p:spPr>
        <p:txBody>
          <a:bodyPr lIns="0" tIns="0" rIns="0" bIns="0">
            <a:spAutoFit/>
          </a:bodyPr>
          <a:lstStyle/>
          <a:p>
            <a:pPr defTabSz="381000" eaLnBrk="1" hangingPunct="1"/>
            <a:r>
              <a:rPr lang="en-US" altLang="en-US" sz="3200" b="1" u="sng" dirty="0">
                <a:solidFill>
                  <a:srgbClr val="A0D0FF"/>
                </a:solidFill>
                <a:latin typeface="Arial Narrow" panose="020B0606020202030204" pitchFamily="34" charset="0"/>
              </a:rPr>
              <a:t>Rule 8 - Church history is important, but not decisive,</a:t>
            </a:r>
            <a:br>
              <a:rPr lang="en-US" altLang="en-US" sz="3200" b="1" u="sng" dirty="0">
                <a:solidFill>
                  <a:srgbClr val="A0D0FF"/>
                </a:solidFill>
                <a:latin typeface="Arial Narrow" panose="020B0606020202030204" pitchFamily="34" charset="0"/>
              </a:rPr>
            </a:br>
            <a:r>
              <a:rPr lang="en-US" altLang="en-US" sz="3200" b="1" u="sng" dirty="0">
                <a:solidFill>
                  <a:srgbClr val="A0D0FF"/>
                </a:solidFill>
                <a:latin typeface="Arial Narrow" panose="020B0606020202030204" pitchFamily="34" charset="0"/>
              </a:rPr>
              <a:t> in the interpretation of Scripture</a:t>
            </a:r>
            <a:r>
              <a:rPr lang="en-US" altLang="en-US" sz="3200" b="1" dirty="0">
                <a:solidFill>
                  <a:srgbClr val="FFFF99"/>
                </a:solidFill>
                <a:latin typeface="Arial Narrow" panose="020B0606020202030204" pitchFamily="34" charset="0"/>
              </a:rPr>
              <a:t>  pp 238-239</a:t>
            </a:r>
            <a:endParaRPr lang="en-US" altLang="en-US" sz="3600" b="1" dirty="0" smtClean="0">
              <a:solidFill>
                <a:srgbClr val="FFFF99"/>
              </a:solidFill>
              <a:latin typeface="Arial Narrow" panose="020B0606020202030204" pitchFamily="34" charset="0"/>
            </a:endParaRPr>
          </a:p>
        </p:txBody>
      </p:sp>
      <p:sp>
        <p:nvSpPr>
          <p:cNvPr id="57347" name="Rectangle 3"/>
          <p:cNvSpPr>
            <a:spLocks noGrp="1" noChangeArrowheads="1"/>
          </p:cNvSpPr>
          <p:nvPr>
            <p:ph type="body" idx="4294967295"/>
          </p:nvPr>
        </p:nvSpPr>
        <p:spPr>
          <a:xfrm>
            <a:off x="0" y="984885"/>
            <a:ext cx="9144000" cy="5873115"/>
          </a:xfrm>
          <a:noFill/>
        </p:spPr>
        <p:txBody>
          <a:bodyPr/>
          <a:lstStyle/>
          <a:p>
            <a:pPr marL="401638" indent="-401638" eaLnBrk="1" hangingPunct="1">
              <a:buNone/>
            </a:pPr>
            <a:r>
              <a:rPr lang="en-US" altLang="en-US" sz="3200" b="1" dirty="0">
                <a:solidFill>
                  <a:srgbClr val="FFFFFF"/>
                </a:solidFill>
                <a:latin typeface="Arial Narrow" panose="020B0606020202030204" pitchFamily="34" charset="0"/>
              </a:rPr>
              <a:t>5. What was Jesus’ view of the traditions of Israel’s religious leaders as seen in Matthew </a:t>
            </a:r>
            <a:r>
              <a:rPr lang="en-US" altLang="en-US" sz="3200" b="1" dirty="0" smtClean="0">
                <a:solidFill>
                  <a:srgbClr val="FFFFFF"/>
                </a:solidFill>
                <a:latin typeface="Arial Narrow" panose="020B0606020202030204" pitchFamily="34" charset="0"/>
              </a:rPr>
              <a:t>23:13-23 </a:t>
            </a:r>
          </a:p>
          <a:p>
            <a:pPr lvl="1" eaLnBrk="1" hangingPunct="1">
              <a:buFont typeface="Arial" panose="020B0604020202020204" pitchFamily="34" charset="0"/>
              <a:buChar char="•"/>
            </a:pPr>
            <a:r>
              <a:rPr lang="en-US" altLang="en-US" sz="3200" b="1" i="1" dirty="0" smtClean="0">
                <a:solidFill>
                  <a:srgbClr val="FFFFFF"/>
                </a:solidFill>
                <a:latin typeface="Arial Narrow" panose="020B0606020202030204" pitchFamily="34" charset="0"/>
              </a:rPr>
              <a:t>They </a:t>
            </a:r>
            <a:r>
              <a:rPr lang="en-US" altLang="en-US" sz="3200" b="1" i="1" dirty="0">
                <a:solidFill>
                  <a:srgbClr val="FFFFFF"/>
                </a:solidFill>
                <a:latin typeface="Arial Narrow" panose="020B0606020202030204" pitchFamily="34" charset="0"/>
              </a:rPr>
              <a:t>were hypocrites - a false religious system leading others to Hell</a:t>
            </a:r>
            <a:endParaRPr lang="en-US" altLang="en-US" sz="3200" b="1" i="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00134779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childTnLst>
                                </p:cTn>
                              </p:par>
                            </p:childTnLst>
                          </p:cTn>
                        </p:par>
                        <p:par>
                          <p:cTn id="7" fill="hold">
                            <p:stCondLst>
                              <p:cond delay="0"/>
                            </p:stCondLst>
                            <p:childTnLst>
                              <p:par>
                                <p:cTn id="8" presetID="12" presetClass="entr" presetSubtype="4" fill="hold" grpId="0" nodeType="afterEffect">
                                  <p:stCondLst>
                                    <p:cond delay="0"/>
                                  </p:stCondLst>
                                  <p:childTnLst>
                                    <p:set>
                                      <p:cBhvr>
                                        <p:cTn id="9" dur="1" fill="hold">
                                          <p:stCondLst>
                                            <p:cond delay="0"/>
                                          </p:stCondLst>
                                        </p:cTn>
                                        <p:tgtEl>
                                          <p:spTgt spid="57347">
                                            <p:txEl>
                                              <p:pRg st="0" end="0"/>
                                            </p:txEl>
                                          </p:spTgt>
                                        </p:tgtEl>
                                        <p:attrNameLst>
                                          <p:attrName>style.visibility</p:attrName>
                                        </p:attrNameLst>
                                      </p:cBhvr>
                                      <p:to>
                                        <p:strVal val="visible"/>
                                      </p:to>
                                    </p:set>
                                    <p:animEffect transition="in" filter="slide(fromBottom)">
                                      <p:cBhvr>
                                        <p:cTn id="10" dur="500"/>
                                        <p:tgtEl>
                                          <p:spTgt spid="57347">
                                            <p:txEl>
                                              <p:pRg st="0" end="0"/>
                                            </p:txEl>
                                          </p:spTgt>
                                        </p:tgtEl>
                                      </p:cBhvr>
                                    </p:animEffect>
                                  </p:childTnLst>
                                </p:cTn>
                              </p:par>
                            </p:childTnLst>
                          </p:cTn>
                        </p:par>
                        <p:par>
                          <p:cTn id="11" fill="hold">
                            <p:stCondLst>
                              <p:cond delay="500"/>
                            </p:stCondLst>
                            <p:childTnLst>
                              <p:par>
                                <p:cTn id="12" presetID="12" presetClass="entr" presetSubtype="4" fill="hold" grpId="0" nodeType="afterEffect">
                                  <p:stCondLst>
                                    <p:cond delay="500"/>
                                  </p:stCondLst>
                                  <p:childTnLst>
                                    <p:set>
                                      <p:cBhvr>
                                        <p:cTn id="13" dur="1" fill="hold">
                                          <p:stCondLst>
                                            <p:cond delay="0"/>
                                          </p:stCondLst>
                                        </p:cTn>
                                        <p:tgtEl>
                                          <p:spTgt spid="57347">
                                            <p:txEl>
                                              <p:pRg st="1" end="1"/>
                                            </p:txEl>
                                          </p:spTgt>
                                        </p:tgtEl>
                                        <p:attrNameLst>
                                          <p:attrName>style.visibility</p:attrName>
                                        </p:attrNameLst>
                                      </p:cBhvr>
                                      <p:to>
                                        <p:strVal val="visible"/>
                                      </p:to>
                                    </p:set>
                                    <p:animEffect transition="in" filter="slide(fromBottom)">
                                      <p:cBhvr>
                                        <p:cTn id="14" dur="500"/>
                                        <p:tgtEl>
                                          <p:spTgt spid="573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idx="4294967295"/>
          </p:nvPr>
        </p:nvSpPr>
        <p:spPr>
          <a:xfrm>
            <a:off x="-1555" y="35767"/>
            <a:ext cx="9144000" cy="1477328"/>
          </a:xfrm>
          <a:noFill/>
        </p:spPr>
        <p:txBody>
          <a:bodyPr lIns="0" tIns="0" rIns="0" bIns="0">
            <a:spAutoFit/>
          </a:bodyPr>
          <a:lstStyle/>
          <a:p>
            <a:pPr defTabSz="381000" eaLnBrk="1" hangingPunct="1"/>
            <a:r>
              <a:rPr lang="en-US" altLang="en-US" sz="3200" b="1" u="sng" dirty="0" smtClean="0">
                <a:solidFill>
                  <a:srgbClr val="A0D0FF"/>
                </a:solidFill>
                <a:latin typeface="Arial Narrow" panose="020B0606020202030204" pitchFamily="34" charset="0"/>
              </a:rPr>
              <a:t>Rule 9 - The promises of God throughout the Bible </a:t>
            </a:r>
            <a:br>
              <a:rPr lang="en-US" altLang="en-US" sz="3200" b="1" u="sng" dirty="0" smtClean="0">
                <a:solidFill>
                  <a:srgbClr val="A0D0FF"/>
                </a:solidFill>
                <a:latin typeface="Arial Narrow" panose="020B0606020202030204" pitchFamily="34" charset="0"/>
              </a:rPr>
            </a:br>
            <a:r>
              <a:rPr lang="en-US" altLang="en-US" sz="3200" b="1" u="sng" dirty="0" smtClean="0">
                <a:solidFill>
                  <a:srgbClr val="A0D0FF"/>
                </a:solidFill>
                <a:latin typeface="Arial Narrow" panose="020B0606020202030204" pitchFamily="34" charset="0"/>
              </a:rPr>
              <a:t>are available to the Holy Spirit for the believers </a:t>
            </a:r>
            <a:br>
              <a:rPr lang="en-US" altLang="en-US" sz="3200" b="1" u="sng" dirty="0" smtClean="0">
                <a:solidFill>
                  <a:srgbClr val="A0D0FF"/>
                </a:solidFill>
                <a:latin typeface="Arial Narrow" panose="020B0606020202030204" pitchFamily="34" charset="0"/>
              </a:rPr>
            </a:br>
            <a:r>
              <a:rPr lang="en-US" altLang="en-US" sz="3200" b="1" u="sng" dirty="0" smtClean="0">
                <a:solidFill>
                  <a:srgbClr val="A0D0FF"/>
                </a:solidFill>
                <a:latin typeface="Arial Narrow" panose="020B0606020202030204" pitchFamily="34" charset="0"/>
              </a:rPr>
              <a:t>of every generation</a:t>
            </a:r>
            <a:r>
              <a:rPr lang="en-US" altLang="en-US" sz="3200" b="1" dirty="0" smtClean="0">
                <a:solidFill>
                  <a:srgbClr val="FFFF99"/>
                </a:solidFill>
                <a:latin typeface="Arial Narrow" panose="020B0606020202030204" pitchFamily="34" charset="0"/>
              </a:rPr>
              <a:t>  pp 239-240</a:t>
            </a:r>
            <a:endParaRPr lang="en-US" altLang="en-US" sz="3200" b="1" dirty="0" smtClean="0">
              <a:solidFill>
                <a:srgbClr val="FFFF99"/>
              </a:solidFill>
              <a:latin typeface="Arial Narrow" panose="020B0606020202030204" pitchFamily="34" charset="0"/>
            </a:endParaRPr>
          </a:p>
        </p:txBody>
      </p:sp>
      <p:sp>
        <p:nvSpPr>
          <p:cNvPr id="59395" name="Rectangle 3"/>
          <p:cNvSpPr>
            <a:spLocks noGrp="1" noChangeArrowheads="1"/>
          </p:cNvSpPr>
          <p:nvPr>
            <p:ph type="body" idx="4294967295"/>
          </p:nvPr>
        </p:nvSpPr>
        <p:spPr>
          <a:xfrm>
            <a:off x="0" y="1600200"/>
            <a:ext cx="9144000" cy="5257800"/>
          </a:xfrm>
          <a:noFill/>
        </p:spPr>
        <p:txBody>
          <a:bodyPr/>
          <a:lstStyle/>
          <a:p>
            <a:pPr marL="401638" indent="-401638" eaLnBrk="1" hangingPunct="1">
              <a:buNone/>
            </a:pPr>
            <a:r>
              <a:rPr lang="en-US" altLang="en-US" sz="3200" b="1" dirty="0">
                <a:solidFill>
                  <a:srgbClr val="FFFFFF"/>
                </a:solidFill>
                <a:latin typeface="Arial Narrow" panose="020B0606020202030204" pitchFamily="34" charset="0"/>
              </a:rPr>
              <a:t>1. Meditate on 2 Peter 1:3-4 and answer the following </a:t>
            </a:r>
            <a:r>
              <a:rPr lang="en-US" altLang="en-US" sz="3200" b="1" dirty="0" smtClean="0">
                <a:solidFill>
                  <a:srgbClr val="FFFFFF"/>
                </a:solidFill>
                <a:latin typeface="Arial Narrow" panose="020B0606020202030204" pitchFamily="34" charset="0"/>
              </a:rPr>
              <a:t>questions</a:t>
            </a:r>
          </a:p>
          <a:p>
            <a:pPr marL="625475" lvl="1" indent="-336550" eaLnBrk="1" hangingPunct="1">
              <a:buFont typeface="+mj-lt"/>
              <a:buAutoNum type="alphaLcPeriod"/>
            </a:pPr>
            <a:r>
              <a:rPr lang="en-US" altLang="en-US" sz="3200" b="1" dirty="0" smtClean="0">
                <a:solidFill>
                  <a:srgbClr val="FFFFFF"/>
                </a:solidFill>
                <a:latin typeface="Arial Narrow" panose="020B0606020202030204" pitchFamily="34" charset="0"/>
              </a:rPr>
              <a:t>What </a:t>
            </a:r>
            <a:r>
              <a:rPr lang="en-US" altLang="en-US" sz="3200" b="1" dirty="0">
                <a:solidFill>
                  <a:srgbClr val="FFFFFF"/>
                </a:solidFill>
                <a:latin typeface="Arial Narrow" panose="020B0606020202030204" pitchFamily="34" charset="0"/>
              </a:rPr>
              <a:t>is the source of the promises to which Peter refers</a:t>
            </a:r>
            <a:r>
              <a:rPr lang="en-US" altLang="en-US" sz="3200" b="1" dirty="0" smtClean="0">
                <a:solidFill>
                  <a:srgbClr val="FFFFFF"/>
                </a:solidFill>
                <a:latin typeface="Arial Narrow" panose="020B0606020202030204" pitchFamily="34" charset="0"/>
              </a:rPr>
              <a:t>?</a:t>
            </a:r>
          </a:p>
          <a:p>
            <a:pPr marL="1023938" lvl="2" indent="-457200" eaLnBrk="1" hangingPunct="1">
              <a:buFont typeface="Arial" panose="020B0604020202020204" pitchFamily="34" charset="0"/>
              <a:buChar char="•"/>
            </a:pPr>
            <a:r>
              <a:rPr lang="en-US" altLang="en-US" sz="2800" b="1" dirty="0">
                <a:solidFill>
                  <a:srgbClr val="FFFFFF"/>
                </a:solidFill>
                <a:latin typeface="Arial Narrow" panose="020B0606020202030204" pitchFamily="34" charset="0"/>
              </a:rPr>
              <a:t> </a:t>
            </a:r>
            <a:endParaRPr lang="en-US" altLang="en-US" sz="2800" b="1" dirty="0">
              <a:solidFill>
                <a:srgbClr val="FFFFFF"/>
              </a:solidFill>
              <a:latin typeface="Arial Narrow" panose="020B0606020202030204" pitchFamily="34" charset="0"/>
            </a:endParaRPr>
          </a:p>
          <a:p>
            <a:pPr marL="625475" lvl="1" indent="-336550" eaLnBrk="1" hangingPunct="1">
              <a:buFont typeface="+mj-lt"/>
              <a:buAutoNum type="alphaLcPeriod"/>
            </a:pPr>
            <a:r>
              <a:rPr lang="en-US" altLang="en-US" sz="3200" b="1" dirty="0" smtClean="0">
                <a:solidFill>
                  <a:srgbClr val="FFFFFF"/>
                </a:solidFill>
                <a:latin typeface="Arial Narrow" panose="020B0606020202030204" pitchFamily="34" charset="0"/>
              </a:rPr>
              <a:t> </a:t>
            </a:r>
            <a:r>
              <a:rPr lang="en-US" altLang="en-US" sz="3200" b="1" dirty="0">
                <a:solidFill>
                  <a:srgbClr val="FFFFFF"/>
                </a:solidFill>
                <a:latin typeface="Arial Narrow" panose="020B0606020202030204" pitchFamily="34" charset="0"/>
              </a:rPr>
              <a:t>What is (are) the purpose(s) of the </a:t>
            </a:r>
            <a:r>
              <a:rPr lang="en-US" altLang="en-US" sz="3200" b="1" dirty="0" smtClean="0">
                <a:solidFill>
                  <a:srgbClr val="FFFFFF"/>
                </a:solidFill>
                <a:latin typeface="Arial Narrow" panose="020B0606020202030204" pitchFamily="34" charset="0"/>
              </a:rPr>
              <a:t>promises?</a:t>
            </a:r>
          </a:p>
          <a:p>
            <a:pPr marL="1023938" lvl="2" indent="-457200" eaLnBrk="1" hangingPunct="1">
              <a:buFont typeface="Arial" panose="020B0604020202020204" pitchFamily="34" charset="0"/>
              <a:buChar char="•"/>
            </a:pPr>
            <a:endParaRPr lang="en-US" altLang="en-US" sz="2800" b="1" dirty="0">
              <a:solidFill>
                <a:srgbClr val="FFFFFF"/>
              </a:solidFill>
              <a:latin typeface="Arial Narrow" panose="020B0606020202030204" pitchFamily="34" charset="0"/>
            </a:endParaRP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4" presetClass="entr" presetSubtype="10" fill="hold" grpId="0" nodeType="clickEffect">
                                  <p:stCondLst>
                                    <p:cond delay="0"/>
                                  </p:stCondLst>
                                  <p:childTnLst>
                                    <p:set>
                                      <p:cBhvr>
                                        <p:cTn id="10" dur="1" fill="hold">
                                          <p:stCondLst>
                                            <p:cond delay="0"/>
                                          </p:stCondLst>
                                        </p:cTn>
                                        <p:tgtEl>
                                          <p:spTgt spid="59395">
                                            <p:txEl>
                                              <p:pRg st="0" end="0"/>
                                            </p:txEl>
                                          </p:spTgt>
                                        </p:tgtEl>
                                        <p:attrNameLst>
                                          <p:attrName>style.visibility</p:attrName>
                                        </p:attrNameLst>
                                      </p:cBhvr>
                                      <p:to>
                                        <p:strVal val="visible"/>
                                      </p:to>
                                    </p:set>
                                    <p:animEffect transition="in" filter="randombar(horizontal)">
                                      <p:cBhvr>
                                        <p:cTn id="11" dur="500"/>
                                        <p:tgtEl>
                                          <p:spTgt spid="59395">
                                            <p:txEl>
                                              <p:pRg st="0" end="0"/>
                                            </p:txEl>
                                          </p:spTgt>
                                        </p:tgtEl>
                                      </p:cBhvr>
                                    </p:animEffect>
                                  </p:childTnLst>
                                </p:cTn>
                              </p:par>
                            </p:childTnLst>
                          </p:cTn>
                        </p:par>
                        <p:par>
                          <p:cTn id="12" fill="hold">
                            <p:stCondLst>
                              <p:cond delay="500"/>
                            </p:stCondLst>
                            <p:childTnLst>
                              <p:par>
                                <p:cTn id="13" presetID="14" presetClass="entr" presetSubtype="10" fill="hold" grpId="0" nodeType="afterEffect">
                                  <p:stCondLst>
                                    <p:cond delay="0"/>
                                  </p:stCondLst>
                                  <p:childTnLst>
                                    <p:set>
                                      <p:cBhvr>
                                        <p:cTn id="14" dur="1" fill="hold">
                                          <p:stCondLst>
                                            <p:cond delay="0"/>
                                          </p:stCondLst>
                                        </p:cTn>
                                        <p:tgtEl>
                                          <p:spTgt spid="59395">
                                            <p:txEl>
                                              <p:pRg st="1" end="1"/>
                                            </p:txEl>
                                          </p:spTgt>
                                        </p:tgtEl>
                                        <p:attrNameLst>
                                          <p:attrName>style.visibility</p:attrName>
                                        </p:attrNameLst>
                                      </p:cBhvr>
                                      <p:to>
                                        <p:strVal val="visible"/>
                                      </p:to>
                                    </p:set>
                                    <p:animEffect transition="in" filter="randombar(horizontal)">
                                      <p:cBhvr>
                                        <p:cTn id="15" dur="500"/>
                                        <p:tgtEl>
                                          <p:spTgt spid="59395">
                                            <p:txEl>
                                              <p:pRg st="1" end="1"/>
                                            </p:txEl>
                                          </p:spTgt>
                                        </p:tgtEl>
                                      </p:cBhvr>
                                    </p:animEffect>
                                  </p:childTnLst>
                                </p:cTn>
                              </p:par>
                            </p:childTnLst>
                          </p:cTn>
                        </p:par>
                        <p:par>
                          <p:cTn id="16" fill="hold">
                            <p:stCondLst>
                              <p:cond delay="1000"/>
                            </p:stCondLst>
                            <p:childTnLst>
                              <p:par>
                                <p:cTn id="17" presetID="14" presetClass="entr" presetSubtype="10" fill="hold" grpId="0" nodeType="afterEffect">
                                  <p:stCondLst>
                                    <p:cond delay="0"/>
                                  </p:stCondLst>
                                  <p:childTnLst>
                                    <p:set>
                                      <p:cBhvr>
                                        <p:cTn id="18" dur="1" fill="hold">
                                          <p:stCondLst>
                                            <p:cond delay="0"/>
                                          </p:stCondLst>
                                        </p:cTn>
                                        <p:tgtEl>
                                          <p:spTgt spid="59395">
                                            <p:txEl>
                                              <p:pRg st="2" end="2"/>
                                            </p:txEl>
                                          </p:spTgt>
                                        </p:tgtEl>
                                        <p:attrNameLst>
                                          <p:attrName>style.visibility</p:attrName>
                                        </p:attrNameLst>
                                      </p:cBhvr>
                                      <p:to>
                                        <p:strVal val="visible"/>
                                      </p:to>
                                    </p:set>
                                    <p:animEffect transition="in" filter="randombar(horizontal)">
                                      <p:cBhvr>
                                        <p:cTn id="19" dur="500"/>
                                        <p:tgtEl>
                                          <p:spTgt spid="59395">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59395">
                                            <p:txEl>
                                              <p:pRg st="3" end="3"/>
                                            </p:txEl>
                                          </p:spTgt>
                                        </p:tgtEl>
                                        <p:attrNameLst>
                                          <p:attrName>style.visibility</p:attrName>
                                        </p:attrNameLst>
                                      </p:cBhvr>
                                      <p:to>
                                        <p:strVal val="visible"/>
                                      </p:to>
                                    </p:set>
                                    <p:animEffect transition="in" filter="randombar(horizontal)">
                                      <p:cBhvr>
                                        <p:cTn id="24" dur="500"/>
                                        <p:tgtEl>
                                          <p:spTgt spid="593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55602"/>
            <a:ext cx="9144000" cy="1107996"/>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Rule 2: The Bible interprets itself; </a:t>
            </a:r>
            <a:br>
              <a:rPr lang="en-US" altLang="en-US" sz="3600" b="1" u="sng" dirty="0" smtClean="0">
                <a:solidFill>
                  <a:srgbClr val="A0D0FF"/>
                </a:solidFill>
                <a:latin typeface="Arial Narrow" panose="020B0606020202030204" pitchFamily="34" charset="0"/>
              </a:rPr>
            </a:br>
            <a:r>
              <a:rPr lang="en-US" altLang="en-US" sz="3600" b="1" u="sng" dirty="0" smtClean="0">
                <a:solidFill>
                  <a:srgbClr val="A0D0FF"/>
                </a:solidFill>
                <a:latin typeface="Arial Narrow" panose="020B0606020202030204" pitchFamily="34" charset="0"/>
              </a:rPr>
              <a:t>Scripture best explains Scripture</a:t>
            </a:r>
            <a:endParaRPr lang="en-US" altLang="en-US" sz="3600" b="1" dirty="0" smtClean="0">
              <a:solidFill>
                <a:srgbClr val="FFFF99"/>
              </a:solidFill>
              <a:latin typeface="Arial Narrow" panose="020B0606020202030204" pitchFamily="34" charset="0"/>
            </a:endParaRPr>
          </a:p>
        </p:txBody>
      </p:sp>
      <p:sp>
        <p:nvSpPr>
          <p:cNvPr id="51203" name="Rectangle 3"/>
          <p:cNvSpPr>
            <a:spLocks noGrp="1" noChangeArrowheads="1"/>
          </p:cNvSpPr>
          <p:nvPr>
            <p:ph type="body" idx="4294967295"/>
          </p:nvPr>
        </p:nvSpPr>
        <p:spPr>
          <a:xfrm>
            <a:off x="0" y="1295400"/>
            <a:ext cx="9144000" cy="5562600"/>
          </a:xfrm>
          <a:noFill/>
        </p:spPr>
        <p:txBody>
          <a:bodyPr/>
          <a:lstStyle/>
          <a:p>
            <a:pPr eaLnBrk="1" hangingPunct="1"/>
            <a:endParaRPr lang="en-US" altLang="en-US" sz="4400" b="1" dirty="0" smtClean="0">
              <a:solidFill>
                <a:srgbClr val="FFFFFF"/>
              </a:solidFill>
              <a:latin typeface="Arial Narrow" panose="020B0606020202030204" pitchFamily="34" charset="0"/>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nodePh="1">
                                  <p:stCondLst>
                                    <p:cond delay="0"/>
                                  </p:stCondLst>
                                  <p:endCondLst>
                                    <p:cond evt="begin" delay="0">
                                      <p:tn val="9"/>
                                    </p:cond>
                                  </p:endCondLst>
                                  <p:childTnLst>
                                    <p:set>
                                      <p:cBhvr>
                                        <p:cTn id="10" dur="1" fill="hold">
                                          <p:stCondLst>
                                            <p:cond delay="0"/>
                                          </p:stCondLst>
                                        </p:cTn>
                                        <p:tgtEl>
                                          <p:spTgt spid="51203">
                                            <p:txEl>
                                              <p:pRg st="0" end="0"/>
                                            </p:txEl>
                                          </p:spTgt>
                                        </p:tgtEl>
                                        <p:attrNameLst>
                                          <p:attrName>style.visibility</p:attrName>
                                        </p:attrNameLst>
                                      </p:cBhvr>
                                      <p:to>
                                        <p:strVal val="visible"/>
                                      </p:to>
                                    </p:set>
                                    <p:animEffect transition="in" filter="dissolve">
                                      <p:cBhvr>
                                        <p:cTn id="11" dur="500"/>
                                        <p:tgtEl>
                                          <p:spTgt spid="512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idx="4294967295"/>
          </p:nvPr>
        </p:nvSpPr>
        <p:spPr>
          <a:xfrm>
            <a:off x="-1555" y="35767"/>
            <a:ext cx="9144000" cy="1477328"/>
          </a:xfrm>
          <a:noFill/>
        </p:spPr>
        <p:txBody>
          <a:bodyPr lIns="0" tIns="0" rIns="0" bIns="0">
            <a:spAutoFit/>
          </a:bodyPr>
          <a:lstStyle/>
          <a:p>
            <a:pPr defTabSz="381000" eaLnBrk="1" hangingPunct="1"/>
            <a:r>
              <a:rPr lang="en-US" altLang="en-US" sz="3200" b="1" u="sng" dirty="0" smtClean="0">
                <a:solidFill>
                  <a:srgbClr val="A0D0FF"/>
                </a:solidFill>
                <a:latin typeface="Arial Narrow" panose="020B0606020202030204" pitchFamily="34" charset="0"/>
              </a:rPr>
              <a:t>Rule 9 - The promises of God throughout the Bible </a:t>
            </a:r>
            <a:br>
              <a:rPr lang="en-US" altLang="en-US" sz="3200" b="1" u="sng" dirty="0" smtClean="0">
                <a:solidFill>
                  <a:srgbClr val="A0D0FF"/>
                </a:solidFill>
                <a:latin typeface="Arial Narrow" panose="020B0606020202030204" pitchFamily="34" charset="0"/>
              </a:rPr>
            </a:br>
            <a:r>
              <a:rPr lang="en-US" altLang="en-US" sz="3200" b="1" u="sng" dirty="0" smtClean="0">
                <a:solidFill>
                  <a:srgbClr val="A0D0FF"/>
                </a:solidFill>
                <a:latin typeface="Arial Narrow" panose="020B0606020202030204" pitchFamily="34" charset="0"/>
              </a:rPr>
              <a:t>are available to the Holy Spirit for the believers </a:t>
            </a:r>
            <a:br>
              <a:rPr lang="en-US" altLang="en-US" sz="3200" b="1" u="sng" dirty="0" smtClean="0">
                <a:solidFill>
                  <a:srgbClr val="A0D0FF"/>
                </a:solidFill>
                <a:latin typeface="Arial Narrow" panose="020B0606020202030204" pitchFamily="34" charset="0"/>
              </a:rPr>
            </a:br>
            <a:r>
              <a:rPr lang="en-US" altLang="en-US" sz="3200" b="1" u="sng" dirty="0" smtClean="0">
                <a:solidFill>
                  <a:srgbClr val="A0D0FF"/>
                </a:solidFill>
                <a:latin typeface="Arial Narrow" panose="020B0606020202030204" pitchFamily="34" charset="0"/>
              </a:rPr>
              <a:t>of every generation</a:t>
            </a:r>
            <a:r>
              <a:rPr lang="en-US" altLang="en-US" sz="3200" b="1" dirty="0" smtClean="0">
                <a:solidFill>
                  <a:srgbClr val="FFFF99"/>
                </a:solidFill>
                <a:latin typeface="Arial Narrow" panose="020B0606020202030204" pitchFamily="34" charset="0"/>
              </a:rPr>
              <a:t>  pp 239-240</a:t>
            </a:r>
            <a:endParaRPr lang="en-US" altLang="en-US" sz="3200" b="1" dirty="0" smtClean="0">
              <a:solidFill>
                <a:srgbClr val="FFFF99"/>
              </a:solidFill>
              <a:latin typeface="Arial Narrow" panose="020B0606020202030204" pitchFamily="34" charset="0"/>
            </a:endParaRPr>
          </a:p>
        </p:txBody>
      </p:sp>
      <p:sp>
        <p:nvSpPr>
          <p:cNvPr id="59395" name="Rectangle 3"/>
          <p:cNvSpPr>
            <a:spLocks noGrp="1" noChangeArrowheads="1"/>
          </p:cNvSpPr>
          <p:nvPr>
            <p:ph type="body" idx="4294967295"/>
          </p:nvPr>
        </p:nvSpPr>
        <p:spPr>
          <a:xfrm>
            <a:off x="0" y="1600200"/>
            <a:ext cx="9144000" cy="5257800"/>
          </a:xfrm>
          <a:noFill/>
        </p:spPr>
        <p:txBody>
          <a:bodyPr/>
          <a:lstStyle/>
          <a:p>
            <a:pPr marL="401638" indent="-401638" eaLnBrk="1" hangingPunct="1">
              <a:buNone/>
            </a:pPr>
            <a:r>
              <a:rPr lang="en-US" altLang="en-US" sz="3200" b="1" dirty="0">
                <a:solidFill>
                  <a:srgbClr val="FFFFFF"/>
                </a:solidFill>
                <a:latin typeface="Arial Narrow" panose="020B0606020202030204" pitchFamily="34" charset="0"/>
              </a:rPr>
              <a:t>1. Meditate on 2 Peter 1:3-4 and answer the following </a:t>
            </a:r>
            <a:r>
              <a:rPr lang="en-US" altLang="en-US" sz="3200" b="1" dirty="0" smtClean="0">
                <a:solidFill>
                  <a:srgbClr val="FFFFFF"/>
                </a:solidFill>
                <a:latin typeface="Arial Narrow" panose="020B0606020202030204" pitchFamily="34" charset="0"/>
              </a:rPr>
              <a:t>questions</a:t>
            </a:r>
          </a:p>
          <a:p>
            <a:pPr marL="625475" lvl="1" indent="-336550" eaLnBrk="1" hangingPunct="1">
              <a:buFont typeface="+mj-lt"/>
              <a:buAutoNum type="alphaLcPeriod"/>
            </a:pPr>
            <a:r>
              <a:rPr lang="en-US" altLang="en-US" sz="3200" b="1" dirty="0" smtClean="0">
                <a:solidFill>
                  <a:srgbClr val="FFFFFF"/>
                </a:solidFill>
                <a:latin typeface="Arial Narrow" panose="020B0606020202030204" pitchFamily="34" charset="0"/>
              </a:rPr>
              <a:t>What </a:t>
            </a:r>
            <a:r>
              <a:rPr lang="en-US" altLang="en-US" sz="3200" b="1" dirty="0">
                <a:solidFill>
                  <a:srgbClr val="FFFFFF"/>
                </a:solidFill>
                <a:latin typeface="Arial Narrow" panose="020B0606020202030204" pitchFamily="34" charset="0"/>
              </a:rPr>
              <a:t>is the source of the promises to which Peter refers</a:t>
            </a:r>
            <a:r>
              <a:rPr lang="en-US" altLang="en-US" sz="3200" b="1" dirty="0" smtClean="0">
                <a:solidFill>
                  <a:srgbClr val="FFFFFF"/>
                </a:solidFill>
                <a:latin typeface="Arial Narrow" panose="020B0606020202030204" pitchFamily="34" charset="0"/>
              </a:rPr>
              <a:t>?</a:t>
            </a:r>
          </a:p>
          <a:p>
            <a:pPr marL="690563" lvl="2" indent="-177800" eaLnBrk="1" hangingPunct="1">
              <a:buFont typeface="Arial" panose="020B0604020202020204" pitchFamily="34" charset="0"/>
              <a:buChar char="•"/>
            </a:pPr>
            <a:r>
              <a:rPr lang="en-US" altLang="en-US" sz="3200" b="1" i="1" dirty="0">
                <a:solidFill>
                  <a:srgbClr val="FFFFFF"/>
                </a:solidFill>
                <a:latin typeface="Arial Narrow" panose="020B0606020202030204" pitchFamily="34" charset="0"/>
              </a:rPr>
              <a:t> Old Testament &amp; teachings of Jesus and Apostles</a:t>
            </a:r>
            <a:r>
              <a:rPr lang="en-US" altLang="en-US" sz="3200" b="1" dirty="0">
                <a:solidFill>
                  <a:srgbClr val="FFFFFF"/>
                </a:solidFill>
                <a:latin typeface="Arial Narrow" panose="020B0606020202030204" pitchFamily="34" charset="0"/>
              </a:rPr>
              <a:t>. </a:t>
            </a:r>
            <a:endParaRPr lang="en-US" altLang="en-US" sz="3200" b="1" dirty="0">
              <a:solidFill>
                <a:srgbClr val="FFFFFF"/>
              </a:solidFill>
              <a:latin typeface="Arial Narrow" panose="020B0606020202030204" pitchFamily="34" charset="0"/>
            </a:endParaRPr>
          </a:p>
          <a:p>
            <a:pPr marL="625475" lvl="1" indent="-336550" eaLnBrk="1" hangingPunct="1">
              <a:buFont typeface="+mj-lt"/>
              <a:buAutoNum type="alphaLcPeriod"/>
            </a:pPr>
            <a:r>
              <a:rPr lang="en-US" altLang="en-US" sz="3200" b="1" dirty="0" smtClean="0">
                <a:solidFill>
                  <a:srgbClr val="FFFFFF"/>
                </a:solidFill>
                <a:latin typeface="Arial Narrow" panose="020B0606020202030204" pitchFamily="34" charset="0"/>
              </a:rPr>
              <a:t> </a:t>
            </a:r>
            <a:r>
              <a:rPr lang="en-US" altLang="en-US" sz="3200" b="1" dirty="0">
                <a:solidFill>
                  <a:srgbClr val="FFFFFF"/>
                </a:solidFill>
                <a:latin typeface="Arial Narrow" panose="020B0606020202030204" pitchFamily="34" charset="0"/>
              </a:rPr>
              <a:t>What is (are) the purpose(s) of the </a:t>
            </a:r>
            <a:r>
              <a:rPr lang="en-US" altLang="en-US" sz="3200" b="1" dirty="0" smtClean="0">
                <a:solidFill>
                  <a:srgbClr val="FFFFFF"/>
                </a:solidFill>
                <a:latin typeface="Arial Narrow" panose="020B0606020202030204" pitchFamily="34" charset="0"/>
              </a:rPr>
              <a:t>promises?</a:t>
            </a:r>
          </a:p>
          <a:p>
            <a:pPr marL="801688" lvl="2" indent="-344488" eaLnBrk="1" hangingPunct="1">
              <a:buFont typeface="Arial" panose="020B0604020202020204" pitchFamily="34" charset="0"/>
              <a:buChar char="•"/>
            </a:pPr>
            <a:r>
              <a:rPr lang="en-US" altLang="en-US" sz="3200" b="1" i="1" dirty="0">
                <a:solidFill>
                  <a:srgbClr val="FFFFFF"/>
                </a:solidFill>
                <a:latin typeface="Arial Narrow" panose="020B0606020202030204" pitchFamily="34" charset="0"/>
              </a:rPr>
              <a:t>That we might become partakers of the divine nature - and escape the corruption of the world</a:t>
            </a:r>
            <a:r>
              <a:rPr lang="en-US" altLang="en-US" sz="3200" b="1" dirty="0">
                <a:solidFill>
                  <a:srgbClr val="FFFFFF"/>
                </a:solidFill>
                <a:latin typeface="Arial Narrow" panose="020B0606020202030204" pitchFamily="34" charset="0"/>
              </a:rPr>
              <a:t>. </a:t>
            </a:r>
          </a:p>
        </p:txBody>
      </p:sp>
    </p:spTree>
    <p:extLst>
      <p:ext uri="{BB962C8B-B14F-4D97-AF65-F5344CB8AC3E}">
        <p14:creationId xmlns:p14="http://schemas.microsoft.com/office/powerpoint/2010/main" val="330815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childTnLst>
                                </p:cTn>
                              </p:par>
                            </p:childTnLst>
                          </p:cTn>
                        </p:par>
                        <p:par>
                          <p:cTn id="7" fill="hold" nodeType="withGroup">
                            <p:stCondLst>
                              <p:cond delay="0"/>
                            </p:stCondLst>
                            <p:childTnLst>
                              <p:par>
                                <p:cTn id="8" presetID="14" presetClass="entr" presetSubtype="10" fill="hold" grpId="0" nodeType="afterEffect">
                                  <p:stCondLst>
                                    <p:cond delay="0"/>
                                  </p:stCondLst>
                                  <p:childTnLst>
                                    <p:set>
                                      <p:cBhvr>
                                        <p:cTn id="9" dur="1" fill="hold">
                                          <p:stCondLst>
                                            <p:cond delay="0"/>
                                          </p:stCondLst>
                                        </p:cTn>
                                        <p:tgtEl>
                                          <p:spTgt spid="59395">
                                            <p:txEl>
                                              <p:pRg st="0" end="0"/>
                                            </p:txEl>
                                          </p:spTgt>
                                        </p:tgtEl>
                                        <p:attrNameLst>
                                          <p:attrName>style.visibility</p:attrName>
                                        </p:attrNameLst>
                                      </p:cBhvr>
                                      <p:to>
                                        <p:strVal val="visible"/>
                                      </p:to>
                                    </p:set>
                                    <p:animEffect transition="in" filter="randombar(horizontal)">
                                      <p:cBhvr>
                                        <p:cTn id="10" dur="500"/>
                                        <p:tgtEl>
                                          <p:spTgt spid="59395">
                                            <p:txEl>
                                              <p:pRg st="0" end="0"/>
                                            </p:txEl>
                                          </p:spTgt>
                                        </p:tgtEl>
                                      </p:cBhvr>
                                    </p:animEffect>
                                  </p:childTnLst>
                                </p:cTn>
                              </p:par>
                            </p:childTnLst>
                          </p:cTn>
                        </p:par>
                        <p:par>
                          <p:cTn id="11" fill="hold">
                            <p:stCondLst>
                              <p:cond delay="500"/>
                            </p:stCondLst>
                            <p:childTnLst>
                              <p:par>
                                <p:cTn id="12" presetID="14" presetClass="entr" presetSubtype="10" fill="hold" grpId="0" nodeType="afterEffect">
                                  <p:stCondLst>
                                    <p:cond delay="0"/>
                                  </p:stCondLst>
                                  <p:childTnLst>
                                    <p:set>
                                      <p:cBhvr>
                                        <p:cTn id="13" dur="1" fill="hold">
                                          <p:stCondLst>
                                            <p:cond delay="0"/>
                                          </p:stCondLst>
                                        </p:cTn>
                                        <p:tgtEl>
                                          <p:spTgt spid="59395">
                                            <p:txEl>
                                              <p:pRg st="1" end="1"/>
                                            </p:txEl>
                                          </p:spTgt>
                                        </p:tgtEl>
                                        <p:attrNameLst>
                                          <p:attrName>style.visibility</p:attrName>
                                        </p:attrNameLst>
                                      </p:cBhvr>
                                      <p:to>
                                        <p:strVal val="visible"/>
                                      </p:to>
                                    </p:set>
                                    <p:animEffect transition="in" filter="randombar(horizontal)">
                                      <p:cBhvr>
                                        <p:cTn id="14" dur="500"/>
                                        <p:tgtEl>
                                          <p:spTgt spid="59395">
                                            <p:txEl>
                                              <p:pRg st="1" end="1"/>
                                            </p:txEl>
                                          </p:spTgt>
                                        </p:tgtEl>
                                      </p:cBhvr>
                                    </p:animEffect>
                                  </p:childTnLst>
                                </p:cTn>
                              </p:par>
                            </p:childTnLst>
                          </p:cTn>
                        </p:par>
                        <p:par>
                          <p:cTn id="15" fill="hold">
                            <p:stCondLst>
                              <p:cond delay="1000"/>
                            </p:stCondLst>
                            <p:childTnLst>
                              <p:par>
                                <p:cTn id="16" presetID="14" presetClass="entr" presetSubtype="10" fill="hold" grpId="0" nodeType="afterEffect">
                                  <p:stCondLst>
                                    <p:cond delay="0"/>
                                  </p:stCondLst>
                                  <p:childTnLst>
                                    <p:set>
                                      <p:cBhvr>
                                        <p:cTn id="17" dur="1" fill="hold">
                                          <p:stCondLst>
                                            <p:cond delay="0"/>
                                          </p:stCondLst>
                                        </p:cTn>
                                        <p:tgtEl>
                                          <p:spTgt spid="59395">
                                            <p:txEl>
                                              <p:pRg st="2" end="2"/>
                                            </p:txEl>
                                          </p:spTgt>
                                        </p:tgtEl>
                                        <p:attrNameLst>
                                          <p:attrName>style.visibility</p:attrName>
                                        </p:attrNameLst>
                                      </p:cBhvr>
                                      <p:to>
                                        <p:strVal val="visible"/>
                                      </p:to>
                                    </p:set>
                                    <p:animEffect transition="in" filter="randombar(horizontal)">
                                      <p:cBhvr>
                                        <p:cTn id="18" dur="500"/>
                                        <p:tgtEl>
                                          <p:spTgt spid="59395">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59395">
                                            <p:txEl>
                                              <p:pRg st="3" end="3"/>
                                            </p:txEl>
                                          </p:spTgt>
                                        </p:tgtEl>
                                        <p:attrNameLst>
                                          <p:attrName>style.visibility</p:attrName>
                                        </p:attrNameLst>
                                      </p:cBhvr>
                                      <p:to>
                                        <p:strVal val="visible"/>
                                      </p:to>
                                    </p:set>
                                    <p:animEffect transition="in" filter="randombar(horizontal)">
                                      <p:cBhvr>
                                        <p:cTn id="23" dur="500"/>
                                        <p:tgtEl>
                                          <p:spTgt spid="59395">
                                            <p:txEl>
                                              <p:pRg st="3" end="3"/>
                                            </p:txEl>
                                          </p:spTgt>
                                        </p:tgtEl>
                                      </p:cBhvr>
                                    </p:animEffect>
                                  </p:childTnLst>
                                </p:cTn>
                              </p:par>
                            </p:childTnLst>
                          </p:cTn>
                        </p:par>
                        <p:par>
                          <p:cTn id="24" fill="hold">
                            <p:stCondLst>
                              <p:cond delay="500"/>
                            </p:stCondLst>
                            <p:childTnLst>
                              <p:par>
                                <p:cTn id="25" presetID="14" presetClass="entr" presetSubtype="10" fill="hold" grpId="0" nodeType="afterEffect">
                                  <p:stCondLst>
                                    <p:cond delay="0"/>
                                  </p:stCondLst>
                                  <p:childTnLst>
                                    <p:set>
                                      <p:cBhvr>
                                        <p:cTn id="26" dur="1" fill="hold">
                                          <p:stCondLst>
                                            <p:cond delay="0"/>
                                          </p:stCondLst>
                                        </p:cTn>
                                        <p:tgtEl>
                                          <p:spTgt spid="59395">
                                            <p:txEl>
                                              <p:pRg st="4" end="4"/>
                                            </p:txEl>
                                          </p:spTgt>
                                        </p:tgtEl>
                                        <p:attrNameLst>
                                          <p:attrName>style.visibility</p:attrName>
                                        </p:attrNameLst>
                                      </p:cBhvr>
                                      <p:to>
                                        <p:strVal val="visible"/>
                                      </p:to>
                                    </p:set>
                                    <p:animEffect transition="in" filter="randombar(horizontal)">
                                      <p:cBhvr>
                                        <p:cTn id="27" dur="500"/>
                                        <p:tgtEl>
                                          <p:spTgt spid="593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idx="4294967295"/>
          </p:nvPr>
        </p:nvSpPr>
        <p:spPr>
          <a:xfrm>
            <a:off x="-1555" y="35767"/>
            <a:ext cx="9144000" cy="1477328"/>
          </a:xfrm>
          <a:noFill/>
        </p:spPr>
        <p:txBody>
          <a:bodyPr lIns="0" tIns="0" rIns="0" bIns="0">
            <a:spAutoFit/>
          </a:bodyPr>
          <a:lstStyle/>
          <a:p>
            <a:pPr defTabSz="381000" eaLnBrk="1" hangingPunct="1"/>
            <a:r>
              <a:rPr lang="en-US" altLang="en-US" sz="3200" b="1" u="sng" dirty="0" smtClean="0">
                <a:solidFill>
                  <a:srgbClr val="A0D0FF"/>
                </a:solidFill>
                <a:latin typeface="Arial Narrow" panose="020B0606020202030204" pitchFamily="34" charset="0"/>
              </a:rPr>
              <a:t>Rule 9 - The promises of God throughout the Bible </a:t>
            </a:r>
            <a:br>
              <a:rPr lang="en-US" altLang="en-US" sz="3200" b="1" u="sng" dirty="0" smtClean="0">
                <a:solidFill>
                  <a:srgbClr val="A0D0FF"/>
                </a:solidFill>
                <a:latin typeface="Arial Narrow" panose="020B0606020202030204" pitchFamily="34" charset="0"/>
              </a:rPr>
            </a:br>
            <a:r>
              <a:rPr lang="en-US" altLang="en-US" sz="3200" b="1" u="sng" dirty="0" smtClean="0">
                <a:solidFill>
                  <a:srgbClr val="A0D0FF"/>
                </a:solidFill>
                <a:latin typeface="Arial Narrow" panose="020B0606020202030204" pitchFamily="34" charset="0"/>
              </a:rPr>
              <a:t>are available to the Holy Spirit for the believers </a:t>
            </a:r>
            <a:br>
              <a:rPr lang="en-US" altLang="en-US" sz="3200" b="1" u="sng" dirty="0" smtClean="0">
                <a:solidFill>
                  <a:srgbClr val="A0D0FF"/>
                </a:solidFill>
                <a:latin typeface="Arial Narrow" panose="020B0606020202030204" pitchFamily="34" charset="0"/>
              </a:rPr>
            </a:br>
            <a:r>
              <a:rPr lang="en-US" altLang="en-US" sz="3200" b="1" u="sng" dirty="0" smtClean="0">
                <a:solidFill>
                  <a:srgbClr val="A0D0FF"/>
                </a:solidFill>
                <a:latin typeface="Arial Narrow" panose="020B0606020202030204" pitchFamily="34" charset="0"/>
              </a:rPr>
              <a:t>of every generation</a:t>
            </a:r>
            <a:r>
              <a:rPr lang="en-US" altLang="en-US" sz="3200" b="1" dirty="0" smtClean="0">
                <a:solidFill>
                  <a:srgbClr val="FFFF99"/>
                </a:solidFill>
                <a:latin typeface="Arial Narrow" panose="020B0606020202030204" pitchFamily="34" charset="0"/>
              </a:rPr>
              <a:t>  pp 239-240</a:t>
            </a:r>
            <a:endParaRPr lang="en-US" altLang="en-US" sz="3200" b="1" dirty="0" smtClean="0">
              <a:solidFill>
                <a:srgbClr val="FFFF99"/>
              </a:solidFill>
              <a:latin typeface="Arial Narrow" panose="020B0606020202030204" pitchFamily="34" charset="0"/>
            </a:endParaRPr>
          </a:p>
        </p:txBody>
      </p:sp>
      <p:sp>
        <p:nvSpPr>
          <p:cNvPr id="59395" name="Rectangle 3"/>
          <p:cNvSpPr>
            <a:spLocks noGrp="1" noChangeArrowheads="1"/>
          </p:cNvSpPr>
          <p:nvPr>
            <p:ph type="body" idx="4294967295"/>
          </p:nvPr>
        </p:nvSpPr>
        <p:spPr>
          <a:xfrm>
            <a:off x="0" y="1600200"/>
            <a:ext cx="9144000" cy="5257800"/>
          </a:xfrm>
          <a:noFill/>
        </p:spPr>
        <p:txBody>
          <a:bodyPr/>
          <a:lstStyle/>
          <a:p>
            <a:pPr marL="401638" indent="-346075" eaLnBrk="1" hangingPunct="1">
              <a:buNone/>
            </a:pPr>
            <a:r>
              <a:rPr lang="en-US" altLang="en-US" sz="3200" b="1" dirty="0" smtClean="0">
                <a:solidFill>
                  <a:srgbClr val="FFFFFF"/>
                </a:solidFill>
                <a:latin typeface="Arial Narrow" panose="020B0606020202030204" pitchFamily="34" charset="0"/>
              </a:rPr>
              <a:t>2. Give </a:t>
            </a:r>
            <a:r>
              <a:rPr lang="en-US" altLang="en-US" sz="3200" b="1" dirty="0">
                <a:solidFill>
                  <a:srgbClr val="FFFFFF"/>
                </a:solidFill>
                <a:latin typeface="Arial Narrow" panose="020B0606020202030204" pitchFamily="34" charset="0"/>
              </a:rPr>
              <a:t>several examples of general promises from the Bible on which you daily rely - i.e. 1 John 1:9What is the source of the promises to which Peter refers?</a:t>
            </a:r>
          </a:p>
          <a:p>
            <a:pPr marL="1023938" lvl="2" indent="-457200" eaLnBrk="1" hangingPunct="1">
              <a:buFont typeface="Arial" panose="020B0604020202020204" pitchFamily="34" charset="0"/>
              <a:buChar char="•"/>
            </a:pPr>
            <a:r>
              <a:rPr lang="en-US" altLang="en-US" sz="2800" b="1" dirty="0" smtClean="0">
                <a:solidFill>
                  <a:srgbClr val="FFFFFF"/>
                </a:solidFill>
                <a:latin typeface="Arial Narrow" panose="020B0606020202030204" pitchFamily="34" charset="0"/>
              </a:rPr>
              <a:t> </a:t>
            </a:r>
            <a:endParaRPr lang="en-US" altLang="en-US" sz="2800" b="1" dirty="0">
              <a:solidFill>
                <a:srgbClr val="FFFFFF"/>
              </a:solidFill>
              <a:latin typeface="Arial Narrow" panose="020B0606020202030204" pitchFamily="34" charset="0"/>
            </a:endParaRPr>
          </a:p>
        </p:txBody>
      </p:sp>
    </p:spTree>
    <p:extLst>
      <p:ext uri="{BB962C8B-B14F-4D97-AF65-F5344CB8AC3E}">
        <p14:creationId xmlns:p14="http://schemas.microsoft.com/office/powerpoint/2010/main" val="358486281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childTnLst>
                                </p:cTn>
                              </p:par>
                            </p:childTnLst>
                          </p:cTn>
                        </p:par>
                        <p:par>
                          <p:cTn id="7" fill="hold" nodeType="withGroup">
                            <p:stCondLst>
                              <p:cond delay="0"/>
                            </p:stCondLst>
                            <p:childTnLst>
                              <p:par>
                                <p:cTn id="8" presetID="14" presetClass="entr" presetSubtype="10" fill="hold" grpId="0" nodeType="afterEffect">
                                  <p:stCondLst>
                                    <p:cond delay="0"/>
                                  </p:stCondLst>
                                  <p:childTnLst>
                                    <p:set>
                                      <p:cBhvr>
                                        <p:cTn id="9" dur="1" fill="hold">
                                          <p:stCondLst>
                                            <p:cond delay="0"/>
                                          </p:stCondLst>
                                        </p:cTn>
                                        <p:tgtEl>
                                          <p:spTgt spid="59395">
                                            <p:txEl>
                                              <p:pRg st="0" end="0"/>
                                            </p:txEl>
                                          </p:spTgt>
                                        </p:tgtEl>
                                        <p:attrNameLst>
                                          <p:attrName>style.visibility</p:attrName>
                                        </p:attrNameLst>
                                      </p:cBhvr>
                                      <p:to>
                                        <p:strVal val="visible"/>
                                      </p:to>
                                    </p:set>
                                    <p:animEffect transition="in" filter="randombar(horizontal)">
                                      <p:cBhvr>
                                        <p:cTn id="10" dur="500"/>
                                        <p:tgtEl>
                                          <p:spTgt spid="59395">
                                            <p:txEl>
                                              <p:pRg st="0" end="0"/>
                                            </p:txEl>
                                          </p:spTgt>
                                        </p:tgtEl>
                                      </p:cBhvr>
                                    </p:animEffect>
                                  </p:childTnLst>
                                </p:cTn>
                              </p:par>
                            </p:childTnLst>
                          </p:cTn>
                        </p:par>
                        <p:par>
                          <p:cTn id="11" fill="hold">
                            <p:stCondLst>
                              <p:cond delay="500"/>
                            </p:stCondLst>
                            <p:childTnLst>
                              <p:par>
                                <p:cTn id="12" presetID="14" presetClass="entr" presetSubtype="10" fill="hold" grpId="0" nodeType="afterEffect">
                                  <p:stCondLst>
                                    <p:cond delay="0"/>
                                  </p:stCondLst>
                                  <p:childTnLst>
                                    <p:set>
                                      <p:cBhvr>
                                        <p:cTn id="13" dur="1" fill="hold">
                                          <p:stCondLst>
                                            <p:cond delay="0"/>
                                          </p:stCondLst>
                                        </p:cTn>
                                        <p:tgtEl>
                                          <p:spTgt spid="59395">
                                            <p:txEl>
                                              <p:pRg st="1" end="1"/>
                                            </p:txEl>
                                          </p:spTgt>
                                        </p:tgtEl>
                                        <p:attrNameLst>
                                          <p:attrName>style.visibility</p:attrName>
                                        </p:attrNameLst>
                                      </p:cBhvr>
                                      <p:to>
                                        <p:strVal val="visible"/>
                                      </p:to>
                                    </p:set>
                                    <p:animEffect transition="in" filter="randombar(horizontal)">
                                      <p:cBhvr>
                                        <p:cTn id="14" dur="500"/>
                                        <p:tgtEl>
                                          <p:spTgt spid="593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idx="4294967295"/>
          </p:nvPr>
        </p:nvSpPr>
        <p:spPr>
          <a:xfrm>
            <a:off x="-1555" y="35767"/>
            <a:ext cx="9144000" cy="1477328"/>
          </a:xfrm>
          <a:noFill/>
        </p:spPr>
        <p:txBody>
          <a:bodyPr lIns="0" tIns="0" rIns="0" bIns="0">
            <a:spAutoFit/>
          </a:bodyPr>
          <a:lstStyle/>
          <a:p>
            <a:pPr defTabSz="381000" eaLnBrk="1" hangingPunct="1"/>
            <a:r>
              <a:rPr lang="en-US" altLang="en-US" sz="3200" b="1" u="sng" dirty="0" smtClean="0">
                <a:solidFill>
                  <a:srgbClr val="A0D0FF"/>
                </a:solidFill>
                <a:latin typeface="Arial Narrow" panose="020B0606020202030204" pitchFamily="34" charset="0"/>
              </a:rPr>
              <a:t>Rule 9 - The promises of God throughout the Bible </a:t>
            </a:r>
            <a:br>
              <a:rPr lang="en-US" altLang="en-US" sz="3200" b="1" u="sng" dirty="0" smtClean="0">
                <a:solidFill>
                  <a:srgbClr val="A0D0FF"/>
                </a:solidFill>
                <a:latin typeface="Arial Narrow" panose="020B0606020202030204" pitchFamily="34" charset="0"/>
              </a:rPr>
            </a:br>
            <a:r>
              <a:rPr lang="en-US" altLang="en-US" sz="3200" b="1" u="sng" dirty="0" smtClean="0">
                <a:solidFill>
                  <a:srgbClr val="A0D0FF"/>
                </a:solidFill>
                <a:latin typeface="Arial Narrow" panose="020B0606020202030204" pitchFamily="34" charset="0"/>
              </a:rPr>
              <a:t>are available to the Holy Spirit for the believers </a:t>
            </a:r>
            <a:br>
              <a:rPr lang="en-US" altLang="en-US" sz="3200" b="1" u="sng" dirty="0" smtClean="0">
                <a:solidFill>
                  <a:srgbClr val="A0D0FF"/>
                </a:solidFill>
                <a:latin typeface="Arial Narrow" panose="020B0606020202030204" pitchFamily="34" charset="0"/>
              </a:rPr>
            </a:br>
            <a:r>
              <a:rPr lang="en-US" altLang="en-US" sz="3200" b="1" u="sng" dirty="0" smtClean="0">
                <a:solidFill>
                  <a:srgbClr val="A0D0FF"/>
                </a:solidFill>
                <a:latin typeface="Arial Narrow" panose="020B0606020202030204" pitchFamily="34" charset="0"/>
              </a:rPr>
              <a:t>of every generation</a:t>
            </a:r>
            <a:r>
              <a:rPr lang="en-US" altLang="en-US" sz="3200" b="1" dirty="0" smtClean="0">
                <a:solidFill>
                  <a:srgbClr val="FFFF99"/>
                </a:solidFill>
                <a:latin typeface="Arial Narrow" panose="020B0606020202030204" pitchFamily="34" charset="0"/>
              </a:rPr>
              <a:t>  pp 239-240</a:t>
            </a:r>
            <a:endParaRPr lang="en-US" altLang="en-US" sz="3200" b="1" dirty="0" smtClean="0">
              <a:solidFill>
                <a:srgbClr val="FFFF99"/>
              </a:solidFill>
              <a:latin typeface="Arial Narrow" panose="020B0606020202030204" pitchFamily="34" charset="0"/>
            </a:endParaRPr>
          </a:p>
        </p:txBody>
      </p:sp>
      <p:sp>
        <p:nvSpPr>
          <p:cNvPr id="59395" name="Rectangle 3"/>
          <p:cNvSpPr>
            <a:spLocks noGrp="1" noChangeArrowheads="1"/>
          </p:cNvSpPr>
          <p:nvPr>
            <p:ph type="body" idx="4294967295"/>
          </p:nvPr>
        </p:nvSpPr>
        <p:spPr>
          <a:xfrm>
            <a:off x="0" y="1600200"/>
            <a:ext cx="9144000" cy="5257800"/>
          </a:xfrm>
          <a:noFill/>
        </p:spPr>
        <p:txBody>
          <a:bodyPr/>
          <a:lstStyle/>
          <a:p>
            <a:pPr marL="401638" indent="-346075" eaLnBrk="1" hangingPunct="1">
              <a:buNone/>
            </a:pPr>
            <a:r>
              <a:rPr lang="en-US" altLang="en-US" sz="3200" b="1" dirty="0" smtClean="0">
                <a:solidFill>
                  <a:srgbClr val="FFFFFF"/>
                </a:solidFill>
                <a:latin typeface="Arial Narrow" panose="020B0606020202030204" pitchFamily="34" charset="0"/>
              </a:rPr>
              <a:t>2. Give </a:t>
            </a:r>
            <a:r>
              <a:rPr lang="en-US" altLang="en-US" sz="3200" b="1" dirty="0">
                <a:solidFill>
                  <a:srgbClr val="FFFFFF"/>
                </a:solidFill>
                <a:latin typeface="Arial Narrow" panose="020B0606020202030204" pitchFamily="34" charset="0"/>
              </a:rPr>
              <a:t>several examples of general promises from the Bible on which you daily rely - i.e. 1 John 1:9What is the source of the promises to which Peter refers?</a:t>
            </a:r>
          </a:p>
          <a:p>
            <a:pPr marL="625475" lvl="2" indent="-280988" eaLnBrk="1" hangingPunct="1">
              <a:buFont typeface="Arial" panose="020B0604020202020204" pitchFamily="34" charset="0"/>
              <a:buChar char="•"/>
            </a:pPr>
            <a:r>
              <a:rPr lang="en-US" altLang="en-US" sz="3200" b="1" dirty="0" smtClean="0">
                <a:solidFill>
                  <a:srgbClr val="FFFFFF"/>
                </a:solidFill>
                <a:latin typeface="Arial Narrow" panose="020B0606020202030204" pitchFamily="34" charset="0"/>
              </a:rPr>
              <a:t>Matthew 6:33</a:t>
            </a:r>
          </a:p>
          <a:p>
            <a:pPr marL="625475" lvl="2" indent="-280988" eaLnBrk="1" hangingPunct="1">
              <a:buFont typeface="Arial" panose="020B0604020202020204" pitchFamily="34" charset="0"/>
              <a:buChar char="•"/>
            </a:pPr>
            <a:r>
              <a:rPr lang="en-US" altLang="en-US" sz="3200" b="1" dirty="0" smtClean="0">
                <a:solidFill>
                  <a:srgbClr val="FFFFFF"/>
                </a:solidFill>
                <a:latin typeface="Arial Narrow" panose="020B0606020202030204" pitchFamily="34" charset="0"/>
              </a:rPr>
              <a:t>1 Corinthians 10:13</a:t>
            </a:r>
          </a:p>
          <a:p>
            <a:pPr marL="625475" lvl="2" indent="-280988" eaLnBrk="1" hangingPunct="1">
              <a:buFont typeface="Arial" panose="020B0604020202020204" pitchFamily="34" charset="0"/>
              <a:buChar char="•"/>
            </a:pPr>
            <a:r>
              <a:rPr lang="en-US" altLang="en-US" sz="3200" b="1" dirty="0" smtClean="0">
                <a:solidFill>
                  <a:srgbClr val="FFFFFF"/>
                </a:solidFill>
                <a:latin typeface="Arial Narrow" panose="020B0606020202030204" pitchFamily="34" charset="0"/>
              </a:rPr>
              <a:t>James 4:7</a:t>
            </a:r>
          </a:p>
          <a:p>
            <a:pPr marL="625475" lvl="2" indent="-280988" eaLnBrk="1" hangingPunct="1">
              <a:buFont typeface="Arial" panose="020B0604020202020204" pitchFamily="34" charset="0"/>
              <a:buChar char="•"/>
            </a:pPr>
            <a:r>
              <a:rPr lang="en-US" altLang="en-US" sz="3200" b="1" dirty="0" smtClean="0">
                <a:solidFill>
                  <a:srgbClr val="FFFFFF"/>
                </a:solidFill>
                <a:latin typeface="Arial Narrow" panose="020B0606020202030204" pitchFamily="34" charset="0"/>
              </a:rPr>
              <a:t>James 1:2-4</a:t>
            </a:r>
            <a:endParaRPr lang="en-US" altLang="en-US" sz="3200" b="1" dirty="0">
              <a:solidFill>
                <a:srgbClr val="FFFFFF"/>
              </a:solidFill>
              <a:latin typeface="Arial Narrow" panose="020B0606020202030204" pitchFamily="34" charset="0"/>
            </a:endParaRPr>
          </a:p>
        </p:txBody>
      </p:sp>
    </p:spTree>
    <p:extLst>
      <p:ext uri="{BB962C8B-B14F-4D97-AF65-F5344CB8AC3E}">
        <p14:creationId xmlns:p14="http://schemas.microsoft.com/office/powerpoint/2010/main" val="38123973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childTnLst>
                                </p:cTn>
                              </p:par>
                            </p:childTnLst>
                          </p:cTn>
                        </p:par>
                        <p:par>
                          <p:cTn id="7" fill="hold" nodeType="withGroup">
                            <p:stCondLst>
                              <p:cond delay="0"/>
                            </p:stCondLst>
                            <p:childTnLst>
                              <p:par>
                                <p:cTn id="8" presetID="14" presetClass="entr" presetSubtype="10" fill="hold" grpId="0" nodeType="afterEffect">
                                  <p:stCondLst>
                                    <p:cond delay="0"/>
                                  </p:stCondLst>
                                  <p:childTnLst>
                                    <p:set>
                                      <p:cBhvr>
                                        <p:cTn id="9" dur="1" fill="hold">
                                          <p:stCondLst>
                                            <p:cond delay="0"/>
                                          </p:stCondLst>
                                        </p:cTn>
                                        <p:tgtEl>
                                          <p:spTgt spid="59395">
                                            <p:txEl>
                                              <p:pRg st="0" end="0"/>
                                            </p:txEl>
                                          </p:spTgt>
                                        </p:tgtEl>
                                        <p:attrNameLst>
                                          <p:attrName>style.visibility</p:attrName>
                                        </p:attrNameLst>
                                      </p:cBhvr>
                                      <p:to>
                                        <p:strVal val="visible"/>
                                      </p:to>
                                    </p:set>
                                    <p:animEffect transition="in" filter="randombar(horizontal)">
                                      <p:cBhvr>
                                        <p:cTn id="10" dur="500"/>
                                        <p:tgtEl>
                                          <p:spTgt spid="59395">
                                            <p:txEl>
                                              <p:pRg st="0" end="0"/>
                                            </p:txEl>
                                          </p:spTgt>
                                        </p:tgtEl>
                                      </p:cBhvr>
                                    </p:animEffect>
                                  </p:childTnLst>
                                </p:cTn>
                              </p:par>
                            </p:childTnLst>
                          </p:cTn>
                        </p:par>
                        <p:par>
                          <p:cTn id="11" fill="hold">
                            <p:stCondLst>
                              <p:cond delay="500"/>
                            </p:stCondLst>
                            <p:childTnLst>
                              <p:par>
                                <p:cTn id="12" presetID="14" presetClass="entr" presetSubtype="10" fill="hold" grpId="0" nodeType="afterEffect">
                                  <p:stCondLst>
                                    <p:cond delay="0"/>
                                  </p:stCondLst>
                                  <p:childTnLst>
                                    <p:set>
                                      <p:cBhvr>
                                        <p:cTn id="13" dur="1" fill="hold">
                                          <p:stCondLst>
                                            <p:cond delay="0"/>
                                          </p:stCondLst>
                                        </p:cTn>
                                        <p:tgtEl>
                                          <p:spTgt spid="59395">
                                            <p:txEl>
                                              <p:pRg st="1" end="1"/>
                                            </p:txEl>
                                          </p:spTgt>
                                        </p:tgtEl>
                                        <p:attrNameLst>
                                          <p:attrName>style.visibility</p:attrName>
                                        </p:attrNameLst>
                                      </p:cBhvr>
                                      <p:to>
                                        <p:strVal val="visible"/>
                                      </p:to>
                                    </p:set>
                                    <p:animEffect transition="in" filter="randombar(horizontal)">
                                      <p:cBhvr>
                                        <p:cTn id="14" dur="500"/>
                                        <p:tgtEl>
                                          <p:spTgt spid="59395">
                                            <p:txEl>
                                              <p:pRg st="1" end="1"/>
                                            </p:txEl>
                                          </p:spTgt>
                                        </p:tgtEl>
                                      </p:cBhvr>
                                    </p:animEffect>
                                  </p:childTnLst>
                                </p:cTn>
                              </p:par>
                            </p:childTnLst>
                          </p:cTn>
                        </p:par>
                        <p:par>
                          <p:cTn id="15" fill="hold">
                            <p:stCondLst>
                              <p:cond delay="1000"/>
                            </p:stCondLst>
                            <p:childTnLst>
                              <p:par>
                                <p:cTn id="16" presetID="14" presetClass="entr" presetSubtype="10" fill="hold" grpId="0" nodeType="afterEffect">
                                  <p:stCondLst>
                                    <p:cond delay="1000"/>
                                  </p:stCondLst>
                                  <p:childTnLst>
                                    <p:set>
                                      <p:cBhvr>
                                        <p:cTn id="17" dur="1" fill="hold">
                                          <p:stCondLst>
                                            <p:cond delay="0"/>
                                          </p:stCondLst>
                                        </p:cTn>
                                        <p:tgtEl>
                                          <p:spTgt spid="59395">
                                            <p:txEl>
                                              <p:pRg st="2" end="2"/>
                                            </p:txEl>
                                          </p:spTgt>
                                        </p:tgtEl>
                                        <p:attrNameLst>
                                          <p:attrName>style.visibility</p:attrName>
                                        </p:attrNameLst>
                                      </p:cBhvr>
                                      <p:to>
                                        <p:strVal val="visible"/>
                                      </p:to>
                                    </p:set>
                                    <p:animEffect transition="in" filter="randombar(horizontal)">
                                      <p:cBhvr>
                                        <p:cTn id="18" dur="500"/>
                                        <p:tgtEl>
                                          <p:spTgt spid="59395">
                                            <p:txEl>
                                              <p:pRg st="2" end="2"/>
                                            </p:txEl>
                                          </p:spTgt>
                                        </p:tgtEl>
                                      </p:cBhvr>
                                    </p:animEffect>
                                  </p:childTnLst>
                                </p:cTn>
                              </p:par>
                            </p:childTnLst>
                          </p:cTn>
                        </p:par>
                        <p:par>
                          <p:cTn id="19" fill="hold">
                            <p:stCondLst>
                              <p:cond delay="2500"/>
                            </p:stCondLst>
                            <p:childTnLst>
                              <p:par>
                                <p:cTn id="20" presetID="14" presetClass="entr" presetSubtype="10" fill="hold" grpId="0" nodeType="afterEffect">
                                  <p:stCondLst>
                                    <p:cond delay="1000"/>
                                  </p:stCondLst>
                                  <p:childTnLst>
                                    <p:set>
                                      <p:cBhvr>
                                        <p:cTn id="21" dur="1" fill="hold">
                                          <p:stCondLst>
                                            <p:cond delay="0"/>
                                          </p:stCondLst>
                                        </p:cTn>
                                        <p:tgtEl>
                                          <p:spTgt spid="59395">
                                            <p:txEl>
                                              <p:pRg st="3" end="3"/>
                                            </p:txEl>
                                          </p:spTgt>
                                        </p:tgtEl>
                                        <p:attrNameLst>
                                          <p:attrName>style.visibility</p:attrName>
                                        </p:attrNameLst>
                                      </p:cBhvr>
                                      <p:to>
                                        <p:strVal val="visible"/>
                                      </p:to>
                                    </p:set>
                                    <p:animEffect transition="in" filter="randombar(horizontal)">
                                      <p:cBhvr>
                                        <p:cTn id="22" dur="500"/>
                                        <p:tgtEl>
                                          <p:spTgt spid="59395">
                                            <p:txEl>
                                              <p:pRg st="3" end="3"/>
                                            </p:txEl>
                                          </p:spTgt>
                                        </p:tgtEl>
                                      </p:cBhvr>
                                    </p:animEffect>
                                  </p:childTnLst>
                                </p:cTn>
                              </p:par>
                            </p:childTnLst>
                          </p:cTn>
                        </p:par>
                        <p:par>
                          <p:cTn id="23" fill="hold">
                            <p:stCondLst>
                              <p:cond delay="4000"/>
                            </p:stCondLst>
                            <p:childTnLst>
                              <p:par>
                                <p:cTn id="24" presetID="14" presetClass="entr" presetSubtype="10" fill="hold" grpId="0" nodeType="afterEffect">
                                  <p:stCondLst>
                                    <p:cond delay="1000"/>
                                  </p:stCondLst>
                                  <p:childTnLst>
                                    <p:set>
                                      <p:cBhvr>
                                        <p:cTn id="25" dur="1" fill="hold">
                                          <p:stCondLst>
                                            <p:cond delay="0"/>
                                          </p:stCondLst>
                                        </p:cTn>
                                        <p:tgtEl>
                                          <p:spTgt spid="59395">
                                            <p:txEl>
                                              <p:pRg st="4" end="4"/>
                                            </p:txEl>
                                          </p:spTgt>
                                        </p:tgtEl>
                                        <p:attrNameLst>
                                          <p:attrName>style.visibility</p:attrName>
                                        </p:attrNameLst>
                                      </p:cBhvr>
                                      <p:to>
                                        <p:strVal val="visible"/>
                                      </p:to>
                                    </p:set>
                                    <p:animEffect transition="in" filter="randombar(horizontal)">
                                      <p:cBhvr>
                                        <p:cTn id="26" dur="500"/>
                                        <p:tgtEl>
                                          <p:spTgt spid="593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idx="4294967295"/>
          </p:nvPr>
        </p:nvSpPr>
        <p:spPr>
          <a:xfrm>
            <a:off x="0" y="10886"/>
            <a:ext cx="9144000" cy="492443"/>
          </a:xfrm>
          <a:noFill/>
        </p:spPr>
        <p:txBody>
          <a:bodyPr lIns="0" tIns="0" rIns="0" bIns="0">
            <a:spAutoFit/>
          </a:bodyPr>
          <a:lstStyle/>
          <a:p>
            <a:pPr defTabSz="381000" eaLnBrk="1" hangingPunct="1"/>
            <a:r>
              <a:rPr lang="en-US" altLang="en-US" sz="3200" b="1" u="sng" dirty="0" smtClean="0">
                <a:solidFill>
                  <a:srgbClr val="A0D0FF"/>
                </a:solidFill>
                <a:latin typeface="Arial Narrow" panose="020B0606020202030204" pitchFamily="34" charset="0"/>
              </a:rPr>
              <a:t>Rule 9 – The Promises of God</a:t>
            </a:r>
            <a:endParaRPr lang="en-US" altLang="en-US" sz="3200" b="1" dirty="0" smtClean="0">
              <a:solidFill>
                <a:srgbClr val="FFFF99"/>
              </a:solidFill>
              <a:latin typeface="Arial Narrow" panose="020B0606020202030204" pitchFamily="34" charset="0"/>
            </a:endParaRPr>
          </a:p>
        </p:txBody>
      </p:sp>
      <p:sp>
        <p:nvSpPr>
          <p:cNvPr id="59395" name="Rectangle 3"/>
          <p:cNvSpPr>
            <a:spLocks noGrp="1" noChangeArrowheads="1"/>
          </p:cNvSpPr>
          <p:nvPr>
            <p:ph type="body" idx="4294967295"/>
          </p:nvPr>
        </p:nvSpPr>
        <p:spPr>
          <a:xfrm>
            <a:off x="0" y="609600"/>
            <a:ext cx="9144000" cy="6248400"/>
          </a:xfrm>
          <a:noFill/>
        </p:spPr>
        <p:txBody>
          <a:bodyPr/>
          <a:lstStyle/>
          <a:p>
            <a:pPr marL="401638" indent="-346075" eaLnBrk="1" hangingPunct="1">
              <a:buNone/>
            </a:pPr>
            <a:r>
              <a:rPr lang="en-US" altLang="en-US" sz="3200" b="1" dirty="0" smtClean="0">
                <a:solidFill>
                  <a:srgbClr val="FFFFFF"/>
                </a:solidFill>
                <a:latin typeface="Arial Narrow" panose="020B0606020202030204" pitchFamily="34" charset="0"/>
              </a:rPr>
              <a:t>3</a:t>
            </a:r>
            <a:r>
              <a:rPr lang="en-US" altLang="en-US" sz="3200" b="1" dirty="0">
                <a:solidFill>
                  <a:srgbClr val="FFFFFF"/>
                </a:solidFill>
                <a:latin typeface="Arial Narrow" panose="020B0606020202030204" pitchFamily="34" charset="0"/>
              </a:rPr>
              <a:t>. Give at least one example of a specific promise from God’s word that you have claimed for your own </a:t>
            </a:r>
            <a:r>
              <a:rPr lang="en-US" altLang="en-US" sz="3200" b="1" dirty="0" smtClean="0">
                <a:solidFill>
                  <a:srgbClr val="FFFFFF"/>
                </a:solidFill>
                <a:latin typeface="Arial Narrow" panose="020B0606020202030204" pitchFamily="34" charset="0"/>
              </a:rPr>
              <a:t>life</a:t>
            </a:r>
          </a:p>
          <a:p>
            <a:pPr marL="401638" indent="-346075" eaLnBrk="1" hangingPunct="1">
              <a:buNone/>
            </a:pPr>
            <a:r>
              <a:rPr lang="en-US" altLang="en-US" sz="3200" b="1" dirty="0" smtClean="0">
                <a:solidFill>
                  <a:srgbClr val="FFFFFF"/>
                </a:solidFill>
                <a:latin typeface="Arial Narrow" panose="020B0606020202030204" pitchFamily="34" charset="0"/>
              </a:rPr>
              <a:t>	</a:t>
            </a:r>
            <a:r>
              <a:rPr lang="en-US" altLang="en-US" sz="3200" b="1" u="sng" dirty="0" smtClean="0">
                <a:solidFill>
                  <a:srgbClr val="FFFFFF"/>
                </a:solidFill>
                <a:latin typeface="Arial Narrow" panose="020B0606020202030204" pitchFamily="34" charset="0"/>
              </a:rPr>
              <a:t>NONE – Though I can apply general principles that arise from it, though not the specific promise – i.e. </a:t>
            </a:r>
          </a:p>
          <a:p>
            <a:pPr marL="401638" indent="-346075" eaLnBrk="1" hangingPunct="1">
              <a:buNone/>
            </a:pPr>
            <a:r>
              <a:rPr lang="en-US" altLang="en-US" sz="2800" b="1" dirty="0" smtClean="0">
                <a:solidFill>
                  <a:srgbClr val="FFFFFF"/>
                </a:solidFill>
                <a:latin typeface="Arial Narrow" panose="020B0606020202030204" pitchFamily="34" charset="0"/>
              </a:rPr>
              <a:t>	a. John 14:1-3 </a:t>
            </a:r>
          </a:p>
          <a:p>
            <a:pPr marL="746125" indent="-288925" eaLnBrk="1" hangingPunct="1">
              <a:buNone/>
            </a:pPr>
            <a:r>
              <a:rPr lang="en-US" altLang="en-US" sz="2800" b="1" dirty="0" smtClean="0">
                <a:solidFill>
                  <a:srgbClr val="FFFFFF"/>
                </a:solidFill>
                <a:latin typeface="Arial Narrow" panose="020B0606020202030204" pitchFamily="34" charset="0"/>
              </a:rPr>
              <a:t>b</a:t>
            </a:r>
            <a:r>
              <a:rPr lang="en-US" altLang="en-US" sz="2800" b="1" dirty="0">
                <a:solidFill>
                  <a:srgbClr val="FFFFFF"/>
                </a:solidFill>
                <a:latin typeface="Arial Narrow" panose="020B0606020202030204" pitchFamily="34" charset="0"/>
              </a:rPr>
              <a:t>. It was given to His disciples prior to His crucifixion, resurrection and ascension.  </a:t>
            </a:r>
          </a:p>
          <a:p>
            <a:pPr marL="746125" indent="-288925" eaLnBrk="1" hangingPunct="1">
              <a:buNone/>
            </a:pPr>
            <a:r>
              <a:rPr lang="en-US" altLang="en-US" sz="2800" b="1" dirty="0" smtClean="0">
                <a:solidFill>
                  <a:srgbClr val="FFFFFF"/>
                </a:solidFill>
                <a:latin typeface="Arial Narrow" panose="020B0606020202030204" pitchFamily="34" charset="0"/>
              </a:rPr>
              <a:t>c</a:t>
            </a:r>
            <a:r>
              <a:rPr lang="en-US" altLang="en-US" sz="2800" b="1" dirty="0">
                <a:solidFill>
                  <a:srgbClr val="FFFFFF"/>
                </a:solidFill>
                <a:latin typeface="Arial Narrow" panose="020B0606020202030204" pitchFamily="34" charset="0"/>
              </a:rPr>
              <a:t>. I can claim the same promise in principle that Jesus is also preparing a place for me and will return to take me to heaven to be with Him - because other scriptures also back up that claim and application (1 Thess. 4, etc.)</a:t>
            </a:r>
            <a:r>
              <a:rPr lang="en-US" altLang="en-US" sz="2800" b="1" dirty="0" smtClean="0">
                <a:solidFill>
                  <a:srgbClr val="FFFFFF"/>
                </a:solidFill>
                <a:latin typeface="Arial Narrow" panose="020B0606020202030204" pitchFamily="34" charset="0"/>
              </a:rPr>
              <a:t> </a:t>
            </a:r>
            <a:endParaRPr lang="en-US" altLang="en-US" sz="2800" b="1" dirty="0">
              <a:solidFill>
                <a:srgbClr val="FFFFFF"/>
              </a:solidFill>
              <a:latin typeface="Arial Narrow" panose="020B0606020202030204" pitchFamily="34" charset="0"/>
            </a:endParaRPr>
          </a:p>
        </p:txBody>
      </p:sp>
    </p:spTree>
    <p:extLst>
      <p:ext uri="{BB962C8B-B14F-4D97-AF65-F5344CB8AC3E}">
        <p14:creationId xmlns:p14="http://schemas.microsoft.com/office/powerpoint/2010/main" val="3890383437"/>
      </p:ext>
    </p:extLst>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childTnLst>
                                </p:cTn>
                              </p:par>
                            </p:childTnLst>
                          </p:cTn>
                        </p:par>
                        <p:par>
                          <p:cTn id="7" fill="hold" nodeType="withGroup">
                            <p:stCondLst>
                              <p:cond delay="0"/>
                            </p:stCondLst>
                            <p:childTnLst>
                              <p:par>
                                <p:cTn id="8" presetID="14" presetClass="entr" presetSubtype="10" fill="hold" grpId="0" nodeType="afterEffect">
                                  <p:stCondLst>
                                    <p:cond delay="0"/>
                                  </p:stCondLst>
                                  <p:childTnLst>
                                    <p:set>
                                      <p:cBhvr>
                                        <p:cTn id="9" dur="1" fill="hold">
                                          <p:stCondLst>
                                            <p:cond delay="0"/>
                                          </p:stCondLst>
                                        </p:cTn>
                                        <p:tgtEl>
                                          <p:spTgt spid="59395">
                                            <p:txEl>
                                              <p:pRg st="0" end="0"/>
                                            </p:txEl>
                                          </p:spTgt>
                                        </p:tgtEl>
                                        <p:attrNameLst>
                                          <p:attrName>style.visibility</p:attrName>
                                        </p:attrNameLst>
                                      </p:cBhvr>
                                      <p:to>
                                        <p:strVal val="visible"/>
                                      </p:to>
                                    </p:set>
                                    <p:animEffect transition="in" filter="randombar(horizontal)">
                                      <p:cBhvr>
                                        <p:cTn id="10" dur="500"/>
                                        <p:tgtEl>
                                          <p:spTgt spid="59395">
                                            <p:txEl>
                                              <p:pRg st="0" end="0"/>
                                            </p:txEl>
                                          </p:spTgt>
                                        </p:tgtEl>
                                      </p:cBhvr>
                                    </p:animEffect>
                                  </p:childTnLst>
                                </p:cTn>
                              </p:par>
                            </p:childTnLst>
                          </p:cTn>
                        </p:par>
                        <p:par>
                          <p:cTn id="11" fill="hold">
                            <p:stCondLst>
                              <p:cond delay="500"/>
                            </p:stCondLst>
                            <p:childTnLst>
                              <p:par>
                                <p:cTn id="12" presetID="14" presetClass="entr" presetSubtype="10" fill="hold" grpId="0" nodeType="afterEffect">
                                  <p:stCondLst>
                                    <p:cond delay="0"/>
                                  </p:stCondLst>
                                  <p:childTnLst>
                                    <p:set>
                                      <p:cBhvr>
                                        <p:cTn id="13" dur="1" fill="hold">
                                          <p:stCondLst>
                                            <p:cond delay="0"/>
                                          </p:stCondLst>
                                        </p:cTn>
                                        <p:tgtEl>
                                          <p:spTgt spid="59395">
                                            <p:txEl>
                                              <p:pRg st="1" end="1"/>
                                            </p:txEl>
                                          </p:spTgt>
                                        </p:tgtEl>
                                        <p:attrNameLst>
                                          <p:attrName>style.visibility</p:attrName>
                                        </p:attrNameLst>
                                      </p:cBhvr>
                                      <p:to>
                                        <p:strVal val="visible"/>
                                      </p:to>
                                    </p:set>
                                    <p:animEffect transition="in" filter="randombar(horizontal)">
                                      <p:cBhvr>
                                        <p:cTn id="14" dur="500"/>
                                        <p:tgtEl>
                                          <p:spTgt spid="59395">
                                            <p:txEl>
                                              <p:pRg st="1" end="1"/>
                                            </p:txEl>
                                          </p:spTgt>
                                        </p:tgtEl>
                                      </p:cBhvr>
                                    </p:animEffect>
                                  </p:childTnLst>
                                </p:cTn>
                              </p:par>
                            </p:childTnLst>
                          </p:cTn>
                        </p:par>
                        <p:par>
                          <p:cTn id="15" fill="hold">
                            <p:stCondLst>
                              <p:cond delay="1000"/>
                            </p:stCondLst>
                            <p:childTnLst>
                              <p:par>
                                <p:cTn id="16" presetID="14" presetClass="entr" presetSubtype="10" fill="hold" grpId="0" nodeType="afterEffect">
                                  <p:stCondLst>
                                    <p:cond delay="1500"/>
                                  </p:stCondLst>
                                  <p:childTnLst>
                                    <p:set>
                                      <p:cBhvr>
                                        <p:cTn id="17" dur="1" fill="hold">
                                          <p:stCondLst>
                                            <p:cond delay="0"/>
                                          </p:stCondLst>
                                        </p:cTn>
                                        <p:tgtEl>
                                          <p:spTgt spid="59395">
                                            <p:txEl>
                                              <p:pRg st="2" end="2"/>
                                            </p:txEl>
                                          </p:spTgt>
                                        </p:tgtEl>
                                        <p:attrNameLst>
                                          <p:attrName>style.visibility</p:attrName>
                                        </p:attrNameLst>
                                      </p:cBhvr>
                                      <p:to>
                                        <p:strVal val="visible"/>
                                      </p:to>
                                    </p:set>
                                    <p:animEffect transition="in" filter="randombar(horizontal)">
                                      <p:cBhvr>
                                        <p:cTn id="18" dur="500"/>
                                        <p:tgtEl>
                                          <p:spTgt spid="59395">
                                            <p:txEl>
                                              <p:pRg st="2" end="2"/>
                                            </p:txEl>
                                          </p:spTgt>
                                        </p:tgtEl>
                                      </p:cBhvr>
                                    </p:animEffect>
                                  </p:childTnLst>
                                </p:cTn>
                              </p:par>
                            </p:childTnLst>
                          </p:cTn>
                        </p:par>
                        <p:par>
                          <p:cTn id="19" fill="hold">
                            <p:stCondLst>
                              <p:cond delay="3000"/>
                            </p:stCondLst>
                            <p:childTnLst>
                              <p:par>
                                <p:cTn id="20" presetID="14" presetClass="entr" presetSubtype="10" fill="hold" grpId="0" nodeType="afterEffect">
                                  <p:stCondLst>
                                    <p:cond delay="1500"/>
                                  </p:stCondLst>
                                  <p:childTnLst>
                                    <p:set>
                                      <p:cBhvr>
                                        <p:cTn id="21" dur="1" fill="hold">
                                          <p:stCondLst>
                                            <p:cond delay="0"/>
                                          </p:stCondLst>
                                        </p:cTn>
                                        <p:tgtEl>
                                          <p:spTgt spid="59395">
                                            <p:txEl>
                                              <p:pRg st="3" end="3"/>
                                            </p:txEl>
                                          </p:spTgt>
                                        </p:tgtEl>
                                        <p:attrNameLst>
                                          <p:attrName>style.visibility</p:attrName>
                                        </p:attrNameLst>
                                      </p:cBhvr>
                                      <p:to>
                                        <p:strVal val="visible"/>
                                      </p:to>
                                    </p:set>
                                    <p:animEffect transition="in" filter="randombar(horizontal)">
                                      <p:cBhvr>
                                        <p:cTn id="22" dur="500"/>
                                        <p:tgtEl>
                                          <p:spTgt spid="59395">
                                            <p:txEl>
                                              <p:pRg st="3" end="3"/>
                                            </p:txEl>
                                          </p:spTgt>
                                        </p:tgtEl>
                                      </p:cBhvr>
                                    </p:animEffect>
                                  </p:childTnLst>
                                </p:cTn>
                              </p:par>
                            </p:childTnLst>
                          </p:cTn>
                        </p:par>
                        <p:par>
                          <p:cTn id="23" fill="hold">
                            <p:stCondLst>
                              <p:cond delay="5000"/>
                            </p:stCondLst>
                            <p:childTnLst>
                              <p:par>
                                <p:cTn id="24" presetID="14" presetClass="entr" presetSubtype="10" fill="hold" grpId="0" nodeType="afterEffect">
                                  <p:stCondLst>
                                    <p:cond delay="1500"/>
                                  </p:stCondLst>
                                  <p:childTnLst>
                                    <p:set>
                                      <p:cBhvr>
                                        <p:cTn id="25" dur="1" fill="hold">
                                          <p:stCondLst>
                                            <p:cond delay="0"/>
                                          </p:stCondLst>
                                        </p:cTn>
                                        <p:tgtEl>
                                          <p:spTgt spid="59395">
                                            <p:txEl>
                                              <p:pRg st="4" end="4"/>
                                            </p:txEl>
                                          </p:spTgt>
                                        </p:tgtEl>
                                        <p:attrNameLst>
                                          <p:attrName>style.visibility</p:attrName>
                                        </p:attrNameLst>
                                      </p:cBhvr>
                                      <p:to>
                                        <p:strVal val="visible"/>
                                      </p:to>
                                    </p:set>
                                    <p:animEffect transition="in" filter="randombar(horizontal)">
                                      <p:cBhvr>
                                        <p:cTn id="26" dur="500"/>
                                        <p:tgtEl>
                                          <p:spTgt spid="593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ctrTitle" idx="4294967295"/>
          </p:nvPr>
        </p:nvSpPr>
        <p:spPr>
          <a:xfrm>
            <a:off x="0" y="61555"/>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Rule 9 – The Promises of God</a:t>
            </a:r>
            <a:endParaRPr lang="en-US" altLang="en-US" sz="3600" b="1" dirty="0" smtClean="0">
              <a:solidFill>
                <a:srgbClr val="FFFF99"/>
              </a:solidFill>
              <a:latin typeface="Arial Narrow" panose="020B0606020202030204" pitchFamily="34" charset="0"/>
            </a:endParaRPr>
          </a:p>
        </p:txBody>
      </p:sp>
      <p:sp>
        <p:nvSpPr>
          <p:cNvPr id="60419" name="Rectangle 3"/>
          <p:cNvSpPr>
            <a:spLocks noGrp="1" noChangeArrowheads="1"/>
          </p:cNvSpPr>
          <p:nvPr>
            <p:ph type="body" idx="4294967295"/>
          </p:nvPr>
        </p:nvSpPr>
        <p:spPr>
          <a:xfrm>
            <a:off x="0" y="677108"/>
            <a:ext cx="9144000" cy="6180892"/>
          </a:xfrm>
          <a:noFill/>
        </p:spPr>
        <p:txBody>
          <a:bodyPr/>
          <a:lstStyle/>
          <a:p>
            <a:pPr marL="344488" indent="-344488" eaLnBrk="1" hangingPunct="1">
              <a:buNone/>
            </a:pPr>
            <a:r>
              <a:rPr lang="en-US" altLang="en-US" sz="3200" b="1" dirty="0">
                <a:solidFill>
                  <a:srgbClr val="FFFFFF"/>
                </a:solidFill>
                <a:latin typeface="Arial Narrow" panose="020B0606020202030204" pitchFamily="34" charset="0"/>
              </a:rPr>
              <a:t>4. Find two conditional and two unconditional promises from the </a:t>
            </a:r>
            <a:r>
              <a:rPr lang="en-US" altLang="en-US" sz="3200" b="1" dirty="0" smtClean="0">
                <a:solidFill>
                  <a:srgbClr val="FFFFFF"/>
                </a:solidFill>
                <a:latin typeface="Arial Narrow" panose="020B0606020202030204" pitchFamily="34" charset="0"/>
              </a:rPr>
              <a:t>Scriptures</a:t>
            </a:r>
          </a:p>
          <a:p>
            <a:pPr marL="569913" lvl="1" indent="-401638" eaLnBrk="1" hangingPunct="1">
              <a:buAutoNum type="alphaLcPeriod"/>
            </a:pPr>
            <a:r>
              <a:rPr lang="en-US" altLang="en-US" sz="3200" b="1" dirty="0" smtClean="0">
                <a:solidFill>
                  <a:srgbClr val="FFFFFF"/>
                </a:solidFill>
                <a:latin typeface="Arial Narrow" panose="020B0606020202030204" pitchFamily="34" charset="0"/>
              </a:rPr>
              <a:t>Conditional:</a:t>
            </a:r>
          </a:p>
          <a:p>
            <a:pPr marL="746125" lvl="2" indent="-344488" eaLnBrk="1" hangingPunct="1">
              <a:buFont typeface="Arial" panose="020B0604020202020204" pitchFamily="34" charset="0"/>
              <a:buChar char="•"/>
            </a:pPr>
            <a:r>
              <a:rPr lang="en-US" altLang="en-US" sz="2800" b="1" dirty="0" smtClean="0">
                <a:solidFill>
                  <a:srgbClr val="FFFFFF"/>
                </a:solidFill>
                <a:latin typeface="Arial Narrow" panose="020B0606020202030204" pitchFamily="34" charset="0"/>
              </a:rPr>
              <a:t> </a:t>
            </a:r>
            <a:endParaRPr lang="en-US" altLang="en-US" sz="2800" b="1" dirty="0">
              <a:solidFill>
                <a:srgbClr val="FFFFFF"/>
              </a:solidFill>
              <a:latin typeface="Arial Narrow" panose="020B0606020202030204" pitchFamily="34" charset="0"/>
            </a:endParaRPr>
          </a:p>
          <a:p>
            <a:pPr marL="746125" lvl="2" indent="-344488" eaLnBrk="1" hangingPunct="1">
              <a:buFont typeface="Arial" panose="020B0604020202020204" pitchFamily="34" charset="0"/>
              <a:buChar char="•"/>
            </a:pPr>
            <a:r>
              <a:rPr lang="en-US" altLang="en-US" sz="2800" b="1" dirty="0" smtClean="0">
                <a:solidFill>
                  <a:srgbClr val="FFFFFF"/>
                </a:solidFill>
                <a:latin typeface="Arial Narrow" panose="020B0606020202030204" pitchFamily="34" charset="0"/>
              </a:rPr>
              <a:t> </a:t>
            </a:r>
            <a:endParaRPr lang="en-US" altLang="en-US" sz="3200" b="1" dirty="0">
              <a:solidFill>
                <a:srgbClr val="FFFFFF"/>
              </a:solidFill>
              <a:latin typeface="Arial Narrow" panose="020B0606020202030204" pitchFamily="34" charset="0"/>
            </a:endParaRPr>
          </a:p>
          <a:p>
            <a:pPr marL="635000" lvl="1" indent="-466725" eaLnBrk="1" hangingPunct="1">
              <a:buFont typeface="+mj-lt"/>
              <a:buAutoNum type="alphaLcPeriod"/>
            </a:pPr>
            <a:r>
              <a:rPr lang="en-US" altLang="en-US" sz="3200" b="1" dirty="0" smtClean="0">
                <a:solidFill>
                  <a:srgbClr val="FFFFFF"/>
                </a:solidFill>
                <a:latin typeface="Arial Narrow" panose="020B0606020202030204" pitchFamily="34" charset="0"/>
              </a:rPr>
              <a:t>Unconditional</a:t>
            </a:r>
          </a:p>
          <a:p>
            <a:pPr marL="801688" lvl="2" indent="-400050" eaLnBrk="1" hangingPunct="1">
              <a:buFont typeface="Arial" panose="020B0604020202020204" pitchFamily="34" charset="0"/>
              <a:buChar char="•"/>
            </a:pPr>
            <a:r>
              <a:rPr lang="en-US" altLang="en-US" sz="2800" b="1" dirty="0">
                <a:solidFill>
                  <a:srgbClr val="FFFFFF"/>
                </a:solidFill>
                <a:latin typeface="Arial Narrow" panose="020B0606020202030204" pitchFamily="34" charset="0"/>
              </a:rPr>
              <a:t> </a:t>
            </a:r>
            <a:endParaRPr lang="en-US" altLang="en-US" sz="2800" b="1" dirty="0" smtClean="0">
              <a:solidFill>
                <a:srgbClr val="FFFFFF"/>
              </a:solidFill>
              <a:latin typeface="Arial Narrow" panose="020B0606020202030204" pitchFamily="34" charset="0"/>
            </a:endParaRPr>
          </a:p>
          <a:p>
            <a:pPr marL="801688" lvl="2" indent="-400050" eaLnBrk="1" hangingPunct="1">
              <a:buFont typeface="Arial" panose="020B0604020202020204" pitchFamily="34" charset="0"/>
              <a:buChar char="•"/>
            </a:pPr>
            <a:r>
              <a:rPr lang="en-US" altLang="en-US" sz="2800" b="1" dirty="0">
                <a:solidFill>
                  <a:srgbClr val="FFFFFF"/>
                </a:solidFill>
                <a:latin typeface="Arial Narrow" panose="020B0606020202030204" pitchFamily="34" charset="0"/>
              </a:rPr>
              <a:t> </a:t>
            </a:r>
            <a:endParaRPr lang="en-US" altLang="en-US" sz="2800" b="1" dirty="0" smtClean="0">
              <a:solidFill>
                <a:srgbClr val="FFFFFF"/>
              </a:solidFill>
              <a:latin typeface="Arial Narrow" panose="020B0606020202030204" pitchFamily="34"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childTnLst>
                                </p:cTn>
                              </p:par>
                            </p:childTnLst>
                          </p:cTn>
                        </p:par>
                        <p:par>
                          <p:cTn id="7" fill="hold" nodeType="withGroup">
                            <p:stCondLst>
                              <p:cond delay="0"/>
                            </p:stCondLst>
                            <p:childTnLst>
                              <p:par>
                                <p:cTn id="8" presetID="53" presetClass="entr" presetSubtype="0" fill="hold" grpId="0" nodeType="afterEffect">
                                  <p:stCondLst>
                                    <p:cond delay="0"/>
                                  </p:stCondLst>
                                  <p:childTnLst>
                                    <p:set>
                                      <p:cBhvr>
                                        <p:cTn id="9" dur="1" fill="hold">
                                          <p:stCondLst>
                                            <p:cond delay="0"/>
                                          </p:stCondLst>
                                        </p:cTn>
                                        <p:tgtEl>
                                          <p:spTgt spid="60419">
                                            <p:txEl>
                                              <p:pRg st="0" end="0"/>
                                            </p:txEl>
                                          </p:spTgt>
                                        </p:tgtEl>
                                        <p:attrNameLst>
                                          <p:attrName>style.visibility</p:attrName>
                                        </p:attrNameLst>
                                      </p:cBhvr>
                                      <p:to>
                                        <p:strVal val="visible"/>
                                      </p:to>
                                    </p:set>
                                    <p:anim calcmode="lin" valueType="num">
                                      <p:cBhvr>
                                        <p:cTn id="10" dur="500" fill="hold"/>
                                        <p:tgtEl>
                                          <p:spTgt spid="60419">
                                            <p:txEl>
                                              <p:pRg st="0" end="0"/>
                                            </p:txEl>
                                          </p:spTgt>
                                        </p:tgtEl>
                                        <p:attrNameLst>
                                          <p:attrName>ppt_w</p:attrName>
                                        </p:attrNameLst>
                                      </p:cBhvr>
                                      <p:tavLst>
                                        <p:tav tm="0">
                                          <p:val>
                                            <p:fltVal val="0"/>
                                          </p:val>
                                        </p:tav>
                                        <p:tav tm="100000">
                                          <p:val>
                                            <p:strVal val="#ppt_w"/>
                                          </p:val>
                                        </p:tav>
                                      </p:tavLst>
                                    </p:anim>
                                    <p:anim calcmode="lin" valueType="num">
                                      <p:cBhvr>
                                        <p:cTn id="11" dur="500" fill="hold"/>
                                        <p:tgtEl>
                                          <p:spTgt spid="60419">
                                            <p:txEl>
                                              <p:pRg st="0" end="0"/>
                                            </p:txEl>
                                          </p:spTgt>
                                        </p:tgtEl>
                                        <p:attrNameLst>
                                          <p:attrName>ppt_h</p:attrName>
                                        </p:attrNameLst>
                                      </p:cBhvr>
                                      <p:tavLst>
                                        <p:tav tm="0">
                                          <p:val>
                                            <p:fltVal val="0"/>
                                          </p:val>
                                        </p:tav>
                                        <p:tav tm="100000">
                                          <p:val>
                                            <p:strVal val="#ppt_h"/>
                                          </p:val>
                                        </p:tav>
                                      </p:tavLst>
                                    </p:anim>
                                    <p:animEffect transition="in" filter="fade">
                                      <p:cBhvr>
                                        <p:cTn id="12" dur="500"/>
                                        <p:tgtEl>
                                          <p:spTgt spid="60419">
                                            <p:txEl>
                                              <p:pRg st="0" end="0"/>
                                            </p:txEl>
                                          </p:spTgt>
                                        </p:tgtEl>
                                      </p:cBhvr>
                                    </p:animEffect>
                                  </p:childTnLst>
                                </p:cTn>
                              </p:par>
                            </p:childTnLst>
                          </p:cTn>
                        </p:par>
                        <p:par>
                          <p:cTn id="13" fill="hold">
                            <p:stCondLst>
                              <p:cond delay="500"/>
                            </p:stCondLst>
                            <p:childTnLst>
                              <p:par>
                                <p:cTn id="14" presetID="53" presetClass="entr" presetSubtype="0" fill="hold" grpId="0" nodeType="afterEffect">
                                  <p:stCondLst>
                                    <p:cond delay="0"/>
                                  </p:stCondLst>
                                  <p:childTnLst>
                                    <p:set>
                                      <p:cBhvr>
                                        <p:cTn id="15" dur="1" fill="hold">
                                          <p:stCondLst>
                                            <p:cond delay="0"/>
                                          </p:stCondLst>
                                        </p:cTn>
                                        <p:tgtEl>
                                          <p:spTgt spid="60419">
                                            <p:txEl>
                                              <p:pRg st="1" end="1"/>
                                            </p:txEl>
                                          </p:spTgt>
                                        </p:tgtEl>
                                        <p:attrNameLst>
                                          <p:attrName>style.visibility</p:attrName>
                                        </p:attrNameLst>
                                      </p:cBhvr>
                                      <p:to>
                                        <p:strVal val="visible"/>
                                      </p:to>
                                    </p:set>
                                    <p:anim calcmode="lin" valueType="num">
                                      <p:cBhvr>
                                        <p:cTn id="16" dur="500" fill="hold"/>
                                        <p:tgtEl>
                                          <p:spTgt spid="60419">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60419">
                                            <p:txEl>
                                              <p:pRg st="1" end="1"/>
                                            </p:txEl>
                                          </p:spTgt>
                                        </p:tgtEl>
                                        <p:attrNameLst>
                                          <p:attrName>ppt_h</p:attrName>
                                        </p:attrNameLst>
                                      </p:cBhvr>
                                      <p:tavLst>
                                        <p:tav tm="0">
                                          <p:val>
                                            <p:fltVal val="0"/>
                                          </p:val>
                                        </p:tav>
                                        <p:tav tm="100000">
                                          <p:val>
                                            <p:strVal val="#ppt_h"/>
                                          </p:val>
                                        </p:tav>
                                      </p:tavLst>
                                    </p:anim>
                                    <p:animEffect transition="in" filter="fade">
                                      <p:cBhvr>
                                        <p:cTn id="18" dur="500"/>
                                        <p:tgtEl>
                                          <p:spTgt spid="60419">
                                            <p:txEl>
                                              <p:pRg st="1" end="1"/>
                                            </p:txEl>
                                          </p:spTgt>
                                        </p:tgtEl>
                                      </p:cBhvr>
                                    </p:animEffect>
                                  </p:childTnLst>
                                </p:cTn>
                              </p:par>
                            </p:childTnLst>
                          </p:cTn>
                        </p:par>
                        <p:par>
                          <p:cTn id="19" fill="hold">
                            <p:stCondLst>
                              <p:cond delay="1000"/>
                            </p:stCondLst>
                            <p:childTnLst>
                              <p:par>
                                <p:cTn id="20" presetID="53" presetClass="entr" presetSubtype="0" fill="hold" grpId="0" nodeType="afterEffect">
                                  <p:stCondLst>
                                    <p:cond delay="0"/>
                                  </p:stCondLst>
                                  <p:childTnLst>
                                    <p:set>
                                      <p:cBhvr>
                                        <p:cTn id="21" dur="1" fill="hold">
                                          <p:stCondLst>
                                            <p:cond delay="0"/>
                                          </p:stCondLst>
                                        </p:cTn>
                                        <p:tgtEl>
                                          <p:spTgt spid="60419">
                                            <p:txEl>
                                              <p:pRg st="2" end="2"/>
                                            </p:txEl>
                                          </p:spTgt>
                                        </p:tgtEl>
                                        <p:attrNameLst>
                                          <p:attrName>style.visibility</p:attrName>
                                        </p:attrNameLst>
                                      </p:cBhvr>
                                      <p:to>
                                        <p:strVal val="visible"/>
                                      </p:to>
                                    </p:set>
                                    <p:anim calcmode="lin" valueType="num">
                                      <p:cBhvr>
                                        <p:cTn id="22" dur="500" fill="hold"/>
                                        <p:tgtEl>
                                          <p:spTgt spid="60419">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60419">
                                            <p:txEl>
                                              <p:pRg st="2" end="2"/>
                                            </p:txEl>
                                          </p:spTgt>
                                        </p:tgtEl>
                                        <p:attrNameLst>
                                          <p:attrName>ppt_h</p:attrName>
                                        </p:attrNameLst>
                                      </p:cBhvr>
                                      <p:tavLst>
                                        <p:tav tm="0">
                                          <p:val>
                                            <p:fltVal val="0"/>
                                          </p:val>
                                        </p:tav>
                                        <p:tav tm="100000">
                                          <p:val>
                                            <p:strVal val="#ppt_h"/>
                                          </p:val>
                                        </p:tav>
                                      </p:tavLst>
                                    </p:anim>
                                    <p:animEffect transition="in" filter="fade">
                                      <p:cBhvr>
                                        <p:cTn id="24" dur="500"/>
                                        <p:tgtEl>
                                          <p:spTgt spid="60419">
                                            <p:txEl>
                                              <p:pRg st="2" end="2"/>
                                            </p:txEl>
                                          </p:spTgt>
                                        </p:tgtEl>
                                      </p:cBhvr>
                                    </p:animEffect>
                                  </p:childTnLst>
                                </p:cTn>
                              </p:par>
                            </p:childTnLst>
                          </p:cTn>
                        </p:par>
                        <p:par>
                          <p:cTn id="25" fill="hold">
                            <p:stCondLst>
                              <p:cond delay="1500"/>
                            </p:stCondLst>
                            <p:childTnLst>
                              <p:par>
                                <p:cTn id="26" presetID="53" presetClass="entr" presetSubtype="0" fill="hold" grpId="0" nodeType="afterEffect">
                                  <p:stCondLst>
                                    <p:cond delay="0"/>
                                  </p:stCondLst>
                                  <p:childTnLst>
                                    <p:set>
                                      <p:cBhvr>
                                        <p:cTn id="27" dur="1" fill="hold">
                                          <p:stCondLst>
                                            <p:cond delay="0"/>
                                          </p:stCondLst>
                                        </p:cTn>
                                        <p:tgtEl>
                                          <p:spTgt spid="60419">
                                            <p:txEl>
                                              <p:pRg st="3" end="3"/>
                                            </p:txEl>
                                          </p:spTgt>
                                        </p:tgtEl>
                                        <p:attrNameLst>
                                          <p:attrName>style.visibility</p:attrName>
                                        </p:attrNameLst>
                                      </p:cBhvr>
                                      <p:to>
                                        <p:strVal val="visible"/>
                                      </p:to>
                                    </p:set>
                                    <p:anim calcmode="lin" valueType="num">
                                      <p:cBhvr>
                                        <p:cTn id="28" dur="500" fill="hold"/>
                                        <p:tgtEl>
                                          <p:spTgt spid="6041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6041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6041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60419">
                                            <p:txEl>
                                              <p:pRg st="4" end="4"/>
                                            </p:txEl>
                                          </p:spTgt>
                                        </p:tgtEl>
                                        <p:attrNameLst>
                                          <p:attrName>style.visibility</p:attrName>
                                        </p:attrNameLst>
                                      </p:cBhvr>
                                      <p:to>
                                        <p:strVal val="visible"/>
                                      </p:to>
                                    </p:set>
                                    <p:anim calcmode="lin" valueType="num">
                                      <p:cBhvr>
                                        <p:cTn id="35" dur="500" fill="hold"/>
                                        <p:tgtEl>
                                          <p:spTgt spid="60419">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60419">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60419">
                                            <p:txEl>
                                              <p:pRg st="4" end="4"/>
                                            </p:txEl>
                                          </p:spTgt>
                                        </p:tgtEl>
                                      </p:cBhvr>
                                    </p:animEffect>
                                  </p:childTnLst>
                                </p:cTn>
                              </p:par>
                            </p:childTnLst>
                          </p:cTn>
                        </p:par>
                        <p:par>
                          <p:cTn id="38" fill="hold">
                            <p:stCondLst>
                              <p:cond delay="500"/>
                            </p:stCondLst>
                            <p:childTnLst>
                              <p:par>
                                <p:cTn id="39" presetID="53" presetClass="entr" presetSubtype="0" fill="hold" grpId="0" nodeType="afterEffect">
                                  <p:stCondLst>
                                    <p:cond delay="0"/>
                                  </p:stCondLst>
                                  <p:childTnLst>
                                    <p:set>
                                      <p:cBhvr>
                                        <p:cTn id="40" dur="1" fill="hold">
                                          <p:stCondLst>
                                            <p:cond delay="0"/>
                                          </p:stCondLst>
                                        </p:cTn>
                                        <p:tgtEl>
                                          <p:spTgt spid="60419">
                                            <p:txEl>
                                              <p:pRg st="5" end="5"/>
                                            </p:txEl>
                                          </p:spTgt>
                                        </p:tgtEl>
                                        <p:attrNameLst>
                                          <p:attrName>style.visibility</p:attrName>
                                        </p:attrNameLst>
                                      </p:cBhvr>
                                      <p:to>
                                        <p:strVal val="visible"/>
                                      </p:to>
                                    </p:set>
                                    <p:anim calcmode="lin" valueType="num">
                                      <p:cBhvr>
                                        <p:cTn id="41" dur="500" fill="hold"/>
                                        <p:tgtEl>
                                          <p:spTgt spid="60419">
                                            <p:txEl>
                                              <p:pRg st="5" end="5"/>
                                            </p:txEl>
                                          </p:spTgt>
                                        </p:tgtEl>
                                        <p:attrNameLst>
                                          <p:attrName>ppt_w</p:attrName>
                                        </p:attrNameLst>
                                      </p:cBhvr>
                                      <p:tavLst>
                                        <p:tav tm="0">
                                          <p:val>
                                            <p:fltVal val="0"/>
                                          </p:val>
                                        </p:tav>
                                        <p:tav tm="100000">
                                          <p:val>
                                            <p:strVal val="#ppt_w"/>
                                          </p:val>
                                        </p:tav>
                                      </p:tavLst>
                                    </p:anim>
                                    <p:anim calcmode="lin" valueType="num">
                                      <p:cBhvr>
                                        <p:cTn id="42" dur="500" fill="hold"/>
                                        <p:tgtEl>
                                          <p:spTgt spid="60419">
                                            <p:txEl>
                                              <p:pRg st="5" end="5"/>
                                            </p:txEl>
                                          </p:spTgt>
                                        </p:tgtEl>
                                        <p:attrNameLst>
                                          <p:attrName>ppt_h</p:attrName>
                                        </p:attrNameLst>
                                      </p:cBhvr>
                                      <p:tavLst>
                                        <p:tav tm="0">
                                          <p:val>
                                            <p:fltVal val="0"/>
                                          </p:val>
                                        </p:tav>
                                        <p:tav tm="100000">
                                          <p:val>
                                            <p:strVal val="#ppt_h"/>
                                          </p:val>
                                        </p:tav>
                                      </p:tavLst>
                                    </p:anim>
                                    <p:animEffect transition="in" filter="fade">
                                      <p:cBhvr>
                                        <p:cTn id="43" dur="500"/>
                                        <p:tgtEl>
                                          <p:spTgt spid="60419">
                                            <p:txEl>
                                              <p:pRg st="5" end="5"/>
                                            </p:txEl>
                                          </p:spTgt>
                                        </p:tgtEl>
                                      </p:cBhvr>
                                    </p:animEffect>
                                  </p:childTnLst>
                                </p:cTn>
                              </p:par>
                            </p:childTnLst>
                          </p:cTn>
                        </p:par>
                        <p:par>
                          <p:cTn id="44" fill="hold">
                            <p:stCondLst>
                              <p:cond delay="1000"/>
                            </p:stCondLst>
                            <p:childTnLst>
                              <p:par>
                                <p:cTn id="45" presetID="53" presetClass="entr" presetSubtype="0" fill="hold" grpId="0" nodeType="afterEffect">
                                  <p:stCondLst>
                                    <p:cond delay="0"/>
                                  </p:stCondLst>
                                  <p:childTnLst>
                                    <p:set>
                                      <p:cBhvr>
                                        <p:cTn id="46" dur="1" fill="hold">
                                          <p:stCondLst>
                                            <p:cond delay="0"/>
                                          </p:stCondLst>
                                        </p:cTn>
                                        <p:tgtEl>
                                          <p:spTgt spid="60419">
                                            <p:txEl>
                                              <p:pRg st="6" end="6"/>
                                            </p:txEl>
                                          </p:spTgt>
                                        </p:tgtEl>
                                        <p:attrNameLst>
                                          <p:attrName>style.visibility</p:attrName>
                                        </p:attrNameLst>
                                      </p:cBhvr>
                                      <p:to>
                                        <p:strVal val="visible"/>
                                      </p:to>
                                    </p:set>
                                    <p:anim calcmode="lin" valueType="num">
                                      <p:cBhvr>
                                        <p:cTn id="47" dur="500" fill="hold"/>
                                        <p:tgtEl>
                                          <p:spTgt spid="60419">
                                            <p:txEl>
                                              <p:pRg st="6" end="6"/>
                                            </p:txEl>
                                          </p:spTgt>
                                        </p:tgtEl>
                                        <p:attrNameLst>
                                          <p:attrName>ppt_w</p:attrName>
                                        </p:attrNameLst>
                                      </p:cBhvr>
                                      <p:tavLst>
                                        <p:tav tm="0">
                                          <p:val>
                                            <p:fltVal val="0"/>
                                          </p:val>
                                        </p:tav>
                                        <p:tav tm="100000">
                                          <p:val>
                                            <p:strVal val="#ppt_w"/>
                                          </p:val>
                                        </p:tav>
                                      </p:tavLst>
                                    </p:anim>
                                    <p:anim calcmode="lin" valueType="num">
                                      <p:cBhvr>
                                        <p:cTn id="48" dur="500" fill="hold"/>
                                        <p:tgtEl>
                                          <p:spTgt spid="60419">
                                            <p:txEl>
                                              <p:pRg st="6" end="6"/>
                                            </p:txEl>
                                          </p:spTgt>
                                        </p:tgtEl>
                                        <p:attrNameLst>
                                          <p:attrName>ppt_h</p:attrName>
                                        </p:attrNameLst>
                                      </p:cBhvr>
                                      <p:tavLst>
                                        <p:tav tm="0">
                                          <p:val>
                                            <p:fltVal val="0"/>
                                          </p:val>
                                        </p:tav>
                                        <p:tav tm="100000">
                                          <p:val>
                                            <p:strVal val="#ppt_h"/>
                                          </p:val>
                                        </p:tav>
                                      </p:tavLst>
                                    </p:anim>
                                    <p:animEffect transition="in" filter="fade">
                                      <p:cBhvr>
                                        <p:cTn id="49" dur="500"/>
                                        <p:tgtEl>
                                          <p:spTgt spid="604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ctrTitle" idx="4294967295"/>
          </p:nvPr>
        </p:nvSpPr>
        <p:spPr>
          <a:xfrm>
            <a:off x="0" y="61555"/>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Rule 9 – The Promises of God</a:t>
            </a:r>
            <a:endParaRPr lang="en-US" altLang="en-US" sz="3600" b="1" dirty="0" smtClean="0">
              <a:solidFill>
                <a:srgbClr val="FFFF99"/>
              </a:solidFill>
              <a:latin typeface="Arial Narrow" panose="020B0606020202030204" pitchFamily="34" charset="0"/>
            </a:endParaRPr>
          </a:p>
        </p:txBody>
      </p:sp>
      <p:sp>
        <p:nvSpPr>
          <p:cNvPr id="60419" name="Rectangle 3"/>
          <p:cNvSpPr>
            <a:spLocks noGrp="1" noChangeArrowheads="1"/>
          </p:cNvSpPr>
          <p:nvPr>
            <p:ph type="body" idx="4294967295"/>
          </p:nvPr>
        </p:nvSpPr>
        <p:spPr>
          <a:xfrm>
            <a:off x="0" y="677108"/>
            <a:ext cx="9144000" cy="6180892"/>
          </a:xfrm>
          <a:noFill/>
        </p:spPr>
        <p:txBody>
          <a:bodyPr/>
          <a:lstStyle/>
          <a:p>
            <a:pPr marL="457200" indent="-457200" eaLnBrk="1" hangingPunct="1">
              <a:buNone/>
              <a:tabLst>
                <a:tab pos="401638" algn="l"/>
              </a:tabLst>
            </a:pPr>
            <a:r>
              <a:rPr lang="en-US" altLang="en-US" sz="3200" b="1" dirty="0">
                <a:solidFill>
                  <a:srgbClr val="FFFFFF"/>
                </a:solidFill>
                <a:latin typeface="Arial Narrow" panose="020B0606020202030204" pitchFamily="34" charset="0"/>
              </a:rPr>
              <a:t>4. Find two conditional and two unconditional promises from the </a:t>
            </a:r>
            <a:r>
              <a:rPr lang="en-US" altLang="en-US" sz="3200" b="1" dirty="0" smtClean="0">
                <a:solidFill>
                  <a:srgbClr val="FFFFFF"/>
                </a:solidFill>
                <a:latin typeface="Arial Narrow" panose="020B0606020202030204" pitchFamily="34" charset="0"/>
              </a:rPr>
              <a:t>Scriptures</a:t>
            </a:r>
          </a:p>
          <a:p>
            <a:pPr marL="690563" lvl="1" indent="-401638" eaLnBrk="1" hangingPunct="1">
              <a:buAutoNum type="alphaLcPeriod"/>
            </a:pPr>
            <a:r>
              <a:rPr lang="en-US" altLang="en-US" sz="3200" b="1" dirty="0" smtClean="0">
                <a:solidFill>
                  <a:srgbClr val="FFFFFF"/>
                </a:solidFill>
                <a:latin typeface="Arial Narrow" panose="020B0606020202030204" pitchFamily="34" charset="0"/>
              </a:rPr>
              <a:t>Conditional:</a:t>
            </a:r>
          </a:p>
          <a:p>
            <a:pPr marL="801688" lvl="2" indent="-344488" eaLnBrk="1" hangingPunct="1">
              <a:buFont typeface="Arial" panose="020B0604020202020204" pitchFamily="34" charset="0"/>
              <a:buChar char="•"/>
              <a:tabLst>
                <a:tab pos="746125" algn="l"/>
              </a:tabLst>
            </a:pPr>
            <a:r>
              <a:rPr lang="en-US" altLang="en-US" sz="2800" b="1" dirty="0" smtClean="0">
                <a:solidFill>
                  <a:srgbClr val="FFFFFF"/>
                </a:solidFill>
                <a:latin typeface="Arial Narrow" panose="020B0606020202030204" pitchFamily="34" charset="0"/>
              </a:rPr>
              <a:t> Matthew 6:33 – must seek first to receive</a:t>
            </a:r>
            <a:endParaRPr lang="en-US" altLang="en-US" sz="2800" b="1" dirty="0">
              <a:solidFill>
                <a:srgbClr val="FFFFFF"/>
              </a:solidFill>
              <a:latin typeface="Arial Narrow" panose="020B0606020202030204" pitchFamily="34" charset="0"/>
            </a:endParaRPr>
          </a:p>
          <a:p>
            <a:pPr marL="801688" lvl="2" indent="-344488" eaLnBrk="1" hangingPunct="1">
              <a:buFont typeface="Arial" panose="020B0604020202020204" pitchFamily="34" charset="0"/>
              <a:buChar char="•"/>
            </a:pPr>
            <a:r>
              <a:rPr lang="en-US" altLang="en-US" sz="2800" b="1" dirty="0" smtClean="0">
                <a:solidFill>
                  <a:srgbClr val="FFFFFF"/>
                </a:solidFill>
                <a:latin typeface="Arial Narrow" panose="020B0606020202030204" pitchFamily="34" charset="0"/>
              </a:rPr>
              <a:t> John 5:24 – must hear &amp; believe to receive</a:t>
            </a:r>
          </a:p>
          <a:p>
            <a:pPr marL="801688" lvl="2" indent="-344488" eaLnBrk="1" hangingPunct="1">
              <a:buFont typeface="Arial" panose="020B0604020202020204" pitchFamily="34" charset="0"/>
              <a:buChar char="•"/>
            </a:pPr>
            <a:r>
              <a:rPr lang="en-US" altLang="en-US" sz="2800" b="1" dirty="0" smtClean="0">
                <a:solidFill>
                  <a:srgbClr val="FFFFFF"/>
                </a:solidFill>
                <a:latin typeface="Arial Narrow" panose="020B0606020202030204" pitchFamily="34" charset="0"/>
              </a:rPr>
              <a:t>Revelation 20:15 – name must be in the book of life</a:t>
            </a:r>
            <a:endParaRPr lang="en-US" altLang="en-US" sz="3200" b="1" dirty="0">
              <a:solidFill>
                <a:srgbClr val="FFFFFF"/>
              </a:solidFill>
              <a:latin typeface="Arial Narrow" panose="020B0606020202030204" pitchFamily="34" charset="0"/>
            </a:endParaRPr>
          </a:p>
          <a:p>
            <a:pPr marL="690563" lvl="1" indent="-401638" eaLnBrk="1" hangingPunct="1">
              <a:buFont typeface="+mj-lt"/>
              <a:buAutoNum type="alphaLcPeriod"/>
            </a:pPr>
            <a:r>
              <a:rPr lang="en-US" altLang="en-US" sz="3200" b="1" dirty="0" smtClean="0">
                <a:solidFill>
                  <a:srgbClr val="FFFFFF"/>
                </a:solidFill>
                <a:latin typeface="Arial Narrow" panose="020B0606020202030204" pitchFamily="34" charset="0"/>
              </a:rPr>
              <a:t>Unconditional</a:t>
            </a:r>
          </a:p>
          <a:p>
            <a:pPr marL="746125" lvl="2" indent="-288925" eaLnBrk="1" hangingPunct="1">
              <a:buFont typeface="Arial" panose="020B0604020202020204" pitchFamily="34" charset="0"/>
              <a:buChar char="•"/>
            </a:pPr>
            <a:r>
              <a:rPr lang="en-US" altLang="en-US" sz="2800" b="1" dirty="0">
                <a:solidFill>
                  <a:srgbClr val="FFFFFF"/>
                </a:solidFill>
                <a:latin typeface="Arial Narrow" panose="020B0606020202030204" pitchFamily="34" charset="0"/>
              </a:rPr>
              <a:t> </a:t>
            </a:r>
            <a:r>
              <a:rPr lang="en-US" altLang="en-US" sz="2800" b="1" dirty="0" smtClean="0">
                <a:solidFill>
                  <a:srgbClr val="FFFFFF"/>
                </a:solidFill>
                <a:latin typeface="Arial Narrow" panose="020B0606020202030204" pitchFamily="34" charset="0"/>
              </a:rPr>
              <a:t>Acts 1:11 – Jesus will return in same way as He left</a:t>
            </a:r>
          </a:p>
          <a:p>
            <a:pPr marL="746125" lvl="2" indent="-288925" eaLnBrk="1" hangingPunct="1">
              <a:buFont typeface="Arial" panose="020B0604020202020204" pitchFamily="34" charset="0"/>
              <a:buChar char="•"/>
            </a:pPr>
            <a:r>
              <a:rPr lang="en-US" altLang="en-US" sz="2800" b="1" dirty="0">
                <a:solidFill>
                  <a:srgbClr val="FFFFFF"/>
                </a:solidFill>
                <a:latin typeface="Arial Narrow" panose="020B0606020202030204" pitchFamily="34" charset="0"/>
              </a:rPr>
              <a:t> </a:t>
            </a:r>
            <a:r>
              <a:rPr lang="en-US" altLang="en-US" sz="2800" b="1" dirty="0" smtClean="0">
                <a:solidFill>
                  <a:srgbClr val="FFFFFF"/>
                </a:solidFill>
                <a:latin typeface="Arial Narrow" panose="020B0606020202030204" pitchFamily="34" charset="0"/>
              </a:rPr>
              <a:t>Matthew 28:20 – Jesus with disciples unto the end</a:t>
            </a:r>
          </a:p>
          <a:p>
            <a:pPr marL="746125" lvl="2" indent="-288925" eaLnBrk="1" hangingPunct="1">
              <a:buFont typeface="Arial" panose="020B0604020202020204" pitchFamily="34" charset="0"/>
              <a:buChar char="•"/>
            </a:pPr>
            <a:r>
              <a:rPr lang="en-US" altLang="en-US" sz="2800" b="1" dirty="0" smtClean="0">
                <a:solidFill>
                  <a:srgbClr val="FFFFFF"/>
                </a:solidFill>
                <a:latin typeface="Arial Narrow" panose="020B0606020202030204" pitchFamily="34" charset="0"/>
              </a:rPr>
              <a:t>Romans 8:31-39 – no separation of believer &amp; God’s love</a:t>
            </a:r>
          </a:p>
        </p:txBody>
      </p:sp>
    </p:spTree>
    <p:extLst>
      <p:ext uri="{BB962C8B-B14F-4D97-AF65-F5344CB8AC3E}">
        <p14:creationId xmlns:p14="http://schemas.microsoft.com/office/powerpoint/2010/main" val="20124557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childTnLst>
                                </p:cTn>
                              </p:par>
                            </p:childTnLst>
                          </p:cTn>
                        </p:par>
                        <p:par>
                          <p:cTn id="7" fill="hold" nodeType="withGroup">
                            <p:stCondLst>
                              <p:cond delay="0"/>
                            </p:stCondLst>
                            <p:childTnLst>
                              <p:par>
                                <p:cTn id="8" presetID="53" presetClass="entr" presetSubtype="0" fill="hold" grpId="0" nodeType="afterEffect">
                                  <p:stCondLst>
                                    <p:cond delay="0"/>
                                  </p:stCondLst>
                                  <p:childTnLst>
                                    <p:set>
                                      <p:cBhvr>
                                        <p:cTn id="9" dur="1" fill="hold">
                                          <p:stCondLst>
                                            <p:cond delay="0"/>
                                          </p:stCondLst>
                                        </p:cTn>
                                        <p:tgtEl>
                                          <p:spTgt spid="60419">
                                            <p:txEl>
                                              <p:pRg st="0" end="0"/>
                                            </p:txEl>
                                          </p:spTgt>
                                        </p:tgtEl>
                                        <p:attrNameLst>
                                          <p:attrName>style.visibility</p:attrName>
                                        </p:attrNameLst>
                                      </p:cBhvr>
                                      <p:to>
                                        <p:strVal val="visible"/>
                                      </p:to>
                                    </p:set>
                                    <p:anim calcmode="lin" valueType="num">
                                      <p:cBhvr>
                                        <p:cTn id="10" dur="500" fill="hold"/>
                                        <p:tgtEl>
                                          <p:spTgt spid="60419">
                                            <p:txEl>
                                              <p:pRg st="0" end="0"/>
                                            </p:txEl>
                                          </p:spTgt>
                                        </p:tgtEl>
                                        <p:attrNameLst>
                                          <p:attrName>ppt_w</p:attrName>
                                        </p:attrNameLst>
                                      </p:cBhvr>
                                      <p:tavLst>
                                        <p:tav tm="0">
                                          <p:val>
                                            <p:fltVal val="0"/>
                                          </p:val>
                                        </p:tav>
                                        <p:tav tm="100000">
                                          <p:val>
                                            <p:strVal val="#ppt_w"/>
                                          </p:val>
                                        </p:tav>
                                      </p:tavLst>
                                    </p:anim>
                                    <p:anim calcmode="lin" valueType="num">
                                      <p:cBhvr>
                                        <p:cTn id="11" dur="500" fill="hold"/>
                                        <p:tgtEl>
                                          <p:spTgt spid="60419">
                                            <p:txEl>
                                              <p:pRg st="0" end="0"/>
                                            </p:txEl>
                                          </p:spTgt>
                                        </p:tgtEl>
                                        <p:attrNameLst>
                                          <p:attrName>ppt_h</p:attrName>
                                        </p:attrNameLst>
                                      </p:cBhvr>
                                      <p:tavLst>
                                        <p:tav tm="0">
                                          <p:val>
                                            <p:fltVal val="0"/>
                                          </p:val>
                                        </p:tav>
                                        <p:tav tm="100000">
                                          <p:val>
                                            <p:strVal val="#ppt_h"/>
                                          </p:val>
                                        </p:tav>
                                      </p:tavLst>
                                    </p:anim>
                                    <p:animEffect transition="in" filter="fade">
                                      <p:cBhvr>
                                        <p:cTn id="12" dur="500"/>
                                        <p:tgtEl>
                                          <p:spTgt spid="60419">
                                            <p:txEl>
                                              <p:pRg st="0" end="0"/>
                                            </p:txEl>
                                          </p:spTgt>
                                        </p:tgtEl>
                                      </p:cBhvr>
                                    </p:animEffect>
                                  </p:childTnLst>
                                </p:cTn>
                              </p:par>
                            </p:childTnLst>
                          </p:cTn>
                        </p:par>
                        <p:par>
                          <p:cTn id="13" fill="hold">
                            <p:stCondLst>
                              <p:cond delay="500"/>
                            </p:stCondLst>
                            <p:childTnLst>
                              <p:par>
                                <p:cTn id="14" presetID="53" presetClass="entr" presetSubtype="0" fill="hold" grpId="0" nodeType="afterEffect">
                                  <p:stCondLst>
                                    <p:cond delay="0"/>
                                  </p:stCondLst>
                                  <p:childTnLst>
                                    <p:set>
                                      <p:cBhvr>
                                        <p:cTn id="15" dur="1" fill="hold">
                                          <p:stCondLst>
                                            <p:cond delay="0"/>
                                          </p:stCondLst>
                                        </p:cTn>
                                        <p:tgtEl>
                                          <p:spTgt spid="60419">
                                            <p:txEl>
                                              <p:pRg st="1" end="1"/>
                                            </p:txEl>
                                          </p:spTgt>
                                        </p:tgtEl>
                                        <p:attrNameLst>
                                          <p:attrName>style.visibility</p:attrName>
                                        </p:attrNameLst>
                                      </p:cBhvr>
                                      <p:to>
                                        <p:strVal val="visible"/>
                                      </p:to>
                                    </p:set>
                                    <p:anim calcmode="lin" valueType="num">
                                      <p:cBhvr>
                                        <p:cTn id="16" dur="500" fill="hold"/>
                                        <p:tgtEl>
                                          <p:spTgt spid="60419">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60419">
                                            <p:txEl>
                                              <p:pRg st="1" end="1"/>
                                            </p:txEl>
                                          </p:spTgt>
                                        </p:tgtEl>
                                        <p:attrNameLst>
                                          <p:attrName>ppt_h</p:attrName>
                                        </p:attrNameLst>
                                      </p:cBhvr>
                                      <p:tavLst>
                                        <p:tav tm="0">
                                          <p:val>
                                            <p:fltVal val="0"/>
                                          </p:val>
                                        </p:tav>
                                        <p:tav tm="100000">
                                          <p:val>
                                            <p:strVal val="#ppt_h"/>
                                          </p:val>
                                        </p:tav>
                                      </p:tavLst>
                                    </p:anim>
                                    <p:animEffect transition="in" filter="fade">
                                      <p:cBhvr>
                                        <p:cTn id="18" dur="500"/>
                                        <p:tgtEl>
                                          <p:spTgt spid="60419">
                                            <p:txEl>
                                              <p:pRg st="1" end="1"/>
                                            </p:txEl>
                                          </p:spTgt>
                                        </p:tgtEl>
                                      </p:cBhvr>
                                    </p:animEffect>
                                  </p:childTnLst>
                                </p:cTn>
                              </p:par>
                            </p:childTnLst>
                          </p:cTn>
                        </p:par>
                        <p:par>
                          <p:cTn id="19" fill="hold">
                            <p:stCondLst>
                              <p:cond delay="1000"/>
                            </p:stCondLst>
                            <p:childTnLst>
                              <p:par>
                                <p:cTn id="20" presetID="53" presetClass="entr" presetSubtype="0" fill="hold" grpId="0" nodeType="afterEffect">
                                  <p:stCondLst>
                                    <p:cond delay="0"/>
                                  </p:stCondLst>
                                  <p:childTnLst>
                                    <p:set>
                                      <p:cBhvr>
                                        <p:cTn id="21" dur="1" fill="hold">
                                          <p:stCondLst>
                                            <p:cond delay="0"/>
                                          </p:stCondLst>
                                        </p:cTn>
                                        <p:tgtEl>
                                          <p:spTgt spid="60419">
                                            <p:txEl>
                                              <p:pRg st="2" end="2"/>
                                            </p:txEl>
                                          </p:spTgt>
                                        </p:tgtEl>
                                        <p:attrNameLst>
                                          <p:attrName>style.visibility</p:attrName>
                                        </p:attrNameLst>
                                      </p:cBhvr>
                                      <p:to>
                                        <p:strVal val="visible"/>
                                      </p:to>
                                    </p:set>
                                    <p:anim calcmode="lin" valueType="num">
                                      <p:cBhvr>
                                        <p:cTn id="22" dur="500" fill="hold"/>
                                        <p:tgtEl>
                                          <p:spTgt spid="60419">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60419">
                                            <p:txEl>
                                              <p:pRg st="2" end="2"/>
                                            </p:txEl>
                                          </p:spTgt>
                                        </p:tgtEl>
                                        <p:attrNameLst>
                                          <p:attrName>ppt_h</p:attrName>
                                        </p:attrNameLst>
                                      </p:cBhvr>
                                      <p:tavLst>
                                        <p:tav tm="0">
                                          <p:val>
                                            <p:fltVal val="0"/>
                                          </p:val>
                                        </p:tav>
                                        <p:tav tm="100000">
                                          <p:val>
                                            <p:strVal val="#ppt_h"/>
                                          </p:val>
                                        </p:tav>
                                      </p:tavLst>
                                    </p:anim>
                                    <p:animEffect transition="in" filter="fade">
                                      <p:cBhvr>
                                        <p:cTn id="24" dur="500"/>
                                        <p:tgtEl>
                                          <p:spTgt spid="60419">
                                            <p:txEl>
                                              <p:pRg st="2" end="2"/>
                                            </p:txEl>
                                          </p:spTgt>
                                        </p:tgtEl>
                                      </p:cBhvr>
                                    </p:animEffect>
                                  </p:childTnLst>
                                </p:cTn>
                              </p:par>
                            </p:childTnLst>
                          </p:cTn>
                        </p:par>
                        <p:par>
                          <p:cTn id="25" fill="hold">
                            <p:stCondLst>
                              <p:cond delay="1500"/>
                            </p:stCondLst>
                            <p:childTnLst>
                              <p:par>
                                <p:cTn id="26" presetID="53" presetClass="entr" presetSubtype="0" fill="hold" grpId="0" nodeType="afterEffect">
                                  <p:stCondLst>
                                    <p:cond delay="2000"/>
                                  </p:stCondLst>
                                  <p:childTnLst>
                                    <p:set>
                                      <p:cBhvr>
                                        <p:cTn id="27" dur="1" fill="hold">
                                          <p:stCondLst>
                                            <p:cond delay="0"/>
                                          </p:stCondLst>
                                        </p:cTn>
                                        <p:tgtEl>
                                          <p:spTgt spid="60419">
                                            <p:txEl>
                                              <p:pRg st="3" end="3"/>
                                            </p:txEl>
                                          </p:spTgt>
                                        </p:tgtEl>
                                        <p:attrNameLst>
                                          <p:attrName>style.visibility</p:attrName>
                                        </p:attrNameLst>
                                      </p:cBhvr>
                                      <p:to>
                                        <p:strVal val="visible"/>
                                      </p:to>
                                    </p:set>
                                    <p:anim calcmode="lin" valueType="num">
                                      <p:cBhvr>
                                        <p:cTn id="28" dur="500" fill="hold"/>
                                        <p:tgtEl>
                                          <p:spTgt spid="6041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6041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60419">
                                            <p:txEl>
                                              <p:pRg st="3" end="3"/>
                                            </p:txEl>
                                          </p:spTgt>
                                        </p:tgtEl>
                                      </p:cBhvr>
                                    </p:animEffect>
                                  </p:childTnLst>
                                </p:cTn>
                              </p:par>
                            </p:childTnLst>
                          </p:cTn>
                        </p:par>
                        <p:par>
                          <p:cTn id="31" fill="hold">
                            <p:stCondLst>
                              <p:cond delay="4000"/>
                            </p:stCondLst>
                            <p:childTnLst>
                              <p:par>
                                <p:cTn id="32" presetID="53" presetClass="entr" presetSubtype="0" fill="hold" grpId="0" nodeType="afterEffect">
                                  <p:stCondLst>
                                    <p:cond delay="2000"/>
                                  </p:stCondLst>
                                  <p:childTnLst>
                                    <p:set>
                                      <p:cBhvr>
                                        <p:cTn id="33" dur="1" fill="hold">
                                          <p:stCondLst>
                                            <p:cond delay="0"/>
                                          </p:stCondLst>
                                        </p:cTn>
                                        <p:tgtEl>
                                          <p:spTgt spid="60419">
                                            <p:txEl>
                                              <p:pRg st="4" end="4"/>
                                            </p:txEl>
                                          </p:spTgt>
                                        </p:tgtEl>
                                        <p:attrNameLst>
                                          <p:attrName>style.visibility</p:attrName>
                                        </p:attrNameLst>
                                      </p:cBhvr>
                                      <p:to>
                                        <p:strVal val="visible"/>
                                      </p:to>
                                    </p:set>
                                    <p:anim calcmode="lin" valueType="num">
                                      <p:cBhvr>
                                        <p:cTn id="34" dur="500" fill="hold"/>
                                        <p:tgtEl>
                                          <p:spTgt spid="60419">
                                            <p:txEl>
                                              <p:pRg st="4" end="4"/>
                                            </p:txEl>
                                          </p:spTgt>
                                        </p:tgtEl>
                                        <p:attrNameLst>
                                          <p:attrName>ppt_w</p:attrName>
                                        </p:attrNameLst>
                                      </p:cBhvr>
                                      <p:tavLst>
                                        <p:tav tm="0">
                                          <p:val>
                                            <p:fltVal val="0"/>
                                          </p:val>
                                        </p:tav>
                                        <p:tav tm="100000">
                                          <p:val>
                                            <p:strVal val="#ppt_w"/>
                                          </p:val>
                                        </p:tav>
                                      </p:tavLst>
                                    </p:anim>
                                    <p:anim calcmode="lin" valueType="num">
                                      <p:cBhvr>
                                        <p:cTn id="35" dur="500" fill="hold"/>
                                        <p:tgtEl>
                                          <p:spTgt spid="60419">
                                            <p:txEl>
                                              <p:pRg st="4" end="4"/>
                                            </p:txEl>
                                          </p:spTgt>
                                        </p:tgtEl>
                                        <p:attrNameLst>
                                          <p:attrName>ppt_h</p:attrName>
                                        </p:attrNameLst>
                                      </p:cBhvr>
                                      <p:tavLst>
                                        <p:tav tm="0">
                                          <p:val>
                                            <p:fltVal val="0"/>
                                          </p:val>
                                        </p:tav>
                                        <p:tav tm="100000">
                                          <p:val>
                                            <p:strVal val="#ppt_h"/>
                                          </p:val>
                                        </p:tav>
                                      </p:tavLst>
                                    </p:anim>
                                    <p:animEffect transition="in" filter="fade">
                                      <p:cBhvr>
                                        <p:cTn id="36" dur="500"/>
                                        <p:tgtEl>
                                          <p:spTgt spid="60419">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60419">
                                            <p:txEl>
                                              <p:pRg st="5" end="5"/>
                                            </p:txEl>
                                          </p:spTgt>
                                        </p:tgtEl>
                                        <p:attrNameLst>
                                          <p:attrName>style.visibility</p:attrName>
                                        </p:attrNameLst>
                                      </p:cBhvr>
                                      <p:to>
                                        <p:strVal val="visible"/>
                                      </p:to>
                                    </p:set>
                                    <p:anim calcmode="lin" valueType="num">
                                      <p:cBhvr>
                                        <p:cTn id="41" dur="500" fill="hold"/>
                                        <p:tgtEl>
                                          <p:spTgt spid="60419">
                                            <p:txEl>
                                              <p:pRg st="5" end="5"/>
                                            </p:txEl>
                                          </p:spTgt>
                                        </p:tgtEl>
                                        <p:attrNameLst>
                                          <p:attrName>ppt_w</p:attrName>
                                        </p:attrNameLst>
                                      </p:cBhvr>
                                      <p:tavLst>
                                        <p:tav tm="0">
                                          <p:val>
                                            <p:fltVal val="0"/>
                                          </p:val>
                                        </p:tav>
                                        <p:tav tm="100000">
                                          <p:val>
                                            <p:strVal val="#ppt_w"/>
                                          </p:val>
                                        </p:tav>
                                      </p:tavLst>
                                    </p:anim>
                                    <p:anim calcmode="lin" valueType="num">
                                      <p:cBhvr>
                                        <p:cTn id="42" dur="500" fill="hold"/>
                                        <p:tgtEl>
                                          <p:spTgt spid="60419">
                                            <p:txEl>
                                              <p:pRg st="5" end="5"/>
                                            </p:txEl>
                                          </p:spTgt>
                                        </p:tgtEl>
                                        <p:attrNameLst>
                                          <p:attrName>ppt_h</p:attrName>
                                        </p:attrNameLst>
                                      </p:cBhvr>
                                      <p:tavLst>
                                        <p:tav tm="0">
                                          <p:val>
                                            <p:fltVal val="0"/>
                                          </p:val>
                                        </p:tav>
                                        <p:tav tm="100000">
                                          <p:val>
                                            <p:strVal val="#ppt_h"/>
                                          </p:val>
                                        </p:tav>
                                      </p:tavLst>
                                    </p:anim>
                                    <p:animEffect transition="in" filter="fade">
                                      <p:cBhvr>
                                        <p:cTn id="43" dur="500"/>
                                        <p:tgtEl>
                                          <p:spTgt spid="60419">
                                            <p:txEl>
                                              <p:pRg st="5" end="5"/>
                                            </p:txEl>
                                          </p:spTgt>
                                        </p:tgtEl>
                                      </p:cBhvr>
                                    </p:animEffect>
                                  </p:childTnLst>
                                </p:cTn>
                              </p:par>
                            </p:childTnLst>
                          </p:cTn>
                        </p:par>
                        <p:par>
                          <p:cTn id="44" fill="hold">
                            <p:stCondLst>
                              <p:cond delay="500"/>
                            </p:stCondLst>
                            <p:childTnLst>
                              <p:par>
                                <p:cTn id="45" presetID="53" presetClass="entr" presetSubtype="0" fill="hold" grpId="0" nodeType="afterEffect">
                                  <p:stCondLst>
                                    <p:cond delay="0"/>
                                  </p:stCondLst>
                                  <p:childTnLst>
                                    <p:set>
                                      <p:cBhvr>
                                        <p:cTn id="46" dur="1" fill="hold">
                                          <p:stCondLst>
                                            <p:cond delay="0"/>
                                          </p:stCondLst>
                                        </p:cTn>
                                        <p:tgtEl>
                                          <p:spTgt spid="60419">
                                            <p:txEl>
                                              <p:pRg st="6" end="6"/>
                                            </p:txEl>
                                          </p:spTgt>
                                        </p:tgtEl>
                                        <p:attrNameLst>
                                          <p:attrName>style.visibility</p:attrName>
                                        </p:attrNameLst>
                                      </p:cBhvr>
                                      <p:to>
                                        <p:strVal val="visible"/>
                                      </p:to>
                                    </p:set>
                                    <p:anim calcmode="lin" valueType="num">
                                      <p:cBhvr>
                                        <p:cTn id="47" dur="500" fill="hold"/>
                                        <p:tgtEl>
                                          <p:spTgt spid="60419">
                                            <p:txEl>
                                              <p:pRg st="6" end="6"/>
                                            </p:txEl>
                                          </p:spTgt>
                                        </p:tgtEl>
                                        <p:attrNameLst>
                                          <p:attrName>ppt_w</p:attrName>
                                        </p:attrNameLst>
                                      </p:cBhvr>
                                      <p:tavLst>
                                        <p:tav tm="0">
                                          <p:val>
                                            <p:fltVal val="0"/>
                                          </p:val>
                                        </p:tav>
                                        <p:tav tm="100000">
                                          <p:val>
                                            <p:strVal val="#ppt_w"/>
                                          </p:val>
                                        </p:tav>
                                      </p:tavLst>
                                    </p:anim>
                                    <p:anim calcmode="lin" valueType="num">
                                      <p:cBhvr>
                                        <p:cTn id="48" dur="500" fill="hold"/>
                                        <p:tgtEl>
                                          <p:spTgt spid="60419">
                                            <p:txEl>
                                              <p:pRg st="6" end="6"/>
                                            </p:txEl>
                                          </p:spTgt>
                                        </p:tgtEl>
                                        <p:attrNameLst>
                                          <p:attrName>ppt_h</p:attrName>
                                        </p:attrNameLst>
                                      </p:cBhvr>
                                      <p:tavLst>
                                        <p:tav tm="0">
                                          <p:val>
                                            <p:fltVal val="0"/>
                                          </p:val>
                                        </p:tav>
                                        <p:tav tm="100000">
                                          <p:val>
                                            <p:strVal val="#ppt_h"/>
                                          </p:val>
                                        </p:tav>
                                      </p:tavLst>
                                    </p:anim>
                                    <p:animEffect transition="in" filter="fade">
                                      <p:cBhvr>
                                        <p:cTn id="49" dur="500"/>
                                        <p:tgtEl>
                                          <p:spTgt spid="60419">
                                            <p:txEl>
                                              <p:pRg st="6" end="6"/>
                                            </p:txEl>
                                          </p:spTgt>
                                        </p:tgtEl>
                                      </p:cBhvr>
                                    </p:animEffect>
                                  </p:childTnLst>
                                </p:cTn>
                              </p:par>
                            </p:childTnLst>
                          </p:cTn>
                        </p:par>
                        <p:par>
                          <p:cTn id="50" fill="hold">
                            <p:stCondLst>
                              <p:cond delay="1000"/>
                            </p:stCondLst>
                            <p:childTnLst>
                              <p:par>
                                <p:cTn id="51" presetID="53" presetClass="entr" presetSubtype="0" fill="hold" grpId="0" nodeType="afterEffect">
                                  <p:stCondLst>
                                    <p:cond delay="2000"/>
                                  </p:stCondLst>
                                  <p:childTnLst>
                                    <p:set>
                                      <p:cBhvr>
                                        <p:cTn id="52" dur="1" fill="hold">
                                          <p:stCondLst>
                                            <p:cond delay="0"/>
                                          </p:stCondLst>
                                        </p:cTn>
                                        <p:tgtEl>
                                          <p:spTgt spid="60419">
                                            <p:txEl>
                                              <p:pRg st="7" end="7"/>
                                            </p:txEl>
                                          </p:spTgt>
                                        </p:tgtEl>
                                        <p:attrNameLst>
                                          <p:attrName>style.visibility</p:attrName>
                                        </p:attrNameLst>
                                      </p:cBhvr>
                                      <p:to>
                                        <p:strVal val="visible"/>
                                      </p:to>
                                    </p:set>
                                    <p:anim calcmode="lin" valueType="num">
                                      <p:cBhvr>
                                        <p:cTn id="53" dur="500" fill="hold"/>
                                        <p:tgtEl>
                                          <p:spTgt spid="60419">
                                            <p:txEl>
                                              <p:pRg st="7" end="7"/>
                                            </p:txEl>
                                          </p:spTgt>
                                        </p:tgtEl>
                                        <p:attrNameLst>
                                          <p:attrName>ppt_w</p:attrName>
                                        </p:attrNameLst>
                                      </p:cBhvr>
                                      <p:tavLst>
                                        <p:tav tm="0">
                                          <p:val>
                                            <p:fltVal val="0"/>
                                          </p:val>
                                        </p:tav>
                                        <p:tav tm="100000">
                                          <p:val>
                                            <p:strVal val="#ppt_w"/>
                                          </p:val>
                                        </p:tav>
                                      </p:tavLst>
                                    </p:anim>
                                    <p:anim calcmode="lin" valueType="num">
                                      <p:cBhvr>
                                        <p:cTn id="54" dur="500" fill="hold"/>
                                        <p:tgtEl>
                                          <p:spTgt spid="60419">
                                            <p:txEl>
                                              <p:pRg st="7" end="7"/>
                                            </p:txEl>
                                          </p:spTgt>
                                        </p:tgtEl>
                                        <p:attrNameLst>
                                          <p:attrName>ppt_h</p:attrName>
                                        </p:attrNameLst>
                                      </p:cBhvr>
                                      <p:tavLst>
                                        <p:tav tm="0">
                                          <p:val>
                                            <p:fltVal val="0"/>
                                          </p:val>
                                        </p:tav>
                                        <p:tav tm="100000">
                                          <p:val>
                                            <p:strVal val="#ppt_h"/>
                                          </p:val>
                                        </p:tav>
                                      </p:tavLst>
                                    </p:anim>
                                    <p:animEffect transition="in" filter="fade">
                                      <p:cBhvr>
                                        <p:cTn id="55" dur="500"/>
                                        <p:tgtEl>
                                          <p:spTgt spid="60419">
                                            <p:txEl>
                                              <p:pRg st="7" end="7"/>
                                            </p:txEl>
                                          </p:spTgt>
                                        </p:tgtEl>
                                      </p:cBhvr>
                                    </p:animEffect>
                                  </p:childTnLst>
                                </p:cTn>
                              </p:par>
                            </p:childTnLst>
                          </p:cTn>
                        </p:par>
                        <p:par>
                          <p:cTn id="56" fill="hold">
                            <p:stCondLst>
                              <p:cond delay="3500"/>
                            </p:stCondLst>
                            <p:childTnLst>
                              <p:par>
                                <p:cTn id="57" presetID="53" presetClass="entr" presetSubtype="0" fill="hold" grpId="0" nodeType="afterEffect">
                                  <p:stCondLst>
                                    <p:cond delay="2000"/>
                                  </p:stCondLst>
                                  <p:childTnLst>
                                    <p:set>
                                      <p:cBhvr>
                                        <p:cTn id="58" dur="1" fill="hold">
                                          <p:stCondLst>
                                            <p:cond delay="0"/>
                                          </p:stCondLst>
                                        </p:cTn>
                                        <p:tgtEl>
                                          <p:spTgt spid="60419">
                                            <p:txEl>
                                              <p:pRg st="8" end="8"/>
                                            </p:txEl>
                                          </p:spTgt>
                                        </p:tgtEl>
                                        <p:attrNameLst>
                                          <p:attrName>style.visibility</p:attrName>
                                        </p:attrNameLst>
                                      </p:cBhvr>
                                      <p:to>
                                        <p:strVal val="visible"/>
                                      </p:to>
                                    </p:set>
                                    <p:anim calcmode="lin" valueType="num">
                                      <p:cBhvr>
                                        <p:cTn id="59" dur="500" fill="hold"/>
                                        <p:tgtEl>
                                          <p:spTgt spid="60419">
                                            <p:txEl>
                                              <p:pRg st="8" end="8"/>
                                            </p:txEl>
                                          </p:spTgt>
                                        </p:tgtEl>
                                        <p:attrNameLst>
                                          <p:attrName>ppt_w</p:attrName>
                                        </p:attrNameLst>
                                      </p:cBhvr>
                                      <p:tavLst>
                                        <p:tav tm="0">
                                          <p:val>
                                            <p:fltVal val="0"/>
                                          </p:val>
                                        </p:tav>
                                        <p:tav tm="100000">
                                          <p:val>
                                            <p:strVal val="#ppt_w"/>
                                          </p:val>
                                        </p:tav>
                                      </p:tavLst>
                                    </p:anim>
                                    <p:anim calcmode="lin" valueType="num">
                                      <p:cBhvr>
                                        <p:cTn id="60" dur="500" fill="hold"/>
                                        <p:tgtEl>
                                          <p:spTgt spid="60419">
                                            <p:txEl>
                                              <p:pRg st="8" end="8"/>
                                            </p:txEl>
                                          </p:spTgt>
                                        </p:tgtEl>
                                        <p:attrNameLst>
                                          <p:attrName>ppt_h</p:attrName>
                                        </p:attrNameLst>
                                      </p:cBhvr>
                                      <p:tavLst>
                                        <p:tav tm="0">
                                          <p:val>
                                            <p:fltVal val="0"/>
                                          </p:val>
                                        </p:tav>
                                        <p:tav tm="100000">
                                          <p:val>
                                            <p:strVal val="#ppt_h"/>
                                          </p:val>
                                        </p:tav>
                                      </p:tavLst>
                                    </p:anim>
                                    <p:animEffect transition="in" filter="fade">
                                      <p:cBhvr>
                                        <p:cTn id="61" dur="500"/>
                                        <p:tgtEl>
                                          <p:spTgt spid="6041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ctrTitle" idx="4294967295"/>
          </p:nvPr>
        </p:nvSpPr>
        <p:spPr>
          <a:xfrm>
            <a:off x="0" y="61555"/>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Rule 9 – The Promises of God</a:t>
            </a:r>
            <a:endParaRPr lang="en-US" altLang="en-US" sz="3600" b="1" dirty="0" smtClean="0">
              <a:solidFill>
                <a:srgbClr val="FFFF99"/>
              </a:solidFill>
              <a:latin typeface="Arial Narrow" panose="020B0606020202030204" pitchFamily="34" charset="0"/>
            </a:endParaRPr>
          </a:p>
        </p:txBody>
      </p:sp>
      <p:sp>
        <p:nvSpPr>
          <p:cNvPr id="60419" name="Rectangle 3"/>
          <p:cNvSpPr>
            <a:spLocks noGrp="1" noChangeArrowheads="1"/>
          </p:cNvSpPr>
          <p:nvPr>
            <p:ph type="body" idx="4294967295"/>
          </p:nvPr>
        </p:nvSpPr>
        <p:spPr>
          <a:xfrm>
            <a:off x="0" y="677108"/>
            <a:ext cx="9144000" cy="6180892"/>
          </a:xfrm>
          <a:noFill/>
        </p:spPr>
        <p:txBody>
          <a:bodyPr/>
          <a:lstStyle/>
          <a:p>
            <a:pPr marL="344488" indent="-344488" eaLnBrk="1" hangingPunct="1">
              <a:buNone/>
            </a:pPr>
            <a:r>
              <a:rPr lang="en-US" altLang="en-US" sz="3200" b="1" dirty="0">
                <a:solidFill>
                  <a:srgbClr val="FFFFFF"/>
                </a:solidFill>
                <a:latin typeface="Arial Narrow" panose="020B0606020202030204" pitchFamily="34" charset="0"/>
              </a:rPr>
              <a:t>5. God’s promises do not eliminate risk in the Christian life because God requires that we walk by faith (Hebrews 11:6). What function have the promises played in your spiritual </a:t>
            </a:r>
            <a:r>
              <a:rPr lang="en-US" altLang="en-US" sz="3200" b="1" dirty="0" smtClean="0">
                <a:solidFill>
                  <a:srgbClr val="FFFFFF"/>
                </a:solidFill>
                <a:latin typeface="Arial Narrow" panose="020B0606020202030204" pitchFamily="34" charset="0"/>
              </a:rPr>
              <a:t>development?</a:t>
            </a:r>
          </a:p>
          <a:p>
            <a:pPr marL="801688" lvl="2" indent="-400050" eaLnBrk="1" hangingPunct="1">
              <a:buFont typeface="Arial" panose="020B0604020202020204" pitchFamily="34" charset="0"/>
              <a:buChar char="•"/>
            </a:pPr>
            <a:r>
              <a:rPr lang="en-US" altLang="en-US" sz="2800" b="1" dirty="0" smtClean="0">
                <a:solidFill>
                  <a:srgbClr val="FFFFFF"/>
                </a:solidFill>
                <a:latin typeface="Arial Narrow" panose="020B0606020202030204" pitchFamily="34" charset="0"/>
              </a:rPr>
              <a:t> </a:t>
            </a:r>
          </a:p>
        </p:txBody>
      </p:sp>
    </p:spTree>
    <p:extLst>
      <p:ext uri="{BB962C8B-B14F-4D97-AF65-F5344CB8AC3E}">
        <p14:creationId xmlns:p14="http://schemas.microsoft.com/office/powerpoint/2010/main" val="184826477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childTnLst>
                                </p:cTn>
                              </p:par>
                            </p:childTnLst>
                          </p:cTn>
                        </p:par>
                        <p:par>
                          <p:cTn id="7" fill="hold" nodeType="withGroup">
                            <p:stCondLst>
                              <p:cond delay="0"/>
                            </p:stCondLst>
                            <p:childTnLst>
                              <p:par>
                                <p:cTn id="8" presetID="53" presetClass="entr" presetSubtype="0" fill="hold" grpId="0" nodeType="afterEffect">
                                  <p:stCondLst>
                                    <p:cond delay="0"/>
                                  </p:stCondLst>
                                  <p:childTnLst>
                                    <p:set>
                                      <p:cBhvr>
                                        <p:cTn id="9" dur="1" fill="hold">
                                          <p:stCondLst>
                                            <p:cond delay="0"/>
                                          </p:stCondLst>
                                        </p:cTn>
                                        <p:tgtEl>
                                          <p:spTgt spid="60419">
                                            <p:txEl>
                                              <p:pRg st="0" end="0"/>
                                            </p:txEl>
                                          </p:spTgt>
                                        </p:tgtEl>
                                        <p:attrNameLst>
                                          <p:attrName>style.visibility</p:attrName>
                                        </p:attrNameLst>
                                      </p:cBhvr>
                                      <p:to>
                                        <p:strVal val="visible"/>
                                      </p:to>
                                    </p:set>
                                    <p:anim calcmode="lin" valueType="num">
                                      <p:cBhvr>
                                        <p:cTn id="10" dur="500" fill="hold"/>
                                        <p:tgtEl>
                                          <p:spTgt spid="60419">
                                            <p:txEl>
                                              <p:pRg st="0" end="0"/>
                                            </p:txEl>
                                          </p:spTgt>
                                        </p:tgtEl>
                                        <p:attrNameLst>
                                          <p:attrName>ppt_w</p:attrName>
                                        </p:attrNameLst>
                                      </p:cBhvr>
                                      <p:tavLst>
                                        <p:tav tm="0">
                                          <p:val>
                                            <p:fltVal val="0"/>
                                          </p:val>
                                        </p:tav>
                                        <p:tav tm="100000">
                                          <p:val>
                                            <p:strVal val="#ppt_w"/>
                                          </p:val>
                                        </p:tav>
                                      </p:tavLst>
                                    </p:anim>
                                    <p:anim calcmode="lin" valueType="num">
                                      <p:cBhvr>
                                        <p:cTn id="11" dur="500" fill="hold"/>
                                        <p:tgtEl>
                                          <p:spTgt spid="60419">
                                            <p:txEl>
                                              <p:pRg st="0" end="0"/>
                                            </p:txEl>
                                          </p:spTgt>
                                        </p:tgtEl>
                                        <p:attrNameLst>
                                          <p:attrName>ppt_h</p:attrName>
                                        </p:attrNameLst>
                                      </p:cBhvr>
                                      <p:tavLst>
                                        <p:tav tm="0">
                                          <p:val>
                                            <p:fltVal val="0"/>
                                          </p:val>
                                        </p:tav>
                                        <p:tav tm="100000">
                                          <p:val>
                                            <p:strVal val="#ppt_h"/>
                                          </p:val>
                                        </p:tav>
                                      </p:tavLst>
                                    </p:anim>
                                    <p:animEffect transition="in" filter="fade">
                                      <p:cBhvr>
                                        <p:cTn id="12" dur="500"/>
                                        <p:tgtEl>
                                          <p:spTgt spid="60419">
                                            <p:txEl>
                                              <p:pRg st="0" end="0"/>
                                            </p:txEl>
                                          </p:spTgt>
                                        </p:tgtEl>
                                      </p:cBhvr>
                                    </p:animEffect>
                                  </p:childTnLst>
                                </p:cTn>
                              </p:par>
                            </p:childTnLst>
                          </p:cTn>
                        </p:par>
                        <p:par>
                          <p:cTn id="13" fill="hold">
                            <p:stCondLst>
                              <p:cond delay="500"/>
                            </p:stCondLst>
                            <p:childTnLst>
                              <p:par>
                                <p:cTn id="14" presetID="53" presetClass="entr" presetSubtype="0" fill="hold" grpId="0" nodeType="afterEffect">
                                  <p:stCondLst>
                                    <p:cond delay="0"/>
                                  </p:stCondLst>
                                  <p:childTnLst>
                                    <p:set>
                                      <p:cBhvr>
                                        <p:cTn id="15" dur="1" fill="hold">
                                          <p:stCondLst>
                                            <p:cond delay="0"/>
                                          </p:stCondLst>
                                        </p:cTn>
                                        <p:tgtEl>
                                          <p:spTgt spid="60419">
                                            <p:txEl>
                                              <p:pRg st="1" end="1"/>
                                            </p:txEl>
                                          </p:spTgt>
                                        </p:tgtEl>
                                        <p:attrNameLst>
                                          <p:attrName>style.visibility</p:attrName>
                                        </p:attrNameLst>
                                      </p:cBhvr>
                                      <p:to>
                                        <p:strVal val="visible"/>
                                      </p:to>
                                    </p:set>
                                    <p:anim calcmode="lin" valueType="num">
                                      <p:cBhvr>
                                        <p:cTn id="16" dur="500" fill="hold"/>
                                        <p:tgtEl>
                                          <p:spTgt spid="60419">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60419">
                                            <p:txEl>
                                              <p:pRg st="1" end="1"/>
                                            </p:txEl>
                                          </p:spTgt>
                                        </p:tgtEl>
                                        <p:attrNameLst>
                                          <p:attrName>ppt_h</p:attrName>
                                        </p:attrNameLst>
                                      </p:cBhvr>
                                      <p:tavLst>
                                        <p:tav tm="0">
                                          <p:val>
                                            <p:fltVal val="0"/>
                                          </p:val>
                                        </p:tav>
                                        <p:tav tm="100000">
                                          <p:val>
                                            <p:strVal val="#ppt_h"/>
                                          </p:val>
                                        </p:tav>
                                      </p:tavLst>
                                    </p:anim>
                                    <p:animEffect transition="in" filter="fade">
                                      <p:cBhvr>
                                        <p:cTn id="18" dur="500"/>
                                        <p:tgtEl>
                                          <p:spTgt spid="604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uiExpand="1"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ctrTitle" idx="4294967295"/>
          </p:nvPr>
        </p:nvSpPr>
        <p:spPr>
          <a:xfrm>
            <a:off x="0" y="61555"/>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Rule 9 – The Promises of God</a:t>
            </a:r>
            <a:endParaRPr lang="en-US" altLang="en-US" sz="3600" b="1" dirty="0" smtClean="0">
              <a:solidFill>
                <a:srgbClr val="FFFF99"/>
              </a:solidFill>
              <a:latin typeface="Arial Narrow" panose="020B0606020202030204" pitchFamily="34" charset="0"/>
            </a:endParaRPr>
          </a:p>
        </p:txBody>
      </p:sp>
      <p:sp>
        <p:nvSpPr>
          <p:cNvPr id="60419" name="Rectangle 3"/>
          <p:cNvSpPr>
            <a:spLocks noGrp="1" noChangeArrowheads="1"/>
          </p:cNvSpPr>
          <p:nvPr>
            <p:ph type="body" idx="4294967295"/>
          </p:nvPr>
        </p:nvSpPr>
        <p:spPr>
          <a:xfrm>
            <a:off x="0" y="677108"/>
            <a:ext cx="9144000" cy="6180892"/>
          </a:xfrm>
          <a:noFill/>
        </p:spPr>
        <p:txBody>
          <a:bodyPr/>
          <a:lstStyle/>
          <a:p>
            <a:pPr marL="344488" indent="-344488" eaLnBrk="1" hangingPunct="1">
              <a:buNone/>
            </a:pPr>
            <a:r>
              <a:rPr lang="en-US" altLang="en-US" sz="3200" b="1" dirty="0">
                <a:solidFill>
                  <a:srgbClr val="FFFFFF"/>
                </a:solidFill>
                <a:latin typeface="Arial Narrow" panose="020B0606020202030204" pitchFamily="34" charset="0"/>
              </a:rPr>
              <a:t>5. God’s promises do not eliminate risk in the Christian life because God requires that we walk by faith (Hebrews 11:6). What function have the promises played in your spiritual </a:t>
            </a:r>
            <a:r>
              <a:rPr lang="en-US" altLang="en-US" sz="3200" b="1" dirty="0" smtClean="0">
                <a:solidFill>
                  <a:srgbClr val="FFFFFF"/>
                </a:solidFill>
                <a:latin typeface="Arial Narrow" panose="020B0606020202030204" pitchFamily="34" charset="0"/>
              </a:rPr>
              <a:t>development?</a:t>
            </a:r>
          </a:p>
          <a:p>
            <a:pPr marL="625475" lvl="2" indent="-223838" eaLnBrk="1" hangingPunct="1">
              <a:buFont typeface="Arial" panose="020B0604020202020204" pitchFamily="34" charset="0"/>
              <a:buChar char="•"/>
            </a:pPr>
            <a:r>
              <a:rPr lang="en-US" altLang="en-US" sz="3200" b="1" dirty="0">
                <a:solidFill>
                  <a:srgbClr val="FFFFFF"/>
                </a:solidFill>
                <a:latin typeface="Arial Narrow" panose="020B0606020202030204" pitchFamily="34" charset="0"/>
              </a:rPr>
              <a:t> Greater reliance upon God and the Holy Spirit to live in obedience to them and less upon my own abilities and strength</a:t>
            </a: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403054628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childTnLst>
                                </p:cTn>
                              </p:par>
                            </p:childTnLst>
                          </p:cTn>
                        </p:par>
                        <p:par>
                          <p:cTn id="7" fill="hold" nodeType="withGroup">
                            <p:stCondLst>
                              <p:cond delay="0"/>
                            </p:stCondLst>
                            <p:childTnLst>
                              <p:par>
                                <p:cTn id="8" presetID="53" presetClass="entr" presetSubtype="0" fill="hold" grpId="0" nodeType="afterEffect">
                                  <p:stCondLst>
                                    <p:cond delay="0"/>
                                  </p:stCondLst>
                                  <p:childTnLst>
                                    <p:set>
                                      <p:cBhvr>
                                        <p:cTn id="9" dur="1" fill="hold">
                                          <p:stCondLst>
                                            <p:cond delay="0"/>
                                          </p:stCondLst>
                                        </p:cTn>
                                        <p:tgtEl>
                                          <p:spTgt spid="60419">
                                            <p:txEl>
                                              <p:pRg st="0" end="0"/>
                                            </p:txEl>
                                          </p:spTgt>
                                        </p:tgtEl>
                                        <p:attrNameLst>
                                          <p:attrName>style.visibility</p:attrName>
                                        </p:attrNameLst>
                                      </p:cBhvr>
                                      <p:to>
                                        <p:strVal val="visible"/>
                                      </p:to>
                                    </p:set>
                                    <p:anim calcmode="lin" valueType="num">
                                      <p:cBhvr>
                                        <p:cTn id="10" dur="500" fill="hold"/>
                                        <p:tgtEl>
                                          <p:spTgt spid="60419">
                                            <p:txEl>
                                              <p:pRg st="0" end="0"/>
                                            </p:txEl>
                                          </p:spTgt>
                                        </p:tgtEl>
                                        <p:attrNameLst>
                                          <p:attrName>ppt_w</p:attrName>
                                        </p:attrNameLst>
                                      </p:cBhvr>
                                      <p:tavLst>
                                        <p:tav tm="0">
                                          <p:val>
                                            <p:fltVal val="0"/>
                                          </p:val>
                                        </p:tav>
                                        <p:tav tm="100000">
                                          <p:val>
                                            <p:strVal val="#ppt_w"/>
                                          </p:val>
                                        </p:tav>
                                      </p:tavLst>
                                    </p:anim>
                                    <p:anim calcmode="lin" valueType="num">
                                      <p:cBhvr>
                                        <p:cTn id="11" dur="500" fill="hold"/>
                                        <p:tgtEl>
                                          <p:spTgt spid="60419">
                                            <p:txEl>
                                              <p:pRg st="0" end="0"/>
                                            </p:txEl>
                                          </p:spTgt>
                                        </p:tgtEl>
                                        <p:attrNameLst>
                                          <p:attrName>ppt_h</p:attrName>
                                        </p:attrNameLst>
                                      </p:cBhvr>
                                      <p:tavLst>
                                        <p:tav tm="0">
                                          <p:val>
                                            <p:fltVal val="0"/>
                                          </p:val>
                                        </p:tav>
                                        <p:tav tm="100000">
                                          <p:val>
                                            <p:strVal val="#ppt_h"/>
                                          </p:val>
                                        </p:tav>
                                      </p:tavLst>
                                    </p:anim>
                                    <p:animEffect transition="in" filter="fade">
                                      <p:cBhvr>
                                        <p:cTn id="12" dur="500"/>
                                        <p:tgtEl>
                                          <p:spTgt spid="60419">
                                            <p:txEl>
                                              <p:pRg st="0" end="0"/>
                                            </p:txEl>
                                          </p:spTgt>
                                        </p:tgtEl>
                                      </p:cBhvr>
                                    </p:animEffect>
                                  </p:childTnLst>
                                </p:cTn>
                              </p:par>
                            </p:childTnLst>
                          </p:cTn>
                        </p:par>
                        <p:par>
                          <p:cTn id="13" fill="hold">
                            <p:stCondLst>
                              <p:cond delay="500"/>
                            </p:stCondLst>
                            <p:childTnLst>
                              <p:par>
                                <p:cTn id="14" presetID="53" presetClass="entr" presetSubtype="0" fill="hold" grpId="0" nodeType="afterEffect">
                                  <p:stCondLst>
                                    <p:cond delay="0"/>
                                  </p:stCondLst>
                                  <p:childTnLst>
                                    <p:set>
                                      <p:cBhvr>
                                        <p:cTn id="15" dur="1" fill="hold">
                                          <p:stCondLst>
                                            <p:cond delay="0"/>
                                          </p:stCondLst>
                                        </p:cTn>
                                        <p:tgtEl>
                                          <p:spTgt spid="60419">
                                            <p:txEl>
                                              <p:pRg st="1" end="1"/>
                                            </p:txEl>
                                          </p:spTgt>
                                        </p:tgtEl>
                                        <p:attrNameLst>
                                          <p:attrName>style.visibility</p:attrName>
                                        </p:attrNameLst>
                                      </p:cBhvr>
                                      <p:to>
                                        <p:strVal val="visible"/>
                                      </p:to>
                                    </p:set>
                                    <p:anim calcmode="lin" valueType="num">
                                      <p:cBhvr>
                                        <p:cTn id="16" dur="500" fill="hold"/>
                                        <p:tgtEl>
                                          <p:spTgt spid="60419">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60419">
                                            <p:txEl>
                                              <p:pRg st="1" end="1"/>
                                            </p:txEl>
                                          </p:spTgt>
                                        </p:tgtEl>
                                        <p:attrNameLst>
                                          <p:attrName>ppt_h</p:attrName>
                                        </p:attrNameLst>
                                      </p:cBhvr>
                                      <p:tavLst>
                                        <p:tav tm="0">
                                          <p:val>
                                            <p:fltVal val="0"/>
                                          </p:val>
                                        </p:tav>
                                        <p:tav tm="100000">
                                          <p:val>
                                            <p:strVal val="#ppt_h"/>
                                          </p:val>
                                        </p:tav>
                                      </p:tavLst>
                                    </p:anim>
                                    <p:animEffect transition="in" filter="fade">
                                      <p:cBhvr>
                                        <p:cTn id="18" dur="500"/>
                                        <p:tgtEl>
                                          <p:spTgt spid="604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ctrTitle" idx="4294967295"/>
          </p:nvPr>
        </p:nvSpPr>
        <p:spPr>
          <a:xfrm>
            <a:off x="0" y="61555"/>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Rule 9 – The Promises of God</a:t>
            </a:r>
            <a:endParaRPr lang="en-US" altLang="en-US" sz="3600" b="1" dirty="0" smtClean="0">
              <a:solidFill>
                <a:srgbClr val="FFFF99"/>
              </a:solidFill>
              <a:latin typeface="Arial Narrow" panose="020B0606020202030204" pitchFamily="34" charset="0"/>
            </a:endParaRPr>
          </a:p>
        </p:txBody>
      </p:sp>
      <p:sp>
        <p:nvSpPr>
          <p:cNvPr id="60419" name="Rectangle 3"/>
          <p:cNvSpPr>
            <a:spLocks noGrp="1" noChangeArrowheads="1"/>
          </p:cNvSpPr>
          <p:nvPr>
            <p:ph type="body" idx="4294967295"/>
          </p:nvPr>
        </p:nvSpPr>
        <p:spPr>
          <a:xfrm>
            <a:off x="0" y="677108"/>
            <a:ext cx="9144000" cy="6180892"/>
          </a:xfrm>
          <a:noFill/>
        </p:spPr>
        <p:txBody>
          <a:bodyPr/>
          <a:lstStyle/>
          <a:p>
            <a:pPr marL="344488" indent="-344488" eaLnBrk="1" hangingPunct="1">
              <a:buNone/>
            </a:pPr>
            <a:r>
              <a:rPr lang="en-US" altLang="en-US" sz="3200" b="1" dirty="0">
                <a:solidFill>
                  <a:srgbClr val="FFFFFF"/>
                </a:solidFill>
                <a:latin typeface="Arial Narrow" panose="020B0606020202030204" pitchFamily="34" charset="0"/>
              </a:rPr>
              <a:t>6. Give an example of how one could improperly claim a promise of </a:t>
            </a:r>
            <a:r>
              <a:rPr lang="en-US" altLang="en-US" sz="3200" b="1" dirty="0" smtClean="0">
                <a:solidFill>
                  <a:srgbClr val="FFFFFF"/>
                </a:solidFill>
                <a:latin typeface="Arial Narrow" panose="020B0606020202030204" pitchFamily="34" charset="0"/>
              </a:rPr>
              <a:t>God</a:t>
            </a:r>
            <a:endParaRPr lang="en-US" altLang="en-US" sz="28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253068018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childTnLst>
                                </p:cTn>
                              </p:par>
                            </p:childTnLst>
                          </p:cTn>
                        </p:par>
                        <p:par>
                          <p:cTn id="7" fill="hold" nodeType="withGroup">
                            <p:stCondLst>
                              <p:cond delay="0"/>
                            </p:stCondLst>
                            <p:childTnLst>
                              <p:par>
                                <p:cTn id="8" presetID="53" presetClass="entr" presetSubtype="0" fill="hold" grpId="0" nodeType="afterEffect">
                                  <p:stCondLst>
                                    <p:cond delay="0"/>
                                  </p:stCondLst>
                                  <p:childTnLst>
                                    <p:set>
                                      <p:cBhvr>
                                        <p:cTn id="9" dur="1" fill="hold">
                                          <p:stCondLst>
                                            <p:cond delay="0"/>
                                          </p:stCondLst>
                                        </p:cTn>
                                        <p:tgtEl>
                                          <p:spTgt spid="60419">
                                            <p:txEl>
                                              <p:pRg st="0" end="0"/>
                                            </p:txEl>
                                          </p:spTgt>
                                        </p:tgtEl>
                                        <p:attrNameLst>
                                          <p:attrName>style.visibility</p:attrName>
                                        </p:attrNameLst>
                                      </p:cBhvr>
                                      <p:to>
                                        <p:strVal val="visible"/>
                                      </p:to>
                                    </p:set>
                                    <p:anim calcmode="lin" valueType="num">
                                      <p:cBhvr>
                                        <p:cTn id="10" dur="500" fill="hold"/>
                                        <p:tgtEl>
                                          <p:spTgt spid="60419">
                                            <p:txEl>
                                              <p:pRg st="0" end="0"/>
                                            </p:txEl>
                                          </p:spTgt>
                                        </p:tgtEl>
                                        <p:attrNameLst>
                                          <p:attrName>ppt_w</p:attrName>
                                        </p:attrNameLst>
                                      </p:cBhvr>
                                      <p:tavLst>
                                        <p:tav tm="0">
                                          <p:val>
                                            <p:fltVal val="0"/>
                                          </p:val>
                                        </p:tav>
                                        <p:tav tm="100000">
                                          <p:val>
                                            <p:strVal val="#ppt_w"/>
                                          </p:val>
                                        </p:tav>
                                      </p:tavLst>
                                    </p:anim>
                                    <p:anim calcmode="lin" valueType="num">
                                      <p:cBhvr>
                                        <p:cTn id="11" dur="500" fill="hold"/>
                                        <p:tgtEl>
                                          <p:spTgt spid="60419">
                                            <p:txEl>
                                              <p:pRg st="0" end="0"/>
                                            </p:txEl>
                                          </p:spTgt>
                                        </p:tgtEl>
                                        <p:attrNameLst>
                                          <p:attrName>ppt_h</p:attrName>
                                        </p:attrNameLst>
                                      </p:cBhvr>
                                      <p:tavLst>
                                        <p:tav tm="0">
                                          <p:val>
                                            <p:fltVal val="0"/>
                                          </p:val>
                                        </p:tav>
                                        <p:tav tm="100000">
                                          <p:val>
                                            <p:strVal val="#ppt_h"/>
                                          </p:val>
                                        </p:tav>
                                      </p:tavLst>
                                    </p:anim>
                                    <p:animEffect transition="in" filter="fade">
                                      <p:cBhvr>
                                        <p:cTn id="12" dur="500"/>
                                        <p:tgtEl>
                                          <p:spTgt spid="604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ctrTitle" idx="4294967295"/>
          </p:nvPr>
        </p:nvSpPr>
        <p:spPr>
          <a:xfrm>
            <a:off x="0" y="61555"/>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Rule 9 – The Promises of God</a:t>
            </a:r>
            <a:endParaRPr lang="en-US" altLang="en-US" sz="3600" b="1" dirty="0" smtClean="0">
              <a:solidFill>
                <a:srgbClr val="FFFF99"/>
              </a:solidFill>
              <a:latin typeface="Arial Narrow" panose="020B0606020202030204" pitchFamily="34" charset="0"/>
            </a:endParaRPr>
          </a:p>
        </p:txBody>
      </p:sp>
      <p:sp>
        <p:nvSpPr>
          <p:cNvPr id="60419" name="Rectangle 3"/>
          <p:cNvSpPr>
            <a:spLocks noGrp="1" noChangeArrowheads="1"/>
          </p:cNvSpPr>
          <p:nvPr>
            <p:ph type="body" idx="4294967295"/>
          </p:nvPr>
        </p:nvSpPr>
        <p:spPr>
          <a:xfrm>
            <a:off x="0" y="677108"/>
            <a:ext cx="9144000" cy="6180892"/>
          </a:xfrm>
          <a:noFill/>
        </p:spPr>
        <p:txBody>
          <a:bodyPr/>
          <a:lstStyle/>
          <a:p>
            <a:pPr marL="344488" indent="-344488" eaLnBrk="1" hangingPunct="1">
              <a:buNone/>
            </a:pPr>
            <a:r>
              <a:rPr lang="en-US" altLang="en-US" sz="3200" b="1" dirty="0">
                <a:solidFill>
                  <a:srgbClr val="FFFFFF"/>
                </a:solidFill>
                <a:latin typeface="Arial Narrow" panose="020B0606020202030204" pitchFamily="34" charset="0"/>
              </a:rPr>
              <a:t>6. Give an example of how one could improperly claim a promise of </a:t>
            </a:r>
            <a:r>
              <a:rPr lang="en-US" altLang="en-US" sz="3200" b="1" dirty="0" smtClean="0">
                <a:solidFill>
                  <a:srgbClr val="FFFFFF"/>
                </a:solidFill>
                <a:latin typeface="Arial Narrow" panose="020B0606020202030204" pitchFamily="34" charset="0"/>
              </a:rPr>
              <a:t>God</a:t>
            </a:r>
          </a:p>
          <a:p>
            <a:pPr marL="569913" lvl="1" indent="-279400" eaLnBrk="1" hangingPunct="1">
              <a:buFont typeface="Arial" panose="020B0604020202020204" pitchFamily="34" charset="0"/>
              <a:buChar char="•"/>
            </a:pPr>
            <a:r>
              <a:rPr lang="en-US" altLang="en-US" sz="3200" b="1" dirty="0" smtClean="0">
                <a:solidFill>
                  <a:srgbClr val="FFFFFF"/>
                </a:solidFill>
                <a:latin typeface="Arial Narrow" panose="020B0606020202030204" pitchFamily="34" charset="0"/>
              </a:rPr>
              <a:t>Mark </a:t>
            </a:r>
            <a:r>
              <a:rPr lang="en-US" altLang="en-US" sz="3200" b="1" dirty="0">
                <a:solidFill>
                  <a:srgbClr val="FFFFFF"/>
                </a:solidFill>
                <a:latin typeface="Arial Narrow" panose="020B0606020202030204" pitchFamily="34" charset="0"/>
              </a:rPr>
              <a:t>16:17-18: Snake </a:t>
            </a:r>
            <a:r>
              <a:rPr lang="en-US" altLang="en-US" sz="3200" b="1" dirty="0" smtClean="0">
                <a:solidFill>
                  <a:srgbClr val="FFFFFF"/>
                </a:solidFill>
                <a:latin typeface="Arial Narrow" panose="020B0606020202030204" pitchFamily="34" charset="0"/>
              </a:rPr>
              <a:t>handlers</a:t>
            </a:r>
          </a:p>
          <a:p>
            <a:pPr marL="569913" lvl="1" indent="-279400" eaLnBrk="1" hangingPunct="1">
              <a:buFont typeface="Arial" panose="020B0604020202020204" pitchFamily="34" charset="0"/>
              <a:buChar char="•"/>
            </a:pPr>
            <a:r>
              <a:rPr lang="en-US" altLang="en-US" sz="3200" b="1" dirty="0" smtClean="0">
                <a:solidFill>
                  <a:srgbClr val="FFFFFF"/>
                </a:solidFill>
                <a:latin typeface="Arial Narrow" panose="020B0606020202030204" pitchFamily="34" charset="0"/>
              </a:rPr>
              <a:t>Covenant Theology </a:t>
            </a:r>
          </a:p>
          <a:p>
            <a:pPr marL="569913" lvl="1" indent="-279400" eaLnBrk="1" hangingPunct="1">
              <a:buFont typeface="Arial" panose="020B0604020202020204" pitchFamily="34" charset="0"/>
              <a:buChar char="•"/>
            </a:pPr>
            <a:r>
              <a:rPr lang="en-US" altLang="en-US" sz="3200" b="1" dirty="0" smtClean="0">
                <a:solidFill>
                  <a:srgbClr val="FFFFFF"/>
                </a:solidFill>
                <a:latin typeface="Arial Narrow" panose="020B0606020202030204" pitchFamily="34" charset="0"/>
              </a:rPr>
              <a:t>James 1:5f</a:t>
            </a:r>
          </a:p>
          <a:p>
            <a:pPr marL="569913" lvl="1" indent="-279400" eaLnBrk="1" hangingPunct="1">
              <a:buFont typeface="Arial" panose="020B0604020202020204" pitchFamily="34" charset="0"/>
              <a:buChar char="•"/>
            </a:pPr>
            <a:r>
              <a:rPr lang="en-US" altLang="en-US" sz="3200" b="1" dirty="0" smtClean="0">
                <a:solidFill>
                  <a:srgbClr val="FFFFFF"/>
                </a:solidFill>
                <a:latin typeface="Arial Narrow" panose="020B0606020202030204" pitchFamily="34" charset="0"/>
              </a:rPr>
              <a:t>Philippians 4:13</a:t>
            </a:r>
            <a:r>
              <a:rPr lang="en-US" altLang="en-US" sz="3200" b="1" dirty="0">
                <a:solidFill>
                  <a:srgbClr val="FFFFFF"/>
                </a:solidFill>
                <a:latin typeface="Arial Narrow" panose="020B0606020202030204" pitchFamily="34" charset="0"/>
              </a:rPr>
              <a:t>	</a:t>
            </a:r>
            <a:endParaRPr lang="en-US" altLang="en-US" sz="28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225911018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childTnLst>
                                </p:cTn>
                              </p:par>
                            </p:childTnLst>
                          </p:cTn>
                        </p:par>
                        <p:par>
                          <p:cTn id="7" fill="hold" nodeType="withGroup">
                            <p:stCondLst>
                              <p:cond delay="0"/>
                            </p:stCondLst>
                            <p:childTnLst>
                              <p:par>
                                <p:cTn id="8" presetID="53" presetClass="entr" presetSubtype="0" fill="hold" grpId="0" nodeType="afterEffect">
                                  <p:stCondLst>
                                    <p:cond delay="0"/>
                                  </p:stCondLst>
                                  <p:childTnLst>
                                    <p:set>
                                      <p:cBhvr>
                                        <p:cTn id="9" dur="1" fill="hold">
                                          <p:stCondLst>
                                            <p:cond delay="0"/>
                                          </p:stCondLst>
                                        </p:cTn>
                                        <p:tgtEl>
                                          <p:spTgt spid="60419">
                                            <p:txEl>
                                              <p:pRg st="0" end="0"/>
                                            </p:txEl>
                                          </p:spTgt>
                                        </p:tgtEl>
                                        <p:attrNameLst>
                                          <p:attrName>style.visibility</p:attrName>
                                        </p:attrNameLst>
                                      </p:cBhvr>
                                      <p:to>
                                        <p:strVal val="visible"/>
                                      </p:to>
                                    </p:set>
                                    <p:anim calcmode="lin" valueType="num">
                                      <p:cBhvr>
                                        <p:cTn id="10" dur="500" fill="hold"/>
                                        <p:tgtEl>
                                          <p:spTgt spid="60419">
                                            <p:txEl>
                                              <p:pRg st="0" end="0"/>
                                            </p:txEl>
                                          </p:spTgt>
                                        </p:tgtEl>
                                        <p:attrNameLst>
                                          <p:attrName>ppt_w</p:attrName>
                                        </p:attrNameLst>
                                      </p:cBhvr>
                                      <p:tavLst>
                                        <p:tav tm="0">
                                          <p:val>
                                            <p:fltVal val="0"/>
                                          </p:val>
                                        </p:tav>
                                        <p:tav tm="100000">
                                          <p:val>
                                            <p:strVal val="#ppt_w"/>
                                          </p:val>
                                        </p:tav>
                                      </p:tavLst>
                                    </p:anim>
                                    <p:anim calcmode="lin" valueType="num">
                                      <p:cBhvr>
                                        <p:cTn id="11" dur="500" fill="hold"/>
                                        <p:tgtEl>
                                          <p:spTgt spid="60419">
                                            <p:txEl>
                                              <p:pRg st="0" end="0"/>
                                            </p:txEl>
                                          </p:spTgt>
                                        </p:tgtEl>
                                        <p:attrNameLst>
                                          <p:attrName>ppt_h</p:attrName>
                                        </p:attrNameLst>
                                      </p:cBhvr>
                                      <p:tavLst>
                                        <p:tav tm="0">
                                          <p:val>
                                            <p:fltVal val="0"/>
                                          </p:val>
                                        </p:tav>
                                        <p:tav tm="100000">
                                          <p:val>
                                            <p:strVal val="#ppt_h"/>
                                          </p:val>
                                        </p:tav>
                                      </p:tavLst>
                                    </p:anim>
                                    <p:animEffect transition="in" filter="fade">
                                      <p:cBhvr>
                                        <p:cTn id="12" dur="500"/>
                                        <p:tgtEl>
                                          <p:spTgt spid="60419">
                                            <p:txEl>
                                              <p:pRg st="0" end="0"/>
                                            </p:txEl>
                                          </p:spTgt>
                                        </p:tgtEl>
                                      </p:cBhvr>
                                    </p:animEffect>
                                  </p:childTnLst>
                                </p:cTn>
                              </p:par>
                            </p:childTnLst>
                          </p:cTn>
                        </p:par>
                        <p:par>
                          <p:cTn id="13" fill="hold">
                            <p:stCondLst>
                              <p:cond delay="500"/>
                            </p:stCondLst>
                            <p:childTnLst>
                              <p:par>
                                <p:cTn id="14" presetID="53" presetClass="entr" presetSubtype="0" fill="hold" grpId="0" nodeType="afterEffect">
                                  <p:stCondLst>
                                    <p:cond delay="0"/>
                                  </p:stCondLst>
                                  <p:childTnLst>
                                    <p:set>
                                      <p:cBhvr>
                                        <p:cTn id="15" dur="1" fill="hold">
                                          <p:stCondLst>
                                            <p:cond delay="0"/>
                                          </p:stCondLst>
                                        </p:cTn>
                                        <p:tgtEl>
                                          <p:spTgt spid="60419">
                                            <p:txEl>
                                              <p:pRg st="1" end="1"/>
                                            </p:txEl>
                                          </p:spTgt>
                                        </p:tgtEl>
                                        <p:attrNameLst>
                                          <p:attrName>style.visibility</p:attrName>
                                        </p:attrNameLst>
                                      </p:cBhvr>
                                      <p:to>
                                        <p:strVal val="visible"/>
                                      </p:to>
                                    </p:set>
                                    <p:anim calcmode="lin" valueType="num">
                                      <p:cBhvr>
                                        <p:cTn id="16" dur="500" fill="hold"/>
                                        <p:tgtEl>
                                          <p:spTgt spid="60419">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60419">
                                            <p:txEl>
                                              <p:pRg st="1" end="1"/>
                                            </p:txEl>
                                          </p:spTgt>
                                        </p:tgtEl>
                                        <p:attrNameLst>
                                          <p:attrName>ppt_h</p:attrName>
                                        </p:attrNameLst>
                                      </p:cBhvr>
                                      <p:tavLst>
                                        <p:tav tm="0">
                                          <p:val>
                                            <p:fltVal val="0"/>
                                          </p:val>
                                        </p:tav>
                                        <p:tav tm="100000">
                                          <p:val>
                                            <p:strVal val="#ppt_h"/>
                                          </p:val>
                                        </p:tav>
                                      </p:tavLst>
                                    </p:anim>
                                    <p:animEffect transition="in" filter="fade">
                                      <p:cBhvr>
                                        <p:cTn id="18" dur="500"/>
                                        <p:tgtEl>
                                          <p:spTgt spid="60419">
                                            <p:txEl>
                                              <p:pRg st="1" end="1"/>
                                            </p:txEl>
                                          </p:spTgt>
                                        </p:tgtEl>
                                      </p:cBhvr>
                                    </p:animEffect>
                                  </p:childTnLst>
                                </p:cTn>
                              </p:par>
                            </p:childTnLst>
                          </p:cTn>
                        </p:par>
                        <p:par>
                          <p:cTn id="19" fill="hold">
                            <p:stCondLst>
                              <p:cond delay="1000"/>
                            </p:stCondLst>
                            <p:childTnLst>
                              <p:par>
                                <p:cTn id="20" presetID="53" presetClass="entr" presetSubtype="0" fill="hold" grpId="0" nodeType="afterEffect">
                                  <p:stCondLst>
                                    <p:cond delay="2000"/>
                                  </p:stCondLst>
                                  <p:childTnLst>
                                    <p:set>
                                      <p:cBhvr>
                                        <p:cTn id="21" dur="1" fill="hold">
                                          <p:stCondLst>
                                            <p:cond delay="0"/>
                                          </p:stCondLst>
                                        </p:cTn>
                                        <p:tgtEl>
                                          <p:spTgt spid="60419">
                                            <p:txEl>
                                              <p:pRg st="2" end="2"/>
                                            </p:txEl>
                                          </p:spTgt>
                                        </p:tgtEl>
                                        <p:attrNameLst>
                                          <p:attrName>style.visibility</p:attrName>
                                        </p:attrNameLst>
                                      </p:cBhvr>
                                      <p:to>
                                        <p:strVal val="visible"/>
                                      </p:to>
                                    </p:set>
                                    <p:anim calcmode="lin" valueType="num">
                                      <p:cBhvr>
                                        <p:cTn id="22" dur="500" fill="hold"/>
                                        <p:tgtEl>
                                          <p:spTgt spid="60419">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60419">
                                            <p:txEl>
                                              <p:pRg st="2" end="2"/>
                                            </p:txEl>
                                          </p:spTgt>
                                        </p:tgtEl>
                                        <p:attrNameLst>
                                          <p:attrName>ppt_h</p:attrName>
                                        </p:attrNameLst>
                                      </p:cBhvr>
                                      <p:tavLst>
                                        <p:tav tm="0">
                                          <p:val>
                                            <p:fltVal val="0"/>
                                          </p:val>
                                        </p:tav>
                                        <p:tav tm="100000">
                                          <p:val>
                                            <p:strVal val="#ppt_h"/>
                                          </p:val>
                                        </p:tav>
                                      </p:tavLst>
                                    </p:anim>
                                    <p:animEffect transition="in" filter="fade">
                                      <p:cBhvr>
                                        <p:cTn id="24" dur="500"/>
                                        <p:tgtEl>
                                          <p:spTgt spid="60419">
                                            <p:txEl>
                                              <p:pRg st="2" end="2"/>
                                            </p:txEl>
                                          </p:spTgt>
                                        </p:tgtEl>
                                      </p:cBhvr>
                                    </p:animEffect>
                                  </p:childTnLst>
                                </p:cTn>
                              </p:par>
                            </p:childTnLst>
                          </p:cTn>
                        </p:par>
                        <p:par>
                          <p:cTn id="25" fill="hold">
                            <p:stCondLst>
                              <p:cond delay="3500"/>
                            </p:stCondLst>
                            <p:childTnLst>
                              <p:par>
                                <p:cTn id="26" presetID="53" presetClass="entr" presetSubtype="0" fill="hold" grpId="0" nodeType="afterEffect">
                                  <p:stCondLst>
                                    <p:cond delay="2000"/>
                                  </p:stCondLst>
                                  <p:childTnLst>
                                    <p:set>
                                      <p:cBhvr>
                                        <p:cTn id="27" dur="1" fill="hold">
                                          <p:stCondLst>
                                            <p:cond delay="0"/>
                                          </p:stCondLst>
                                        </p:cTn>
                                        <p:tgtEl>
                                          <p:spTgt spid="60419">
                                            <p:txEl>
                                              <p:pRg st="3" end="3"/>
                                            </p:txEl>
                                          </p:spTgt>
                                        </p:tgtEl>
                                        <p:attrNameLst>
                                          <p:attrName>style.visibility</p:attrName>
                                        </p:attrNameLst>
                                      </p:cBhvr>
                                      <p:to>
                                        <p:strVal val="visible"/>
                                      </p:to>
                                    </p:set>
                                    <p:anim calcmode="lin" valueType="num">
                                      <p:cBhvr>
                                        <p:cTn id="28" dur="500" fill="hold"/>
                                        <p:tgtEl>
                                          <p:spTgt spid="6041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6041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60419">
                                            <p:txEl>
                                              <p:pRg st="3" end="3"/>
                                            </p:txEl>
                                          </p:spTgt>
                                        </p:tgtEl>
                                      </p:cBhvr>
                                    </p:animEffect>
                                  </p:childTnLst>
                                </p:cTn>
                              </p:par>
                            </p:childTnLst>
                          </p:cTn>
                        </p:par>
                        <p:par>
                          <p:cTn id="31" fill="hold">
                            <p:stCondLst>
                              <p:cond delay="6000"/>
                            </p:stCondLst>
                            <p:childTnLst>
                              <p:par>
                                <p:cTn id="32" presetID="53" presetClass="entr" presetSubtype="0" fill="hold" grpId="0" nodeType="afterEffect">
                                  <p:stCondLst>
                                    <p:cond delay="2000"/>
                                  </p:stCondLst>
                                  <p:childTnLst>
                                    <p:set>
                                      <p:cBhvr>
                                        <p:cTn id="33" dur="1" fill="hold">
                                          <p:stCondLst>
                                            <p:cond delay="0"/>
                                          </p:stCondLst>
                                        </p:cTn>
                                        <p:tgtEl>
                                          <p:spTgt spid="60419">
                                            <p:txEl>
                                              <p:pRg st="4" end="4"/>
                                            </p:txEl>
                                          </p:spTgt>
                                        </p:tgtEl>
                                        <p:attrNameLst>
                                          <p:attrName>style.visibility</p:attrName>
                                        </p:attrNameLst>
                                      </p:cBhvr>
                                      <p:to>
                                        <p:strVal val="visible"/>
                                      </p:to>
                                    </p:set>
                                    <p:anim calcmode="lin" valueType="num">
                                      <p:cBhvr>
                                        <p:cTn id="34" dur="500" fill="hold"/>
                                        <p:tgtEl>
                                          <p:spTgt spid="60419">
                                            <p:txEl>
                                              <p:pRg st="4" end="4"/>
                                            </p:txEl>
                                          </p:spTgt>
                                        </p:tgtEl>
                                        <p:attrNameLst>
                                          <p:attrName>ppt_w</p:attrName>
                                        </p:attrNameLst>
                                      </p:cBhvr>
                                      <p:tavLst>
                                        <p:tav tm="0">
                                          <p:val>
                                            <p:fltVal val="0"/>
                                          </p:val>
                                        </p:tav>
                                        <p:tav tm="100000">
                                          <p:val>
                                            <p:strVal val="#ppt_w"/>
                                          </p:val>
                                        </p:tav>
                                      </p:tavLst>
                                    </p:anim>
                                    <p:anim calcmode="lin" valueType="num">
                                      <p:cBhvr>
                                        <p:cTn id="35" dur="500" fill="hold"/>
                                        <p:tgtEl>
                                          <p:spTgt spid="60419">
                                            <p:txEl>
                                              <p:pRg st="4" end="4"/>
                                            </p:txEl>
                                          </p:spTgt>
                                        </p:tgtEl>
                                        <p:attrNameLst>
                                          <p:attrName>ppt_h</p:attrName>
                                        </p:attrNameLst>
                                      </p:cBhvr>
                                      <p:tavLst>
                                        <p:tav tm="0">
                                          <p:val>
                                            <p:fltVal val="0"/>
                                          </p:val>
                                        </p:tav>
                                        <p:tav tm="100000">
                                          <p:val>
                                            <p:strVal val="#ppt_h"/>
                                          </p:val>
                                        </p:tav>
                                      </p:tavLst>
                                    </p:anim>
                                    <p:animEffect transition="in" filter="fade">
                                      <p:cBhvr>
                                        <p:cTn id="36" dur="500"/>
                                        <p:tgtEl>
                                          <p:spTgt spid="604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13996"/>
            <a:ext cx="9144000" cy="1661993"/>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	Rule 3: Saving faith and the Holy Spirit </a:t>
            </a:r>
            <a:br>
              <a:rPr lang="en-US" altLang="en-US" sz="3600" b="1" u="sng" dirty="0" smtClean="0">
                <a:solidFill>
                  <a:srgbClr val="A0D0FF"/>
                </a:solidFill>
                <a:latin typeface="Arial Narrow" panose="020B0606020202030204" pitchFamily="34" charset="0"/>
              </a:rPr>
            </a:br>
            <a:r>
              <a:rPr lang="en-US" altLang="en-US" sz="3600" b="1" u="sng" dirty="0" smtClean="0">
                <a:solidFill>
                  <a:srgbClr val="A0D0FF"/>
                </a:solidFill>
                <a:latin typeface="Arial Narrow" panose="020B0606020202030204" pitchFamily="34" charset="0"/>
              </a:rPr>
              <a:t>are necessary for us to understand </a:t>
            </a:r>
            <a:br>
              <a:rPr lang="en-US" altLang="en-US" sz="3600" b="1" u="sng" dirty="0" smtClean="0">
                <a:solidFill>
                  <a:srgbClr val="A0D0FF"/>
                </a:solidFill>
                <a:latin typeface="Arial Narrow" panose="020B0606020202030204" pitchFamily="34" charset="0"/>
              </a:rPr>
            </a:br>
            <a:r>
              <a:rPr lang="en-US" altLang="en-US" sz="3600" b="1" u="sng" dirty="0" smtClean="0">
                <a:solidFill>
                  <a:srgbClr val="A0D0FF"/>
                </a:solidFill>
                <a:latin typeface="Arial Narrow" panose="020B0606020202030204" pitchFamily="34" charset="0"/>
              </a:rPr>
              <a:t>and properly interpret the Scriptures</a:t>
            </a:r>
            <a:endParaRPr lang="en-US" altLang="en-US" sz="3600" b="1" dirty="0" smtClean="0">
              <a:solidFill>
                <a:srgbClr val="FFFF99"/>
              </a:solidFill>
              <a:latin typeface="Arial Narrow" panose="020B0606020202030204" pitchFamily="34" charset="0"/>
            </a:endParaRPr>
          </a:p>
        </p:txBody>
      </p:sp>
      <p:sp>
        <p:nvSpPr>
          <p:cNvPr id="51203" name="Rectangle 3"/>
          <p:cNvSpPr>
            <a:spLocks noGrp="1" noChangeArrowheads="1"/>
          </p:cNvSpPr>
          <p:nvPr>
            <p:ph type="body" idx="4294967295"/>
          </p:nvPr>
        </p:nvSpPr>
        <p:spPr>
          <a:xfrm>
            <a:off x="0" y="1752600"/>
            <a:ext cx="9144000" cy="5105400"/>
          </a:xfrm>
          <a:noFill/>
        </p:spPr>
        <p:txBody>
          <a:bodyPr/>
          <a:lstStyle/>
          <a:p>
            <a:pPr eaLnBrk="1" hangingPunct="1"/>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2763691961"/>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nodePh="1">
                                  <p:stCondLst>
                                    <p:cond delay="0"/>
                                  </p:stCondLst>
                                  <p:endCondLst>
                                    <p:cond evt="begin" delay="0">
                                      <p:tn val="9"/>
                                    </p:cond>
                                  </p:endCondLst>
                                  <p:childTnLst>
                                    <p:set>
                                      <p:cBhvr>
                                        <p:cTn id="10" dur="1" fill="hold">
                                          <p:stCondLst>
                                            <p:cond delay="0"/>
                                          </p:stCondLst>
                                        </p:cTn>
                                        <p:tgtEl>
                                          <p:spTgt spid="51203">
                                            <p:txEl>
                                              <p:pRg st="0" end="0"/>
                                            </p:txEl>
                                          </p:spTgt>
                                        </p:tgtEl>
                                        <p:attrNameLst>
                                          <p:attrName>style.visibility</p:attrName>
                                        </p:attrNameLst>
                                      </p:cBhvr>
                                      <p:to>
                                        <p:strVal val="visible"/>
                                      </p:to>
                                    </p:set>
                                    <p:animEffect transition="in" filter="dissolve">
                                      <p:cBhvr>
                                        <p:cTn id="11" dur="500"/>
                                        <p:tgtEl>
                                          <p:spTgt spid="512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build="p"/>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p:cNvSpPr>
            <a:spLocks noGrp="1" noChangeArrowheads="1"/>
          </p:cNvSpPr>
          <p:nvPr>
            <p:ph type="ctrTitle" idx="4294967295"/>
          </p:nvPr>
        </p:nvSpPr>
        <p:spPr>
          <a:xfrm>
            <a:off x="433388" y="1838325"/>
            <a:ext cx="8240712" cy="2468563"/>
          </a:xfrm>
          <a:noFill/>
        </p:spPr>
        <p:txBody>
          <a:bodyPr lIns="0" tIns="0" rIns="0" bIns="0">
            <a:spAutoFit/>
          </a:bodyPr>
          <a:lstStyle/>
          <a:p>
            <a:pPr defTabSz="381000" eaLnBrk="1" hangingPunct="1"/>
            <a:r>
              <a:rPr lang="en-US" altLang="en-US" sz="7200" b="1" smtClean="0">
                <a:solidFill>
                  <a:srgbClr val="A0D0FF"/>
                </a:solidFill>
                <a:latin typeface="Times New Roman" panose="02020603050405020304" pitchFamily="18" charset="0"/>
                <a:cs typeface="Times New Roman" panose="02020603050405020304" pitchFamily="18" charset="0"/>
              </a:rPr>
              <a:t>Grace Bible Church</a:t>
            </a:r>
            <a:r>
              <a:rPr lang="en-US" altLang="en-US" sz="7200" b="1" i="0" smtClean="0">
                <a:solidFill>
                  <a:srgbClr val="A0D0FF"/>
                </a:solidFill>
                <a:latin typeface="Times New Roman" panose="02020603050405020304" pitchFamily="18" charset="0"/>
                <a:cs typeface="Times New Roman" panose="02020603050405020304" pitchFamily="18" charset="0"/>
              </a:rPr>
              <a:t/>
            </a:r>
            <a:br>
              <a:rPr lang="en-US" altLang="en-US" sz="7200" b="1" i="0" smtClean="0">
                <a:solidFill>
                  <a:srgbClr val="A0D0FF"/>
                </a:solidFill>
                <a:latin typeface="Times New Roman" panose="02020603050405020304" pitchFamily="18" charset="0"/>
                <a:cs typeface="Times New Roman" panose="02020603050405020304" pitchFamily="18" charset="0"/>
              </a:rPr>
            </a:br>
            <a:r>
              <a:rPr lang="en-US" altLang="en-US" sz="5400" b="1" i="0" smtClean="0">
                <a:solidFill>
                  <a:srgbClr val="A0D0FF"/>
                </a:solidFill>
                <a:latin typeface="Times New Roman" panose="02020603050405020304" pitchFamily="18" charset="0"/>
                <a:cs typeface="Times New Roman" panose="02020603050405020304" pitchFamily="18" charset="0"/>
              </a:rPr>
              <a:t> </a:t>
            </a:r>
            <a:r>
              <a:rPr lang="en-US" altLang="en-US" sz="3600" b="1" smtClean="0">
                <a:solidFill>
                  <a:srgbClr val="FFFF90"/>
                </a:solidFill>
                <a:latin typeface="Times New Roman" panose="02020603050405020304" pitchFamily="18" charset="0"/>
                <a:cs typeface="Times New Roman" panose="02020603050405020304" pitchFamily="18" charset="0"/>
              </a:rPr>
              <a:t>Glorifying God </a:t>
            </a:r>
            <a:br>
              <a:rPr lang="en-US" altLang="en-US" sz="3600" b="1" smtClean="0">
                <a:solidFill>
                  <a:srgbClr val="FFFF90"/>
                </a:solidFill>
                <a:latin typeface="Times New Roman" panose="02020603050405020304" pitchFamily="18" charset="0"/>
                <a:cs typeface="Times New Roman" panose="02020603050405020304" pitchFamily="18" charset="0"/>
              </a:rPr>
            </a:br>
            <a:r>
              <a:rPr lang="en-US" altLang="en-US" sz="3600" b="1" smtClean="0">
                <a:solidFill>
                  <a:srgbClr val="FFFF90"/>
                </a:solidFill>
                <a:latin typeface="Times New Roman" panose="02020603050405020304" pitchFamily="18" charset="0"/>
                <a:cs typeface="Times New Roman" panose="02020603050405020304" pitchFamily="18" charset="0"/>
              </a:rPr>
              <a:t>by Making Disciples of Jesus Christ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02"/>
                                        </p:tgtEl>
                                        <p:attrNameLst>
                                          <p:attrName>style.visibility</p:attrName>
                                        </p:attrNameLst>
                                      </p:cBhvr>
                                      <p:to>
                                        <p:strVal val="visible"/>
                                      </p:to>
                                    </p:set>
                                    <p:animEffect transition="in" filter="fade">
                                      <p:cBhvr>
                                        <p:cTn id="7" dur="2000"/>
                                        <p:tgtEl>
                                          <p:spTgt spid="1024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13996"/>
            <a:ext cx="9144000" cy="1661993"/>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Rule 4 - Interpret personal experience </a:t>
            </a:r>
            <a:br>
              <a:rPr lang="en-US" altLang="en-US" sz="3600" b="1" u="sng" dirty="0" smtClean="0">
                <a:solidFill>
                  <a:srgbClr val="A0D0FF"/>
                </a:solidFill>
                <a:latin typeface="Arial Narrow" panose="020B0606020202030204" pitchFamily="34" charset="0"/>
              </a:rPr>
            </a:br>
            <a:r>
              <a:rPr lang="en-US" altLang="en-US" sz="3600" b="1" u="sng" dirty="0" smtClean="0">
                <a:solidFill>
                  <a:srgbClr val="A0D0FF"/>
                </a:solidFill>
                <a:latin typeface="Arial Narrow" panose="020B0606020202030204" pitchFamily="34" charset="0"/>
              </a:rPr>
              <a:t>in the light of Scripture &amp; not Scripture </a:t>
            </a:r>
            <a:br>
              <a:rPr lang="en-US" altLang="en-US" sz="3600" b="1" u="sng" dirty="0" smtClean="0">
                <a:solidFill>
                  <a:srgbClr val="A0D0FF"/>
                </a:solidFill>
                <a:latin typeface="Arial Narrow" panose="020B0606020202030204" pitchFamily="34" charset="0"/>
              </a:rPr>
            </a:br>
            <a:r>
              <a:rPr lang="en-US" altLang="en-US" sz="3600" b="1" u="sng" dirty="0" smtClean="0">
                <a:solidFill>
                  <a:srgbClr val="A0D0FF"/>
                </a:solidFill>
                <a:latin typeface="Arial Narrow" panose="020B0606020202030204" pitchFamily="34" charset="0"/>
              </a:rPr>
              <a:t>in the light of personal experience</a:t>
            </a:r>
            <a:endParaRPr lang="en-US" altLang="en-US" sz="3600" b="1" dirty="0" smtClean="0">
              <a:solidFill>
                <a:srgbClr val="FFFF99"/>
              </a:solidFill>
              <a:latin typeface="Arial Narrow" panose="020B0606020202030204" pitchFamily="34" charset="0"/>
            </a:endParaRPr>
          </a:p>
        </p:txBody>
      </p:sp>
      <p:sp>
        <p:nvSpPr>
          <p:cNvPr id="51203" name="Rectangle 3"/>
          <p:cNvSpPr>
            <a:spLocks noGrp="1" noChangeArrowheads="1"/>
          </p:cNvSpPr>
          <p:nvPr>
            <p:ph type="body" idx="4294967295"/>
          </p:nvPr>
        </p:nvSpPr>
        <p:spPr>
          <a:xfrm>
            <a:off x="0" y="1752600"/>
            <a:ext cx="9144000" cy="5105400"/>
          </a:xfrm>
          <a:noFill/>
        </p:spPr>
        <p:txBody>
          <a:bodyPr/>
          <a:lstStyle/>
          <a:p>
            <a:pPr eaLnBrk="1" hangingPunct="1"/>
            <a:r>
              <a:rPr lang="en-US" altLang="en-US" sz="3200" b="1" dirty="0">
                <a:solidFill>
                  <a:srgbClr val="FFFFFF"/>
                </a:solidFill>
                <a:latin typeface="Arial Narrow" panose="020B0606020202030204" pitchFamily="34" charset="0"/>
              </a:rPr>
              <a:t>The events of narrative passages (Acts) are interpreted by doctrinal passages, not the opposite.  (158)</a:t>
            </a:r>
          </a:p>
          <a:p>
            <a:pPr eaLnBrk="1" hangingPunct="1"/>
            <a:r>
              <a:rPr lang="en-US" altLang="en-US" sz="3200" b="1" dirty="0" smtClean="0">
                <a:solidFill>
                  <a:srgbClr val="FFFFFF"/>
                </a:solidFill>
                <a:latin typeface="Arial Narrow" panose="020B0606020202030204" pitchFamily="34" charset="0"/>
              </a:rPr>
              <a:t>Experience </a:t>
            </a:r>
            <a:r>
              <a:rPr lang="en-US" altLang="en-US" sz="3200" b="1" dirty="0">
                <a:solidFill>
                  <a:srgbClr val="FFFFFF"/>
                </a:solidFill>
                <a:latin typeface="Arial Narrow" panose="020B0606020202030204" pitchFamily="34" charset="0"/>
              </a:rPr>
              <a:t>attests to the validity of doctrine, but does not formulate doctrine (159)</a:t>
            </a:r>
          </a:p>
          <a:p>
            <a:pPr eaLnBrk="1" hangingPunct="1"/>
            <a:r>
              <a:rPr lang="en-US" altLang="en-US" sz="3200" b="1" dirty="0" smtClean="0">
                <a:solidFill>
                  <a:srgbClr val="FFFFFF"/>
                </a:solidFill>
                <a:latin typeface="Arial Narrow" panose="020B0606020202030204" pitchFamily="34" charset="0"/>
              </a:rPr>
              <a:t>You </a:t>
            </a:r>
            <a:r>
              <a:rPr lang="en-US" altLang="en-US" sz="3200" b="1" dirty="0">
                <a:solidFill>
                  <a:srgbClr val="FFFFFF"/>
                </a:solidFill>
                <a:latin typeface="Arial Narrow" panose="020B0606020202030204" pitchFamily="34" charset="0"/>
              </a:rPr>
              <a:t>learn through experience, but you do not judge the Bible by it. (160)</a:t>
            </a: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4252255124"/>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51203">
                                            <p:txEl>
                                              <p:pRg st="0" end="0"/>
                                            </p:txEl>
                                          </p:spTgt>
                                        </p:tgtEl>
                                        <p:attrNameLst>
                                          <p:attrName>style.visibility</p:attrName>
                                        </p:attrNameLst>
                                      </p:cBhvr>
                                      <p:to>
                                        <p:strVal val="visible"/>
                                      </p:to>
                                    </p:set>
                                    <p:animEffect transition="in" filter="dissolve">
                                      <p:cBhvr>
                                        <p:cTn id="11" dur="500"/>
                                        <p:tgtEl>
                                          <p:spTgt spid="51203">
                                            <p:txEl>
                                              <p:pRg st="0" end="0"/>
                                            </p:txEl>
                                          </p:spTgt>
                                        </p:tgtEl>
                                      </p:cBhvr>
                                    </p:animEffect>
                                  </p:childTnLst>
                                  <p:subTnLst>
                                    <p:animClr clrSpc="rgb" dir="cw">
                                      <p:cBhvr override="childStyle">
                                        <p:cTn dur="1" fill="hold" display="0" masterRel="nextClick" afterEffect="1"/>
                                        <p:tgtEl>
                                          <p:spTgt spid="51203">
                                            <p:txEl>
                                              <p:pRg st="0" end="0"/>
                                            </p:txEl>
                                          </p:spTgt>
                                        </p:tgtEl>
                                        <p:attrNameLst>
                                          <p:attrName>ppt_c</p:attrName>
                                        </p:attrNameLst>
                                      </p:cBhvr>
                                      <p:to>
                                        <a:srgbClr val="C0C0C0"/>
                                      </p:to>
                                    </p:animClr>
                                  </p:sub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51203">
                                            <p:txEl>
                                              <p:pRg st="1" end="1"/>
                                            </p:txEl>
                                          </p:spTgt>
                                        </p:tgtEl>
                                        <p:attrNameLst>
                                          <p:attrName>style.visibility</p:attrName>
                                        </p:attrNameLst>
                                      </p:cBhvr>
                                      <p:to>
                                        <p:strVal val="visible"/>
                                      </p:to>
                                    </p:set>
                                    <p:animEffect transition="in" filter="dissolve">
                                      <p:cBhvr>
                                        <p:cTn id="16" dur="500"/>
                                        <p:tgtEl>
                                          <p:spTgt spid="51203">
                                            <p:txEl>
                                              <p:pRg st="1" end="1"/>
                                            </p:txEl>
                                          </p:spTgt>
                                        </p:tgtEl>
                                      </p:cBhvr>
                                    </p:animEffect>
                                  </p:childTnLst>
                                  <p:subTnLst>
                                    <p:animClr clrSpc="rgb" dir="cw">
                                      <p:cBhvr override="childStyle">
                                        <p:cTn dur="1" fill="hold" display="0" masterRel="nextClick" afterEffect="1"/>
                                        <p:tgtEl>
                                          <p:spTgt spid="51203">
                                            <p:txEl>
                                              <p:pRg st="1" end="1"/>
                                            </p:txEl>
                                          </p:spTgt>
                                        </p:tgtEl>
                                        <p:attrNameLst>
                                          <p:attrName>ppt_c</p:attrName>
                                        </p:attrNameLst>
                                      </p:cBhvr>
                                      <p:to>
                                        <a:srgbClr val="C0C0C0"/>
                                      </p:to>
                                    </p:animClr>
                                  </p:sub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51203">
                                            <p:txEl>
                                              <p:pRg st="2" end="2"/>
                                            </p:txEl>
                                          </p:spTgt>
                                        </p:tgtEl>
                                        <p:attrNameLst>
                                          <p:attrName>style.visibility</p:attrName>
                                        </p:attrNameLst>
                                      </p:cBhvr>
                                      <p:to>
                                        <p:strVal val="visible"/>
                                      </p:to>
                                    </p:set>
                                    <p:animEffect transition="in" filter="dissolve">
                                      <p:cBhvr>
                                        <p:cTn id="21" dur="500"/>
                                        <p:tgtEl>
                                          <p:spTgt spid="512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117158"/>
            <a:ext cx="9144000" cy="984885"/>
          </a:xfrm>
          <a:noFill/>
        </p:spPr>
        <p:txBody>
          <a:bodyPr lIns="0" tIns="0" rIns="0" bIns="0">
            <a:spAutoFit/>
          </a:bodyPr>
          <a:lstStyle/>
          <a:p>
            <a:pPr defTabSz="381000" eaLnBrk="1" hangingPunct="1"/>
            <a:r>
              <a:rPr lang="en-US" altLang="en-US" sz="3200" b="1" u="sng" dirty="0" smtClean="0">
                <a:solidFill>
                  <a:srgbClr val="A0D0FF"/>
                </a:solidFill>
                <a:latin typeface="Arial Narrow" panose="020B0606020202030204" pitchFamily="34" charset="0"/>
              </a:rPr>
              <a:t>Rule 5 - Biblical examples are authoritative </a:t>
            </a:r>
            <a:br>
              <a:rPr lang="en-US" altLang="en-US" sz="3200" b="1" u="sng" dirty="0" smtClean="0">
                <a:solidFill>
                  <a:srgbClr val="A0D0FF"/>
                </a:solidFill>
                <a:latin typeface="Arial Narrow" panose="020B0606020202030204" pitchFamily="34" charset="0"/>
              </a:rPr>
            </a:br>
            <a:r>
              <a:rPr lang="en-US" altLang="en-US" sz="3200" b="1" u="sng" dirty="0" smtClean="0">
                <a:solidFill>
                  <a:srgbClr val="A0D0FF"/>
                </a:solidFill>
                <a:latin typeface="Arial Narrow" panose="020B0606020202030204" pitchFamily="34" charset="0"/>
              </a:rPr>
              <a:t>only when supported by a command</a:t>
            </a:r>
            <a:endParaRPr lang="en-US" altLang="en-US" sz="3200" b="1" dirty="0" smtClean="0">
              <a:solidFill>
                <a:srgbClr val="FFFF99"/>
              </a:solidFill>
              <a:latin typeface="Arial Narrow" panose="020B0606020202030204" pitchFamily="34" charset="0"/>
            </a:endParaRPr>
          </a:p>
        </p:txBody>
      </p:sp>
      <p:sp>
        <p:nvSpPr>
          <p:cNvPr id="52227" name="Rectangle 3"/>
          <p:cNvSpPr>
            <a:spLocks noGrp="1" noChangeArrowheads="1"/>
          </p:cNvSpPr>
          <p:nvPr>
            <p:ph type="body" idx="4294967295"/>
          </p:nvPr>
        </p:nvSpPr>
        <p:spPr>
          <a:xfrm>
            <a:off x="0" y="1102043"/>
            <a:ext cx="9144000" cy="5755957"/>
          </a:xfrm>
          <a:noFill/>
        </p:spPr>
        <p:txBody>
          <a:bodyPr/>
          <a:lstStyle/>
          <a:p>
            <a:pPr eaLnBrk="1" hangingPunct="1"/>
            <a:r>
              <a:rPr lang="en-US" altLang="en-US" sz="3200" b="1" dirty="0">
                <a:solidFill>
                  <a:srgbClr val="FFFFFF"/>
                </a:solidFill>
                <a:latin typeface="Arial Narrow" panose="020B0606020202030204" pitchFamily="34" charset="0"/>
              </a:rPr>
              <a:t>We are obligated to follow Biblical examples only when they illustrate a Biblical command, but not when such a command is lacking.  (161)</a:t>
            </a:r>
          </a:p>
          <a:p>
            <a:pPr marL="690563" lvl="1" indent="-401638" eaLnBrk="1" hangingPunct="1">
              <a:buNone/>
            </a:pPr>
            <a:r>
              <a:rPr lang="en-US" altLang="en-US" sz="3200" b="1" dirty="0" smtClean="0">
                <a:solidFill>
                  <a:srgbClr val="FFFFFF"/>
                </a:solidFill>
                <a:latin typeface="Arial Narrow" panose="020B0606020202030204" pitchFamily="34" charset="0"/>
              </a:rPr>
              <a:t>1</a:t>
            </a:r>
            <a:r>
              <a:rPr lang="en-US" altLang="en-US" sz="3200" b="1" dirty="0">
                <a:solidFill>
                  <a:srgbClr val="FFFFFF"/>
                </a:solidFill>
                <a:latin typeface="Arial Narrow" panose="020B0606020202030204" pitchFamily="34" charset="0"/>
              </a:rPr>
              <a:t>. A biblical examples can verify what you think the Lord is leading you to do.  (162)</a:t>
            </a:r>
          </a:p>
          <a:p>
            <a:pPr marL="690563" lvl="1" indent="-401638" eaLnBrk="1" hangingPunct="1">
              <a:buNone/>
            </a:pPr>
            <a:r>
              <a:rPr lang="en-US" altLang="en-US" sz="3200" b="1" dirty="0" smtClean="0">
                <a:solidFill>
                  <a:srgbClr val="FFFFFF"/>
                </a:solidFill>
                <a:latin typeface="Arial Narrow" panose="020B0606020202030204" pitchFamily="34" charset="0"/>
              </a:rPr>
              <a:t>2</a:t>
            </a:r>
            <a:r>
              <a:rPr lang="en-US" altLang="en-US" sz="3200" b="1" dirty="0">
                <a:solidFill>
                  <a:srgbClr val="FFFFFF"/>
                </a:solidFill>
                <a:latin typeface="Arial Narrow" panose="020B0606020202030204" pitchFamily="34" charset="0"/>
              </a:rPr>
              <a:t>. A biblical example can be a rich source of application for your life (162</a:t>
            </a:r>
            <a:r>
              <a:rPr lang="en-US" altLang="en-US" sz="3200" b="1" dirty="0" smtClean="0">
                <a:solidFill>
                  <a:srgbClr val="FFFFFF"/>
                </a:solidFill>
                <a:latin typeface="Arial Narrow" panose="020B0606020202030204" pitchFamily="34" charset="0"/>
              </a:rPr>
              <a:t>)</a:t>
            </a:r>
            <a:endParaRPr lang="en-US" altLang="en-US" sz="3200" b="1" dirty="0" smtClean="0">
              <a:solidFill>
                <a:srgbClr val="FFFFFF"/>
              </a:solidFill>
              <a:latin typeface="Arial Narrow" panose="020B0606020202030204" pitchFamily="34" charset="0"/>
            </a:endParaRP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5" fill="hold" grpId="0" nodeType="clickEffect">
                                  <p:stCondLst>
                                    <p:cond delay="0"/>
                                  </p:stCondLst>
                                  <p:childTnLst>
                                    <p:set>
                                      <p:cBhvr>
                                        <p:cTn id="10" dur="1" fill="hold">
                                          <p:stCondLst>
                                            <p:cond delay="0"/>
                                          </p:stCondLst>
                                        </p:cTn>
                                        <p:tgtEl>
                                          <p:spTgt spid="52227">
                                            <p:txEl>
                                              <p:pRg st="0" end="0"/>
                                            </p:txEl>
                                          </p:spTgt>
                                        </p:tgtEl>
                                        <p:attrNameLst>
                                          <p:attrName>style.visibility</p:attrName>
                                        </p:attrNameLst>
                                      </p:cBhvr>
                                      <p:to>
                                        <p:strVal val="visible"/>
                                      </p:to>
                                    </p:set>
                                    <p:animEffect transition="in" filter="blinds(vertical)">
                                      <p:cBhvr>
                                        <p:cTn id="11" dur="500"/>
                                        <p:tgtEl>
                                          <p:spTgt spid="5222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5" fill="hold" grpId="0" nodeType="clickEffect">
                                  <p:stCondLst>
                                    <p:cond delay="0"/>
                                  </p:stCondLst>
                                  <p:childTnLst>
                                    <p:set>
                                      <p:cBhvr>
                                        <p:cTn id="15" dur="1" fill="hold">
                                          <p:stCondLst>
                                            <p:cond delay="0"/>
                                          </p:stCondLst>
                                        </p:cTn>
                                        <p:tgtEl>
                                          <p:spTgt spid="52227">
                                            <p:txEl>
                                              <p:pRg st="1" end="1"/>
                                            </p:txEl>
                                          </p:spTgt>
                                        </p:tgtEl>
                                        <p:attrNameLst>
                                          <p:attrName>style.visibility</p:attrName>
                                        </p:attrNameLst>
                                      </p:cBhvr>
                                      <p:to>
                                        <p:strVal val="visible"/>
                                      </p:to>
                                    </p:set>
                                    <p:animEffect transition="in" filter="blinds(vertical)">
                                      <p:cBhvr>
                                        <p:cTn id="16" dur="500"/>
                                        <p:tgtEl>
                                          <p:spTgt spid="5222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5" fill="hold" grpId="0" nodeType="clickEffect">
                                  <p:stCondLst>
                                    <p:cond delay="0"/>
                                  </p:stCondLst>
                                  <p:childTnLst>
                                    <p:set>
                                      <p:cBhvr>
                                        <p:cTn id="20" dur="1" fill="hold">
                                          <p:stCondLst>
                                            <p:cond delay="0"/>
                                          </p:stCondLst>
                                        </p:cTn>
                                        <p:tgtEl>
                                          <p:spTgt spid="52227">
                                            <p:txEl>
                                              <p:pRg st="2" end="2"/>
                                            </p:txEl>
                                          </p:spTgt>
                                        </p:tgtEl>
                                        <p:attrNameLst>
                                          <p:attrName>style.visibility</p:attrName>
                                        </p:attrNameLst>
                                      </p:cBhvr>
                                      <p:to>
                                        <p:strVal val="visible"/>
                                      </p:to>
                                    </p:set>
                                    <p:animEffect transition="in" filter="blinds(vertical)">
                                      <p:cBhvr>
                                        <p:cTn id="21" dur="500"/>
                                        <p:tgtEl>
                                          <p:spTgt spid="522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117158"/>
            <a:ext cx="9144000" cy="984885"/>
          </a:xfrm>
          <a:noFill/>
        </p:spPr>
        <p:txBody>
          <a:bodyPr lIns="0" tIns="0" rIns="0" bIns="0">
            <a:spAutoFit/>
          </a:bodyPr>
          <a:lstStyle/>
          <a:p>
            <a:pPr defTabSz="381000" eaLnBrk="1" hangingPunct="1"/>
            <a:r>
              <a:rPr lang="en-US" altLang="en-US" sz="3200" b="1" u="sng" dirty="0" smtClean="0">
                <a:solidFill>
                  <a:srgbClr val="A0D0FF"/>
                </a:solidFill>
                <a:latin typeface="Arial Narrow" panose="020B0606020202030204" pitchFamily="34" charset="0"/>
              </a:rPr>
              <a:t>Rule 5 - Biblical examples are authoritative </a:t>
            </a:r>
            <a:br>
              <a:rPr lang="en-US" altLang="en-US" sz="3200" b="1" u="sng" dirty="0" smtClean="0">
                <a:solidFill>
                  <a:srgbClr val="A0D0FF"/>
                </a:solidFill>
                <a:latin typeface="Arial Narrow" panose="020B0606020202030204" pitchFamily="34" charset="0"/>
              </a:rPr>
            </a:br>
            <a:r>
              <a:rPr lang="en-US" altLang="en-US" sz="3200" b="1" u="sng" dirty="0" smtClean="0">
                <a:solidFill>
                  <a:srgbClr val="A0D0FF"/>
                </a:solidFill>
                <a:latin typeface="Arial Narrow" panose="020B0606020202030204" pitchFamily="34" charset="0"/>
              </a:rPr>
              <a:t>only when supported by a command</a:t>
            </a:r>
            <a:endParaRPr lang="en-US" altLang="en-US" sz="3200" b="1" dirty="0" smtClean="0">
              <a:solidFill>
                <a:srgbClr val="FFFF99"/>
              </a:solidFill>
              <a:latin typeface="Arial Narrow" panose="020B0606020202030204" pitchFamily="34" charset="0"/>
            </a:endParaRPr>
          </a:p>
        </p:txBody>
      </p:sp>
      <p:sp>
        <p:nvSpPr>
          <p:cNvPr id="52227" name="Rectangle 3"/>
          <p:cNvSpPr>
            <a:spLocks noGrp="1" noChangeArrowheads="1"/>
          </p:cNvSpPr>
          <p:nvPr>
            <p:ph type="body" idx="4294967295"/>
          </p:nvPr>
        </p:nvSpPr>
        <p:spPr>
          <a:xfrm>
            <a:off x="0" y="1102043"/>
            <a:ext cx="9144000" cy="5755957"/>
          </a:xfrm>
          <a:noFill/>
        </p:spPr>
        <p:txBody>
          <a:bodyPr/>
          <a:lstStyle/>
          <a:p>
            <a:pPr eaLnBrk="1" hangingPunct="1"/>
            <a:r>
              <a:rPr lang="en-US" altLang="en-US" sz="3200" b="1" dirty="0" smtClean="0">
                <a:solidFill>
                  <a:srgbClr val="FFFFFF"/>
                </a:solidFill>
                <a:latin typeface="Arial Narrow" panose="020B0606020202030204" pitchFamily="34" charset="0"/>
              </a:rPr>
              <a:t>You </a:t>
            </a:r>
            <a:r>
              <a:rPr lang="en-US" altLang="en-US" sz="3200" b="1" dirty="0">
                <a:solidFill>
                  <a:srgbClr val="FFFFFF"/>
                </a:solidFill>
                <a:latin typeface="Arial Narrow" panose="020B0606020202030204" pitchFamily="34" charset="0"/>
              </a:rPr>
              <a:t>cannot apply an application in your own life to other people - for such would be making a biblical example into a command. </a:t>
            </a:r>
          </a:p>
          <a:p>
            <a:pPr eaLnBrk="1" hangingPunct="1"/>
            <a:r>
              <a:rPr lang="en-US" altLang="en-US" sz="3200" b="1" dirty="0" smtClean="0">
                <a:solidFill>
                  <a:srgbClr val="FFFFFF"/>
                </a:solidFill>
                <a:latin typeface="Arial Narrow" panose="020B0606020202030204" pitchFamily="34" charset="0"/>
              </a:rPr>
              <a:t>The </a:t>
            </a:r>
            <a:r>
              <a:rPr lang="en-US" altLang="en-US" sz="3200" b="1" dirty="0">
                <a:solidFill>
                  <a:srgbClr val="FFFFFF"/>
                </a:solidFill>
                <a:latin typeface="Arial Narrow" panose="020B0606020202030204" pitchFamily="34" charset="0"/>
              </a:rPr>
              <a:t>believer is </a:t>
            </a:r>
            <a:r>
              <a:rPr lang="en-US" altLang="en-US" sz="3200" b="1" dirty="0" smtClean="0">
                <a:solidFill>
                  <a:srgbClr val="FFFFFF"/>
                </a:solidFill>
                <a:latin typeface="Arial Narrow" panose="020B0606020202030204" pitchFamily="34" charset="0"/>
              </a:rPr>
              <a:t>free </a:t>
            </a:r>
            <a:r>
              <a:rPr lang="en-US" altLang="en-US" sz="3200" b="1" dirty="0">
                <a:solidFill>
                  <a:srgbClr val="FFFFFF"/>
                </a:solidFill>
                <a:latin typeface="Arial Narrow" panose="020B0606020202030204" pitchFamily="34" charset="0"/>
              </a:rPr>
              <a:t>to do anything that the Bible does not prohibit - i.e. the Bible sets boundaries on what cannot be done, not on what can be done. All things are lawful unless prohibited by a biblical command / precept (i.e. Thou shall not steal includes copyright infringement, etc.)</a:t>
            </a: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244331850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par>
                          <p:cTn id="7" fill="hold">
                            <p:stCondLst>
                              <p:cond delay="0"/>
                            </p:stCondLst>
                            <p:childTnLst>
                              <p:par>
                                <p:cTn id="8" presetID="3" presetClass="entr" presetSubtype="5" fill="hold" grpId="0" nodeType="afterEffect">
                                  <p:stCondLst>
                                    <p:cond delay="0"/>
                                  </p:stCondLst>
                                  <p:childTnLst>
                                    <p:set>
                                      <p:cBhvr>
                                        <p:cTn id="9" dur="1" fill="hold">
                                          <p:stCondLst>
                                            <p:cond delay="0"/>
                                          </p:stCondLst>
                                        </p:cTn>
                                        <p:tgtEl>
                                          <p:spTgt spid="52227">
                                            <p:txEl>
                                              <p:pRg st="0" end="0"/>
                                            </p:txEl>
                                          </p:spTgt>
                                        </p:tgtEl>
                                        <p:attrNameLst>
                                          <p:attrName>style.visibility</p:attrName>
                                        </p:attrNameLst>
                                      </p:cBhvr>
                                      <p:to>
                                        <p:strVal val="visible"/>
                                      </p:to>
                                    </p:set>
                                    <p:animEffect transition="in" filter="blinds(vertical)">
                                      <p:cBhvr>
                                        <p:cTn id="10" dur="500"/>
                                        <p:tgtEl>
                                          <p:spTgt spid="52227">
                                            <p:txEl>
                                              <p:pRg st="0" end="0"/>
                                            </p:txEl>
                                          </p:spTgt>
                                        </p:tgtEl>
                                      </p:cBhvr>
                                    </p:animEffect>
                                  </p:childTnLst>
                                  <p:subTnLst>
                                    <p:animClr clrSpc="rgb" dir="cw">
                                      <p:cBhvr override="childStyle">
                                        <p:cTn dur="1" fill="hold" display="0" masterRel="nextClick" afterEffect="1"/>
                                        <p:tgtEl>
                                          <p:spTgt spid="52227">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3" presetClass="entr" presetSubtype="5" fill="hold" grpId="0" nodeType="clickEffect">
                                  <p:stCondLst>
                                    <p:cond delay="0"/>
                                  </p:stCondLst>
                                  <p:childTnLst>
                                    <p:set>
                                      <p:cBhvr>
                                        <p:cTn id="14" dur="1" fill="hold">
                                          <p:stCondLst>
                                            <p:cond delay="0"/>
                                          </p:stCondLst>
                                        </p:cTn>
                                        <p:tgtEl>
                                          <p:spTgt spid="52227">
                                            <p:txEl>
                                              <p:pRg st="1" end="1"/>
                                            </p:txEl>
                                          </p:spTgt>
                                        </p:tgtEl>
                                        <p:attrNameLst>
                                          <p:attrName>style.visibility</p:attrName>
                                        </p:attrNameLst>
                                      </p:cBhvr>
                                      <p:to>
                                        <p:strVal val="visible"/>
                                      </p:to>
                                    </p:set>
                                    <p:animEffect transition="in" filter="blinds(vertical)">
                                      <p:cBhvr>
                                        <p:cTn id="15" dur="500"/>
                                        <p:tgtEl>
                                          <p:spTgt spid="522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117158"/>
            <a:ext cx="9144000" cy="984885"/>
          </a:xfrm>
          <a:noFill/>
        </p:spPr>
        <p:txBody>
          <a:bodyPr lIns="0" tIns="0" rIns="0" bIns="0">
            <a:spAutoFit/>
          </a:bodyPr>
          <a:lstStyle/>
          <a:p>
            <a:pPr defTabSz="381000" eaLnBrk="1" hangingPunct="1"/>
            <a:r>
              <a:rPr lang="en-US" altLang="en-US" sz="3200" b="1" u="sng" dirty="0" smtClean="0">
                <a:solidFill>
                  <a:srgbClr val="A0D0FF"/>
                </a:solidFill>
                <a:latin typeface="Arial Narrow" panose="020B0606020202030204" pitchFamily="34" charset="0"/>
              </a:rPr>
              <a:t>Rule 6 - The primary purpose of the Bible is to change our lives, not increase our knowledge </a:t>
            </a:r>
            <a:endParaRPr lang="en-US" altLang="en-US" sz="3200" b="1" dirty="0" smtClean="0">
              <a:solidFill>
                <a:srgbClr val="FFFF99"/>
              </a:solidFill>
              <a:latin typeface="Arial Narrow" panose="020B0606020202030204" pitchFamily="34" charset="0"/>
            </a:endParaRPr>
          </a:p>
        </p:txBody>
      </p:sp>
      <p:sp>
        <p:nvSpPr>
          <p:cNvPr id="52227" name="Rectangle 3"/>
          <p:cNvSpPr>
            <a:spLocks noGrp="1" noChangeArrowheads="1"/>
          </p:cNvSpPr>
          <p:nvPr>
            <p:ph type="body" idx="4294967295"/>
          </p:nvPr>
        </p:nvSpPr>
        <p:spPr>
          <a:xfrm>
            <a:off x="0" y="1102043"/>
            <a:ext cx="9144000" cy="5755957"/>
          </a:xfrm>
          <a:noFill/>
        </p:spPr>
        <p:txBody>
          <a:bodyPr/>
          <a:lstStyle/>
          <a:p>
            <a:pPr eaLnBrk="1" hangingPunct="1"/>
            <a:r>
              <a:rPr lang="en-US" altLang="en-US" sz="3200" b="1" dirty="0">
                <a:solidFill>
                  <a:srgbClr val="FFFFFF"/>
                </a:solidFill>
                <a:latin typeface="Arial Narrow" panose="020B0606020202030204" pitchFamily="34" charset="0"/>
              </a:rPr>
              <a:t>The Holy Spirit intended that by reading the Scriptures we will learn and </a:t>
            </a:r>
            <a:r>
              <a:rPr lang="en-US" altLang="en-US" sz="3200" b="1" dirty="0" smtClean="0">
                <a:solidFill>
                  <a:srgbClr val="FFFFFF"/>
                </a:solidFill>
                <a:latin typeface="Arial Narrow" panose="020B0606020202030204" pitchFamily="34" charset="0"/>
              </a:rPr>
              <a:t>apply its lessons </a:t>
            </a:r>
            <a:r>
              <a:rPr lang="en-US" altLang="en-US" sz="3200" b="1" dirty="0">
                <a:solidFill>
                  <a:srgbClr val="FFFFFF"/>
                </a:solidFill>
                <a:latin typeface="Arial Narrow" panose="020B0606020202030204" pitchFamily="34" charset="0"/>
              </a:rPr>
              <a:t>(1 Cor. 10:6)</a:t>
            </a:r>
          </a:p>
          <a:p>
            <a:pPr eaLnBrk="1" hangingPunct="1"/>
            <a:r>
              <a:rPr lang="en-US" altLang="en-US" sz="3200" b="1" dirty="0" smtClean="0">
                <a:solidFill>
                  <a:srgbClr val="FFFFFF"/>
                </a:solidFill>
                <a:latin typeface="Arial Narrow" panose="020B0606020202030204" pitchFamily="34" charset="0"/>
              </a:rPr>
              <a:t>Lessons </a:t>
            </a:r>
            <a:r>
              <a:rPr lang="en-US" altLang="en-US" sz="3200" b="1" dirty="0">
                <a:solidFill>
                  <a:srgbClr val="FFFFFF"/>
                </a:solidFill>
                <a:latin typeface="Arial Narrow" panose="020B0606020202030204" pitchFamily="34" charset="0"/>
              </a:rPr>
              <a:t>can be learned either by personal experience, or the experience of others (164</a:t>
            </a:r>
            <a:r>
              <a:rPr lang="en-US" altLang="en-US" sz="3200" b="1" dirty="0" smtClean="0">
                <a:solidFill>
                  <a:srgbClr val="FFFFFF"/>
                </a:solidFill>
                <a:latin typeface="Arial Narrow" panose="020B0606020202030204" pitchFamily="34" charset="0"/>
              </a:rPr>
              <a:t>)</a:t>
            </a: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745571796"/>
      </p:ext>
    </p:extLst>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5" fill="hold" grpId="0" nodeType="clickEffect">
                                  <p:stCondLst>
                                    <p:cond delay="0"/>
                                  </p:stCondLst>
                                  <p:childTnLst>
                                    <p:set>
                                      <p:cBhvr>
                                        <p:cTn id="10" dur="1" fill="hold">
                                          <p:stCondLst>
                                            <p:cond delay="0"/>
                                          </p:stCondLst>
                                        </p:cTn>
                                        <p:tgtEl>
                                          <p:spTgt spid="52227">
                                            <p:txEl>
                                              <p:pRg st="0" end="0"/>
                                            </p:txEl>
                                          </p:spTgt>
                                        </p:tgtEl>
                                        <p:attrNameLst>
                                          <p:attrName>style.visibility</p:attrName>
                                        </p:attrNameLst>
                                      </p:cBhvr>
                                      <p:to>
                                        <p:strVal val="visible"/>
                                      </p:to>
                                    </p:set>
                                    <p:animEffect transition="in" filter="blinds(vertical)">
                                      <p:cBhvr>
                                        <p:cTn id="11" dur="500"/>
                                        <p:tgtEl>
                                          <p:spTgt spid="52227">
                                            <p:txEl>
                                              <p:pRg st="0" end="0"/>
                                            </p:txEl>
                                          </p:spTgt>
                                        </p:tgtEl>
                                      </p:cBhvr>
                                    </p:animEffect>
                                  </p:childTnLst>
                                  <p:subTnLst>
                                    <p:animClr clrSpc="rgb" dir="cw">
                                      <p:cBhvr override="childStyle">
                                        <p:cTn dur="1" fill="hold" display="0" masterRel="nextClick" afterEffect="1"/>
                                        <p:tgtEl>
                                          <p:spTgt spid="52227">
                                            <p:txEl>
                                              <p:pRg st="0" end="0"/>
                                            </p:txEl>
                                          </p:spTgt>
                                        </p:tgtEl>
                                        <p:attrNameLst>
                                          <p:attrName>ppt_c</p:attrName>
                                        </p:attrNameLst>
                                      </p:cBhvr>
                                      <p:to>
                                        <a:srgbClr val="C0C0C0"/>
                                      </p:to>
                                    </p:animClr>
                                  </p:subTnLst>
                                </p:cTn>
                              </p:par>
                            </p:childTnLst>
                          </p:cTn>
                        </p:par>
                      </p:childTnLst>
                    </p:cTn>
                  </p:par>
                  <p:par>
                    <p:cTn id="12" fill="hold">
                      <p:stCondLst>
                        <p:cond delay="indefinite"/>
                      </p:stCondLst>
                      <p:childTnLst>
                        <p:par>
                          <p:cTn id="13" fill="hold">
                            <p:stCondLst>
                              <p:cond delay="0"/>
                            </p:stCondLst>
                            <p:childTnLst>
                              <p:par>
                                <p:cTn id="14" presetID="3" presetClass="entr" presetSubtype="5" fill="hold" grpId="0" nodeType="clickEffect">
                                  <p:stCondLst>
                                    <p:cond delay="0"/>
                                  </p:stCondLst>
                                  <p:childTnLst>
                                    <p:set>
                                      <p:cBhvr>
                                        <p:cTn id="15" dur="1" fill="hold">
                                          <p:stCondLst>
                                            <p:cond delay="0"/>
                                          </p:stCondLst>
                                        </p:cTn>
                                        <p:tgtEl>
                                          <p:spTgt spid="52227">
                                            <p:txEl>
                                              <p:pRg st="1" end="1"/>
                                            </p:txEl>
                                          </p:spTgt>
                                        </p:tgtEl>
                                        <p:attrNameLst>
                                          <p:attrName>style.visibility</p:attrName>
                                        </p:attrNameLst>
                                      </p:cBhvr>
                                      <p:to>
                                        <p:strVal val="visible"/>
                                      </p:to>
                                    </p:set>
                                    <p:animEffect transition="in" filter="blinds(vertical)">
                                      <p:cBhvr>
                                        <p:cTn id="16" dur="500"/>
                                        <p:tgtEl>
                                          <p:spTgt spid="522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uiExpand="1" build="p"/>
    </p:bld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Sermon 1</Template>
  <TotalTime>971</TotalTime>
  <Words>2737</Words>
  <Application>Microsoft Office PowerPoint</Application>
  <PresentationFormat>On-screen Show (4:3)</PresentationFormat>
  <Paragraphs>272</Paragraphs>
  <Slides>50</Slides>
  <Notes>50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50</vt:i4>
      </vt:variant>
    </vt:vector>
  </HeadingPairs>
  <TitlesOfParts>
    <vt:vector size="56" baseType="lpstr">
      <vt:lpstr>Arial</vt:lpstr>
      <vt:lpstr>Wingdings</vt:lpstr>
      <vt:lpstr>Times New Roman</vt:lpstr>
      <vt:lpstr>Arial Narrow</vt:lpstr>
      <vt:lpstr>Custom Design</vt:lpstr>
      <vt:lpstr>3_Default Design</vt:lpstr>
      <vt:lpstr>Grace Bible Church  Glorifying God  by Making Disciples of Jesus Christ</vt:lpstr>
      <vt:lpstr>A reminder to consider others Please:</vt:lpstr>
      <vt:lpstr>Rule 1: Work from the assumption that  the Bible is authoritative</vt:lpstr>
      <vt:lpstr>Rule 2: The Bible interprets itself;  Scripture best explains Scripture</vt:lpstr>
      <vt:lpstr> Rule 3: Saving faith and the Holy Spirit  are necessary for us to understand  and properly interpret the Scriptures</vt:lpstr>
      <vt:lpstr>Rule 4 - Interpret personal experience  in the light of Scripture &amp; not Scripture  in the light of personal experience</vt:lpstr>
      <vt:lpstr>Rule 5 - Biblical examples are authoritative  only when supported by a command</vt:lpstr>
      <vt:lpstr>Rule 5 - Biblical examples are authoritative  only when supported by a command</vt:lpstr>
      <vt:lpstr>Rule 6 - The primary purpose of the Bible is to change our lives, not increase our knowledge </vt:lpstr>
      <vt:lpstr>Rule 6 - The primary purpose of the Bible is to change our lives, not increase our knowledge </vt:lpstr>
      <vt:lpstr>Rule 7 - Each Christian has the right and responsibility to investigate and interpret the Word of God for himself.</vt:lpstr>
      <vt:lpstr>Rule 7 - Each Christian has the right and responsibility to investigate and interpret the Word of God for himself.</vt:lpstr>
      <vt:lpstr>Rule 8 - Church history is important, but not decisive,  in the interpretation of Scripture</vt:lpstr>
      <vt:lpstr>Rule 9 - The promises of God throughout the Bible are available to the Holy Spirit  for the believers of every generation</vt:lpstr>
      <vt:lpstr>Rule 9 - The promises of God throughout the Bible are available to the Holy Spirit  for the believers of every generation</vt:lpstr>
      <vt:lpstr>Rule 9 - The Promises of God</vt:lpstr>
      <vt:lpstr>Rule 9 - The Promises of God: Types of Promises</vt:lpstr>
      <vt:lpstr>Rule 9 - The Promises of God: Guidelines</vt:lpstr>
      <vt:lpstr>Rule 9 - The Promises of God: Guidelines</vt:lpstr>
      <vt:lpstr>Rule 7 - Each Christian has the right &amp; responsibility  to investigate &amp; interpret the Word of God for himself.  (pp 236-237)</vt:lpstr>
      <vt:lpstr>Rule 7 - Each Christian has the right &amp; responsibility  to investigate &amp; interpret the Word of God for himself.  (pp 236-237)</vt:lpstr>
      <vt:lpstr>Rule 7 -</vt:lpstr>
      <vt:lpstr>Rule 7 -</vt:lpstr>
      <vt:lpstr>Rule 7 -</vt:lpstr>
      <vt:lpstr>Rule 7 -</vt:lpstr>
      <vt:lpstr>Rule 7 -</vt:lpstr>
      <vt:lpstr>Rule 7 -</vt:lpstr>
      <vt:lpstr>Rule 7 -</vt:lpstr>
      <vt:lpstr>Rule 8 - Church history is important, but not decisive,  in the interpretation of Scripture  pp 238-239</vt:lpstr>
      <vt:lpstr>Rule 8 - Church history is important, but not decisive,  in the interpretation of Scripture  pp 238-239</vt:lpstr>
      <vt:lpstr>Rule 8 - Church history is important, but not decisive,  in the interpretation of Scripture  pp 238-239</vt:lpstr>
      <vt:lpstr>Rule 8 - Church history is important, but not decisive,  in the interpretation of Scripture  pp 238-239</vt:lpstr>
      <vt:lpstr>Rule 8 - Church history is important, but not decisive,  in the interpretation of Scripture  pp 238-239</vt:lpstr>
      <vt:lpstr>Rule 8 - Church history is important, but not decisive,  in the interpretation of Scripture  pp 238-239</vt:lpstr>
      <vt:lpstr>Rule 8 - Church history is important, but not decisive,  in the interpretation of Scripture  pp 238-239</vt:lpstr>
      <vt:lpstr>Rule 8 - Church history is important, but not decisive,  in the interpretation of Scripture  pp 238-239</vt:lpstr>
      <vt:lpstr>Rule 8 - Church history is important, but not decisive,  in the interpretation of Scripture  pp 238-239</vt:lpstr>
      <vt:lpstr>Rule 8 - Church history is important, but not decisive,  in the interpretation of Scripture  pp 238-239</vt:lpstr>
      <vt:lpstr>Rule 9 - The promises of God throughout the Bible  are available to the Holy Spirit for the believers  of every generation  pp 239-240</vt:lpstr>
      <vt:lpstr>Rule 9 - The promises of God throughout the Bible  are available to the Holy Spirit for the believers  of every generation  pp 239-240</vt:lpstr>
      <vt:lpstr>Rule 9 - The promises of God throughout the Bible  are available to the Holy Spirit for the believers  of every generation  pp 239-240</vt:lpstr>
      <vt:lpstr>Rule 9 - The promises of God throughout the Bible  are available to the Holy Spirit for the believers  of every generation  pp 239-240</vt:lpstr>
      <vt:lpstr>Rule 9 – The Promises of God</vt:lpstr>
      <vt:lpstr>Rule 9 – The Promises of God</vt:lpstr>
      <vt:lpstr>Rule 9 – The Promises of God</vt:lpstr>
      <vt:lpstr>Rule 9 – The Promises of God</vt:lpstr>
      <vt:lpstr>Rule 9 – The Promises of God</vt:lpstr>
      <vt:lpstr>Rule 9 – The Promises of God</vt:lpstr>
      <vt:lpstr>Rule 9 – The Promises of God</vt:lpstr>
      <vt:lpstr>Grace Bible Church  Glorifying God  by Making Disciples of Jesus Christ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Grace Bible Church</dc:title>
  <dc:creator>Scott</dc:creator>
  <cp:lastModifiedBy>Scott Harris</cp:lastModifiedBy>
  <cp:revision>63</cp:revision>
  <dcterms:modified xsi:type="dcterms:W3CDTF">2020-11-03T17:54:42Z</dcterms:modified>
</cp:coreProperties>
</file>