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3"/>
  </p:notesMasterIdLst>
  <p:sldIdLst>
    <p:sldId id="296" r:id="rId3"/>
    <p:sldId id="299" r:id="rId4"/>
    <p:sldId id="260" r:id="rId5"/>
    <p:sldId id="278" r:id="rId6"/>
    <p:sldId id="300" r:id="rId7"/>
    <p:sldId id="279" r:id="rId8"/>
    <p:sldId id="301" r:id="rId9"/>
    <p:sldId id="305" r:id="rId10"/>
    <p:sldId id="302" r:id="rId11"/>
    <p:sldId id="306" r:id="rId12"/>
    <p:sldId id="304" r:id="rId13"/>
    <p:sldId id="303" r:id="rId14"/>
    <p:sldId id="280" r:id="rId15"/>
    <p:sldId id="307" r:id="rId16"/>
    <p:sldId id="308" r:id="rId17"/>
    <p:sldId id="309" r:id="rId18"/>
    <p:sldId id="310" r:id="rId19"/>
    <p:sldId id="287" r:id="rId20"/>
    <p:sldId id="311" r:id="rId21"/>
    <p:sldId id="297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 autoAdjust="0"/>
    <p:restoredTop sz="94660" autoAdjust="0"/>
  </p:normalViewPr>
  <p:slideViewPr>
    <p:cSldViewPr>
      <p:cViewPr varScale="1">
        <p:scale>
          <a:sx n="82" d="100"/>
          <a:sy n="82" d="100"/>
        </p:scale>
        <p:origin x="845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222C0C1-BA29-4E8F-B34F-70C124C374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79478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8EF9A0F-BDE7-4D47-B5CB-49216DEA9AC5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903659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>
                <a:solidFill>
                  <a:srgbClr val="000000"/>
                </a:solidFill>
              </a:rPr>
              <a:pPr/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62272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>
                <a:solidFill>
                  <a:srgbClr val="000000"/>
                </a:solidFill>
              </a:rPr>
              <a:pPr/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583515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>
                <a:solidFill>
                  <a:srgbClr val="000000"/>
                </a:solidFill>
              </a:rPr>
              <a:pPr/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290662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021828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>
                <a:solidFill>
                  <a:srgbClr val="000000"/>
                </a:solidFill>
              </a:rPr>
              <a:pPr/>
              <a:t>14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23991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>
                <a:solidFill>
                  <a:srgbClr val="000000"/>
                </a:solidFill>
              </a:rPr>
              <a:pPr/>
              <a:t>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305738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>
                <a:solidFill>
                  <a:srgbClr val="000000"/>
                </a:solidFill>
              </a:rPr>
              <a:pPr/>
              <a:t>16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374267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>
                <a:solidFill>
                  <a:srgbClr val="000000"/>
                </a:solidFill>
              </a:rPr>
              <a:pPr/>
              <a:t>17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539157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B142DC4-2D22-46D1-A456-8F1F34605A44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34188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B142DC4-2D22-46D1-A456-8F1F34605A44}" type="slidenum">
              <a:rPr lang="en-US" altLang="en-US">
                <a:solidFill>
                  <a:srgbClr val="000000"/>
                </a:solidFill>
              </a:rPr>
              <a:pPr/>
              <a:t>19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99080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D716B56-2563-4563-96AA-01F1E6F78E77}" type="slidenum">
              <a:rPr lang="en-US" altLang="en-US">
                <a:solidFill>
                  <a:srgbClr val="000000"/>
                </a:solidFill>
              </a:rPr>
              <a:pPr/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1BC9B80D-EAA0-4F4A-8374-05C536C059AC}" type="slidenum">
              <a:rPr lang="en-US" altLang="en-US" sz="1200">
                <a:solidFill>
                  <a:srgbClr val="000000"/>
                </a:solidFill>
              </a:rPr>
              <a:pPr algn="r"/>
              <a:t>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092730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8E2FC34-64C0-4807-BBF7-8A37F4457245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76161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2DEB34E-EEA8-445B-908C-B693D53C79D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36726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24D4AF-464C-4F49-A3CB-8AE77D8FC69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80168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24D4AF-464C-4F49-A3CB-8AE77D8FC69D}" type="slidenum">
              <a:rPr lang="en-US" altLang="en-US">
                <a:solidFill>
                  <a:srgbClr val="000000"/>
                </a:solidFill>
              </a:rPr>
              <a:pPr/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18247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17189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>
                <a:solidFill>
                  <a:srgbClr val="000000"/>
                </a:solidFill>
              </a:rPr>
              <a:pPr/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549955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>
                <a:solidFill>
                  <a:srgbClr val="000000"/>
                </a:solidFill>
              </a:rPr>
              <a:pPr/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375804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>
                <a:solidFill>
                  <a:srgbClr val="000000"/>
                </a:solidFill>
              </a:rPr>
              <a:pPr/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76096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25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93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C398B9-F768-484A-B7AA-DDB0FD6265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830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670B39-031D-425B-8194-01DAB1FB2D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634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A15C1C-ACC7-4286-953D-4CE14A10AC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6873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119BC8-EEE4-48B4-9F1E-AAB453C55C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7118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E456DF-48AC-45D0-A5CF-50DD97B58D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723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6995C4-6AE0-4D1C-9466-39D610DA28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829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A72326-C58A-437E-8A43-60426589F6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6050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4BFE6-F9F3-485D-9D3B-80279084BC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678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281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64950-DF60-4497-A383-86CD43026A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97119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E2944F-EDD1-476D-A583-95322C4359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95032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54CE9E-7474-4633-82CD-EEDFA046B1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1041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586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6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68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4689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6135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456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6D93599E-1AFF-4F02-A3AA-A817185BFB6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Church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Spreads &amp;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Opposition to it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Acts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8-13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marL="233363" indent="-233363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Acts 8 -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Gospel to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Samaritans</a:t>
            </a:r>
          </a:p>
          <a:p>
            <a:pPr marL="233363" indent="-233363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Acts 10 – Gospel to the Gentiles</a:t>
            </a:r>
          </a:p>
          <a:p>
            <a:pPr marL="233363" indent="-233363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Acts 11 – Gentile churches start (Antioch)</a:t>
            </a:r>
          </a:p>
          <a:p>
            <a:pPr marL="233363" indent="-233363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Acts 12 – Peter arrested &amp; delivered</a:t>
            </a:r>
          </a:p>
          <a:p>
            <a:pPr marL="233363" indent="-233363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Acts 13 – Missionary journeys begin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630252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5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3" presetClass="entr" presetSubtype="5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6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Becoming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Imitators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2:14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Thessalonians suffered and responded in the same way as the Judean churches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Suffer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pavscw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paschō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refers to pain coming from an outside source &amp; that source was their own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people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736911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Becoming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Imitators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2:14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Similar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persecution from family / relatives still occurs today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Paul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used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“the Jews”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refer to the religious Jews that persecuted the godly - it is not anti-Semitic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731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Jewish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Persecutors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2:15-16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Paul has strong words against the Jews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Their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greatest crime was violently killing the Lord who 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 (Acts 2:36; 3:13-15; 4:10). 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Gentiles were also guilty, but the greater sin belonged to the Jews (John 19:11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Jewish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Persecutors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2:15-16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were following the murderous example of their forefathers (Matt. 23:31)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“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They drove us out” 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ejkdiwvkw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ekdiōkō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persecution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caused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victims to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flee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Acts 14:19-20; 2 Cor. 11 – concern for others?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692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Jewish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Persecutors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2:15-16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To God, they are not pleasing 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even if zealous for Him (Phil. 3:6) 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Jews wanted Gentile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proselytes (Mt. 23:15),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Gospel did not require them to follow Jewish traditions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Hinder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message by slander, disruption, threat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&amp; persecution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449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Jewish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Persecutors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2:15-16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Satanic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motive: prevent people from being saved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Filled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up 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ajnaplhrovw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anaplāroō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like a container filled to the brim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Wrath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ojrgh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orgā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- divine punishment both temporal and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eternal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76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Jewish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Persecutors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2:15-16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religious unrighteous are moral hypocrites who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reap 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consequences of their sins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432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Persecution is normal for churches, but God’s people evangelize nevertheless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Opposition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will come from many sources for different reasons - we speak the truth to them &amp; pray for them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in control regardless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circumstances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justice is often slow coming because He is longsuffering, but His justice will come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326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Enduring for the Sake of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Gospel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2:14-16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Evidence of importance: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Amount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spent to acquire. 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Obstacles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overcome to gain. </a:t>
            </a:r>
          </a:p>
          <a:p>
            <a:pPr marL="625475" lvl="1" indent="-334963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Promotion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and holding fast to belief even when opposed and persecuted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Review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1:1-2:13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It was common for Paul to experience opposition to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Gospel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(Acts)</a:t>
            </a:r>
            <a:endParaRPr lang="en-US" altLang="en-US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Paul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thanked God for His work in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Thessalonians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(1 Thess. 1:3-10)</a:t>
            </a:r>
            <a:endParaRPr lang="en-US" altLang="en-US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missionaries motives were pure and their manner of ministry was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self-sacrificing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(1 Thess. 2:1-12)</a:t>
            </a:r>
            <a:endParaRPr lang="en-US" altLang="en-US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Review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1:1-2:13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were thankful to God for the Thessalonian response to the Word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(1 Thess. 2:13)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Holy Spirit works to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bring sinners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salvation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Word of God works in those who believe to change them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969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Becoming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Imitators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2:14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Imitation (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mimhthvV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mimātās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is to mimic, to follow the same pattern, example or model of someone else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Thessalonians are “brethren” though they are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Gentiles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and Paul 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Jewish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Becoming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Imitators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Thessalonians 2:14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church is one body, one family - that is the source of true racial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reconciliation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Showing partiality is sin (James 2)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838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5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Church Begins &amp; Opposition to it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Acts 2-8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marL="233363" indent="-233363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Acts 2 – the church is born. 3,000 saved</a:t>
            </a:r>
          </a:p>
          <a:p>
            <a:pPr marL="233363" indent="-233363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Acts 3 – Peter’s 2</a:t>
            </a:r>
            <a:r>
              <a:rPr lang="en-US" altLang="en-US" sz="4400" b="1" baseline="3000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nd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sermon ~ 5,000 saved, Peter &amp; John arrested</a:t>
            </a:r>
          </a:p>
          <a:p>
            <a:pPr marL="233363" indent="-233363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Acts 4 – Peter &amp; John threatened &amp; released</a:t>
            </a:r>
          </a:p>
          <a:p>
            <a:pPr marL="233363" indent="-233363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Acts 5 – Apostles, arrested, beaten &amp; released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972520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5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3" presetClass="entr" presetSubtype="5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Church Begins &amp; Opposition to it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Acts 2-8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marL="233363" indent="-233363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Acts 6 – Arrest of Stephan </a:t>
            </a:r>
          </a:p>
          <a:p>
            <a:pPr marL="233363" indent="-233363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Acts 7 – Stephen’s defense &amp; martyrdom</a:t>
            </a:r>
          </a:p>
          <a:p>
            <a:pPr marL="233363" indent="-233363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Acts 8 – Persecution escalated, Jerusalem church scatters. </a:t>
            </a:r>
          </a:p>
          <a:p>
            <a:pPr marL="233363" indent="-233363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Acts 9 – Saul converted, escapes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570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5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3" presetClass="entr" presetSubtype="5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3" presetClass="entr" presetSubtype="5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828</TotalTime>
  <Words>715</Words>
  <Application>Microsoft Office PowerPoint</Application>
  <PresentationFormat>On-screen Show (4:3)</PresentationFormat>
  <Paragraphs>94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Arial Narrow</vt:lpstr>
      <vt:lpstr>TekniaGreek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Enduring for the Sake of the Gospel 1 Thessalonians 2:14-16</vt:lpstr>
      <vt:lpstr>Review 1 Thessalonians 1:1-2:13</vt:lpstr>
      <vt:lpstr>Review 1 Thessalonians 1:1-2:13</vt:lpstr>
      <vt:lpstr>Becoming Imitators 1 Thessalonians 2:14</vt:lpstr>
      <vt:lpstr>Becoming Imitators 1 Thessalonians 2:14</vt:lpstr>
      <vt:lpstr>The Church Begins &amp; Opposition to it Acts 2-8</vt:lpstr>
      <vt:lpstr>The Church Begins &amp; Opposition to it Acts 2-8</vt:lpstr>
      <vt:lpstr>The Church Spreads &amp; Opposition to it Acts 8-13</vt:lpstr>
      <vt:lpstr>Becoming Imitators 1 Thessalonians 2:14</vt:lpstr>
      <vt:lpstr>Becoming Imitators 1 Thessalonians 2:14</vt:lpstr>
      <vt:lpstr>Jewish Persecutors 1 Thessalonians 2:15-16</vt:lpstr>
      <vt:lpstr>Jewish Persecutors 1 Thessalonians 2:15-16</vt:lpstr>
      <vt:lpstr>Jewish Persecutors 1 Thessalonians 2:15-16</vt:lpstr>
      <vt:lpstr>Jewish Persecutors 1 Thessalonians 2:15-16</vt:lpstr>
      <vt:lpstr>Jewish Persecutors 1 Thessalonians 2:15-16</vt:lpstr>
      <vt:lpstr>Conclusions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Scott Harris</cp:lastModifiedBy>
  <cp:revision>54</cp:revision>
  <dcterms:modified xsi:type="dcterms:W3CDTF">2020-11-28T18:27:46Z</dcterms:modified>
</cp:coreProperties>
</file>