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78" d="100"/>
          <a:sy n="78" d="100"/>
        </p:scale>
        <p:origin x="82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0AFF-AC89-4F21-986B-DE7D1224B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73DE0-7B27-4CCB-A2CD-1468BB278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4665A-1B5A-46D6-82F6-4ED008DBD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003A-5018-4556-B7E1-723CD43061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FB52-093C-4FED-A77C-F3142BBE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7EB07-5AC1-48DA-9E3A-32E6CA66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43EC-F2F5-46DC-A995-425E274C6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9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4002-68C9-4601-A7D3-E147A4B86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AA92C-EA4F-4C46-9499-C140BD6DD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DDA47-F3E6-4AB5-A836-781DBF1A5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003A-5018-4556-B7E1-723CD43061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488EF-27A3-4F69-9EE7-D54C5402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17B96-B6F4-41C7-9756-055775D9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43EC-F2F5-46DC-A995-425E274C6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5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39AED-0C40-4245-BAE1-288E0A22C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CD4AC-881B-404F-A17B-2004858D8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38A65-C76A-4E61-883C-62FDB0AB9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003A-5018-4556-B7E1-723CD43061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C3561-9127-4571-823A-90AFBD21C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E6199-C7AA-435D-93B3-A6CA1DCF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43EC-F2F5-46DC-A995-425E274C6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7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1DA9-89B7-49BF-A92D-E672DFA5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5931F-65D5-4779-A0D4-A476C0C3D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6653D-7BA3-491F-AF4E-C503D712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003A-5018-4556-B7E1-723CD43061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4934B-FB0C-4D1F-8F06-C43951FB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D46E1-299F-4C18-AC06-0180C443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43EC-F2F5-46DC-A995-425E274C6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7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B327-E9B5-41E9-82A6-4B8104751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5E984-8627-48FA-A6A7-3491F4B84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6A405-1542-4A00-A936-343960D4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003A-5018-4556-B7E1-723CD43061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9B9A5-A255-4940-9909-0CF1645B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D5773-C53C-4039-9736-0FBA58137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43EC-F2F5-46DC-A995-425E274C6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8650-92D9-46CC-9C89-E11A3132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A9019-B0E6-4B93-9A94-C8230B97C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CE4F40-77DE-42C5-B527-7A156BC86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0CCD2-A817-4D76-9CE1-221AAAD1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003A-5018-4556-B7E1-723CD43061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2E219-BB27-45AF-A759-7849A89D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1138B-23CA-473A-BB1F-95657824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43EC-F2F5-46DC-A995-425E274C6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0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516D6-40E4-4001-BD54-D3E59A4A9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6F296-51BF-485C-B2FE-0835AD378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EDF85-330A-4CBC-A3A7-F6527970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0BDEA0-5B56-4F57-8D11-98EE8AAB2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09C1FC-B400-4F5A-81C9-93D59EE2EF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F5206-979B-4C5E-8C60-5A518BBD0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003A-5018-4556-B7E1-723CD43061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58157-56FA-4019-9134-E0477E74E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72EC7-E555-4688-8884-5D5A8770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43EC-F2F5-46DC-A995-425E274C6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0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2B82E-CF24-48E7-9C43-F9EDDA1A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86A77-B4CD-4CF4-934D-69164576E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003A-5018-4556-B7E1-723CD43061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68B3F-F7D2-43C3-9003-CDB1F8F87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EDF43-A559-4179-AAFB-407648E1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43EC-F2F5-46DC-A995-425E274C6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9A3C33-7928-4366-9698-A6E6FB8FA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003A-5018-4556-B7E1-723CD43061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8C8DF-75D6-48B7-AED7-6F07A5A6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D0098-1AD9-48DF-82CD-C45104E3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43EC-F2F5-46DC-A995-425E274C6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5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B4E24-BF76-4CD7-B52F-647B9E13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24D5-19E7-41C2-9064-837E279BC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D2A6E-7D6F-4F9E-8EC1-D4529C603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0F89C-8CEA-4C87-9C71-59476F26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003A-5018-4556-B7E1-723CD43061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4EC09-E0E2-4D50-952E-5EE3C290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B9D7D-32A8-4D00-AA9F-8C492298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43EC-F2F5-46DC-A995-425E274C6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3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CE845-DEC0-443D-A01F-97F075DF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E84FCB-4961-4169-8531-2C73DC146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63FB8-CCBE-4784-A29E-D07E5C768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98D82-E934-4937-8DEA-AD99C08D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003A-5018-4556-B7E1-723CD43061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C6446-5166-4C61-8F5B-B2E854B4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469F6-CDD4-448E-9C99-EC95C185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43EC-F2F5-46DC-A995-425E274C6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1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810D1C-CB99-42AB-82AD-244F6E639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A770A-0AD4-4AC4-BDDD-76331693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720D3-7DE5-4E6D-A1EC-29181F2D5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D003A-5018-4556-B7E1-723CD4306112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DEFD0-1B8A-481F-A2D9-EF5C6C438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1FEA9-4590-42E7-9686-3D377A18E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43EC-F2F5-46DC-A995-425E274C6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0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6C324-FC12-4748-BB63-CC7C8AD64D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6B087-9598-4856-BCC5-AD95FDD30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1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71EC1228-8B00-4D31-8616-AAB846D68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3116D-B63A-4CFD-B286-CAE6F7712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Gramsci and Lukacs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8F4F11BD-501D-4C0D-8357-DC8CF0BE33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r="2382" b="2"/>
          <a:stretch/>
        </p:blipFill>
        <p:spPr>
          <a:xfrm>
            <a:off x="545237" y="858525"/>
            <a:ext cx="3685032" cy="5211906"/>
          </a:xfrm>
          <a:prstGeom prst="rect">
            <a:avLst/>
          </a:prstGeom>
        </p:spPr>
      </p:pic>
      <p:pic>
        <p:nvPicPr>
          <p:cNvPr id="5" name="Content Placeholder 4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BEB3B59A-8CB5-49AA-9EB9-B26A0026E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00" b="2"/>
          <a:stretch/>
        </p:blipFill>
        <p:spPr>
          <a:xfrm>
            <a:off x="4457706" y="858524"/>
            <a:ext cx="3685032" cy="5211906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9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B9CE10B-7217-4727-A3A7-5DF664DEB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64504-C446-466C-91FC-555D0116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Frankfurt School and Horkheimer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n old photo of a city street&#10;&#10;Description automatically generated">
            <a:extLst>
              <a:ext uri="{FF2B5EF4-FFF2-40B4-BE49-F238E27FC236}">
                <a16:creationId xmlns:a16="http://schemas.microsoft.com/office/drawing/2014/main" id="{F8350C90-5D94-45BF-A20C-E793BF56F4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r="44186" b="1"/>
          <a:stretch/>
        </p:blipFill>
        <p:spPr>
          <a:xfrm>
            <a:off x="4125081" y="972235"/>
            <a:ext cx="3383280" cy="5047735"/>
          </a:xfrm>
          <a:prstGeom prst="rect">
            <a:avLst/>
          </a:prstGeom>
        </p:spPr>
      </p:pic>
      <p:pic>
        <p:nvPicPr>
          <p:cNvPr id="5" name="Content Placeholder 4" descr="A person wearing glasses posing for the camera&#10;&#10;Description automatically generated">
            <a:extLst>
              <a:ext uri="{FF2B5EF4-FFF2-40B4-BE49-F238E27FC236}">
                <a16:creationId xmlns:a16="http://schemas.microsoft.com/office/drawing/2014/main" id="{B288DE12-2ECC-42EA-B5C7-428A0DD9B2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" r="-1" b="-1"/>
          <a:stretch/>
        </p:blipFill>
        <p:spPr>
          <a:xfrm>
            <a:off x="7812357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28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DF5BEE-E49F-4770-8629-64E659B53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797" y="1122363"/>
            <a:ext cx="3084758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Marcuse and Adorno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19A3F5-314C-46CC-8695-7C6BFCACF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1664" y="73152"/>
            <a:ext cx="1178966" cy="232963"/>
            <a:chOff x="7763256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278F674D-D76D-4798-B032-C8B53BB24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93C95A67-CFD6-49FD-BAAA-A697C0CD3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82CC514-9A22-43DC-9B8B-274A1BA4F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5736E08-B988-4CC3-A244-9E5F806B4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B2938EAC-3109-4B44-9E80-A9A7D99F1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E10B9525-3F05-4446-8486-E44910EE6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F93E511D-E6DC-4D13-976A-0110E165A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5684F25-E83E-4E6D-AD9A-B9BDDB0E7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18B2579-8426-416F-8744-D7EB91511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B4CB9E6-5FA1-4665-888E-BEBD41CC8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5095E589-7E16-4865-B076-8C04BA65A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6D0546CB-725B-4586-BEDD-A8E1DA49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AB5EE017-5E43-4AB4-BF17-C2150694C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456BFE42-FE3E-4763-A6E8-BC9C34C10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395DBA0-7465-4857-B1C8-CB25971B0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C8EB897-B7B1-4BAD-AB7C-A40DE6F4B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4664B19C-7F4F-4092-ADCA-581CE08E1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1841D5A7-F7A1-4A43-834B-F6DF2B0E2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07387B72-31EA-4F4A-8CAD-2132C33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99841BC6-D90A-4F47-B7B0-21B4DEA24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3EF7AB9-0B4C-4DFA-8406-397A2BED6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1" r="17464" b="3"/>
          <a:stretch/>
        </p:blipFill>
        <p:spPr>
          <a:xfrm>
            <a:off x="224949" y="576072"/>
            <a:ext cx="3919228" cy="5522976"/>
          </a:xfrm>
          <a:prstGeom prst="rect">
            <a:avLst/>
          </a:prstGeom>
        </p:spPr>
      </p:pic>
      <p:pic>
        <p:nvPicPr>
          <p:cNvPr id="7" name="Picture 6" descr="A person wearing glasses posing for the camera&#10;&#10;Description automatically generated">
            <a:extLst>
              <a:ext uri="{FF2B5EF4-FFF2-40B4-BE49-F238E27FC236}">
                <a16:creationId xmlns:a16="http://schemas.microsoft.com/office/drawing/2014/main" id="{706540F3-AD9E-4D9F-A344-DAC6969FD1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6" b="-3"/>
          <a:stretch/>
        </p:blipFill>
        <p:spPr>
          <a:xfrm>
            <a:off x="4346544" y="576072"/>
            <a:ext cx="3922776" cy="552297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75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A3A50-B425-4D90-BE02-45B74E46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797" y="1122363"/>
            <a:ext cx="3084758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Derrida and Foucault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19A3F5-314C-46CC-8695-7C6BFCACF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1664" y="73152"/>
            <a:ext cx="1178966" cy="232963"/>
            <a:chOff x="7763256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278F674D-D76D-4798-B032-C8B53BB24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93C95A67-CFD6-49FD-BAAA-A697C0CD3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82CC514-9A22-43DC-9B8B-274A1BA4F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5736E08-B988-4CC3-A244-9E5F806B4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B2938EAC-3109-4B44-9E80-A9A7D99F1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E10B9525-3F05-4446-8486-E44910EE6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F93E511D-E6DC-4D13-976A-0110E165A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5684F25-E83E-4E6D-AD9A-B9BDDB0E7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18B2579-8426-416F-8744-D7EB91511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B4CB9E6-5FA1-4665-888E-BEBD41CC8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5095E589-7E16-4865-B076-8C04BA65A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6D0546CB-725B-4586-BEDD-A8E1DA49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AB5EE017-5E43-4AB4-BF17-C2150694C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456BFE42-FE3E-4763-A6E8-BC9C34C10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395DBA0-7465-4857-B1C8-CB25971B0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C8EB897-B7B1-4BAD-AB7C-A40DE6F4B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4664B19C-7F4F-4092-ADCA-581CE08E1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1841D5A7-F7A1-4A43-834B-F6DF2B0E2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07387B72-31EA-4F4A-8CAD-2132C33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99841BC6-D90A-4F47-B7B0-21B4DEA24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DB25CB64-A4DE-41E4-89CC-481FB854F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" r="-3" b="-3"/>
          <a:stretch/>
        </p:blipFill>
        <p:spPr>
          <a:xfrm>
            <a:off x="224949" y="576072"/>
            <a:ext cx="3919228" cy="5522976"/>
          </a:xfrm>
          <a:prstGeom prst="rect">
            <a:avLst/>
          </a:prstGeom>
        </p:spPr>
      </p:pic>
      <p:pic>
        <p:nvPicPr>
          <p:cNvPr id="5" name="Content Placeholder 4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D53A94AC-B618-4A96-9C1E-2A19B1930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6" r="26516"/>
          <a:stretch/>
        </p:blipFill>
        <p:spPr>
          <a:xfrm>
            <a:off x="4346544" y="576072"/>
            <a:ext cx="3922776" cy="552297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23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person&#10;&#10;Description automatically generated">
            <a:extLst>
              <a:ext uri="{FF2B5EF4-FFF2-40B4-BE49-F238E27FC236}">
                <a16:creationId xmlns:a16="http://schemas.microsoft.com/office/drawing/2014/main" id="{6761C8C8-99FD-4048-9074-0BBC873EA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03" y="275038"/>
            <a:ext cx="6370234" cy="2041370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E3ABD37-81E9-4CA9-A252-82FE148F1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186" y="275038"/>
            <a:ext cx="4178411" cy="6357155"/>
          </a:xfrm>
          <a:prstGeom prst="rect">
            <a:avLst/>
          </a:prstGeom>
        </p:spPr>
      </p:pic>
      <p:pic>
        <p:nvPicPr>
          <p:cNvPr id="9" name="Picture 8" descr="Website&#10;&#10;Description automatically generated">
            <a:extLst>
              <a:ext uri="{FF2B5EF4-FFF2-40B4-BE49-F238E27FC236}">
                <a16:creationId xmlns:a16="http://schemas.microsoft.com/office/drawing/2014/main" id="{C946D5D2-D939-4C75-B31D-3A6847131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9" y="2424804"/>
            <a:ext cx="6085868" cy="42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48B89-1AEE-4D48-B9B6-768CDE0C9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797" y="1122363"/>
            <a:ext cx="3084758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Derrick Bell and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Kimberle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Williams Crenshaw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19A3F5-314C-46CC-8695-7C6BFCACF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1664" y="73152"/>
            <a:ext cx="1178966" cy="232963"/>
            <a:chOff x="7763256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278F674D-D76D-4798-B032-C8B53BB24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93C95A67-CFD6-49FD-BAAA-A697C0CD3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82CC514-9A22-43DC-9B8B-274A1BA4F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5736E08-B988-4CC3-A244-9E5F806B4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B2938EAC-3109-4B44-9E80-A9A7D99F1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E10B9525-3F05-4446-8486-E44910EE6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F93E511D-E6DC-4D13-976A-0110E165A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5684F25-E83E-4E6D-AD9A-B9BDDB0E7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18B2579-8426-416F-8744-D7EB91511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B4CB9E6-5FA1-4665-888E-BEBD41CC8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5095E589-7E16-4865-B076-8C04BA65A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6D0546CB-725B-4586-BEDD-A8E1DA49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AB5EE017-5E43-4AB4-BF17-C2150694C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456BFE42-FE3E-4763-A6E8-BC9C34C10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395DBA0-7465-4857-B1C8-CB25971B0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C8EB897-B7B1-4BAD-AB7C-A40DE6F4B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4664B19C-7F4F-4092-ADCA-581CE08E1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1841D5A7-F7A1-4A43-834B-F6DF2B0E2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07387B72-31EA-4F4A-8CAD-2132C33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99841BC6-D90A-4F47-B7B0-21B4DEA24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5101B7D4-6EC6-4DAB-AC11-25333996FC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" r="24025" b="-2"/>
          <a:stretch/>
        </p:blipFill>
        <p:spPr>
          <a:xfrm>
            <a:off x="224949" y="576072"/>
            <a:ext cx="3919228" cy="5522976"/>
          </a:xfrm>
          <a:prstGeom prst="rect">
            <a:avLst/>
          </a:prstGeom>
        </p:spPr>
      </p:pic>
      <p:pic>
        <p:nvPicPr>
          <p:cNvPr id="5" name="Content Placeholder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3F0F46E-B678-4E7C-A1B5-A9F7C7BD7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8" r="29900" b="2"/>
          <a:stretch/>
        </p:blipFill>
        <p:spPr>
          <a:xfrm>
            <a:off x="4346544" y="576072"/>
            <a:ext cx="3922776" cy="552297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3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87AEA1B5-AD6F-4A64-AEA0-924E38884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B9261E-3612-46DA-8D72-4BF50F64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June 1, 2019: Adoption of Resolution 9 on Critical Race Theory and Intersectionality</a:t>
            </a:r>
          </a:p>
        </p:txBody>
      </p:sp>
    </p:spTree>
    <p:extLst>
      <p:ext uri="{BB962C8B-B14F-4D97-AF65-F5344CB8AC3E}">
        <p14:creationId xmlns:p14="http://schemas.microsoft.com/office/powerpoint/2010/main" val="752965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E8AC955-9161-4170-9826-D548CA94B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3005426"/>
          </a:xfrm>
        </p:spPr>
      </p:pic>
      <p:pic>
        <p:nvPicPr>
          <p:cNvPr id="7" name="Picture 6" descr="A picture containing person, person, front, table&#10;&#10;Description automatically generated">
            <a:extLst>
              <a:ext uri="{FF2B5EF4-FFF2-40B4-BE49-F238E27FC236}">
                <a16:creationId xmlns:a16="http://schemas.microsoft.com/office/drawing/2014/main" id="{8695994A-5E58-49FB-BF14-F9877025D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7" y="3429000"/>
            <a:ext cx="6080760" cy="3360420"/>
          </a:xfrm>
          <a:prstGeom prst="rect">
            <a:avLst/>
          </a:prstGeom>
        </p:spPr>
      </p:pic>
      <p:pic>
        <p:nvPicPr>
          <p:cNvPr id="9" name="Picture 8" descr="A screen shot of a person&#10;&#10;Description automatically generated">
            <a:extLst>
              <a:ext uri="{FF2B5EF4-FFF2-40B4-BE49-F238E27FC236}">
                <a16:creationId xmlns:a16="http://schemas.microsoft.com/office/drawing/2014/main" id="{6D7A4AB7-D7CF-433A-9791-5C06B8F84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460" y="3493770"/>
            <a:ext cx="5425440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4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826B85-D58A-48FB-ABB8-881A5F8C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20B579A7-44A3-4863-B4F6-E1E3D667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BE5E2EE-0FDB-458B-9BA0-5A19189EA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" r="2" b="2"/>
          <a:stretch/>
        </p:blipFill>
        <p:spPr>
          <a:xfrm>
            <a:off x="1281684" y="1309878"/>
            <a:ext cx="9628632" cy="36667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2793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82291-993E-4EFA-9331-1D7FA4F22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6"/>
          <a:stretch/>
        </p:blipFill>
        <p:spPr>
          <a:xfrm>
            <a:off x="644652" y="722376"/>
            <a:ext cx="6263640" cy="5413248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4E1CA-5C11-4690-A71B-0A6F17DD0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753" y="1539240"/>
            <a:ext cx="3667036" cy="3779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</a:rPr>
              <a:t>“T</a:t>
            </a:r>
            <a:r>
              <a:rPr lang="en-US" b="0" i="0" dirty="0">
                <a:effectLst/>
                <a:latin typeface="Tahoma" panose="020B0604030504040204" pitchFamily="34" charset="0"/>
              </a:rPr>
              <a:t>he social doctrine of the Church has unceasingly highlighted the importance of</a:t>
            </a:r>
            <a:r>
              <a:rPr lang="en-US" b="0" i="1" dirty="0">
                <a:effectLst/>
                <a:latin typeface="Tahoma" panose="020B0604030504040204" pitchFamily="34" charset="0"/>
              </a:rPr>
              <a:t> distributive justice</a:t>
            </a:r>
            <a:r>
              <a:rPr lang="en-US" b="0" i="0" dirty="0">
                <a:effectLst/>
                <a:latin typeface="Tahoma" panose="020B0604030504040204" pitchFamily="34" charset="0"/>
              </a:rPr>
              <a:t> and</a:t>
            </a:r>
            <a:r>
              <a:rPr lang="en-US" b="0" i="1" dirty="0">
                <a:effectLst/>
                <a:latin typeface="Tahoma" panose="020B0604030504040204" pitchFamily="34" charset="0"/>
              </a:rPr>
              <a:t> social justice </a:t>
            </a:r>
            <a:r>
              <a:rPr lang="en-US" b="0" i="0" dirty="0">
                <a:effectLst/>
                <a:latin typeface="Tahoma" panose="020B0604030504040204" pitchFamily="34" charset="0"/>
              </a:rPr>
              <a:t>for the market economy.”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1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D2753C-1358-44C0-8E77-944716049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073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7" name="Picture 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23D059C-BBD1-4705-89DB-0E6FC17389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" r="-1" b="29723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D63D00-D18A-4B30-98B7-77CC31088B22}"/>
              </a:ext>
            </a:extLst>
          </p:cNvPr>
          <p:cNvSpPr txBox="1"/>
          <p:nvPr/>
        </p:nvSpPr>
        <p:spPr>
          <a:xfrm>
            <a:off x="2379406" y="612250"/>
            <a:ext cx="265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Rousseau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CF6AF-77F9-4ED2-90D3-F7785C94BB7B}"/>
              </a:ext>
            </a:extLst>
          </p:cNvPr>
          <p:cNvSpPr txBox="1"/>
          <p:nvPr/>
        </p:nvSpPr>
        <p:spPr>
          <a:xfrm>
            <a:off x="8298426" y="612250"/>
            <a:ext cx="151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Babeuf</a:t>
            </a:r>
          </a:p>
        </p:txBody>
      </p:sp>
    </p:spTree>
    <p:extLst>
      <p:ext uri="{BB962C8B-B14F-4D97-AF65-F5344CB8AC3E}">
        <p14:creationId xmlns:p14="http://schemas.microsoft.com/office/powerpoint/2010/main" val="298880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3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15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0C84C8-9559-4BA4-B354-51C6D8E0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August Becker</a:t>
            </a:r>
          </a:p>
        </p:txBody>
      </p:sp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3CA6DE8-5F60-4DBF-A623-1768BD4F3E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7" r="-1" b="34917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5" name="Content Placeholder 4" descr="A person sitting in a chair&#10;&#10;Description automatically generated">
            <a:extLst>
              <a:ext uri="{FF2B5EF4-FFF2-40B4-BE49-F238E27FC236}">
                <a16:creationId xmlns:a16="http://schemas.microsoft.com/office/drawing/2014/main" id="{C382A985-AD09-4DF3-AB73-77B3BDFA69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" r="2" b="38938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95B60A1-CED9-4928-9530-6A7C86B6D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Karl Marx</a:t>
            </a:r>
          </a:p>
        </p:txBody>
      </p:sp>
    </p:spTree>
    <p:extLst>
      <p:ext uri="{BB962C8B-B14F-4D97-AF65-F5344CB8AC3E}">
        <p14:creationId xmlns:p14="http://schemas.microsoft.com/office/powerpoint/2010/main" val="3163704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n old photo of a person&#10;&#10;Description automatically generated">
            <a:extLst>
              <a:ext uri="{FF2B5EF4-FFF2-40B4-BE49-F238E27FC236}">
                <a16:creationId xmlns:a16="http://schemas.microsoft.com/office/drawing/2014/main" id="{4B0DCEA7-C084-4B3A-88BB-5B88644B6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" r="3" b="3"/>
          <a:stretch/>
        </p:blipFill>
        <p:spPr>
          <a:xfrm>
            <a:off x="1509675" y="643466"/>
            <a:ext cx="3562299" cy="5571066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738D656-4150-49BF-801C-07F369A1CC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9" b="1"/>
          <a:stretch/>
        </p:blipFill>
        <p:spPr>
          <a:xfrm>
            <a:off x="7120047" y="643467"/>
            <a:ext cx="3562255" cy="5571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D8EBB1-81CE-4083-AE57-DC061820989A}"/>
              </a:ext>
            </a:extLst>
          </p:cNvPr>
          <p:cNvSpPr txBox="1"/>
          <p:nvPr/>
        </p:nvSpPr>
        <p:spPr>
          <a:xfrm>
            <a:off x="7375435" y="5669733"/>
            <a:ext cx="3306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Sprague’s “Socialism”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A8DB7-3D53-4169-8541-3E436AD3FD69}"/>
              </a:ext>
            </a:extLst>
          </p:cNvPr>
          <p:cNvSpPr txBox="1"/>
          <p:nvPr/>
        </p:nvSpPr>
        <p:spPr>
          <a:xfrm>
            <a:off x="2213542" y="5669733"/>
            <a:ext cx="2154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J. Stitt Wilson</a:t>
            </a:r>
          </a:p>
        </p:txBody>
      </p:sp>
    </p:spTree>
    <p:extLst>
      <p:ext uri="{BB962C8B-B14F-4D97-AF65-F5344CB8AC3E}">
        <p14:creationId xmlns:p14="http://schemas.microsoft.com/office/powerpoint/2010/main" val="3956411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263C5-3D41-46F8-8537-43D335E7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797" y="1122363"/>
            <a:ext cx="3084758" cy="29028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Walter Rauschenbusch and Charles Erdman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A19A3F5-314C-46CC-8695-7C6BFCACF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41664" y="73152"/>
            <a:ext cx="1178966" cy="232963"/>
            <a:chOff x="7763256" y="73152"/>
            <a:chExt cx="1178966" cy="232963"/>
          </a:xfrm>
        </p:grpSpPr>
        <p:sp>
          <p:nvSpPr>
            <p:cNvPr id="48" name="Rectangle 64">
              <a:extLst>
                <a:ext uri="{FF2B5EF4-FFF2-40B4-BE49-F238E27FC236}">
                  <a16:creationId xmlns:a16="http://schemas.microsoft.com/office/drawing/2014/main" id="{278F674D-D76D-4798-B032-C8B53BB24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93C95A67-CFD6-49FD-BAAA-A697C0CD3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182CC514-9A22-43DC-9B8B-274A1BA4F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C5736E08-B988-4CC3-A244-9E5F806B4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B2938EAC-3109-4B44-9E80-A9A7D99F1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E10B9525-3F05-4446-8486-E44910EE6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F93E511D-E6DC-4D13-976A-0110E165A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85684F25-E83E-4E6D-AD9A-B9BDDB0E7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118B2579-8426-416F-8744-D7EB91511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5B4CB9E6-5FA1-4665-888E-BEBD41CC8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5095E589-7E16-4865-B076-8C04BA65A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6D0546CB-725B-4586-BEDD-A8E1DA49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AB5EE017-5E43-4AB4-BF17-C2150694C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456BFE42-FE3E-4763-A6E8-BC9C34C10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A395DBA0-7465-4857-B1C8-CB25971B0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BC8EB897-B7B1-4BAD-AB7C-A40DE6F4B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4664B19C-7F4F-4092-ADCA-581CE08E1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1841D5A7-F7A1-4A43-834B-F6DF2B0E2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07387B72-31EA-4F4A-8CAD-2132C33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9841BC6-D90A-4F47-B7B0-21B4DEA249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DFB4687-35E3-4422-A239-EAC33422A9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r="-3" b="-3"/>
          <a:stretch/>
        </p:blipFill>
        <p:spPr>
          <a:xfrm>
            <a:off x="224949" y="576072"/>
            <a:ext cx="3919228" cy="5522976"/>
          </a:xfrm>
          <a:prstGeom prst="rect">
            <a:avLst/>
          </a:prstGeom>
        </p:spPr>
      </p:pic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6FE788A-7C26-4D83-A597-AEEA26A71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r="-2" b="-2"/>
          <a:stretch/>
        </p:blipFill>
        <p:spPr>
          <a:xfrm>
            <a:off x="4346544" y="576072"/>
            <a:ext cx="3922776" cy="5522976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7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77</Words>
  <Application>Microsoft Office PowerPoint</Application>
  <PresentationFormat>Widescreen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Office Theme</vt:lpstr>
      <vt:lpstr>PowerPoint Presentation</vt:lpstr>
      <vt:lpstr>June 1, 2019: Adoption of Resolution 9 on Critical Race Theory and Intersectionality</vt:lpstr>
      <vt:lpstr>PowerPoint Presentation</vt:lpstr>
      <vt:lpstr>PowerPoint Presentation</vt:lpstr>
      <vt:lpstr>PowerPoint Presentation</vt:lpstr>
      <vt:lpstr>PowerPoint Presentation</vt:lpstr>
      <vt:lpstr>August Becker</vt:lpstr>
      <vt:lpstr>PowerPoint Presentation</vt:lpstr>
      <vt:lpstr>Walter Rauschenbusch and Charles Erdman</vt:lpstr>
      <vt:lpstr>Gramsci and Lukacs</vt:lpstr>
      <vt:lpstr>The Frankfurt School and Horkheimer</vt:lpstr>
      <vt:lpstr>Marcuse and Adorno</vt:lpstr>
      <vt:lpstr>Derrida and Foucault</vt:lpstr>
      <vt:lpstr>PowerPoint Presentation</vt:lpstr>
      <vt:lpstr>Derrick Bell and Kimberle Williams Crenshaw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Harris</dc:creator>
  <cp:lastModifiedBy>Jonathan Harris</cp:lastModifiedBy>
  <cp:revision>1</cp:revision>
  <dcterms:created xsi:type="dcterms:W3CDTF">2020-10-09T20:10:21Z</dcterms:created>
  <dcterms:modified xsi:type="dcterms:W3CDTF">2020-10-10T04:04:18Z</dcterms:modified>
</cp:coreProperties>
</file>