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32"/>
  </p:notesMasterIdLst>
  <p:sldIdLst>
    <p:sldId id="296" r:id="rId3"/>
    <p:sldId id="299" r:id="rId4"/>
    <p:sldId id="260" r:id="rId5"/>
    <p:sldId id="278" r:id="rId6"/>
    <p:sldId id="300" r:id="rId7"/>
    <p:sldId id="301" r:id="rId8"/>
    <p:sldId id="279" r:id="rId9"/>
    <p:sldId id="302" r:id="rId10"/>
    <p:sldId id="303" r:id="rId11"/>
    <p:sldId id="280" r:id="rId12"/>
    <p:sldId id="304" r:id="rId13"/>
    <p:sldId id="305" r:id="rId14"/>
    <p:sldId id="281" r:id="rId15"/>
    <p:sldId id="306" r:id="rId16"/>
    <p:sldId id="282" r:id="rId17"/>
    <p:sldId id="307" r:id="rId18"/>
    <p:sldId id="308" r:id="rId19"/>
    <p:sldId id="283" r:id="rId20"/>
    <p:sldId id="309" r:id="rId21"/>
    <p:sldId id="310" r:id="rId22"/>
    <p:sldId id="284" r:id="rId23"/>
    <p:sldId id="311" r:id="rId24"/>
    <p:sldId id="312" r:id="rId25"/>
    <p:sldId id="313" r:id="rId26"/>
    <p:sldId id="314" r:id="rId27"/>
    <p:sldId id="315" r:id="rId28"/>
    <p:sldId id="287" r:id="rId29"/>
    <p:sldId id="316" r:id="rId30"/>
    <p:sldId id="297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82" d="100"/>
          <a:sy n="82" d="100"/>
        </p:scale>
        <p:origin x="845" y="13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3397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6D88103-4A33-4D26-A442-B22D5F7E25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677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B7331E-E640-4D8F-92C0-8A680B85B9B6}" type="slidenum">
              <a:rPr lang="en-US">
                <a:latin typeface="Arial" charset="0"/>
                <a:cs typeface="Arial" charset="0"/>
              </a:rPr>
              <a:pPr/>
              <a:t>1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4480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B98FF6-CD16-4F6B-8ED6-A7079B1E7440}" type="slidenum">
              <a:rPr lang="en-US">
                <a:latin typeface="Arial" charset="0"/>
                <a:cs typeface="Arial" charset="0"/>
              </a:rPr>
              <a:pPr/>
              <a:t>10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8408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B98FF6-CD16-4F6B-8ED6-A7079B1E7440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11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06614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B98FF6-CD16-4F6B-8ED6-A7079B1E7440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12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5840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94602F-10A8-4E92-8405-EF8E49473DCB}" type="slidenum">
              <a:rPr lang="en-US">
                <a:latin typeface="Arial" charset="0"/>
                <a:cs typeface="Arial" charset="0"/>
              </a:rPr>
              <a:pPr/>
              <a:t>13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75355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94602F-10A8-4E92-8405-EF8E49473DCB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14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4351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3BE002-D934-4F9B-BD37-26B10A87C468}" type="slidenum">
              <a:rPr lang="en-US">
                <a:latin typeface="Arial" charset="0"/>
                <a:cs typeface="Arial" charset="0"/>
              </a:rPr>
              <a:pPr/>
              <a:t>15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1367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3BE002-D934-4F9B-BD37-26B10A87C468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16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5974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3BE002-D934-4F9B-BD37-26B10A87C468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17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8557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9E712C-C524-4AA0-8630-069F3BFFE159}" type="slidenum">
              <a:rPr lang="en-US">
                <a:latin typeface="Arial" charset="0"/>
                <a:cs typeface="Arial" charset="0"/>
              </a:rPr>
              <a:pPr/>
              <a:t>18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2329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9E712C-C524-4AA0-8630-069F3BFFE159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19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792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2DFFC6-4FB6-4875-A09D-9603DBF25186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2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FDDBA03F-655E-410E-9882-77ABF566279D}" type="slidenum">
              <a:rPr lang="en-US" sz="1200">
                <a:solidFill>
                  <a:srgbClr val="000000"/>
                </a:solidFill>
              </a:rPr>
              <a:pPr algn="r" eaLnBrk="0" hangingPunct="0"/>
              <a:t>2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0248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9E712C-C524-4AA0-8630-069F3BFFE159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20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73343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4B6F5A-EC7E-4DD1-A021-80BF2E002FDB}" type="slidenum">
              <a:rPr lang="en-US">
                <a:latin typeface="Arial" charset="0"/>
                <a:cs typeface="Arial" charset="0"/>
              </a:rPr>
              <a:pPr/>
              <a:t>21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54867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4B6F5A-EC7E-4DD1-A021-80BF2E002FDB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22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8505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4B6F5A-EC7E-4DD1-A021-80BF2E002FDB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23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08360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4B6F5A-EC7E-4DD1-A021-80BF2E002FDB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24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52637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4B6F5A-EC7E-4DD1-A021-80BF2E002FDB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25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93915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4B6F5A-EC7E-4DD1-A021-80BF2E002FDB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26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12010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4AA78A-2124-4ED0-A47E-04C8D23D2C62}" type="slidenum">
              <a:rPr lang="en-US">
                <a:latin typeface="Arial" charset="0"/>
                <a:cs typeface="Arial" charset="0"/>
              </a:rPr>
              <a:pPr/>
              <a:t>27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4303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4AA78A-2124-4ED0-A47E-04C8D23D2C62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28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94663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1DEE7C-6ABF-40FA-A796-9C74B043DF6E}" type="slidenum">
              <a:rPr lang="en-US">
                <a:latin typeface="Arial" charset="0"/>
                <a:cs typeface="Arial" charset="0"/>
              </a:rPr>
              <a:pPr/>
              <a:t>29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0536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DF449F-A53A-42CF-B76E-6A26EA47DC39}" type="slidenum">
              <a:rPr lang="en-US">
                <a:latin typeface="Arial" charset="0"/>
                <a:cs typeface="Arial" charset="0"/>
              </a:rPr>
              <a:pPr/>
              <a:t>3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6899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B4F2F7-0DFB-4120-862F-818C28D8522B}" type="slidenum">
              <a:rPr lang="en-US">
                <a:latin typeface="Arial" charset="0"/>
                <a:cs typeface="Arial" charset="0"/>
              </a:rPr>
              <a:pPr/>
              <a:t>4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9836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B4F2F7-0DFB-4120-862F-818C28D8522B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5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2309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B4F2F7-0DFB-4120-862F-818C28D8522B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6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9251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79D3D4-5A84-4761-96B0-EFE9BF8F71CD}" type="slidenum">
              <a:rPr lang="en-US">
                <a:latin typeface="Arial" charset="0"/>
                <a:cs typeface="Arial" charset="0"/>
              </a:rPr>
              <a:pPr/>
              <a:t>7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2391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79D3D4-5A84-4761-96B0-EFE9BF8F71CD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8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8961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79D3D4-5A84-4761-96B0-EFE9BF8F71CD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9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194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1358DA-5632-412A-8379-1C1427F36D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D8301-291F-4C95-907F-1D13B5F768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0C76C-7282-42F4-AD5A-888680A1A6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77198-E019-4B71-8766-4AAC1EB9F6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35B2D-4523-4BD2-995C-14AC88F1A9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932A5-A92C-4CCB-BC72-699A251EBF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3F787-FEE8-43A2-9B06-EEFF911A2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C8E1E-7151-46E3-BF7A-9DEB48A67F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F287C3-1B2B-4624-B31E-B5A1AC70A3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330BB-2AB0-4F25-A48E-5A2D1E5324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43AAB9-D20C-4550-9579-331880A180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78C7F9A-9A12-46D1-A966-C1B5E588A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7200" b="1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Grace Bible Church</a:t>
            </a:r>
            <a:r>
              <a:rPr 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Glorifying God </a:t>
            </a:r>
            <a:b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Life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Life is the first moral priority (Genesis 1:26,27; 9:6; Numbers 35, 2 Kings 24:2)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Life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begins in the womb (Ps 139:13; </a:t>
            </a:r>
            <a:r>
              <a:rPr lang="en-US" sz="4400" b="1" dirty="0" err="1">
                <a:solidFill>
                  <a:srgbClr val="FFFFFF"/>
                </a:solidFill>
                <a:latin typeface="Arial Narrow" pitchFamily="34" charset="0"/>
              </a:rPr>
              <a:t>Jer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 1:5-6; Lk 1:41-44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Abortion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, infanticide &amp; euthanasia are all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murder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Life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What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value does the candidate put on human life? 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Are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they pro-life, indifferent or pro-abortion? 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What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is their position on euthanasia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?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Do they uphold capital punishment for murder? 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1913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Life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It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is ludicrous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for someone to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claim to be both pro-life and pro-abortion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12134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Protection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Protection of its people against internal and external threats is a primary purpose of government 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Does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the candidate understand the protective role of government both locally and nationally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?</a:t>
            </a:r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Protection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Does the candidate understand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the necessity and proper use of armed force as well as diplomacy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It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is unconscionable to order police to stand down when rioters are causing mayhem, destruction &amp; injury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936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Justice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To the degree a government deviates from God’s standard of justice, it is failing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True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social justice is not equal outcome, it is equality of opportunity or fairness in the application of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law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Justice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Micah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6:8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– </a:t>
            </a: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Justice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is to be tempered by mercy. 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Mercy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without justice is injustice.  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3386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Justice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Does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the candidate uphold the rule of law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?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Is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he fair in his dealings with supporters and opponents? 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Is he subject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to political corruption either in or outside of government? 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Does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the candidate treat all people equitably?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9792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Morality 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Isaiah 5:20 - woe to those who call evil good, and good evil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Some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things are especially evil and God pronounces them as abhorrent and abominations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Leviticus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18  - immoral sexual practices and perversions and child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sacrifice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Morality 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Sexual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perversions destroy families and spread diseases, some of which are deadly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Does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the candidate seek to protect marriage or make it easier to get a divorce? 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5923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sz="4000" b="1" smtClean="0"/>
              <a:t>A reminder to consider others Please: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b="1" smtClean="0"/>
              <a:t>Turn off sound to all electronic devices</a:t>
            </a:r>
          </a:p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Morality 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Does the candidate uphold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the sacredness of marriage between a man or a woman or advocate redefining marriage and the family? 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Does the candidate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uphold laws against sexual perversions or do they advocate forcing to accept them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2771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Personal integrity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Proverbs </a:t>
            </a: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6:16-19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Seven things that are abominations to the Lord. 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Haughty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eyes - The condescending look of the proud &amp; arrogant. 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Is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the candidate proud or humble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?</a:t>
            </a:r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Personal integrity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Proverbs </a:t>
            </a: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6:16-19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A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lying tongue - Liars cannot be trusted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.</a:t>
            </a:r>
          </a:p>
          <a:p>
            <a:pPr marL="801688" lvl="1" indent="-511175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Is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the candidate characterized by honesty or lying? </a:t>
            </a:r>
          </a:p>
        </p:txBody>
      </p:sp>
    </p:spTree>
    <p:extLst>
      <p:ext uri="{BB962C8B-B14F-4D97-AF65-F5344CB8AC3E}">
        <p14:creationId xmlns:p14="http://schemas.microsoft.com/office/powerpoint/2010/main" val="367129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Personal integrity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Proverbs </a:t>
            </a: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6:16-19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Shed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innocent blood - Accomplices advocate laws allowing it or are complacent in preventing it.</a:t>
            </a: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What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is the candidate’s position on abortion, infanticide, euthanasia, law enforcement, justice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?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9276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Personal integrity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Proverbs </a:t>
            </a: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6:16-19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A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heart that devises wicked plans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– </a:t>
            </a:r>
          </a:p>
          <a:p>
            <a:pPr marL="690563" lvl="1" indent="-346075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Do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the candidate’s policies reflect the standards of God or Satan?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Feet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that run rapidly to evil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– </a:t>
            </a:r>
          </a:p>
          <a:p>
            <a:pPr marL="690563" lvl="1" indent="-288925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What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is their response to evil?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		Sorrow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? Intervention?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			Watch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? Join in? 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370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Personal integrity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Proverbs </a:t>
            </a: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6:16-19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A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false witness - done to exploit the other person. 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690563" lvl="1" indent="-400050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Does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the candidate lie / slander others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?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761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Personal integrity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Proverbs </a:t>
            </a: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6:16-19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Spread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strife among brothers - either generate it or perpetuate it by lies, slander and innuendo </a:t>
            </a:r>
          </a:p>
          <a:p>
            <a:pPr marL="625475" lvl="1" indent="-334963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Is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the candidate known for antagonism or graciousness and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cooperation while still holding firm to his convictions?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9237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Conclusions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Strive to approach politics according to God’s values and priorities instead of political ones 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A Christian’s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first priority is always to be pleasing to our Lord &amp; trust Him whether voting, running or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serving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Conclusions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goal of every Christian is to hear our Lord say to us, </a:t>
            </a:r>
            <a:r>
              <a:rPr lang="en-US" sz="4400" b="1" i="1" dirty="0">
                <a:solidFill>
                  <a:srgbClr val="FFFFFF"/>
                </a:solidFill>
                <a:latin typeface="Arial Narrow" pitchFamily="34" charset="0"/>
              </a:rPr>
              <a:t>“Well done thou good and faithful servant.”</a:t>
            </a:r>
            <a:endParaRPr lang="en-US" sz="4400" b="1" i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1370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7200" b="1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Grace Bible Church</a:t>
            </a:r>
            <a:r>
              <a:rPr 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Glorifying God </a:t>
            </a:r>
            <a:b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Biblical Priorities for Public </a:t>
            </a:r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Servants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Selected Scriptures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Politics has been increasing its intrusion on moral issues to which the church must respond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555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Christians and Politics in a </a:t>
            </a:r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Democracy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8663"/>
            <a:ext cx="9144000" cy="6179337"/>
          </a:xfrm>
          <a:noFill/>
        </p:spPr>
        <p:txBody>
          <a:bodyPr/>
          <a:lstStyle/>
          <a:p>
            <a:pPr eaLnBrk="1" hangingPunct="1"/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Constitutional Republic - citizens are responsible for government via representatives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Man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will not bring about God’s kingdom on earth - Christ will come to set up His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kingdom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555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Christians and Politics in a </a:t>
            </a:r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Democracy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8663"/>
            <a:ext cx="9144000" cy="6179337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We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strive to elect representatives that will best be able to fulfill God’s purposes for government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You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must know what God has revealed in order to vote according to His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will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4937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555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Christians and Politics in a </a:t>
            </a:r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Democracy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8663"/>
            <a:ext cx="9144000" cy="6179337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You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must know the issues of the day and the character of the candidate in order to properly evaluate them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Most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of the news media purposely reports stories according to their own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bias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0051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Basic Responsibilities of Government 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Romans 13:1-5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Submission is to God first, then governmental authority, which in this nation is the Constitution &amp; law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Government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officials are ministers (</a:t>
            </a:r>
            <a:r>
              <a:rPr 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diavkonaV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 / </a:t>
            </a:r>
            <a:r>
              <a:rPr lang="en-US" sz="4400" b="1" dirty="0" err="1">
                <a:solidFill>
                  <a:srgbClr val="FFFFFF"/>
                </a:solidFill>
                <a:latin typeface="Arial Narrow" pitchFamily="34" charset="0"/>
              </a:rPr>
              <a:t>diakonos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) of God  - Even the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reprobates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Basic Responsibilities of Government 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Romans 13:1-5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Government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officials are </a:t>
            </a:r>
            <a:r>
              <a:rPr lang="en-US" sz="4400" b="1" smtClean="0">
                <a:solidFill>
                  <a:srgbClr val="FFFFFF"/>
                </a:solidFill>
                <a:latin typeface="Arial Narrow" pitchFamily="34" charset="0"/>
              </a:rPr>
              <a:t>put in place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by God for the good of the people 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Government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is to give praise to those who do good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Government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is to cause fear to those who do evil - they carry the sword as an avenger of God’s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wrath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2641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Basic Responsibilities of Government 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Romans 13:1-5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Governments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that do the opposite (Isaiah 5:20) are in danger of chastening or replacement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Anyone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running for office that cannot properly distinguish between good and evil is not fit for office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6859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932</TotalTime>
  <Words>944</Words>
  <Application>Microsoft Office PowerPoint</Application>
  <PresentationFormat>On-screen Show (4:3)</PresentationFormat>
  <Paragraphs>123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Arial</vt:lpstr>
      <vt:lpstr>Arial Narrow</vt:lpstr>
      <vt:lpstr>TekniaGreek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Biblical Priorities for Public Servants Selected Scriptures</vt:lpstr>
      <vt:lpstr>Christians and Politics in a Democracy</vt:lpstr>
      <vt:lpstr>Christians and Politics in a Democracy</vt:lpstr>
      <vt:lpstr>Christians and Politics in a Democracy</vt:lpstr>
      <vt:lpstr>Basic Responsibilities of Government  Romans 13:1-5</vt:lpstr>
      <vt:lpstr>Basic Responsibilities of Government  Romans 13:1-5</vt:lpstr>
      <vt:lpstr>Basic Responsibilities of Government  Romans 13:1-5</vt:lpstr>
      <vt:lpstr>Life</vt:lpstr>
      <vt:lpstr>Life</vt:lpstr>
      <vt:lpstr>Life</vt:lpstr>
      <vt:lpstr>Protection</vt:lpstr>
      <vt:lpstr>Protection</vt:lpstr>
      <vt:lpstr>Justice</vt:lpstr>
      <vt:lpstr>Justice</vt:lpstr>
      <vt:lpstr>Justice</vt:lpstr>
      <vt:lpstr>Morality </vt:lpstr>
      <vt:lpstr>Morality </vt:lpstr>
      <vt:lpstr>Morality </vt:lpstr>
      <vt:lpstr>Personal integrity Proverbs 6:16-19</vt:lpstr>
      <vt:lpstr>Personal integrity Proverbs 6:16-19</vt:lpstr>
      <vt:lpstr>Personal integrity Proverbs 6:16-19</vt:lpstr>
      <vt:lpstr>Personal integrity Proverbs 6:16-19</vt:lpstr>
      <vt:lpstr>Personal integrity Proverbs 6:16-19</vt:lpstr>
      <vt:lpstr>Personal integrity Proverbs 6:16-19</vt:lpstr>
      <vt:lpstr>Conclusions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Scott Harris</cp:lastModifiedBy>
  <cp:revision>51</cp:revision>
  <dcterms:modified xsi:type="dcterms:W3CDTF">2020-10-18T00:09:12Z</dcterms:modified>
</cp:coreProperties>
</file>