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85" r:id="rId2"/>
  </p:sldMasterIdLst>
  <p:notesMasterIdLst>
    <p:notesMasterId r:id="rId39"/>
  </p:notesMasterIdLst>
  <p:sldIdLst>
    <p:sldId id="300" r:id="rId3"/>
    <p:sldId id="260" r:id="rId4"/>
    <p:sldId id="278" r:id="rId5"/>
    <p:sldId id="301" r:id="rId6"/>
    <p:sldId id="302" r:id="rId7"/>
    <p:sldId id="279" r:id="rId8"/>
    <p:sldId id="280" r:id="rId9"/>
    <p:sldId id="303" r:id="rId10"/>
    <p:sldId id="304" r:id="rId11"/>
    <p:sldId id="305" r:id="rId12"/>
    <p:sldId id="306" r:id="rId13"/>
    <p:sldId id="307" r:id="rId14"/>
    <p:sldId id="309" r:id="rId15"/>
    <p:sldId id="308" r:id="rId16"/>
    <p:sldId id="281" r:id="rId17"/>
    <p:sldId id="310" r:id="rId18"/>
    <p:sldId id="311" r:id="rId19"/>
    <p:sldId id="282" r:id="rId20"/>
    <p:sldId id="313" r:id="rId21"/>
    <p:sldId id="312" r:id="rId22"/>
    <p:sldId id="315" r:id="rId23"/>
    <p:sldId id="314" r:id="rId24"/>
    <p:sldId id="283" r:id="rId25"/>
    <p:sldId id="316" r:id="rId26"/>
    <p:sldId id="317" r:id="rId27"/>
    <p:sldId id="318" r:id="rId28"/>
    <p:sldId id="284" r:id="rId29"/>
    <p:sldId id="319" r:id="rId30"/>
    <p:sldId id="320" r:id="rId31"/>
    <p:sldId id="286" r:id="rId32"/>
    <p:sldId id="321" r:id="rId33"/>
    <p:sldId id="322" r:id="rId34"/>
    <p:sldId id="323" r:id="rId35"/>
    <p:sldId id="287" r:id="rId36"/>
    <p:sldId id="324" r:id="rId37"/>
    <p:sldId id="297" r:id="rId3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000066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605" autoAdjust="0"/>
    <p:restoredTop sz="94660" autoAdjust="0"/>
  </p:normalViewPr>
  <p:slideViewPr>
    <p:cSldViewPr>
      <p:cViewPr varScale="1">
        <p:scale>
          <a:sx n="82" d="100"/>
          <a:sy n="82" d="100"/>
        </p:scale>
        <p:origin x="845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heme" Target="theme/them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tableStyles" Target="tableStyles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6D88103-4A33-4D26-A442-B22D5F7E25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677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70C7D83-4E13-48D1-9BCE-55EF0A472180}" type="slidenum">
              <a:rPr lang="en-US" altLang="en-US">
                <a:solidFill>
                  <a:srgbClr val="000000"/>
                </a:solidFill>
              </a:rPr>
              <a:pPr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992919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B98FF6-CD16-4F6B-8ED6-A7079B1E7440}" type="slidenum">
              <a:rPr lang="en-US">
                <a:solidFill>
                  <a:srgbClr val="000000"/>
                </a:solidFill>
                <a:latin typeface="Arial" charset="0"/>
                <a:cs typeface="Arial" charset="0"/>
              </a:rPr>
              <a:pPr/>
              <a:t>10</a:t>
            </a:fld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76363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B98FF6-CD16-4F6B-8ED6-A7079B1E7440}" type="slidenum">
              <a:rPr lang="en-US">
                <a:solidFill>
                  <a:srgbClr val="000000"/>
                </a:solidFill>
                <a:latin typeface="Arial" charset="0"/>
                <a:cs typeface="Arial" charset="0"/>
              </a:rPr>
              <a:pPr/>
              <a:t>11</a:t>
            </a:fld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88966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B98FF6-CD16-4F6B-8ED6-A7079B1E7440}" type="slidenum">
              <a:rPr lang="en-US">
                <a:solidFill>
                  <a:srgbClr val="000000"/>
                </a:solidFill>
                <a:latin typeface="Arial" charset="0"/>
                <a:cs typeface="Arial" charset="0"/>
              </a:rPr>
              <a:pPr/>
              <a:t>12</a:t>
            </a:fld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667347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B98FF6-CD16-4F6B-8ED6-A7079B1E7440}" type="slidenum">
              <a:rPr lang="en-US">
                <a:solidFill>
                  <a:srgbClr val="000000"/>
                </a:solidFill>
                <a:latin typeface="Arial" charset="0"/>
                <a:cs typeface="Arial" charset="0"/>
              </a:rPr>
              <a:pPr/>
              <a:t>13</a:t>
            </a:fld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998055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B98FF6-CD16-4F6B-8ED6-A7079B1E7440}" type="slidenum">
              <a:rPr lang="en-US">
                <a:solidFill>
                  <a:srgbClr val="000000"/>
                </a:solidFill>
                <a:latin typeface="Arial" charset="0"/>
                <a:cs typeface="Arial" charset="0"/>
              </a:rPr>
              <a:pPr/>
              <a:t>14</a:t>
            </a:fld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006519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94602F-10A8-4E92-8405-EF8E49473DCB}" type="slidenum">
              <a:rPr lang="en-US">
                <a:latin typeface="Arial" charset="0"/>
                <a:cs typeface="Arial" charset="0"/>
              </a:rPr>
              <a:pPr/>
              <a:t>15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753553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94602F-10A8-4E92-8405-EF8E49473DCB}" type="slidenum">
              <a:rPr lang="en-US">
                <a:solidFill>
                  <a:srgbClr val="000000"/>
                </a:solidFill>
                <a:latin typeface="Arial" charset="0"/>
                <a:cs typeface="Arial" charset="0"/>
              </a:rPr>
              <a:pPr/>
              <a:t>16</a:t>
            </a:fld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365204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94602F-10A8-4E92-8405-EF8E49473DCB}" type="slidenum">
              <a:rPr lang="en-US">
                <a:solidFill>
                  <a:srgbClr val="000000"/>
                </a:solidFill>
                <a:latin typeface="Arial" charset="0"/>
                <a:cs typeface="Arial" charset="0"/>
              </a:rPr>
              <a:pPr/>
              <a:t>17</a:t>
            </a:fld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626335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53BE002-D934-4F9B-BD37-26B10A87C468}" type="slidenum">
              <a:rPr lang="en-US">
                <a:latin typeface="Arial" charset="0"/>
                <a:cs typeface="Arial" charset="0"/>
              </a:rPr>
              <a:pPr/>
              <a:t>18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013679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53BE002-D934-4F9B-BD37-26B10A87C468}" type="slidenum">
              <a:rPr lang="en-US">
                <a:solidFill>
                  <a:srgbClr val="000000"/>
                </a:solidFill>
                <a:latin typeface="Arial" charset="0"/>
                <a:cs typeface="Arial" charset="0"/>
              </a:rPr>
              <a:pPr/>
              <a:t>19</a:t>
            </a:fld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74396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DF449F-A53A-42CF-B76E-6A26EA47DC39}" type="slidenum">
              <a:rPr lang="en-US">
                <a:latin typeface="Arial" charset="0"/>
                <a:cs typeface="Arial" charset="0"/>
              </a:rPr>
              <a:pPr/>
              <a:t>2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968997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53BE002-D934-4F9B-BD37-26B10A87C468}" type="slidenum">
              <a:rPr lang="en-US">
                <a:solidFill>
                  <a:srgbClr val="000000"/>
                </a:solidFill>
                <a:latin typeface="Arial" charset="0"/>
                <a:cs typeface="Arial" charset="0"/>
              </a:rPr>
              <a:pPr/>
              <a:t>20</a:t>
            </a:fld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304319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53BE002-D934-4F9B-BD37-26B10A87C468}" type="slidenum">
              <a:rPr lang="en-US">
                <a:solidFill>
                  <a:srgbClr val="000000"/>
                </a:solidFill>
                <a:latin typeface="Arial" charset="0"/>
                <a:cs typeface="Arial" charset="0"/>
              </a:rPr>
              <a:pPr/>
              <a:t>21</a:t>
            </a:fld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704798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53BE002-D934-4F9B-BD37-26B10A87C468}" type="slidenum">
              <a:rPr lang="en-US">
                <a:solidFill>
                  <a:srgbClr val="000000"/>
                </a:solidFill>
                <a:latin typeface="Arial" charset="0"/>
                <a:cs typeface="Arial" charset="0"/>
              </a:rPr>
              <a:pPr/>
              <a:t>22</a:t>
            </a:fld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708080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9E712C-C524-4AA0-8630-069F3BFFE159}" type="slidenum">
              <a:rPr lang="en-US">
                <a:latin typeface="Arial" charset="0"/>
                <a:cs typeface="Arial" charset="0"/>
              </a:rPr>
              <a:pPr/>
              <a:t>23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523290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9E712C-C524-4AA0-8630-069F3BFFE159}" type="slidenum">
              <a:rPr lang="en-US">
                <a:solidFill>
                  <a:srgbClr val="000000"/>
                </a:solidFill>
                <a:latin typeface="Arial" charset="0"/>
                <a:cs typeface="Arial" charset="0"/>
              </a:rPr>
              <a:pPr/>
              <a:t>24</a:t>
            </a:fld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040180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F4B6F5A-EC7E-4DD1-A021-80BF2E002FDB}" type="slidenum">
              <a:rPr lang="en-US">
                <a:solidFill>
                  <a:srgbClr val="000000"/>
                </a:solidFill>
                <a:latin typeface="Arial" charset="0"/>
                <a:cs typeface="Arial" charset="0"/>
              </a:rPr>
              <a:pPr/>
              <a:t>25</a:t>
            </a:fld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484664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F4B6F5A-EC7E-4DD1-A021-80BF2E002FDB}" type="slidenum">
              <a:rPr lang="en-US">
                <a:solidFill>
                  <a:srgbClr val="000000"/>
                </a:solidFill>
                <a:latin typeface="Arial" charset="0"/>
                <a:cs typeface="Arial" charset="0"/>
              </a:rPr>
              <a:pPr/>
              <a:t>26</a:t>
            </a:fld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33289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F4B6F5A-EC7E-4DD1-A021-80BF2E002FDB}" type="slidenum">
              <a:rPr lang="en-US">
                <a:latin typeface="Arial" charset="0"/>
                <a:cs typeface="Arial" charset="0"/>
              </a:rPr>
              <a:pPr/>
              <a:t>27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154867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F4B6F5A-EC7E-4DD1-A021-80BF2E002FDB}" type="slidenum">
              <a:rPr lang="en-US">
                <a:solidFill>
                  <a:srgbClr val="000000"/>
                </a:solidFill>
                <a:latin typeface="Arial" charset="0"/>
                <a:cs typeface="Arial" charset="0"/>
              </a:rPr>
              <a:pPr/>
              <a:t>28</a:t>
            </a:fld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696550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F4B6F5A-EC7E-4DD1-A021-80BF2E002FDB}" type="slidenum">
              <a:rPr lang="en-US">
                <a:solidFill>
                  <a:srgbClr val="000000"/>
                </a:solidFill>
                <a:latin typeface="Arial" charset="0"/>
                <a:cs typeface="Arial" charset="0"/>
              </a:rPr>
              <a:pPr/>
              <a:t>29</a:t>
            </a:fld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07975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0B4F2F7-0DFB-4120-862F-818C28D8522B}" type="slidenum">
              <a:rPr lang="en-US">
                <a:latin typeface="Arial" charset="0"/>
                <a:cs typeface="Arial" charset="0"/>
              </a:rPr>
              <a:pPr/>
              <a:t>3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598368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ACD5545-88FC-4DF9-998B-C25C7438AEEC}" type="slidenum">
              <a:rPr lang="en-US">
                <a:latin typeface="Arial" charset="0"/>
                <a:cs typeface="Arial" charset="0"/>
              </a:rPr>
              <a:pPr/>
              <a:t>30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396400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ACD5545-88FC-4DF9-998B-C25C7438AEEC}" type="slidenum">
              <a:rPr lang="en-US">
                <a:solidFill>
                  <a:srgbClr val="000000"/>
                </a:solidFill>
                <a:latin typeface="Arial" charset="0"/>
                <a:cs typeface="Arial" charset="0"/>
              </a:rPr>
              <a:pPr/>
              <a:t>31</a:t>
            </a:fld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280807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ACD5545-88FC-4DF9-998B-C25C7438AEEC}" type="slidenum">
              <a:rPr lang="en-US">
                <a:solidFill>
                  <a:srgbClr val="000000"/>
                </a:solidFill>
                <a:latin typeface="Arial" charset="0"/>
                <a:cs typeface="Arial" charset="0"/>
              </a:rPr>
              <a:pPr/>
              <a:t>32</a:t>
            </a:fld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241992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ACD5545-88FC-4DF9-998B-C25C7438AEEC}" type="slidenum">
              <a:rPr lang="en-US">
                <a:solidFill>
                  <a:srgbClr val="000000"/>
                </a:solidFill>
                <a:latin typeface="Arial" charset="0"/>
                <a:cs typeface="Arial" charset="0"/>
              </a:rPr>
              <a:pPr/>
              <a:t>33</a:t>
            </a:fld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268888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4AA78A-2124-4ED0-A47E-04C8D23D2C62}" type="slidenum">
              <a:rPr lang="en-US">
                <a:latin typeface="Arial" charset="0"/>
                <a:cs typeface="Arial" charset="0"/>
              </a:rPr>
              <a:pPr/>
              <a:t>34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64303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4AA78A-2124-4ED0-A47E-04C8D23D2C62}" type="slidenum">
              <a:rPr lang="en-US">
                <a:solidFill>
                  <a:srgbClr val="000000"/>
                </a:solidFill>
                <a:latin typeface="Arial" charset="0"/>
                <a:cs typeface="Arial" charset="0"/>
              </a:rPr>
              <a:pPr/>
              <a:t>35</a:t>
            </a:fld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0289701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1DEE7C-6ABF-40FA-A796-9C74B043DF6E}" type="slidenum">
              <a:rPr lang="en-US">
                <a:latin typeface="Arial" charset="0"/>
                <a:cs typeface="Arial" charset="0"/>
              </a:rPr>
              <a:pPr/>
              <a:t>36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50536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0B4F2F7-0DFB-4120-862F-818C28D8522B}" type="slidenum">
              <a:rPr lang="en-US">
                <a:solidFill>
                  <a:srgbClr val="000000"/>
                </a:solidFill>
                <a:latin typeface="Arial" charset="0"/>
                <a:cs typeface="Arial" charset="0"/>
              </a:rPr>
              <a:pPr/>
              <a:t>4</a:t>
            </a:fld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48400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79D3D4-5A84-4761-96B0-EFE9BF8F71CD}" type="slidenum">
              <a:rPr lang="en-US">
                <a:solidFill>
                  <a:srgbClr val="000000"/>
                </a:solidFill>
                <a:latin typeface="Arial" charset="0"/>
                <a:cs typeface="Arial" charset="0"/>
              </a:rPr>
              <a:pPr/>
              <a:t>5</a:t>
            </a:fld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28978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79D3D4-5A84-4761-96B0-EFE9BF8F71CD}" type="slidenum">
              <a:rPr lang="en-US">
                <a:latin typeface="Arial" charset="0"/>
                <a:cs typeface="Arial" charset="0"/>
              </a:rPr>
              <a:pPr/>
              <a:t>6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82391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B98FF6-CD16-4F6B-8ED6-A7079B1E7440}" type="slidenum">
              <a:rPr lang="en-US">
                <a:latin typeface="Arial" charset="0"/>
                <a:cs typeface="Arial" charset="0"/>
              </a:rPr>
              <a:pPr/>
              <a:t>7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58408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B98FF6-CD16-4F6B-8ED6-A7079B1E7440}" type="slidenum">
              <a:rPr lang="en-US">
                <a:solidFill>
                  <a:srgbClr val="000000"/>
                </a:solidFill>
                <a:latin typeface="Arial" charset="0"/>
                <a:cs typeface="Arial" charset="0"/>
              </a:rPr>
              <a:pPr/>
              <a:t>8</a:t>
            </a:fld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35881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B98FF6-CD16-4F6B-8ED6-A7079B1E7440}" type="slidenum">
              <a:rPr lang="en-US">
                <a:solidFill>
                  <a:srgbClr val="000000"/>
                </a:solidFill>
                <a:latin typeface="Arial" charset="0"/>
                <a:cs typeface="Arial" charset="0"/>
              </a:rPr>
              <a:pPr/>
              <a:t>9</a:t>
            </a:fld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04310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4192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2229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099397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2414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3436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3053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28902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19696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462343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77780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263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21360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57200" y="228600"/>
            <a:ext cx="8240713" cy="2468563"/>
          </a:xfrm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  <p:sp>
        <p:nvSpPr>
          <p:cNvPr id="4099" name="TextBox 1"/>
          <p:cNvSpPr txBox="1">
            <a:spLocks noChangeArrowheads="1"/>
          </p:cNvSpPr>
          <p:nvPr/>
        </p:nvSpPr>
        <p:spPr bwMode="auto">
          <a:xfrm>
            <a:off x="187325" y="3200400"/>
            <a:ext cx="8780463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3600" b="1" smtClean="0">
                <a:solidFill>
                  <a:srgbClr val="FFFFFF"/>
                </a:solidFill>
              </a:rPr>
              <a:t>Download notes at:</a:t>
            </a:r>
          </a:p>
          <a:p>
            <a:pPr algn="ctr"/>
            <a:r>
              <a:rPr lang="en-US" altLang="en-US" sz="4400" b="1" smtClean="0">
                <a:solidFill>
                  <a:srgbClr val="FFFFFF"/>
                </a:solidFill>
              </a:rPr>
              <a:t>GraceBibleNY.org/hermeneutics</a:t>
            </a:r>
          </a:p>
        </p:txBody>
      </p:sp>
    </p:spTree>
    <p:extLst>
      <p:ext uri="{BB962C8B-B14F-4D97-AF65-F5344CB8AC3E}">
        <p14:creationId xmlns:p14="http://schemas.microsoft.com/office/powerpoint/2010/main" val="25048587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10799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sz="3600" b="1" u="sng" dirty="0">
                <a:solidFill>
                  <a:srgbClr val="A0D0FF"/>
                </a:solidFill>
                <a:latin typeface="Arial Narrow" pitchFamily="34" charset="0"/>
              </a:rPr>
              <a:t>Rule 4 </a:t>
            </a:r>
            <a:r>
              <a:rPr lang="en-US" sz="3600" b="1" u="sng" dirty="0" smtClean="0">
                <a:solidFill>
                  <a:srgbClr val="A0D0FF"/>
                </a:solidFill>
                <a:latin typeface="Arial Narrow" pitchFamily="34" charset="0"/>
              </a:rPr>
              <a:t>– Page 231</a:t>
            </a:r>
            <a:br>
              <a:rPr lang="en-US" sz="3600" b="1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u="sng" dirty="0" smtClean="0">
                <a:solidFill>
                  <a:srgbClr val="FFFF99"/>
                </a:solidFill>
                <a:latin typeface="Arial Narrow" pitchFamily="34" charset="0"/>
              </a:rPr>
              <a:t>Meditate on Matthew 5:27-48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07996"/>
            <a:ext cx="9144000" cy="5750005"/>
          </a:xfrm>
          <a:noFill/>
        </p:spPr>
        <p:txBody>
          <a:bodyPr/>
          <a:lstStyle/>
          <a:p>
            <a:pPr marL="457200" indent="-457200" eaLnBrk="1" hangingPunct="1">
              <a:spcBef>
                <a:spcPts val="600"/>
              </a:spcBef>
              <a:buFont typeface="+mj-lt"/>
              <a:buAutoNum type="alphaLcPeriod" startAt="2"/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What did Jesus say were the positions of the people on these issues?</a:t>
            </a:r>
          </a:p>
          <a:p>
            <a:pPr marL="860425" lvl="1" indent="-458788" eaLnBrk="1" hangingPunct="1">
              <a:spcBef>
                <a:spcPts val="600"/>
              </a:spcBef>
              <a:buFont typeface="+mj-lt"/>
              <a:buAutoNum type="romanUcPeriod"/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Adultery </a:t>
            </a:r>
            <a:r>
              <a:rPr lang="en-US" sz="3200" b="1" dirty="0">
                <a:solidFill>
                  <a:srgbClr val="FFFFFF"/>
                </a:solidFill>
                <a:latin typeface="Arial Narrow" pitchFamily="34" charset="0"/>
              </a:rPr>
              <a:t>was only an outward act and divorce was fine as long as the paper work was done</a:t>
            </a:r>
          </a:p>
          <a:p>
            <a:pPr marL="860425" lvl="1" indent="-458788" eaLnBrk="1" hangingPunct="1">
              <a:spcBef>
                <a:spcPts val="600"/>
              </a:spcBef>
              <a:buFont typeface="+mj-lt"/>
              <a:buAutoNum type="romanUcPeriod"/>
            </a:pPr>
            <a:r>
              <a:rPr lang="en-US" sz="3200" b="1" dirty="0">
                <a:solidFill>
                  <a:srgbClr val="FFFFFF"/>
                </a:solidFill>
                <a:latin typeface="Arial Narrow" pitchFamily="34" charset="0"/>
              </a:rPr>
              <a:t>V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ows </a:t>
            </a:r>
            <a:r>
              <a:rPr lang="en-US" sz="3200" b="1" dirty="0">
                <a:solidFill>
                  <a:srgbClr val="FFFFFF"/>
                </a:solidFill>
                <a:latin typeface="Arial Narrow" pitchFamily="34" charset="0"/>
              </a:rPr>
              <a:t>do not really have to be kept</a:t>
            </a:r>
          </a:p>
          <a:p>
            <a:pPr marL="860425" lvl="1" indent="-458788" eaLnBrk="1" hangingPunct="1">
              <a:spcBef>
                <a:spcPts val="600"/>
              </a:spcBef>
              <a:buFont typeface="+mj-lt"/>
              <a:buAutoNum type="romanUcPeriod"/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Revenge </a:t>
            </a:r>
            <a:r>
              <a:rPr lang="en-US" sz="3200" b="1" dirty="0">
                <a:solidFill>
                  <a:srgbClr val="FFFFFF"/>
                </a:solidFill>
                <a:latin typeface="Arial Narrow" pitchFamily="34" charset="0"/>
              </a:rPr>
              <a:t>was proper - and especially against enemies. </a:t>
            </a:r>
            <a:endParaRPr lang="en-US" sz="3200" b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5800466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10799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sz="3600" b="1" u="sng" dirty="0">
                <a:solidFill>
                  <a:srgbClr val="A0D0FF"/>
                </a:solidFill>
                <a:latin typeface="Arial Narrow" pitchFamily="34" charset="0"/>
              </a:rPr>
              <a:t>Rule 4 </a:t>
            </a:r>
            <a:r>
              <a:rPr lang="en-US" sz="3600" b="1" u="sng" dirty="0" smtClean="0">
                <a:solidFill>
                  <a:srgbClr val="A0D0FF"/>
                </a:solidFill>
                <a:latin typeface="Arial Narrow" pitchFamily="34" charset="0"/>
              </a:rPr>
              <a:t>– Page 231</a:t>
            </a:r>
            <a:br>
              <a:rPr lang="en-US" sz="3600" b="1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u="sng" dirty="0" smtClean="0">
                <a:solidFill>
                  <a:srgbClr val="FFFF99"/>
                </a:solidFill>
                <a:latin typeface="Arial Narrow" pitchFamily="34" charset="0"/>
              </a:rPr>
              <a:t>Meditate on Matthew 5:27-48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19201"/>
            <a:ext cx="9144000" cy="5638800"/>
          </a:xfrm>
          <a:noFill/>
        </p:spPr>
        <p:txBody>
          <a:bodyPr/>
          <a:lstStyle/>
          <a:p>
            <a:pPr marL="514350" indent="-514350" eaLnBrk="1" hangingPunct="1">
              <a:spcBef>
                <a:spcPts val="600"/>
              </a:spcBef>
              <a:buFont typeface="+mj-lt"/>
              <a:buAutoNum type="alphaLcPeriod" startAt="3"/>
            </a:pPr>
            <a:r>
              <a:rPr lang="en-US" sz="3200" b="1" dirty="0">
                <a:solidFill>
                  <a:srgbClr val="FFFFFF"/>
                </a:solidFill>
                <a:latin typeface="Arial Narrow" pitchFamily="34" charset="0"/>
              </a:rPr>
              <a:t>What did Jesus say were God’s positions? </a:t>
            </a:r>
          </a:p>
          <a:p>
            <a:pPr marL="746125" lvl="1" indent="-457200" eaLnBrk="1" hangingPunct="1">
              <a:spcBef>
                <a:spcPts val="600"/>
              </a:spcBef>
              <a:buFont typeface="+mj-lt"/>
              <a:buAutoNum type="romanLcPeriod"/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 </a:t>
            </a:r>
            <a:endParaRPr lang="en-US" sz="3200" b="1" dirty="0">
              <a:solidFill>
                <a:srgbClr val="FFFFFF"/>
              </a:solidFill>
              <a:latin typeface="Arial Narrow" pitchFamily="34" charset="0"/>
            </a:endParaRPr>
          </a:p>
          <a:p>
            <a:pPr marL="746125" lvl="1" indent="-457200" eaLnBrk="1" hangingPunct="1">
              <a:spcBef>
                <a:spcPts val="600"/>
              </a:spcBef>
              <a:buFont typeface="+mj-lt"/>
              <a:buAutoNum type="romanLcPeriod"/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 </a:t>
            </a:r>
          </a:p>
          <a:p>
            <a:pPr marL="746125" lvl="1" indent="-457200" eaLnBrk="1" hangingPunct="1">
              <a:spcBef>
                <a:spcPts val="600"/>
              </a:spcBef>
              <a:buFont typeface="+mj-lt"/>
              <a:buAutoNum type="romanLcPeriod"/>
            </a:pPr>
            <a:r>
              <a:rPr lang="en-US" sz="3200" b="1" dirty="0">
                <a:solidFill>
                  <a:srgbClr val="FFFFFF"/>
                </a:solidFill>
                <a:latin typeface="Arial Narrow" pitchFamily="34" charset="0"/>
              </a:rPr>
              <a:t> 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96867684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10799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sz="3600" b="1" u="sng" dirty="0">
                <a:solidFill>
                  <a:srgbClr val="A0D0FF"/>
                </a:solidFill>
                <a:latin typeface="Arial Narrow" pitchFamily="34" charset="0"/>
              </a:rPr>
              <a:t>Rule 4 </a:t>
            </a:r>
            <a:r>
              <a:rPr lang="en-US" sz="3600" b="1" u="sng" dirty="0" smtClean="0">
                <a:solidFill>
                  <a:srgbClr val="A0D0FF"/>
                </a:solidFill>
                <a:latin typeface="Arial Narrow" pitchFamily="34" charset="0"/>
              </a:rPr>
              <a:t>– Page 231</a:t>
            </a:r>
            <a:br>
              <a:rPr lang="en-US" sz="3600" b="1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u="sng" dirty="0" smtClean="0">
                <a:solidFill>
                  <a:srgbClr val="FFFF99"/>
                </a:solidFill>
                <a:latin typeface="Arial Narrow" pitchFamily="34" charset="0"/>
              </a:rPr>
              <a:t>Meditate on Matthew 5:27-48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19201"/>
            <a:ext cx="9144000" cy="5638800"/>
          </a:xfrm>
          <a:noFill/>
        </p:spPr>
        <p:txBody>
          <a:bodyPr/>
          <a:lstStyle/>
          <a:p>
            <a:pPr marL="514350" indent="-514350" eaLnBrk="1" hangingPunct="1">
              <a:spcBef>
                <a:spcPts val="600"/>
              </a:spcBef>
              <a:buFont typeface="+mj-lt"/>
              <a:buAutoNum type="alphaLcPeriod" startAt="3"/>
            </a:pPr>
            <a:r>
              <a:rPr lang="en-US" sz="3200" b="1" dirty="0">
                <a:solidFill>
                  <a:srgbClr val="FFFFFF"/>
                </a:solidFill>
                <a:latin typeface="Arial Narrow" pitchFamily="34" charset="0"/>
              </a:rPr>
              <a:t>What did Jesus say were God’s positions? </a:t>
            </a:r>
          </a:p>
          <a:p>
            <a:pPr marL="746125" lvl="1" indent="-457200" eaLnBrk="1" hangingPunct="1">
              <a:spcBef>
                <a:spcPts val="600"/>
              </a:spcBef>
              <a:buFont typeface="+mj-lt"/>
              <a:buAutoNum type="romanLcPeriod"/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Adultery </a:t>
            </a:r>
            <a:r>
              <a:rPr lang="en-US" sz="3200" b="1" dirty="0">
                <a:solidFill>
                  <a:srgbClr val="FFFFFF"/>
                </a:solidFill>
                <a:latin typeface="Arial Narrow" pitchFamily="34" charset="0"/>
              </a:rPr>
              <a:t>is a matter of the heart &amp; divorce increases adultery</a:t>
            </a:r>
          </a:p>
          <a:p>
            <a:pPr marL="746125" lvl="1" indent="-457200" eaLnBrk="1" hangingPunct="1">
              <a:spcBef>
                <a:spcPts val="600"/>
              </a:spcBef>
              <a:buFont typeface="+mj-lt"/>
              <a:buAutoNum type="romanLcPeriod"/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God </a:t>
            </a:r>
            <a:r>
              <a:rPr lang="en-US" sz="3200" b="1" dirty="0">
                <a:solidFill>
                  <a:srgbClr val="FFFFFF"/>
                </a:solidFill>
                <a:latin typeface="Arial Narrow" pitchFamily="34" charset="0"/>
              </a:rPr>
              <a:t>will hold us accountable to all our promises</a:t>
            </a:r>
            <a:endParaRPr lang="en-US" sz="32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marL="746125" lvl="1" indent="-457200" eaLnBrk="1" hangingPunct="1">
              <a:spcBef>
                <a:spcPts val="600"/>
              </a:spcBef>
              <a:buFont typeface="+mj-lt"/>
              <a:buAutoNum type="romanLcPeriod"/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 </a:t>
            </a:r>
            <a:r>
              <a:rPr lang="en-US" sz="3200" b="1" dirty="0">
                <a:solidFill>
                  <a:srgbClr val="FFFFFF"/>
                </a:solidFill>
                <a:latin typeface="Arial Narrow" pitchFamily="34" charset="0"/>
              </a:rPr>
              <a:t>Vengeance belongs to the God &amp; we are to love even our enemies</a:t>
            </a:r>
            <a:endParaRPr lang="en-US" sz="3200" b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895812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10799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sz="3600" b="1" u="sng" dirty="0">
                <a:solidFill>
                  <a:srgbClr val="A0D0FF"/>
                </a:solidFill>
                <a:latin typeface="Arial Narrow" pitchFamily="34" charset="0"/>
              </a:rPr>
              <a:t>Rule 4 </a:t>
            </a:r>
            <a:r>
              <a:rPr lang="en-US" sz="3600" b="1" u="sng" dirty="0" smtClean="0">
                <a:solidFill>
                  <a:srgbClr val="A0D0FF"/>
                </a:solidFill>
                <a:latin typeface="Arial Narrow" pitchFamily="34" charset="0"/>
              </a:rPr>
              <a:t>– Page 231</a:t>
            </a:r>
            <a:br>
              <a:rPr lang="en-US" sz="3600" b="1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u="sng" dirty="0" smtClean="0">
                <a:solidFill>
                  <a:srgbClr val="FFFF99"/>
                </a:solidFill>
                <a:latin typeface="Arial Narrow" pitchFamily="34" charset="0"/>
              </a:rPr>
              <a:t>Meditate on Matthew 5:27-48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19201"/>
            <a:ext cx="9144000" cy="5638800"/>
          </a:xfrm>
          <a:noFill/>
        </p:spPr>
        <p:txBody>
          <a:bodyPr/>
          <a:lstStyle/>
          <a:p>
            <a:pPr marL="514350" indent="-514350" eaLnBrk="1" hangingPunct="1">
              <a:spcBef>
                <a:spcPts val="600"/>
              </a:spcBef>
              <a:buFont typeface="+mj-lt"/>
              <a:buAutoNum type="alphaLcPeriod" startAt="4"/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In light of Rule Four, why do you think there were differences between how Jesus saw the issues and how the people saw them? </a:t>
            </a:r>
            <a:endParaRPr lang="en-US" sz="3200" b="1" dirty="0">
              <a:solidFill>
                <a:srgbClr val="FFFFFF"/>
              </a:solidFill>
              <a:latin typeface="Arial Narrow" pitchFamily="34" charset="0"/>
            </a:endParaRPr>
          </a:p>
          <a:p>
            <a:pPr marL="288925" lvl="1" indent="0" eaLnBrk="1" hangingPunct="1">
              <a:spcBef>
                <a:spcPts val="600"/>
              </a:spcBef>
              <a:buNone/>
            </a:pPr>
            <a:endParaRPr lang="en-US" sz="3200" b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9716295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10799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sz="3600" b="1" u="sng" dirty="0">
                <a:solidFill>
                  <a:srgbClr val="A0D0FF"/>
                </a:solidFill>
                <a:latin typeface="Arial Narrow" pitchFamily="34" charset="0"/>
              </a:rPr>
              <a:t>Rule 4 </a:t>
            </a:r>
            <a:r>
              <a:rPr lang="en-US" sz="3600" b="1" u="sng" dirty="0" smtClean="0">
                <a:solidFill>
                  <a:srgbClr val="A0D0FF"/>
                </a:solidFill>
                <a:latin typeface="Arial Narrow" pitchFamily="34" charset="0"/>
              </a:rPr>
              <a:t>– Page 231</a:t>
            </a:r>
            <a:br>
              <a:rPr lang="en-US" sz="3600" b="1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u="sng" dirty="0" smtClean="0">
                <a:solidFill>
                  <a:srgbClr val="FFFF99"/>
                </a:solidFill>
                <a:latin typeface="Arial Narrow" pitchFamily="34" charset="0"/>
              </a:rPr>
              <a:t>Meditate on Matthew 5:27-48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19201"/>
            <a:ext cx="9144000" cy="5638800"/>
          </a:xfrm>
          <a:noFill/>
        </p:spPr>
        <p:txBody>
          <a:bodyPr/>
          <a:lstStyle/>
          <a:p>
            <a:pPr marL="514350" indent="-514350" eaLnBrk="1" hangingPunct="1">
              <a:spcBef>
                <a:spcPts val="600"/>
              </a:spcBef>
              <a:buFont typeface="+mj-lt"/>
              <a:buAutoNum type="alphaLcPeriod" startAt="4"/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In light of Rule Four, why do you think there were differences between how Jesus saw the issues and how the people saw them? </a:t>
            </a:r>
            <a:endParaRPr lang="en-US" sz="3200" b="1" dirty="0">
              <a:solidFill>
                <a:srgbClr val="FFFFFF"/>
              </a:solidFill>
              <a:latin typeface="Arial Narrow" pitchFamily="34" charset="0"/>
            </a:endParaRPr>
          </a:p>
          <a:p>
            <a:pPr marL="288925" lvl="1" indent="0" eaLnBrk="1" hangingPunct="1">
              <a:spcBef>
                <a:spcPts val="600"/>
              </a:spcBef>
              <a:buNone/>
            </a:pPr>
            <a:r>
              <a:rPr lang="en-US" sz="3200" b="1" i="1" dirty="0" smtClean="0">
                <a:solidFill>
                  <a:srgbClr val="FFFFFF"/>
                </a:solidFill>
                <a:latin typeface="Arial Narrow" pitchFamily="34" charset="0"/>
              </a:rPr>
              <a:t>The people perverted the Mosaic Law (Deut. 24:1-4) so that they could continue the pursuit of sin while claiming to be righteous</a:t>
            </a:r>
          </a:p>
        </p:txBody>
      </p:sp>
    </p:spTree>
    <p:extLst>
      <p:ext uri="{BB962C8B-B14F-4D97-AF65-F5344CB8AC3E}">
        <p14:creationId xmlns:p14="http://schemas.microsoft.com/office/powerpoint/2010/main" val="4048398248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-29547" y="0"/>
            <a:ext cx="9144000" cy="2215991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sz="3600" b="1" u="sng" dirty="0">
                <a:solidFill>
                  <a:srgbClr val="A0D0FF"/>
                </a:solidFill>
                <a:latin typeface="Arial Narrow" pitchFamily="34" charset="0"/>
              </a:rPr>
              <a:t>Rule 4 – Page </a:t>
            </a:r>
            <a:r>
              <a:rPr lang="en-US" sz="3600" b="1" u="sng" dirty="0" smtClean="0">
                <a:solidFill>
                  <a:srgbClr val="A0D0FF"/>
                </a:solidFill>
                <a:latin typeface="Arial Narrow" pitchFamily="34" charset="0"/>
              </a:rPr>
              <a:t>232</a:t>
            </a:r>
            <a:r>
              <a:rPr lang="en-US" sz="3600" b="1" u="sng" dirty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sz="3600" b="1" u="sng" dirty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u="sng" dirty="0" smtClean="0">
                <a:solidFill>
                  <a:srgbClr val="FFFF99"/>
                </a:solidFill>
                <a:latin typeface="Arial Narrow" pitchFamily="34" charset="0"/>
              </a:rPr>
              <a:t>2. Speaking in tongues &amp; deficit spending are two illustrations of how people interpret the Bible in the light of their own experience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2286000"/>
            <a:ext cx="9144000" cy="4572000"/>
          </a:xfrm>
          <a:noFill/>
        </p:spPr>
        <p:txBody>
          <a:bodyPr/>
          <a:lstStyle/>
          <a:p>
            <a:pPr marL="514350" indent="-514350" eaLnBrk="1" hangingPunct="1">
              <a:buFont typeface="+mj-lt"/>
              <a:buAutoNum type="alphaLcPeriod"/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Give a different example of your doing the same thing</a:t>
            </a:r>
          </a:p>
          <a:p>
            <a:pPr marL="514350" indent="-514350" eaLnBrk="1" hangingPunct="1">
              <a:buFont typeface="+mj-lt"/>
              <a:buAutoNum type="alphaLcPeriod"/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Give two additional examples of your observing it happening in the life of the church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-29547" y="0"/>
            <a:ext cx="9144000" cy="2215991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sz="3600" b="1" u="sng" dirty="0">
                <a:solidFill>
                  <a:srgbClr val="A0D0FF"/>
                </a:solidFill>
                <a:latin typeface="Arial Narrow" pitchFamily="34" charset="0"/>
              </a:rPr>
              <a:t>Rule 4 – Page </a:t>
            </a:r>
            <a:r>
              <a:rPr lang="en-US" sz="3600" b="1" u="sng" dirty="0" smtClean="0">
                <a:solidFill>
                  <a:srgbClr val="A0D0FF"/>
                </a:solidFill>
                <a:latin typeface="Arial Narrow" pitchFamily="34" charset="0"/>
              </a:rPr>
              <a:t>232</a:t>
            </a:r>
            <a:r>
              <a:rPr lang="en-US" sz="3600" b="1" u="sng" dirty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sz="3600" b="1" u="sng" dirty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u="sng" dirty="0">
                <a:solidFill>
                  <a:srgbClr val="FFFF99"/>
                </a:solidFill>
                <a:latin typeface="Arial Narrow" pitchFamily="34" charset="0"/>
              </a:rPr>
              <a:t>3</a:t>
            </a:r>
            <a:r>
              <a:rPr lang="en-US" sz="3600" b="1" u="sng" dirty="0" smtClean="0">
                <a:solidFill>
                  <a:srgbClr val="FFFF99"/>
                </a:solidFill>
                <a:latin typeface="Arial Narrow" pitchFamily="34" charset="0"/>
              </a:rPr>
              <a:t>. Personal experience is an important part </a:t>
            </a:r>
            <a:br>
              <a:rPr lang="en-US" sz="3600" b="1" u="sng" dirty="0" smtClean="0">
                <a:solidFill>
                  <a:srgbClr val="FFFF99"/>
                </a:solidFill>
                <a:latin typeface="Arial Narrow" pitchFamily="34" charset="0"/>
              </a:rPr>
            </a:br>
            <a:r>
              <a:rPr lang="en-US" sz="3600" b="1" u="sng" dirty="0" smtClean="0">
                <a:solidFill>
                  <a:srgbClr val="FFFF99"/>
                </a:solidFill>
                <a:latin typeface="Arial Narrow" pitchFamily="34" charset="0"/>
              </a:rPr>
              <a:t>of the Christian Life. Name three areas </a:t>
            </a:r>
            <a:br>
              <a:rPr lang="en-US" sz="3600" b="1" u="sng" dirty="0" smtClean="0">
                <a:solidFill>
                  <a:srgbClr val="FFFF99"/>
                </a:solidFill>
                <a:latin typeface="Arial Narrow" pitchFamily="34" charset="0"/>
              </a:rPr>
            </a:br>
            <a:r>
              <a:rPr lang="en-US" sz="3600" b="1" u="sng" dirty="0" smtClean="0">
                <a:solidFill>
                  <a:srgbClr val="FFFF99"/>
                </a:solidFill>
                <a:latin typeface="Arial Narrow" pitchFamily="34" charset="0"/>
              </a:rPr>
              <a:t>in which you feel it has validity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2286000"/>
            <a:ext cx="9144000" cy="4572000"/>
          </a:xfrm>
          <a:noFill/>
        </p:spPr>
        <p:txBody>
          <a:bodyPr/>
          <a:lstStyle/>
          <a:p>
            <a:pPr marL="514350" indent="-514350" eaLnBrk="1" hangingPunct="1">
              <a:buFont typeface="+mj-lt"/>
              <a:buAutoNum type="alphaLcPeriod"/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 </a:t>
            </a:r>
          </a:p>
          <a:p>
            <a:pPr marL="514350" indent="-514350" eaLnBrk="1" hangingPunct="1">
              <a:buFont typeface="+mj-lt"/>
              <a:buAutoNum type="alphaLcPeriod"/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 </a:t>
            </a:r>
          </a:p>
          <a:p>
            <a:pPr marL="514350" indent="-514350" eaLnBrk="1" hangingPunct="1">
              <a:buFont typeface="+mj-lt"/>
              <a:buAutoNum type="alphaLcPeriod"/>
            </a:pPr>
            <a:r>
              <a:rPr lang="en-US" sz="3200" b="1" dirty="0">
                <a:solidFill>
                  <a:srgbClr val="FFFFFF"/>
                </a:solidFill>
                <a:latin typeface="Arial Narrow" pitchFamily="34" charset="0"/>
              </a:rPr>
              <a:t> </a:t>
            </a:r>
            <a:endParaRPr lang="en-US" sz="3200" b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7878794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-29547" y="0"/>
            <a:ext cx="9144000" cy="2215991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sz="3600" b="1" u="sng" dirty="0">
                <a:solidFill>
                  <a:srgbClr val="A0D0FF"/>
                </a:solidFill>
                <a:latin typeface="Arial Narrow" pitchFamily="34" charset="0"/>
              </a:rPr>
              <a:t>Rule 4 – Page </a:t>
            </a:r>
            <a:r>
              <a:rPr lang="en-US" sz="3600" b="1" u="sng" dirty="0" smtClean="0">
                <a:solidFill>
                  <a:srgbClr val="A0D0FF"/>
                </a:solidFill>
                <a:latin typeface="Arial Narrow" pitchFamily="34" charset="0"/>
              </a:rPr>
              <a:t>232</a:t>
            </a:r>
            <a:r>
              <a:rPr lang="en-US" sz="3600" b="1" u="sng" dirty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sz="3600" b="1" u="sng" dirty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u="sng" dirty="0">
                <a:solidFill>
                  <a:srgbClr val="FFFF99"/>
                </a:solidFill>
                <a:latin typeface="Arial Narrow" pitchFamily="34" charset="0"/>
              </a:rPr>
              <a:t>3</a:t>
            </a:r>
            <a:r>
              <a:rPr lang="en-US" sz="3600" b="1" u="sng" dirty="0" smtClean="0">
                <a:solidFill>
                  <a:srgbClr val="FFFF99"/>
                </a:solidFill>
                <a:latin typeface="Arial Narrow" pitchFamily="34" charset="0"/>
              </a:rPr>
              <a:t>. Personal experience is an important part </a:t>
            </a:r>
            <a:br>
              <a:rPr lang="en-US" sz="3600" b="1" u="sng" dirty="0" smtClean="0">
                <a:solidFill>
                  <a:srgbClr val="FFFF99"/>
                </a:solidFill>
                <a:latin typeface="Arial Narrow" pitchFamily="34" charset="0"/>
              </a:rPr>
            </a:br>
            <a:r>
              <a:rPr lang="en-US" sz="3600" b="1" u="sng" dirty="0" smtClean="0">
                <a:solidFill>
                  <a:srgbClr val="FFFF99"/>
                </a:solidFill>
                <a:latin typeface="Arial Narrow" pitchFamily="34" charset="0"/>
              </a:rPr>
              <a:t>of the Christian Life. Name three areas </a:t>
            </a:r>
            <a:br>
              <a:rPr lang="en-US" sz="3600" b="1" u="sng" dirty="0" smtClean="0">
                <a:solidFill>
                  <a:srgbClr val="FFFF99"/>
                </a:solidFill>
                <a:latin typeface="Arial Narrow" pitchFamily="34" charset="0"/>
              </a:rPr>
            </a:br>
            <a:r>
              <a:rPr lang="en-US" sz="3600" b="1" u="sng" dirty="0" smtClean="0">
                <a:solidFill>
                  <a:srgbClr val="FFFF99"/>
                </a:solidFill>
                <a:latin typeface="Arial Narrow" pitchFamily="34" charset="0"/>
              </a:rPr>
              <a:t>in which you feel it has validity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2286000"/>
            <a:ext cx="9144000" cy="4572000"/>
          </a:xfrm>
          <a:noFill/>
        </p:spPr>
        <p:txBody>
          <a:bodyPr/>
          <a:lstStyle/>
          <a:p>
            <a:pPr marL="514350" indent="-514350" eaLnBrk="1" hangingPunct="1">
              <a:buFont typeface="+mj-lt"/>
              <a:buAutoNum type="alphaLcPeriod"/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Assurance of Salvation  - sense of Spirit (Rom. 8). Changed life – 1 John</a:t>
            </a:r>
          </a:p>
          <a:p>
            <a:pPr marL="514350" indent="-514350" eaLnBrk="1" hangingPunct="1">
              <a:buFont typeface="+mj-lt"/>
              <a:buAutoNum type="alphaLcPeriod"/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Drawing closer to God – Maturing – James 1, Rom 5 </a:t>
            </a:r>
          </a:p>
          <a:p>
            <a:pPr marL="514350" indent="-514350" eaLnBrk="1" hangingPunct="1">
              <a:buFont typeface="+mj-lt"/>
              <a:buAutoNum type="alphaLcPeriod"/>
            </a:pPr>
            <a:r>
              <a:rPr lang="en-US" sz="3200" b="1" dirty="0">
                <a:solidFill>
                  <a:srgbClr val="FFFFFF"/>
                </a:solidFill>
                <a:latin typeface="Arial Narrow" pitchFamily="34" charset="0"/>
              </a:rPr>
              <a:t> 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Validating what has already been stated in the Scriptures as true</a:t>
            </a:r>
          </a:p>
        </p:txBody>
      </p:sp>
    </p:spTree>
    <p:extLst>
      <p:ext uri="{BB962C8B-B14F-4D97-AF65-F5344CB8AC3E}">
        <p14:creationId xmlns:p14="http://schemas.microsoft.com/office/powerpoint/2010/main" val="2624592653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55399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sz="3600" b="1" u="sng" dirty="0" smtClean="0">
                <a:solidFill>
                  <a:srgbClr val="A0D0FF"/>
                </a:solidFill>
                <a:latin typeface="Arial Narrow" pitchFamily="34" charset="0"/>
              </a:rPr>
              <a:t>Rule 5 – Page 233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85800"/>
            <a:ext cx="9144000" cy="6172199"/>
          </a:xfrm>
          <a:noFill/>
        </p:spPr>
        <p:txBody>
          <a:bodyPr/>
          <a:lstStyle/>
          <a:p>
            <a:pPr marL="344488" indent="-344488" eaLnBrk="1" hangingPunct="1">
              <a:buFont typeface="+mj-lt"/>
              <a:buAutoNum type="arabicPeriod"/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In light of Jesus example, what is our obligation toward Mark 1:35?</a:t>
            </a:r>
          </a:p>
          <a:p>
            <a:pPr lvl="1" indent="-177800" eaLnBrk="1" hangingPunct="1">
              <a:buNone/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 </a:t>
            </a:r>
          </a:p>
          <a:p>
            <a:pPr marL="344488" indent="-344488" eaLnBrk="1" hangingPunct="1">
              <a:buFont typeface="+mj-lt"/>
              <a:buAutoNum type="arabicPeriod"/>
            </a:pPr>
            <a:r>
              <a:rPr lang="en-US" sz="3200" b="1" dirty="0">
                <a:solidFill>
                  <a:srgbClr val="FFFFFF"/>
                </a:solidFill>
                <a:latin typeface="Arial Narrow" pitchFamily="34" charset="0"/>
              </a:rPr>
              <a:t> 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What practical value can Mark 1:35 be for the believer?</a:t>
            </a:r>
          </a:p>
          <a:p>
            <a:pPr marL="280987" lvl="1" indent="0" eaLnBrk="1" hangingPunct="1">
              <a:buNone/>
            </a:pPr>
            <a:endParaRPr lang="en-US" sz="32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eaLnBrk="1" hangingPunct="1"/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Corollary: The believer is free to do anything the Bible does not prohibit</a:t>
            </a: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55399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sz="3600" b="1" u="sng" dirty="0" smtClean="0">
                <a:solidFill>
                  <a:srgbClr val="A0D0FF"/>
                </a:solidFill>
                <a:latin typeface="Arial Narrow" pitchFamily="34" charset="0"/>
              </a:rPr>
              <a:t>Rule 5 – Page 233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85800"/>
            <a:ext cx="9144000" cy="6172199"/>
          </a:xfrm>
          <a:noFill/>
        </p:spPr>
        <p:txBody>
          <a:bodyPr/>
          <a:lstStyle/>
          <a:p>
            <a:pPr marL="401638" indent="-401638" eaLnBrk="1" hangingPunct="1">
              <a:buFont typeface="+mj-lt"/>
              <a:buAutoNum type="arabicPeriod" startAt="3"/>
            </a:pPr>
            <a:r>
              <a:rPr lang="en-US" sz="3200" b="1" dirty="0">
                <a:solidFill>
                  <a:srgbClr val="FFFFFF"/>
                </a:solidFill>
                <a:latin typeface="Arial Narrow" pitchFamily="34" charset="0"/>
              </a:rPr>
              <a:t>Your spiritual leadership comes to you with the command to not marry, thus following the examples of Jesus and Paul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.</a:t>
            </a:r>
          </a:p>
          <a:p>
            <a:pPr marL="795337" lvl="1" indent="-514350" eaLnBrk="1" hangingPunct="1">
              <a:buFont typeface="+mj-lt"/>
              <a:buAutoNum type="alphaLcPeriod"/>
            </a:pPr>
            <a:r>
              <a:rPr lang="en-US" sz="3200" b="1" dirty="0">
                <a:solidFill>
                  <a:srgbClr val="FFFFFF"/>
                </a:solidFill>
                <a:latin typeface="Arial Narrow" pitchFamily="34" charset="0"/>
              </a:rPr>
              <a:t>What should your response be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?</a:t>
            </a:r>
          </a:p>
          <a:p>
            <a:pPr marL="795337" lvl="1" indent="-514350" eaLnBrk="1" hangingPunct="1">
              <a:buFont typeface="+mj-lt"/>
              <a:buAutoNum type="alphaLcPeriod"/>
            </a:pPr>
            <a:r>
              <a:rPr lang="en-US" sz="3200" b="1" dirty="0">
                <a:solidFill>
                  <a:srgbClr val="FFFFFF"/>
                </a:solidFill>
                <a:latin typeface="Arial Narrow" pitchFamily="34" charset="0"/>
              </a:rPr>
              <a:t>What are the limits of authority your spiritual leadership has over you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129229609"/>
      </p:ext>
    </p:extLst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66199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sz="3600" b="1" u="sng" dirty="0">
                <a:solidFill>
                  <a:srgbClr val="A0D0FF"/>
                </a:solidFill>
                <a:latin typeface="Arial Narrow" pitchFamily="34" charset="0"/>
              </a:rPr>
              <a:t>Rule 4 - Interpret personal experience </a:t>
            </a:r>
            <a:r>
              <a:rPr lang="en-US" sz="3600" b="1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sz="3600" b="1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u="sng" dirty="0" smtClean="0">
                <a:solidFill>
                  <a:srgbClr val="A0D0FF"/>
                </a:solidFill>
                <a:latin typeface="Arial Narrow" pitchFamily="34" charset="0"/>
              </a:rPr>
              <a:t>in </a:t>
            </a:r>
            <a:r>
              <a:rPr lang="en-US" sz="3600" b="1" u="sng" dirty="0">
                <a:solidFill>
                  <a:srgbClr val="A0D0FF"/>
                </a:solidFill>
                <a:latin typeface="Arial Narrow" pitchFamily="34" charset="0"/>
              </a:rPr>
              <a:t>the light of Scripture and not Scripture </a:t>
            </a:r>
            <a:r>
              <a:rPr lang="en-US" sz="3600" b="1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sz="3600" b="1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u="sng" dirty="0" smtClean="0">
                <a:solidFill>
                  <a:srgbClr val="A0D0FF"/>
                </a:solidFill>
                <a:latin typeface="Arial Narrow" pitchFamily="34" charset="0"/>
              </a:rPr>
              <a:t>in </a:t>
            </a:r>
            <a:r>
              <a:rPr lang="en-US" sz="3600" b="1" u="sng" dirty="0">
                <a:solidFill>
                  <a:srgbClr val="A0D0FF"/>
                </a:solidFill>
                <a:latin typeface="Arial Narrow" pitchFamily="34" charset="0"/>
              </a:rPr>
              <a:t>the light of personal experience. 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61993"/>
            <a:ext cx="9144000" cy="5043607"/>
          </a:xfrm>
          <a:noFill/>
        </p:spPr>
        <p:txBody>
          <a:bodyPr/>
          <a:lstStyle/>
          <a:p>
            <a:pPr eaLnBrk="1" hangingPunct="1"/>
            <a:r>
              <a:rPr lang="en-US" sz="3200" b="1" dirty="0">
                <a:solidFill>
                  <a:srgbClr val="FFFFFF"/>
                </a:solidFill>
                <a:latin typeface="Arial Narrow" pitchFamily="34" charset="0"/>
              </a:rPr>
              <a:t>Instructional passages generally state that because something is true, a particular thing happened - not the opposite (157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)</a:t>
            </a:r>
            <a:endParaRPr lang="en-US" sz="3200" b="1" dirty="0">
              <a:solidFill>
                <a:srgbClr val="FFFFFF"/>
              </a:solidFill>
              <a:latin typeface="Arial Narrow" pitchFamily="34" charset="0"/>
            </a:endParaRPr>
          </a:p>
          <a:p>
            <a:pPr eaLnBrk="1" hangingPunct="1"/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The </a:t>
            </a:r>
            <a:r>
              <a:rPr lang="en-US" sz="3200" b="1" dirty="0">
                <a:solidFill>
                  <a:srgbClr val="FFFFFF"/>
                </a:solidFill>
                <a:latin typeface="Arial Narrow" pitchFamily="34" charset="0"/>
              </a:rPr>
              <a:t>events of narrative passages (Acts) are interpreted by doctrinal passages, not the opposite.  (158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)</a:t>
            </a:r>
            <a:endParaRPr lang="en-US" sz="3200" b="1" dirty="0">
              <a:solidFill>
                <a:srgbClr val="FFFFFF"/>
              </a:solidFill>
              <a:latin typeface="Arial Narrow" pitchFamily="34" charset="0"/>
            </a:endParaRPr>
          </a:p>
          <a:p>
            <a:pPr eaLnBrk="1" hangingPunct="1"/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Experience </a:t>
            </a:r>
            <a:r>
              <a:rPr lang="en-US" sz="3200" b="1" dirty="0">
                <a:solidFill>
                  <a:srgbClr val="FFFFFF"/>
                </a:solidFill>
                <a:latin typeface="Arial Narrow" pitchFamily="34" charset="0"/>
              </a:rPr>
              <a:t>attests to the validity of doctrine, but does not formulate doctrine (159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)</a:t>
            </a:r>
            <a:endParaRPr lang="en-US" sz="3200" b="1" dirty="0">
              <a:solidFill>
                <a:srgbClr val="FFFFFF"/>
              </a:solidFill>
              <a:latin typeface="Arial Narrow" pitchFamily="34" charset="0"/>
            </a:endParaRPr>
          </a:p>
          <a:p>
            <a:pPr eaLnBrk="1" hangingPunct="1"/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You </a:t>
            </a:r>
            <a:r>
              <a:rPr lang="en-US" sz="3200" b="1" dirty="0">
                <a:solidFill>
                  <a:srgbClr val="FFFFFF"/>
                </a:solidFill>
                <a:latin typeface="Arial Narrow" pitchFamily="34" charset="0"/>
              </a:rPr>
              <a:t>learn through experience, but you do not judge the Bible by it. (160)</a:t>
            </a:r>
            <a:endParaRPr lang="en-US" sz="3200" b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55399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sz="3600" b="1" u="sng" dirty="0" smtClean="0">
                <a:solidFill>
                  <a:srgbClr val="A0D0FF"/>
                </a:solidFill>
                <a:latin typeface="Arial Narrow" pitchFamily="34" charset="0"/>
              </a:rPr>
              <a:t>Rule 5 – Page 233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553998"/>
            <a:ext cx="9144000" cy="6304001"/>
          </a:xfrm>
          <a:noFill/>
        </p:spPr>
        <p:txBody>
          <a:bodyPr/>
          <a:lstStyle/>
          <a:p>
            <a:pPr marL="401638" indent="-401638" eaLnBrk="1" hangingPunct="1">
              <a:buFont typeface="+mj-lt"/>
              <a:buAutoNum type="arabicPeriod" startAt="3"/>
            </a:pPr>
            <a:r>
              <a:rPr lang="en-US" sz="3200" b="1" dirty="0">
                <a:solidFill>
                  <a:srgbClr val="FFFFFF"/>
                </a:solidFill>
                <a:latin typeface="Arial Narrow" pitchFamily="34" charset="0"/>
              </a:rPr>
              <a:t>Your spiritual leadership comes to you with the command to not marry, thus following the examples of Jesus and Paul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.</a:t>
            </a:r>
          </a:p>
          <a:p>
            <a:pPr marL="690563" lvl="1" indent="-411163" eaLnBrk="1" hangingPunct="1">
              <a:buFont typeface="+mj-lt"/>
              <a:buAutoNum type="alphaLcPeriod"/>
            </a:pPr>
            <a:r>
              <a:rPr lang="en-US" sz="3200" b="1" dirty="0">
                <a:solidFill>
                  <a:srgbClr val="FFFFFF"/>
                </a:solidFill>
                <a:latin typeface="Arial Narrow" pitchFamily="34" charset="0"/>
              </a:rPr>
              <a:t>What should your response be? </a:t>
            </a:r>
            <a:endParaRPr lang="en-US" sz="32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marL="746125" lvl="2" indent="0" eaLnBrk="1" hangingPunct="1">
              <a:buNone/>
            </a:pPr>
            <a:r>
              <a:rPr lang="en-US" sz="3200" b="1" i="1" dirty="0" smtClean="0">
                <a:solidFill>
                  <a:srgbClr val="FFFFFF"/>
                </a:solidFill>
                <a:latin typeface="Arial Narrow" pitchFamily="34" charset="0"/>
              </a:rPr>
              <a:t>Tell </a:t>
            </a:r>
            <a:r>
              <a:rPr lang="en-US" sz="3200" b="1" i="1" dirty="0">
                <a:solidFill>
                  <a:srgbClr val="FFFFFF"/>
                </a:solidFill>
                <a:latin typeface="Arial Narrow" pitchFamily="34" charset="0"/>
              </a:rPr>
              <a:t>them that they are following the doctrine of demons - 1 Timothy 4:1-3</a:t>
            </a:r>
            <a:endParaRPr lang="en-US" sz="3200" b="1" i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marL="690563" lvl="1" indent="-411163" eaLnBrk="1" hangingPunct="1">
              <a:buFont typeface="+mj-lt"/>
              <a:buAutoNum type="alphaLcPeriod"/>
            </a:pPr>
            <a:r>
              <a:rPr lang="en-US" sz="3200" b="1" dirty="0">
                <a:solidFill>
                  <a:srgbClr val="FFFFFF"/>
                </a:solidFill>
                <a:latin typeface="Arial Narrow" pitchFamily="34" charset="0"/>
              </a:rPr>
              <a:t>What are the limits of authority your spiritual leadership has over 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you?</a:t>
            </a:r>
          </a:p>
          <a:p>
            <a:pPr marL="746125" lvl="2" indent="0" eaLnBrk="1" hangingPunct="1">
              <a:buNone/>
            </a:pPr>
            <a:r>
              <a:rPr lang="en-US" sz="3200" b="1" i="1" dirty="0" smtClean="0">
                <a:solidFill>
                  <a:srgbClr val="FFFFFF"/>
                </a:solidFill>
                <a:latin typeface="Arial Narrow" pitchFamily="34" charset="0"/>
              </a:rPr>
              <a:t>Limited to what the </a:t>
            </a:r>
            <a:r>
              <a:rPr lang="en-US" sz="3200" b="1" i="1" dirty="0">
                <a:solidFill>
                  <a:srgbClr val="FFFFFF"/>
                </a:solidFill>
                <a:latin typeface="Arial Narrow" pitchFamily="34" charset="0"/>
              </a:rPr>
              <a:t>Scriptures </a:t>
            </a:r>
            <a:r>
              <a:rPr lang="en-US" sz="3200" b="1" i="1" dirty="0" smtClean="0">
                <a:solidFill>
                  <a:srgbClr val="FFFFFF"/>
                </a:solidFill>
                <a:latin typeface="Arial Narrow" pitchFamily="34" charset="0"/>
              </a:rPr>
              <a:t>teach properly </a:t>
            </a:r>
            <a:r>
              <a:rPr lang="en-US" sz="3200" b="1" i="1" dirty="0">
                <a:solidFill>
                  <a:srgbClr val="FFFFFF"/>
                </a:solidFill>
                <a:latin typeface="Arial Narrow" pitchFamily="34" charset="0"/>
              </a:rPr>
              <a:t>interpreted in context. All corrections, admonitions </a:t>
            </a:r>
            <a:r>
              <a:rPr lang="en-US" sz="3200" b="1" i="1" dirty="0" smtClean="0">
                <a:solidFill>
                  <a:srgbClr val="FFFFFF"/>
                </a:solidFill>
                <a:latin typeface="Arial Narrow" pitchFamily="34" charset="0"/>
              </a:rPr>
              <a:t>&amp; positive </a:t>
            </a:r>
            <a:r>
              <a:rPr lang="en-US" sz="3200" b="1" i="1" dirty="0">
                <a:solidFill>
                  <a:srgbClr val="FFFFFF"/>
                </a:solidFill>
                <a:latin typeface="Arial Narrow" pitchFamily="34" charset="0"/>
              </a:rPr>
              <a:t>commands must come from what God says. </a:t>
            </a:r>
            <a:endParaRPr lang="en-US" sz="3200" b="1" i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983595"/>
      </p:ext>
    </p:extLst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55399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sz="3600" b="1" u="sng" dirty="0" smtClean="0">
                <a:solidFill>
                  <a:srgbClr val="A0D0FF"/>
                </a:solidFill>
                <a:latin typeface="Arial Narrow" pitchFamily="34" charset="0"/>
              </a:rPr>
              <a:t>Rule 5 – Page 233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85800"/>
            <a:ext cx="9144000" cy="6172199"/>
          </a:xfrm>
          <a:noFill/>
        </p:spPr>
        <p:txBody>
          <a:bodyPr/>
          <a:lstStyle/>
          <a:p>
            <a:pPr marL="401638" indent="-401638" eaLnBrk="1" hangingPunct="1">
              <a:buFont typeface="+mj-lt"/>
              <a:buAutoNum type="arabicPeriod" startAt="3"/>
            </a:pPr>
            <a:r>
              <a:rPr lang="en-US" sz="3200" b="1" dirty="0">
                <a:solidFill>
                  <a:srgbClr val="FFFFFF"/>
                </a:solidFill>
                <a:latin typeface="Arial Narrow" pitchFamily="34" charset="0"/>
              </a:rPr>
              <a:t>Your spiritual leadership comes to you with the command to not marry, thus following the examples of Jesus and Paul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.</a:t>
            </a:r>
          </a:p>
          <a:p>
            <a:pPr marL="690563" lvl="1" indent="-411163" eaLnBrk="1" hangingPunct="1">
              <a:buFont typeface="+mj-lt"/>
              <a:buAutoNum type="alphaLcPeriod" startAt="3"/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How </a:t>
            </a:r>
            <a:r>
              <a:rPr lang="en-US" sz="3200" b="1" dirty="0">
                <a:solidFill>
                  <a:srgbClr val="FFFFFF"/>
                </a:solidFill>
                <a:latin typeface="Arial Narrow" pitchFamily="34" charset="0"/>
              </a:rPr>
              <a:t>do we guard against misusing our freedom and liberty in Christ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?</a:t>
            </a:r>
          </a:p>
          <a:p>
            <a:pPr marL="690563" lvl="1" indent="-411163" eaLnBrk="1" hangingPunct="1">
              <a:buFont typeface="+mj-lt"/>
              <a:buAutoNum type="alphaLcPeriod" startAt="3"/>
            </a:pPr>
            <a:r>
              <a:rPr lang="en-US" sz="3200" b="1" dirty="0">
                <a:solidFill>
                  <a:srgbClr val="FFFFFF"/>
                </a:solidFill>
                <a:latin typeface="Arial Narrow" pitchFamily="34" charset="0"/>
              </a:rPr>
              <a:t>Give an illustration of someone you feel has misused their Christian liberty and state why</a:t>
            </a:r>
            <a:endParaRPr lang="en-US" sz="3200" b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6243952"/>
      </p:ext>
    </p:extLst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55399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sz="3600" b="1" u="sng" dirty="0" smtClean="0">
                <a:solidFill>
                  <a:srgbClr val="A0D0FF"/>
                </a:solidFill>
                <a:latin typeface="Arial Narrow" pitchFamily="34" charset="0"/>
              </a:rPr>
              <a:t>Rule 5 – Page 233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553998"/>
            <a:ext cx="9144000" cy="6304001"/>
          </a:xfrm>
          <a:noFill/>
        </p:spPr>
        <p:txBody>
          <a:bodyPr/>
          <a:lstStyle/>
          <a:p>
            <a:pPr marL="401638" indent="-401638" eaLnBrk="1" hangingPunct="1">
              <a:buFont typeface="+mj-lt"/>
              <a:buAutoNum type="arabicPeriod" startAt="3"/>
            </a:pPr>
            <a:r>
              <a:rPr lang="en-US" sz="3200" b="1" dirty="0">
                <a:solidFill>
                  <a:srgbClr val="FFFFFF"/>
                </a:solidFill>
                <a:latin typeface="Arial Narrow" pitchFamily="34" charset="0"/>
              </a:rPr>
              <a:t>Your spiritual leadership comes to you with the command to not marry, thus following the examples of Jesus and Paul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.</a:t>
            </a:r>
          </a:p>
          <a:p>
            <a:pPr marL="625475" lvl="1" indent="-346075" eaLnBrk="1" hangingPunct="1">
              <a:buFont typeface="+mj-lt"/>
              <a:buAutoNum type="alphaLcPeriod" startAt="3"/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How </a:t>
            </a:r>
            <a:r>
              <a:rPr lang="en-US" sz="3200" b="1" dirty="0">
                <a:solidFill>
                  <a:srgbClr val="FFFFFF"/>
                </a:solidFill>
                <a:latin typeface="Arial Narrow" pitchFamily="34" charset="0"/>
              </a:rPr>
              <a:t>do we guard against misusing our freedom and liberty in Christ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?</a:t>
            </a:r>
          </a:p>
          <a:p>
            <a:pPr marL="746125" lvl="2" indent="0" eaLnBrk="1" hangingPunct="1">
              <a:buNone/>
            </a:pPr>
            <a:r>
              <a:rPr lang="en-US" sz="3200" b="1" i="1" dirty="0">
                <a:solidFill>
                  <a:srgbClr val="FFFFFF"/>
                </a:solidFill>
                <a:latin typeface="Arial Narrow" pitchFamily="34" charset="0"/>
              </a:rPr>
              <a:t>Bring things back to the Scriptures properly interpreted in context. </a:t>
            </a:r>
            <a:endParaRPr lang="en-US" sz="3200" b="1" i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marL="625475" lvl="1" indent="-346075" eaLnBrk="1" hangingPunct="1">
              <a:buFont typeface="+mj-lt"/>
              <a:buAutoNum type="alphaLcPeriod" startAt="3"/>
            </a:pPr>
            <a:r>
              <a:rPr lang="en-US" sz="3200" b="1" dirty="0">
                <a:solidFill>
                  <a:srgbClr val="FFFFFF"/>
                </a:solidFill>
                <a:latin typeface="Arial Narrow" pitchFamily="34" charset="0"/>
              </a:rPr>
              <a:t>Give an illustration of someone you feel has misused their Christian liberty and state 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why</a:t>
            </a:r>
          </a:p>
          <a:p>
            <a:pPr marL="746125" lvl="2" indent="0" eaLnBrk="1" hangingPunct="1">
              <a:buNone/>
            </a:pPr>
            <a:r>
              <a:rPr lang="en-US" sz="3200" b="1" i="1" dirty="0" smtClean="0">
                <a:solidFill>
                  <a:srgbClr val="FFFFFF"/>
                </a:solidFill>
                <a:latin typeface="Arial Narrow" pitchFamily="34" charset="0"/>
              </a:rPr>
              <a:t>Flaunting liberty to the detriment of others &amp; the opposite, imposing cultural / personal restrictions on others</a:t>
            </a:r>
          </a:p>
        </p:txBody>
      </p:sp>
    </p:spTree>
    <p:extLst>
      <p:ext uri="{BB962C8B-B14F-4D97-AF65-F5344CB8AC3E}">
        <p14:creationId xmlns:p14="http://schemas.microsoft.com/office/powerpoint/2010/main" val="309178070"/>
      </p:ext>
    </p:extLst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4882"/>
            <a:ext cx="9144000" cy="55399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sz="3600" b="1" u="sng" dirty="0" smtClean="0">
                <a:solidFill>
                  <a:srgbClr val="A0D0FF"/>
                </a:solidFill>
                <a:latin typeface="Arial Narrow" pitchFamily="34" charset="0"/>
              </a:rPr>
              <a:t>Rule 6 – Page 234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578880"/>
            <a:ext cx="9144000" cy="6279120"/>
          </a:xfrm>
          <a:noFill/>
        </p:spPr>
        <p:txBody>
          <a:bodyPr/>
          <a:lstStyle/>
          <a:p>
            <a:pPr marL="514350" indent="-514350" eaLnBrk="1" hangingPunct="1">
              <a:buFont typeface="+mj-lt"/>
              <a:buAutoNum type="arabicPeriod"/>
            </a:pPr>
            <a:r>
              <a:rPr lang="en-US" sz="3200" b="1" dirty="0">
                <a:solidFill>
                  <a:srgbClr val="FFFFFF"/>
                </a:solidFill>
                <a:latin typeface="Arial Narrow" pitchFamily="34" charset="0"/>
              </a:rPr>
              <a:t>Meditate on Matthew 13:10-18 and write out in your own words why Jesus is speaking in 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parables.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en-US" sz="3200" b="1" dirty="0">
                <a:solidFill>
                  <a:srgbClr val="FFFFFF"/>
                </a:solidFill>
                <a:latin typeface="Arial Narrow" pitchFamily="34" charset="0"/>
              </a:rPr>
              <a:t>How does what He is saying affect our obedience and our personal application of the Bible? </a:t>
            </a:r>
            <a:endParaRPr lang="en-US" sz="32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marL="514350" indent="-514350" eaLnBrk="1" hangingPunct="1">
              <a:buFont typeface="+mj-lt"/>
              <a:buAutoNum type="arabicPeriod"/>
            </a:pPr>
            <a:endParaRPr lang="en-US" sz="3200" b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4882"/>
            <a:ext cx="9144000" cy="55399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sz="3600" b="1" u="sng" dirty="0" smtClean="0">
                <a:solidFill>
                  <a:srgbClr val="A0D0FF"/>
                </a:solidFill>
                <a:latin typeface="Arial Narrow" pitchFamily="34" charset="0"/>
              </a:rPr>
              <a:t>Rule 6 – Page 234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578880"/>
            <a:ext cx="9144000" cy="6279120"/>
          </a:xfrm>
          <a:noFill/>
        </p:spPr>
        <p:txBody>
          <a:bodyPr/>
          <a:lstStyle/>
          <a:p>
            <a:pPr marL="344488" indent="-344488" eaLnBrk="1" hangingPunct="1">
              <a:buFont typeface="+mj-lt"/>
              <a:buAutoNum type="arabicPeriod"/>
            </a:pPr>
            <a:r>
              <a:rPr lang="en-US" sz="3200" b="1" dirty="0">
                <a:solidFill>
                  <a:srgbClr val="FFFFFF"/>
                </a:solidFill>
                <a:latin typeface="Arial Narrow" pitchFamily="34" charset="0"/>
              </a:rPr>
              <a:t>Meditate on Matthew 13:10-18 and write out in your own words why Jesus is speaking in 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parables.</a:t>
            </a:r>
          </a:p>
          <a:p>
            <a:pPr marL="569913" lvl="1" indent="0" eaLnBrk="1" hangingPunct="1">
              <a:buNone/>
            </a:pPr>
            <a:r>
              <a:rPr lang="en-US" sz="3200" b="1" i="1" dirty="0" smtClean="0">
                <a:solidFill>
                  <a:srgbClr val="FFFFFF"/>
                </a:solidFill>
                <a:latin typeface="Arial Narrow" pitchFamily="34" charset="0"/>
              </a:rPr>
              <a:t>a) Reveal </a:t>
            </a:r>
            <a:r>
              <a:rPr lang="en-US" sz="3200" b="1" i="1" dirty="0">
                <a:solidFill>
                  <a:srgbClr val="FFFFFF"/>
                </a:solidFill>
                <a:latin typeface="Arial Narrow" pitchFamily="34" charset="0"/>
              </a:rPr>
              <a:t>the truth to the humble who will mature spiritually. </a:t>
            </a:r>
            <a:r>
              <a:rPr lang="en-US" sz="3200" b="1" i="1" dirty="0" smtClean="0">
                <a:solidFill>
                  <a:srgbClr val="FFFFFF"/>
                </a:solidFill>
                <a:latin typeface="Arial Narrow" pitchFamily="34" charset="0"/>
              </a:rPr>
              <a:t>b) </a:t>
            </a:r>
            <a:r>
              <a:rPr lang="en-US" sz="3200" b="1" i="1" dirty="0">
                <a:solidFill>
                  <a:srgbClr val="FFFFFF"/>
                </a:solidFill>
                <a:latin typeface="Arial Narrow" pitchFamily="34" charset="0"/>
              </a:rPr>
              <a:t>Hide the truth from the arrogant and those with false professions of faith while causing them to become even more confused</a:t>
            </a:r>
            <a:r>
              <a:rPr lang="en-US" sz="3200" b="1" i="1" dirty="0" smtClean="0">
                <a:solidFill>
                  <a:srgbClr val="FFFFFF"/>
                </a:solidFill>
                <a:latin typeface="Arial Narrow" pitchFamily="34" charset="0"/>
              </a:rPr>
              <a:t>.</a:t>
            </a:r>
          </a:p>
          <a:p>
            <a:pPr marL="401638" indent="-401638" eaLnBrk="1" hangingPunct="1">
              <a:buAutoNum type="arabicPeriod"/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How does what He is saying affect our obedience and our personal application of the Bible? </a:t>
            </a:r>
          </a:p>
          <a:p>
            <a:pPr marL="569913" lvl="1" indent="0" eaLnBrk="1" hangingPunct="1">
              <a:buNone/>
            </a:pPr>
            <a:r>
              <a:rPr lang="en-US" sz="3200" b="1" i="1" dirty="0">
                <a:solidFill>
                  <a:srgbClr val="FFFFFF"/>
                </a:solidFill>
                <a:latin typeface="Arial Narrow" pitchFamily="34" charset="0"/>
              </a:rPr>
              <a:t>Directly. Only those who obey will understand, those who do not obey will not understand</a:t>
            </a:r>
            <a:endParaRPr lang="en-US" sz="3200" b="1" i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472179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6" presetClass="entr" presetSubtype="37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" dur="500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6" presetClass="entr" presetSubtype="37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" dur="500"/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-4665" y="6220"/>
            <a:ext cx="9144000" cy="55399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sz="3600" b="1" u="sng" dirty="0">
                <a:solidFill>
                  <a:srgbClr val="A0D0FF"/>
                </a:solidFill>
                <a:latin typeface="Arial Narrow" pitchFamily="34" charset="0"/>
              </a:rPr>
              <a:t>Rule 6 – Page </a:t>
            </a:r>
            <a:r>
              <a:rPr lang="en-US" sz="3600" b="1" u="sng" dirty="0" smtClean="0">
                <a:solidFill>
                  <a:srgbClr val="A0D0FF"/>
                </a:solidFill>
                <a:latin typeface="Arial Narrow" pitchFamily="34" charset="0"/>
              </a:rPr>
              <a:t>234-235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560218"/>
            <a:ext cx="9144000" cy="6297782"/>
          </a:xfrm>
          <a:noFill/>
        </p:spPr>
        <p:txBody>
          <a:bodyPr/>
          <a:lstStyle/>
          <a:p>
            <a:pPr marL="401638" indent="-401638" eaLnBrk="1" hangingPunct="1">
              <a:buFont typeface="+mj-lt"/>
              <a:buAutoNum type="arabicPeriod" startAt="3"/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Mediate </a:t>
            </a:r>
            <a:r>
              <a:rPr lang="en-US" sz="3200" b="1" dirty="0">
                <a:solidFill>
                  <a:srgbClr val="FFFFFF"/>
                </a:solidFill>
                <a:latin typeface="Arial Narrow" pitchFamily="34" charset="0"/>
              </a:rPr>
              <a:t>on 2 Timothy 3:16. Define the following words and explain hot the Word affects your life in each of these areas:</a:t>
            </a:r>
          </a:p>
          <a:p>
            <a:pPr marL="803275" lvl="1" indent="-401638" eaLnBrk="1" hangingPunct="1">
              <a:buFont typeface="+mj-lt"/>
              <a:buAutoNum type="alphaLcPeriod"/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Teaching</a:t>
            </a:r>
            <a:r>
              <a:rPr lang="en-US" sz="3200" b="1" dirty="0">
                <a:solidFill>
                  <a:srgbClr val="FFFFFF"/>
                </a:solidFill>
                <a:latin typeface="Arial Narrow" pitchFamily="34" charset="0"/>
              </a:rPr>
              <a:t>:  </a:t>
            </a:r>
            <a:r>
              <a:rPr lang="en-US" sz="32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didaskaliva</a:t>
            </a:r>
            <a:r>
              <a:rPr lang="en-US" sz="3200" b="1" dirty="0">
                <a:solidFill>
                  <a:srgbClr val="FFFFFF"/>
                </a:solidFill>
                <a:latin typeface="Arial Narrow" pitchFamily="34" charset="0"/>
              </a:rPr>
              <a:t>  /  </a:t>
            </a:r>
            <a:r>
              <a:rPr lang="en-US" sz="3200" b="1" dirty="0" err="1">
                <a:solidFill>
                  <a:srgbClr val="FFFFFF"/>
                </a:solidFill>
                <a:latin typeface="Arial Narrow" pitchFamily="34" charset="0"/>
              </a:rPr>
              <a:t>didaskalia</a:t>
            </a:r>
            <a:r>
              <a:rPr lang="en-US" sz="3200" b="1" dirty="0">
                <a:solidFill>
                  <a:srgbClr val="FFFFFF"/>
                </a:solidFill>
                <a:latin typeface="Arial Narrow" pitchFamily="34" charset="0"/>
              </a:rPr>
              <a:t>;  </a:t>
            </a:r>
            <a:endParaRPr lang="en-US" sz="32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marL="801688" lvl="1" indent="0" eaLnBrk="1" hangingPunct="1">
              <a:buNone/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Its </a:t>
            </a:r>
            <a:r>
              <a:rPr lang="en-US" sz="3200" b="1" dirty="0">
                <a:solidFill>
                  <a:srgbClr val="FFFFFF"/>
                </a:solidFill>
                <a:latin typeface="Arial Narrow" pitchFamily="34" charset="0"/>
              </a:rPr>
              <a:t>effect: </a:t>
            </a:r>
            <a:endParaRPr lang="en-US" sz="32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marL="801688" lvl="1" indent="-400050" eaLnBrk="1" hangingPunct="1">
              <a:buFont typeface="+mj-lt"/>
              <a:buAutoNum type="alphaLcPeriod" startAt="2"/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Reproof: </a:t>
            </a:r>
            <a:r>
              <a:rPr lang="en-US" sz="3200" b="1" dirty="0" err="1" smtClean="0">
                <a:solidFill>
                  <a:srgbClr val="FFFFFF"/>
                </a:solidFill>
                <a:latin typeface="TekniaGreek" panose="02000503060000020004" pitchFamily="2" charset="0"/>
              </a:rPr>
              <a:t>ejlegmovV</a:t>
            </a:r>
            <a:r>
              <a:rPr lang="en-US" sz="3200" b="1" dirty="0" smtClean="0">
                <a:solidFill>
                  <a:srgbClr val="FFFFFF"/>
                </a:solidFill>
                <a:latin typeface="TekniaGreek" panose="02000503060000020004" pitchFamily="2" charset="0"/>
              </a:rPr>
              <a:t>" 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/ </a:t>
            </a:r>
            <a:r>
              <a:rPr lang="en-US" sz="3200" b="1" dirty="0" err="1" smtClean="0">
                <a:solidFill>
                  <a:srgbClr val="FFFFFF"/>
                </a:solidFill>
                <a:latin typeface="Arial Narrow" pitchFamily="34" charset="0"/>
              </a:rPr>
              <a:t>elegmos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; </a:t>
            </a:r>
          </a:p>
          <a:p>
            <a:pPr marL="858838" lvl="1" indent="0" eaLnBrk="1" hangingPunct="1">
              <a:buNone/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Its </a:t>
            </a:r>
            <a:r>
              <a:rPr lang="en-US" sz="3200" b="1" dirty="0">
                <a:solidFill>
                  <a:srgbClr val="FFFFFF"/>
                </a:solidFill>
                <a:latin typeface="Arial Narrow" pitchFamily="34" charset="0"/>
              </a:rPr>
              <a:t>effect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: </a:t>
            </a:r>
          </a:p>
        </p:txBody>
      </p:sp>
    </p:spTree>
    <p:extLst>
      <p:ext uri="{BB962C8B-B14F-4D97-AF65-F5344CB8AC3E}">
        <p14:creationId xmlns:p14="http://schemas.microsoft.com/office/powerpoint/2010/main" val="962186940"/>
      </p:ext>
    </p:extLst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-4665" y="6220"/>
            <a:ext cx="9144000" cy="55399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sz="3600" b="1" u="sng" dirty="0">
                <a:solidFill>
                  <a:srgbClr val="A0D0FF"/>
                </a:solidFill>
                <a:latin typeface="Arial Narrow" pitchFamily="34" charset="0"/>
              </a:rPr>
              <a:t>Rule 6 – Page </a:t>
            </a:r>
            <a:r>
              <a:rPr lang="en-US" sz="3600" b="1" u="sng" dirty="0" smtClean="0">
                <a:solidFill>
                  <a:srgbClr val="A0D0FF"/>
                </a:solidFill>
                <a:latin typeface="Arial Narrow" pitchFamily="34" charset="0"/>
              </a:rPr>
              <a:t>234-235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560218"/>
            <a:ext cx="9144000" cy="6297782"/>
          </a:xfrm>
          <a:noFill/>
        </p:spPr>
        <p:txBody>
          <a:bodyPr/>
          <a:lstStyle/>
          <a:p>
            <a:pPr marL="401638" indent="-401638" eaLnBrk="1" hangingPunct="1">
              <a:buFont typeface="+mj-lt"/>
              <a:buAutoNum type="arabicPeriod" startAt="3"/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Mediate </a:t>
            </a:r>
            <a:r>
              <a:rPr lang="en-US" sz="3200" b="1" dirty="0">
                <a:solidFill>
                  <a:srgbClr val="FFFFFF"/>
                </a:solidFill>
                <a:latin typeface="Arial Narrow" pitchFamily="34" charset="0"/>
              </a:rPr>
              <a:t>on 2 Timothy 3:16. Define the following words and explain hot the Word affects your life in each of these areas:</a:t>
            </a:r>
          </a:p>
          <a:p>
            <a:pPr marL="803275" lvl="1" indent="-401638" eaLnBrk="1" hangingPunct="1">
              <a:buFont typeface="+mj-lt"/>
              <a:buAutoNum type="alphaLcPeriod"/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Teaching</a:t>
            </a:r>
            <a:r>
              <a:rPr lang="en-US" sz="3200" b="1" dirty="0">
                <a:solidFill>
                  <a:srgbClr val="FFFFFF"/>
                </a:solidFill>
                <a:latin typeface="Arial Narrow" pitchFamily="34" charset="0"/>
              </a:rPr>
              <a:t>:  </a:t>
            </a:r>
            <a:r>
              <a:rPr lang="en-US" sz="32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didaskaliva</a:t>
            </a:r>
            <a:r>
              <a:rPr lang="en-US" sz="3200" b="1" dirty="0">
                <a:solidFill>
                  <a:srgbClr val="FFFFFF"/>
                </a:solidFill>
                <a:latin typeface="Arial Narrow" pitchFamily="34" charset="0"/>
              </a:rPr>
              <a:t>  /  </a:t>
            </a:r>
            <a:r>
              <a:rPr lang="en-US" sz="3200" b="1" dirty="0" err="1">
                <a:solidFill>
                  <a:srgbClr val="FFFFFF"/>
                </a:solidFill>
                <a:latin typeface="Arial Narrow" pitchFamily="34" charset="0"/>
              </a:rPr>
              <a:t>didaskalia</a:t>
            </a:r>
            <a:r>
              <a:rPr lang="en-US" sz="3200" b="1" dirty="0">
                <a:solidFill>
                  <a:srgbClr val="FFFFFF"/>
                </a:solidFill>
                <a:latin typeface="Arial Narrow" pitchFamily="34" charset="0"/>
              </a:rPr>
              <a:t>;  </a:t>
            </a:r>
            <a:r>
              <a:rPr lang="en-US" sz="3200" b="1" i="1" dirty="0">
                <a:solidFill>
                  <a:srgbClr val="FFFFFF"/>
                </a:solidFill>
                <a:latin typeface="Arial Narrow" pitchFamily="34" charset="0"/>
              </a:rPr>
              <a:t>instruction (the function or the information) :-- </a:t>
            </a:r>
            <a:r>
              <a:rPr lang="en-US" sz="3200" b="1" i="1" dirty="0" smtClean="0">
                <a:solidFill>
                  <a:srgbClr val="FFFFFF"/>
                </a:solidFill>
                <a:latin typeface="Arial Narrow" pitchFamily="34" charset="0"/>
              </a:rPr>
              <a:t>doctrine</a:t>
            </a:r>
          </a:p>
          <a:p>
            <a:pPr marL="801688" lvl="1" indent="0" eaLnBrk="1" hangingPunct="1">
              <a:buNone/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Its </a:t>
            </a:r>
            <a:r>
              <a:rPr lang="en-US" sz="3200" b="1" dirty="0">
                <a:solidFill>
                  <a:srgbClr val="FFFFFF"/>
                </a:solidFill>
                <a:latin typeface="Arial Narrow" pitchFamily="34" charset="0"/>
              </a:rPr>
              <a:t>effect: </a:t>
            </a:r>
            <a:r>
              <a:rPr lang="en-US" sz="3200" b="1" i="1" dirty="0">
                <a:solidFill>
                  <a:srgbClr val="FFFFFF"/>
                </a:solidFill>
                <a:latin typeface="Arial Narrow" pitchFamily="34" charset="0"/>
              </a:rPr>
              <a:t>the knowledge of the path God wants us to walk</a:t>
            </a:r>
          </a:p>
          <a:p>
            <a:pPr marL="801688" lvl="1" indent="-400050" eaLnBrk="1" hangingPunct="1">
              <a:buFont typeface="+mj-lt"/>
              <a:buAutoNum type="alphaLcPeriod" startAt="2"/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Reproof</a:t>
            </a:r>
            <a:r>
              <a:rPr lang="en-US" sz="3200" b="1" dirty="0">
                <a:solidFill>
                  <a:srgbClr val="FFFFFF"/>
                </a:solidFill>
                <a:latin typeface="Arial Narrow" pitchFamily="34" charset="0"/>
              </a:rPr>
              <a:t>: </a:t>
            </a:r>
            <a:r>
              <a:rPr lang="en-US" sz="3200" b="1" dirty="0" err="1" smtClean="0">
                <a:solidFill>
                  <a:srgbClr val="FFFFFF"/>
                </a:solidFill>
                <a:latin typeface="TekniaGreek" panose="02000503060000020004" pitchFamily="2" charset="0"/>
              </a:rPr>
              <a:t>ejlegmoVv</a:t>
            </a:r>
            <a:r>
              <a:rPr lang="en-US" sz="3200" b="1" dirty="0">
                <a:solidFill>
                  <a:srgbClr val="FFFFFF"/>
                </a:solidFill>
                <a:latin typeface="TekniaGreek" panose="02000503060000020004" pitchFamily="2" charset="0"/>
              </a:rPr>
              <a:t>" </a:t>
            </a:r>
            <a:r>
              <a:rPr lang="en-US" sz="3200" b="1" dirty="0">
                <a:solidFill>
                  <a:srgbClr val="FFFFFF"/>
                </a:solidFill>
                <a:latin typeface="Arial Narrow" pitchFamily="34" charset="0"/>
              </a:rPr>
              <a:t>/ </a:t>
            </a:r>
            <a:r>
              <a:rPr lang="en-US" sz="3200" b="1" dirty="0" err="1">
                <a:solidFill>
                  <a:srgbClr val="FFFFFF"/>
                </a:solidFill>
                <a:latin typeface="Arial Narrow" pitchFamily="34" charset="0"/>
              </a:rPr>
              <a:t>elegmos</a:t>
            </a:r>
            <a:r>
              <a:rPr lang="en-US" sz="3200" b="1" dirty="0">
                <a:solidFill>
                  <a:srgbClr val="FFFFFF"/>
                </a:solidFill>
                <a:latin typeface="Arial Narrow" pitchFamily="34" charset="0"/>
              </a:rPr>
              <a:t>;  </a:t>
            </a:r>
            <a:r>
              <a:rPr lang="en-US" sz="3200" b="1" i="1" dirty="0">
                <a:solidFill>
                  <a:srgbClr val="FFFFFF"/>
                </a:solidFill>
                <a:latin typeface="Arial Narrow" pitchFamily="34" charset="0"/>
              </a:rPr>
              <a:t>reproof - convict, expose</a:t>
            </a:r>
          </a:p>
          <a:p>
            <a:pPr marL="858838" lvl="1" indent="0" eaLnBrk="1" hangingPunct="1">
              <a:buNone/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Its </a:t>
            </a:r>
            <a:r>
              <a:rPr lang="en-US" sz="3200" b="1" dirty="0">
                <a:solidFill>
                  <a:srgbClr val="FFFFFF"/>
                </a:solidFill>
                <a:latin typeface="Arial Narrow" pitchFamily="34" charset="0"/>
              </a:rPr>
              <a:t>effect: </a:t>
            </a:r>
            <a:r>
              <a:rPr lang="en-US" sz="3200" b="1" i="1" dirty="0">
                <a:solidFill>
                  <a:srgbClr val="FFFFFF"/>
                </a:solidFill>
                <a:latin typeface="Arial Narrow" pitchFamily="34" charset="0"/>
              </a:rPr>
              <a:t>Informs us that we have strayed from the path God wants us to </a:t>
            </a:r>
            <a:r>
              <a:rPr lang="en-US" sz="3200" b="1" i="1" dirty="0" smtClean="0">
                <a:solidFill>
                  <a:srgbClr val="FFFFFF"/>
                </a:solidFill>
                <a:latin typeface="Arial Narrow" pitchFamily="34" charset="0"/>
              </a:rPr>
              <a:t>walk</a:t>
            </a:r>
          </a:p>
        </p:txBody>
      </p:sp>
    </p:spTree>
    <p:extLst>
      <p:ext uri="{BB962C8B-B14F-4D97-AF65-F5344CB8AC3E}">
        <p14:creationId xmlns:p14="http://schemas.microsoft.com/office/powerpoint/2010/main" val="2021510547"/>
      </p:ext>
    </p:extLst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-4665" y="6220"/>
            <a:ext cx="9144000" cy="55399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sz="3600" b="1" u="sng" dirty="0">
                <a:solidFill>
                  <a:srgbClr val="A0D0FF"/>
                </a:solidFill>
                <a:latin typeface="Arial Narrow" pitchFamily="34" charset="0"/>
              </a:rPr>
              <a:t>Rule 6 – Page </a:t>
            </a:r>
            <a:r>
              <a:rPr lang="en-US" sz="3600" b="1" u="sng" dirty="0" smtClean="0">
                <a:solidFill>
                  <a:srgbClr val="A0D0FF"/>
                </a:solidFill>
                <a:latin typeface="Arial Narrow" pitchFamily="34" charset="0"/>
              </a:rPr>
              <a:t>234-235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560218"/>
            <a:ext cx="9144000" cy="6297782"/>
          </a:xfrm>
          <a:noFill/>
        </p:spPr>
        <p:txBody>
          <a:bodyPr/>
          <a:lstStyle/>
          <a:p>
            <a:pPr marL="401638" indent="-401638" eaLnBrk="1" hangingPunct="1">
              <a:buFont typeface="+mj-lt"/>
              <a:buAutoNum type="arabicPeriod" startAt="3"/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Mediate </a:t>
            </a:r>
            <a:r>
              <a:rPr lang="en-US" sz="3200" b="1" dirty="0">
                <a:solidFill>
                  <a:srgbClr val="FFFFFF"/>
                </a:solidFill>
                <a:latin typeface="Arial Narrow" pitchFamily="34" charset="0"/>
              </a:rPr>
              <a:t>on 2 Timothy 3:16. Define the following words and explain hot the Word affects your life in each of these areas:</a:t>
            </a:r>
          </a:p>
          <a:p>
            <a:pPr marL="858838" lvl="1" indent="-457200" eaLnBrk="1" hangingPunct="1">
              <a:buFont typeface="+mj-lt"/>
              <a:buAutoNum type="alphaLcPeriod" startAt="3"/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Correction</a:t>
            </a:r>
            <a:r>
              <a:rPr lang="en-US" sz="3200" b="1" dirty="0">
                <a:solidFill>
                  <a:srgbClr val="FFFFFF"/>
                </a:solidFill>
                <a:latin typeface="Arial Narrow" pitchFamily="34" charset="0"/>
              </a:rPr>
              <a:t>:  </a:t>
            </a:r>
            <a:r>
              <a:rPr lang="en-US" sz="3200" b="1" dirty="0" err="1" smtClean="0">
                <a:solidFill>
                  <a:srgbClr val="FFFFFF"/>
                </a:solidFill>
                <a:latin typeface="TekniaGreek" panose="02000503060000020004" pitchFamily="2" charset="0"/>
              </a:rPr>
              <a:t>ejpanovrqwsiV</a:t>
            </a:r>
            <a:r>
              <a:rPr lang="en-US" sz="3200" b="1" dirty="0" smtClean="0">
                <a:solidFill>
                  <a:srgbClr val="FFFFFF"/>
                </a:solidFill>
                <a:latin typeface="TekniaGreek" panose="02000503060000020004" pitchFamily="2" charset="0"/>
              </a:rPr>
              <a:t> 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/  </a:t>
            </a:r>
            <a:r>
              <a:rPr lang="en-US" sz="3200" b="1" dirty="0" err="1">
                <a:solidFill>
                  <a:srgbClr val="FFFFFF"/>
                </a:solidFill>
                <a:latin typeface="Arial Narrow" pitchFamily="34" charset="0"/>
              </a:rPr>
              <a:t>epanorthôsis</a:t>
            </a:r>
            <a:r>
              <a:rPr lang="en-US" sz="3200" b="1" dirty="0">
                <a:solidFill>
                  <a:srgbClr val="FFFFFF"/>
                </a:solidFill>
                <a:latin typeface="Arial Narrow" pitchFamily="34" charset="0"/>
              </a:rPr>
              <a:t>; </a:t>
            </a:r>
          </a:p>
          <a:p>
            <a:pPr marL="1027113" lvl="1" indent="0" eaLnBrk="1" hangingPunct="1">
              <a:buNone/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Its effect: </a:t>
            </a:r>
            <a:endParaRPr lang="en-US" sz="3200" b="1" dirty="0">
              <a:solidFill>
                <a:srgbClr val="FFFFFF"/>
              </a:solidFill>
              <a:latin typeface="Arial Narrow" pitchFamily="34" charset="0"/>
            </a:endParaRPr>
          </a:p>
          <a:p>
            <a:pPr marL="858838" lvl="1" indent="-457200" eaLnBrk="1" hangingPunct="1">
              <a:buFont typeface="+mj-lt"/>
              <a:buAutoNum type="alphaLcPeriod" startAt="4"/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Training</a:t>
            </a:r>
            <a:r>
              <a:rPr lang="en-US" sz="3200" b="1" dirty="0">
                <a:solidFill>
                  <a:srgbClr val="FFFFFF"/>
                </a:solidFill>
                <a:latin typeface="Arial Narrow" pitchFamily="34" charset="0"/>
              </a:rPr>
              <a:t>:  </a:t>
            </a:r>
            <a:r>
              <a:rPr lang="en-US" sz="32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paideiva</a:t>
            </a:r>
            <a:r>
              <a:rPr lang="en-US" sz="3200" b="1" dirty="0">
                <a:solidFill>
                  <a:srgbClr val="FFFFFF"/>
                </a:solidFill>
                <a:latin typeface="TekniaGreek" panose="02000503060000020004" pitchFamily="2" charset="0"/>
              </a:rPr>
              <a:t> </a:t>
            </a:r>
            <a:r>
              <a:rPr lang="en-US" sz="3200" b="1" dirty="0">
                <a:solidFill>
                  <a:srgbClr val="FFFFFF"/>
                </a:solidFill>
                <a:latin typeface="Arial Narrow" pitchFamily="34" charset="0"/>
              </a:rPr>
              <a:t>/ paideia; 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 </a:t>
            </a:r>
            <a:endParaRPr lang="en-US" sz="3200" b="1" dirty="0">
              <a:solidFill>
                <a:srgbClr val="FFFFFF"/>
              </a:solidFill>
              <a:latin typeface="Arial Narrow" pitchFamily="34" charset="0"/>
            </a:endParaRPr>
          </a:p>
          <a:p>
            <a:pPr marL="858838" lvl="1" indent="0" eaLnBrk="1" hangingPunct="1">
              <a:buNone/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Its </a:t>
            </a:r>
            <a:r>
              <a:rPr lang="en-US" sz="3200" b="1" dirty="0">
                <a:solidFill>
                  <a:srgbClr val="FFFFFF"/>
                </a:solidFill>
                <a:latin typeface="Arial Narrow" pitchFamily="34" charset="0"/>
              </a:rPr>
              <a:t>effect: </a:t>
            </a:r>
          </a:p>
          <a:p>
            <a:pPr eaLnBrk="1" hangingPunct="1"/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Corollary</a:t>
            </a:r>
            <a:r>
              <a:rPr lang="en-US" sz="3200" b="1" dirty="0">
                <a:solidFill>
                  <a:srgbClr val="FFFFFF"/>
                </a:solidFill>
                <a:latin typeface="Arial Narrow" pitchFamily="34" charset="0"/>
              </a:rPr>
              <a:t>: Some passages are not be applied in the same way they were applied at the time they were written</a:t>
            </a:r>
            <a:endParaRPr lang="en-US" sz="3200" b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500"/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4" dur="500"/>
                                        <p:tgtEl>
                                          <p:spTgt spid="57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-4665" y="6220"/>
            <a:ext cx="9144000" cy="55399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sz="3600" b="1" u="sng" dirty="0">
                <a:solidFill>
                  <a:srgbClr val="A0D0FF"/>
                </a:solidFill>
                <a:latin typeface="Arial Narrow" pitchFamily="34" charset="0"/>
              </a:rPr>
              <a:t>Rule 6 – Page </a:t>
            </a:r>
            <a:r>
              <a:rPr lang="en-US" sz="3600" b="1" u="sng" dirty="0" smtClean="0">
                <a:solidFill>
                  <a:srgbClr val="A0D0FF"/>
                </a:solidFill>
                <a:latin typeface="Arial Narrow" pitchFamily="34" charset="0"/>
              </a:rPr>
              <a:t>234-235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560218"/>
            <a:ext cx="9144000" cy="6297782"/>
          </a:xfrm>
          <a:noFill/>
        </p:spPr>
        <p:txBody>
          <a:bodyPr/>
          <a:lstStyle/>
          <a:p>
            <a:pPr marL="401638" indent="-401638" eaLnBrk="1" hangingPunct="1">
              <a:buFont typeface="+mj-lt"/>
              <a:buAutoNum type="arabicPeriod" startAt="3"/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Mediate </a:t>
            </a:r>
            <a:r>
              <a:rPr lang="en-US" sz="3200" b="1" dirty="0">
                <a:solidFill>
                  <a:srgbClr val="FFFFFF"/>
                </a:solidFill>
                <a:latin typeface="Arial Narrow" pitchFamily="34" charset="0"/>
              </a:rPr>
              <a:t>on 2 Timothy 3:16. Define the following words and explain hot the Word affects your life in each of these areas:</a:t>
            </a:r>
          </a:p>
          <a:p>
            <a:pPr marL="858838" lvl="1" indent="-457200" eaLnBrk="1" hangingPunct="1">
              <a:buFont typeface="+mj-lt"/>
              <a:buAutoNum type="alphaLcPeriod" startAt="3"/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Correction</a:t>
            </a:r>
            <a:r>
              <a:rPr lang="en-US" sz="3200" b="1" dirty="0">
                <a:solidFill>
                  <a:srgbClr val="FFFFFF"/>
                </a:solidFill>
                <a:latin typeface="Arial Narrow" pitchFamily="34" charset="0"/>
              </a:rPr>
              <a:t>:  </a:t>
            </a:r>
            <a:r>
              <a:rPr lang="en-US" sz="3200" b="1" dirty="0" err="1" smtClean="0">
                <a:solidFill>
                  <a:srgbClr val="FFFFFF"/>
                </a:solidFill>
                <a:latin typeface="TekniaGreek" panose="02000503060000020004" pitchFamily="2" charset="0"/>
              </a:rPr>
              <a:t>ejpanovrqwsiV</a:t>
            </a:r>
            <a:r>
              <a:rPr lang="en-US" sz="3200" b="1" dirty="0" smtClean="0">
                <a:solidFill>
                  <a:srgbClr val="FFFFFF"/>
                </a:solidFill>
                <a:latin typeface="TekniaGreek" panose="02000503060000020004" pitchFamily="2" charset="0"/>
              </a:rPr>
              <a:t> 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/  </a:t>
            </a:r>
            <a:r>
              <a:rPr lang="en-US" sz="3200" b="1" dirty="0" err="1">
                <a:solidFill>
                  <a:srgbClr val="FFFFFF"/>
                </a:solidFill>
                <a:latin typeface="Arial Narrow" pitchFamily="34" charset="0"/>
              </a:rPr>
              <a:t>epanorthôsis</a:t>
            </a:r>
            <a:r>
              <a:rPr lang="en-US" sz="3200" b="1" dirty="0">
                <a:solidFill>
                  <a:srgbClr val="FFFFFF"/>
                </a:solidFill>
                <a:latin typeface="Arial Narrow" pitchFamily="34" charset="0"/>
              </a:rPr>
              <a:t>;  correction  - exhortation. restoration to an upright or right state</a:t>
            </a:r>
          </a:p>
          <a:p>
            <a:pPr marL="1027113" lvl="1" indent="0" eaLnBrk="1" hangingPunct="1">
              <a:buNone/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Its </a:t>
            </a:r>
            <a:r>
              <a:rPr lang="en-US" sz="3200" b="1" dirty="0">
                <a:solidFill>
                  <a:srgbClr val="FFFFFF"/>
                </a:solidFill>
                <a:latin typeface="Arial Narrow" pitchFamily="34" charset="0"/>
              </a:rPr>
              <a:t>effect: Gets us back on the path God wants us to walk</a:t>
            </a:r>
          </a:p>
          <a:p>
            <a:pPr marL="858838" lvl="1" indent="-457200" eaLnBrk="1" hangingPunct="1">
              <a:buFont typeface="+mj-lt"/>
              <a:buAutoNum type="alphaLcPeriod" startAt="4"/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Training</a:t>
            </a:r>
            <a:r>
              <a:rPr lang="en-US" sz="3200" b="1" dirty="0">
                <a:solidFill>
                  <a:srgbClr val="FFFFFF"/>
                </a:solidFill>
                <a:latin typeface="Arial Narrow" pitchFamily="34" charset="0"/>
              </a:rPr>
              <a:t>:  </a:t>
            </a:r>
            <a:r>
              <a:rPr lang="en-US" sz="32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paideiva</a:t>
            </a:r>
            <a:r>
              <a:rPr lang="en-US" sz="3200" b="1" dirty="0">
                <a:solidFill>
                  <a:srgbClr val="FFFFFF"/>
                </a:solidFill>
                <a:latin typeface="TekniaGreek" panose="02000503060000020004" pitchFamily="2" charset="0"/>
              </a:rPr>
              <a:t> </a:t>
            </a:r>
            <a:r>
              <a:rPr lang="en-US" sz="3200" b="1" dirty="0">
                <a:solidFill>
                  <a:srgbClr val="FFFFFF"/>
                </a:solidFill>
                <a:latin typeface="Arial Narrow" pitchFamily="34" charset="0"/>
              </a:rPr>
              <a:t>/ paideia;  the rearing of a child, training, discipline. Skills development </a:t>
            </a:r>
          </a:p>
          <a:p>
            <a:pPr marL="858838" lvl="1" indent="0" eaLnBrk="1" hangingPunct="1">
              <a:buNone/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Its </a:t>
            </a:r>
            <a:r>
              <a:rPr lang="en-US" sz="3200" b="1" dirty="0">
                <a:solidFill>
                  <a:srgbClr val="FFFFFF"/>
                </a:solidFill>
                <a:latin typeface="Arial Narrow" pitchFamily="34" charset="0"/>
              </a:rPr>
              <a:t>effect: Tells us how to stay on the path God wants us to 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walk</a:t>
            </a:r>
          </a:p>
        </p:txBody>
      </p:sp>
    </p:spTree>
    <p:extLst>
      <p:ext uri="{BB962C8B-B14F-4D97-AF65-F5344CB8AC3E}">
        <p14:creationId xmlns:p14="http://schemas.microsoft.com/office/powerpoint/2010/main" val="3604200314"/>
      </p:ext>
    </p:extLst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-4665" y="6220"/>
            <a:ext cx="9144000" cy="55399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sz="3600" b="1" u="sng" dirty="0">
                <a:solidFill>
                  <a:srgbClr val="A0D0FF"/>
                </a:solidFill>
                <a:latin typeface="Arial Narrow" pitchFamily="34" charset="0"/>
              </a:rPr>
              <a:t>Rule 6 – Page </a:t>
            </a:r>
            <a:r>
              <a:rPr lang="en-US" sz="3600" b="1" u="sng" dirty="0" smtClean="0">
                <a:solidFill>
                  <a:srgbClr val="A0D0FF"/>
                </a:solidFill>
                <a:latin typeface="Arial Narrow" pitchFamily="34" charset="0"/>
              </a:rPr>
              <a:t>234-235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560218"/>
            <a:ext cx="9144000" cy="6297782"/>
          </a:xfrm>
          <a:noFill/>
        </p:spPr>
        <p:txBody>
          <a:bodyPr/>
          <a:lstStyle/>
          <a:p>
            <a:pPr marL="0" indent="0" eaLnBrk="1" hangingPunct="1">
              <a:buNone/>
            </a:pPr>
            <a:r>
              <a:rPr lang="en-US" sz="3200" b="1" dirty="0">
                <a:solidFill>
                  <a:srgbClr val="FFFFFF"/>
                </a:solidFill>
                <a:latin typeface="Arial Narrow" pitchFamily="34" charset="0"/>
              </a:rPr>
              <a:t>	</a:t>
            </a:r>
          </a:p>
          <a:p>
            <a:pPr eaLnBrk="1" hangingPunct="1"/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Corollary</a:t>
            </a:r>
            <a:r>
              <a:rPr lang="en-US" sz="3200" b="1" dirty="0">
                <a:solidFill>
                  <a:srgbClr val="FFFFFF"/>
                </a:solidFill>
                <a:latin typeface="Arial Narrow" pitchFamily="34" charset="0"/>
              </a:rPr>
              <a:t>: Some passages are not be applied in the same way they were applied at the time they were written</a:t>
            </a:r>
            <a:endParaRPr lang="en-US" sz="3200" b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9053183"/>
      </p:ext>
    </p:extLst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35004"/>
            <a:ext cx="9144000" cy="1107996"/>
          </a:xfrm>
          <a:noFill/>
        </p:spPr>
        <p:txBody>
          <a:bodyPr wrap="square" lIns="0" tIns="0" rIns="0" bIns="0">
            <a:spAutoFit/>
          </a:bodyPr>
          <a:lstStyle/>
          <a:p>
            <a:pPr defTabSz="381000" eaLnBrk="1" hangingPunct="1"/>
            <a:r>
              <a:rPr lang="en-US" sz="3600" b="1" u="sng" dirty="0">
                <a:solidFill>
                  <a:srgbClr val="A0D0FF"/>
                </a:solidFill>
                <a:latin typeface="Arial Narrow" pitchFamily="34" charset="0"/>
              </a:rPr>
              <a:t>Rule 5 - Biblical examples are authoritative only when supported by a </a:t>
            </a:r>
            <a:r>
              <a:rPr lang="en-US" sz="3600" b="1" u="sng" dirty="0" smtClean="0">
                <a:solidFill>
                  <a:srgbClr val="A0D0FF"/>
                </a:solidFill>
                <a:latin typeface="Arial Narrow" pitchFamily="34" charset="0"/>
              </a:rPr>
              <a:t>command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sz="3200" b="1" dirty="0">
                <a:solidFill>
                  <a:srgbClr val="FFFFFF"/>
                </a:solidFill>
                <a:latin typeface="Arial Narrow" pitchFamily="34" charset="0"/>
              </a:rPr>
              <a:t>We are obligated to follow Biblical examples only when they illustrate a Biblical command but not when such a command is lacking.  (161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)</a:t>
            </a:r>
            <a:endParaRPr lang="en-US" sz="3200" b="1" dirty="0">
              <a:solidFill>
                <a:srgbClr val="FFFFFF"/>
              </a:solidFill>
              <a:latin typeface="Arial Narrow" pitchFamily="34" charset="0"/>
            </a:endParaRPr>
          </a:p>
          <a:p>
            <a:pPr marL="690563" lvl="1" indent="-522288" eaLnBrk="1" hangingPunct="1">
              <a:buNone/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1</a:t>
            </a:r>
            <a:r>
              <a:rPr lang="en-US" sz="3200" b="1" dirty="0">
                <a:solidFill>
                  <a:srgbClr val="FFFFFF"/>
                </a:solidFill>
                <a:latin typeface="Arial Narrow" pitchFamily="34" charset="0"/>
              </a:rPr>
              <a:t>. A biblical 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example </a:t>
            </a:r>
            <a:r>
              <a:rPr lang="en-US" sz="3200" b="1" dirty="0">
                <a:solidFill>
                  <a:srgbClr val="FFFFFF"/>
                </a:solidFill>
                <a:latin typeface="Arial Narrow" pitchFamily="34" charset="0"/>
              </a:rPr>
              <a:t>can verify what you think the Lord is leading you to do.  (162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)</a:t>
            </a:r>
            <a:endParaRPr lang="en-US" sz="3200" b="1" dirty="0">
              <a:solidFill>
                <a:srgbClr val="FFFFFF"/>
              </a:solidFill>
              <a:latin typeface="Arial Narrow" pitchFamily="34" charset="0"/>
            </a:endParaRPr>
          </a:p>
          <a:p>
            <a:pPr marL="690563" lvl="1" indent="-522288" eaLnBrk="1" hangingPunct="1">
              <a:buNone/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2</a:t>
            </a:r>
            <a:r>
              <a:rPr lang="en-US" sz="3200" b="1" dirty="0">
                <a:solidFill>
                  <a:srgbClr val="FFFFFF"/>
                </a:solidFill>
                <a:latin typeface="Arial Narrow" pitchFamily="34" charset="0"/>
              </a:rPr>
              <a:t>. A biblical example can be a rich source of application for your life (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162)</a:t>
            </a:r>
          </a:p>
          <a:p>
            <a:pPr marL="690563" lvl="1" indent="-522288" eaLnBrk="1" hangingPunct="1">
              <a:buNone/>
            </a:pPr>
            <a:r>
              <a:rPr lang="en-US" sz="3200" b="1" dirty="0">
                <a:solidFill>
                  <a:srgbClr val="FFFFFF"/>
                </a:solidFill>
                <a:latin typeface="Arial Narrow" pitchFamily="34" charset="0"/>
              </a:rPr>
              <a:t>	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However</a:t>
            </a:r>
            <a:r>
              <a:rPr lang="en-US" sz="3200" b="1" dirty="0">
                <a:solidFill>
                  <a:srgbClr val="FFFFFF"/>
                </a:solidFill>
                <a:latin typeface="Arial Narrow" pitchFamily="34" charset="0"/>
              </a:rPr>
              <a:t>, you cannot apply an application in your own life to other people - for such would be making a biblical example into a command. 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4882"/>
            <a:ext cx="9144000" cy="55399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sz="3600" b="1" u="sng" dirty="0">
                <a:solidFill>
                  <a:srgbClr val="A0D0FF"/>
                </a:solidFill>
                <a:latin typeface="Arial Narrow" pitchFamily="34" charset="0"/>
              </a:rPr>
              <a:t>Rule 6 – Page </a:t>
            </a:r>
            <a:r>
              <a:rPr lang="en-US" sz="3600" b="1" u="sng" dirty="0" smtClean="0">
                <a:solidFill>
                  <a:srgbClr val="A0D0FF"/>
                </a:solidFill>
                <a:latin typeface="Arial Narrow" pitchFamily="34" charset="0"/>
              </a:rPr>
              <a:t>235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85800"/>
            <a:ext cx="9144000" cy="6172200"/>
          </a:xfrm>
          <a:noFill/>
        </p:spPr>
        <p:txBody>
          <a:bodyPr/>
          <a:lstStyle/>
          <a:p>
            <a:pPr marL="457200" indent="-344488" eaLnBrk="1" hangingPunct="1">
              <a:buNone/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4. Interpret </a:t>
            </a:r>
            <a:r>
              <a:rPr lang="en-US" sz="3200" b="1" dirty="0">
                <a:solidFill>
                  <a:srgbClr val="FFFFFF"/>
                </a:solidFill>
                <a:latin typeface="Arial Narrow" pitchFamily="34" charset="0"/>
              </a:rPr>
              <a:t>Matthew 5:23-24 and write out a possible application of Jesus’ statement for today</a:t>
            </a:r>
            <a:endParaRPr lang="en-US" sz="3200" b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4882"/>
            <a:ext cx="9144000" cy="55399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sz="3600" b="1" u="sng" dirty="0">
                <a:solidFill>
                  <a:srgbClr val="A0D0FF"/>
                </a:solidFill>
                <a:latin typeface="Arial Narrow" pitchFamily="34" charset="0"/>
              </a:rPr>
              <a:t>Rule 6 – Page </a:t>
            </a:r>
            <a:r>
              <a:rPr lang="en-US" sz="3600" b="1" u="sng" dirty="0" smtClean="0">
                <a:solidFill>
                  <a:srgbClr val="A0D0FF"/>
                </a:solidFill>
                <a:latin typeface="Arial Narrow" pitchFamily="34" charset="0"/>
              </a:rPr>
              <a:t>235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85800"/>
            <a:ext cx="9144000" cy="6172200"/>
          </a:xfrm>
          <a:noFill/>
        </p:spPr>
        <p:txBody>
          <a:bodyPr/>
          <a:lstStyle/>
          <a:p>
            <a:pPr marL="457200" indent="-344488" eaLnBrk="1" hangingPunct="1">
              <a:buNone/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4. Interpret </a:t>
            </a:r>
            <a:r>
              <a:rPr lang="en-US" sz="3200" b="1" dirty="0">
                <a:solidFill>
                  <a:srgbClr val="FFFFFF"/>
                </a:solidFill>
                <a:latin typeface="Arial Narrow" pitchFamily="34" charset="0"/>
              </a:rPr>
              <a:t>Matthew 5:23-24 and write out a possible application of Jesus’ statement for 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today</a:t>
            </a:r>
          </a:p>
          <a:p>
            <a:pPr marL="457200" indent="0" eaLnBrk="1" hangingPunct="1">
              <a:buNone/>
            </a:pPr>
            <a:r>
              <a:rPr lang="en-US" sz="3200" b="1" i="1" dirty="0">
                <a:solidFill>
                  <a:srgbClr val="FFFFFF"/>
                </a:solidFill>
                <a:latin typeface="Arial Narrow" pitchFamily="34" charset="0"/>
              </a:rPr>
              <a:t>When you know there has been an offense, go get it right so that your worship is not hindered (Psalm 66:18). Possible personal application at Communion</a:t>
            </a:r>
            <a:r>
              <a:rPr lang="en-US" sz="3200" b="1" i="1" dirty="0" smtClean="0">
                <a:solidFill>
                  <a:srgbClr val="FFFFFF"/>
                </a:solidFill>
                <a:latin typeface="Arial Narrow" pitchFamily="34" charset="0"/>
              </a:rPr>
              <a:t>.</a:t>
            </a:r>
          </a:p>
          <a:p>
            <a:pPr marL="168275" indent="0" eaLnBrk="1" hangingPunct="1">
              <a:buNone/>
            </a:pPr>
            <a:endParaRPr lang="en-US" sz="3200" b="1" i="1" dirty="0">
              <a:solidFill>
                <a:srgbClr val="FFFFFF"/>
              </a:solidFill>
              <a:latin typeface="Arial Narrow" pitchFamily="34" charset="0"/>
            </a:endParaRPr>
          </a:p>
          <a:p>
            <a:pPr marL="168275" indent="0" eaLnBrk="1" hangingPunct="1">
              <a:buNone/>
            </a:pPr>
            <a:r>
              <a:rPr lang="en-US" sz="3200" b="1" i="1" dirty="0">
                <a:solidFill>
                  <a:srgbClr val="FFFFFF"/>
                </a:solidFill>
                <a:latin typeface="Arial Narrow" pitchFamily="34" charset="0"/>
              </a:rPr>
              <a:t>Corollary: When you apply a passage, it must be in keeping with a correct interpretation. </a:t>
            </a:r>
            <a:endParaRPr lang="en-US" sz="3200" b="1" i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1845820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4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uiExpand="1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4882"/>
            <a:ext cx="9144000" cy="55399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sz="3600" b="1" u="sng" dirty="0">
                <a:solidFill>
                  <a:srgbClr val="A0D0FF"/>
                </a:solidFill>
                <a:latin typeface="Arial Narrow" pitchFamily="34" charset="0"/>
              </a:rPr>
              <a:t>Rule 6 – Page </a:t>
            </a:r>
            <a:r>
              <a:rPr lang="en-US" sz="3600" b="1" u="sng" dirty="0" smtClean="0">
                <a:solidFill>
                  <a:srgbClr val="A0D0FF"/>
                </a:solidFill>
                <a:latin typeface="Arial Narrow" pitchFamily="34" charset="0"/>
              </a:rPr>
              <a:t>235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85800"/>
            <a:ext cx="9144000" cy="6172200"/>
          </a:xfrm>
          <a:noFill/>
        </p:spPr>
        <p:txBody>
          <a:bodyPr/>
          <a:lstStyle/>
          <a:p>
            <a:pPr marL="457200" indent="-401638" eaLnBrk="1" hangingPunct="1">
              <a:buNone/>
              <a:tabLst>
                <a:tab pos="457200" algn="l"/>
              </a:tabLst>
            </a:pPr>
            <a:r>
              <a:rPr lang="en-US" sz="3200" b="1" dirty="0">
                <a:solidFill>
                  <a:srgbClr val="FFFFFF"/>
                </a:solidFill>
                <a:latin typeface="Arial Narrow" pitchFamily="34" charset="0"/>
              </a:rPr>
              <a:t>5. Interpret Isaiah 43:4 in the light of its context and evaluate the following application: “Jesus gave His life in exchange for people. Here in Isaiah 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43:4 </a:t>
            </a:r>
            <a:r>
              <a:rPr lang="en-US" sz="3200" b="1" dirty="0">
                <a:solidFill>
                  <a:srgbClr val="FFFFFF"/>
                </a:solidFill>
                <a:latin typeface="Arial Narrow" pitchFamily="34" charset="0"/>
              </a:rPr>
              <a:t>He promises that I can do the same. On the basis of this promise I will trust Him to give me people in exchange for my life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.”</a:t>
            </a:r>
          </a:p>
          <a:p>
            <a:pPr marL="457200" indent="-401638" eaLnBrk="1" hangingPunct="1">
              <a:buNone/>
              <a:tabLst>
                <a:tab pos="457200" algn="l"/>
              </a:tabLst>
            </a:pPr>
            <a:endParaRPr lang="en-US" sz="3200" b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1022549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4882"/>
            <a:ext cx="9144000" cy="55399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sz="3600" b="1" u="sng" dirty="0">
                <a:solidFill>
                  <a:srgbClr val="A0D0FF"/>
                </a:solidFill>
                <a:latin typeface="Arial Narrow" pitchFamily="34" charset="0"/>
              </a:rPr>
              <a:t>Rule 6 – Page </a:t>
            </a:r>
            <a:r>
              <a:rPr lang="en-US" sz="3600" b="1" u="sng" dirty="0" smtClean="0">
                <a:solidFill>
                  <a:srgbClr val="A0D0FF"/>
                </a:solidFill>
                <a:latin typeface="Arial Narrow" pitchFamily="34" charset="0"/>
              </a:rPr>
              <a:t>235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85800"/>
            <a:ext cx="9144000" cy="6172200"/>
          </a:xfrm>
          <a:noFill/>
        </p:spPr>
        <p:txBody>
          <a:bodyPr/>
          <a:lstStyle/>
          <a:p>
            <a:pPr marL="457200" indent="-401638" eaLnBrk="1" hangingPunct="1">
              <a:buNone/>
              <a:tabLst>
                <a:tab pos="457200" algn="l"/>
              </a:tabLst>
            </a:pPr>
            <a:r>
              <a:rPr lang="en-US" sz="3200" b="1" dirty="0">
                <a:solidFill>
                  <a:srgbClr val="FFFFFF"/>
                </a:solidFill>
                <a:latin typeface="Arial Narrow" pitchFamily="34" charset="0"/>
              </a:rPr>
              <a:t>5. Interpret Isaiah 43:4 in the light of its context and evaluate the following application: “Jesus gave His life in exchange for people. Here in Isaiah 43:3 He promises that I can do the same. On the basis of this promise I will trust Him to give me people in exchange for my life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.”</a:t>
            </a:r>
          </a:p>
          <a:p>
            <a:pPr marL="457200" indent="0" eaLnBrk="1" hangingPunct="1">
              <a:buNone/>
              <a:tabLst>
                <a:tab pos="457200" algn="l"/>
              </a:tabLst>
            </a:pPr>
            <a:r>
              <a:rPr lang="en-US" sz="3200" b="1" i="1" dirty="0">
                <a:solidFill>
                  <a:srgbClr val="FFFFFF"/>
                </a:solidFill>
                <a:latin typeface="Arial Narrow" pitchFamily="34" charset="0"/>
              </a:rPr>
              <a:t>False application: Isaiah is speaking to the nation of Israel. The proposed application has no meaning. </a:t>
            </a:r>
            <a:endParaRPr lang="en-US" sz="3200" b="1" i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marL="457200" indent="-401638" eaLnBrk="1" hangingPunct="1">
              <a:buNone/>
              <a:tabLst>
                <a:tab pos="457200" algn="l"/>
              </a:tabLst>
            </a:pPr>
            <a:endParaRPr lang="en-US" sz="3200" b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8597197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4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uiExpand="1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4882"/>
            <a:ext cx="9144000" cy="55399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sz="3600" b="1" u="sng" dirty="0">
                <a:solidFill>
                  <a:srgbClr val="A0D0FF"/>
                </a:solidFill>
                <a:latin typeface="Arial Narrow" pitchFamily="34" charset="0"/>
              </a:rPr>
              <a:t>Rule 6 – Page </a:t>
            </a:r>
            <a:r>
              <a:rPr lang="en-US" sz="3600" b="1" u="sng" dirty="0" smtClean="0">
                <a:solidFill>
                  <a:srgbClr val="A0D0FF"/>
                </a:solidFill>
                <a:latin typeface="Arial Narrow" pitchFamily="34" charset="0"/>
              </a:rPr>
              <a:t>236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85800"/>
            <a:ext cx="9144000" cy="6172200"/>
          </a:xfrm>
          <a:noFill/>
        </p:spPr>
        <p:txBody>
          <a:bodyPr/>
          <a:lstStyle/>
          <a:p>
            <a:pPr marL="512763" indent="-400050" eaLnBrk="1" hangingPunct="1">
              <a:buNone/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6</a:t>
            </a:r>
            <a:r>
              <a:rPr lang="en-US" sz="3200" b="1" dirty="0">
                <a:solidFill>
                  <a:srgbClr val="FFFFFF"/>
                </a:solidFill>
                <a:latin typeface="Arial Narrow" pitchFamily="34" charset="0"/>
              </a:rPr>
              <a:t>. Mediate on John 9:4. Interpret the verse in light of its context and write a correct application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:</a:t>
            </a:r>
          </a:p>
          <a:p>
            <a:pPr marL="512763" indent="-400050" eaLnBrk="1" hangingPunct="1">
              <a:buNone/>
            </a:pPr>
            <a:endParaRPr lang="en-US" sz="4400" b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4882"/>
            <a:ext cx="9144000" cy="55399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sz="3600" b="1" u="sng" dirty="0">
                <a:solidFill>
                  <a:srgbClr val="A0D0FF"/>
                </a:solidFill>
                <a:latin typeface="Arial Narrow" pitchFamily="34" charset="0"/>
              </a:rPr>
              <a:t>Rule 6 – Page </a:t>
            </a:r>
            <a:r>
              <a:rPr lang="en-US" sz="3600" b="1" u="sng" dirty="0" smtClean="0">
                <a:solidFill>
                  <a:srgbClr val="A0D0FF"/>
                </a:solidFill>
                <a:latin typeface="Arial Narrow" pitchFamily="34" charset="0"/>
              </a:rPr>
              <a:t>236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85800"/>
            <a:ext cx="9144000" cy="6172200"/>
          </a:xfrm>
          <a:noFill/>
        </p:spPr>
        <p:txBody>
          <a:bodyPr/>
          <a:lstStyle/>
          <a:p>
            <a:pPr marL="512763" indent="-400050" eaLnBrk="1" hangingPunct="1">
              <a:buNone/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6</a:t>
            </a:r>
            <a:r>
              <a:rPr lang="en-US" sz="3200" b="1" dirty="0">
                <a:solidFill>
                  <a:srgbClr val="FFFFFF"/>
                </a:solidFill>
                <a:latin typeface="Arial Narrow" pitchFamily="34" charset="0"/>
              </a:rPr>
              <a:t>. Mediate on John 9:4. Interpret the verse in light of its context and write a correct application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:</a:t>
            </a:r>
          </a:p>
          <a:p>
            <a:pPr marL="512763" indent="0" eaLnBrk="1" hangingPunct="1">
              <a:buNone/>
            </a:pPr>
            <a:r>
              <a:rPr lang="en-US" sz="3200" b="1" i="1" dirty="0">
                <a:solidFill>
                  <a:srgbClr val="FFFFFF"/>
                </a:solidFill>
                <a:latin typeface="Arial Narrow" pitchFamily="34" charset="0"/>
              </a:rPr>
              <a:t> In whatever condition I am / with whatever limitations I have, I am to serve the Lord fully. That is His work. I am to do this as long as I can and while opportunity exists - for there will be a time when I will not be able to do so and opportunity will not exist.</a:t>
            </a:r>
            <a:endParaRPr lang="en-US" sz="4400" b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264985"/>
      </p:ext>
    </p:extLst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uiExpand="1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sz="7200" b="1" smtClean="0">
                <a:solidFill>
                  <a:srgbClr val="A0D0FF"/>
                </a:solidFill>
                <a:latin typeface="Times New Roman" pitchFamily="18" charset="0"/>
                <a:cs typeface="Times New Roman" pitchFamily="18" charset="0"/>
              </a:rPr>
              <a:t>Grace Bible Church</a:t>
            </a:r>
            <a:r>
              <a:rPr lang="en-US" sz="7200" b="1" i="0" smtClean="0">
                <a:solidFill>
                  <a:srgbClr val="A0D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7200" b="1" i="0" smtClean="0">
                <a:solidFill>
                  <a:srgbClr val="A0D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5400" b="1" i="0" smtClean="0">
                <a:solidFill>
                  <a:srgbClr val="A0D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smtClean="0">
                <a:solidFill>
                  <a:srgbClr val="FFFF90"/>
                </a:solidFill>
                <a:latin typeface="Times New Roman" pitchFamily="18" charset="0"/>
                <a:cs typeface="Times New Roman" pitchFamily="18" charset="0"/>
              </a:rPr>
              <a:t>Glorifying God </a:t>
            </a:r>
            <a:br>
              <a:rPr lang="en-US" sz="3600" b="1" smtClean="0">
                <a:solidFill>
                  <a:srgbClr val="FFFF9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 smtClean="0">
                <a:solidFill>
                  <a:srgbClr val="FFFF90"/>
                </a:solidFill>
                <a:latin typeface="Times New Roman" pitchFamily="18" charset="0"/>
                <a:cs typeface="Times New Roman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35004"/>
            <a:ext cx="9144000" cy="1107996"/>
          </a:xfrm>
          <a:noFill/>
        </p:spPr>
        <p:txBody>
          <a:bodyPr wrap="square" lIns="0" tIns="0" rIns="0" bIns="0">
            <a:spAutoFit/>
          </a:bodyPr>
          <a:lstStyle/>
          <a:p>
            <a:pPr defTabSz="381000" eaLnBrk="1" hangingPunct="1"/>
            <a:r>
              <a:rPr lang="en-US" sz="3600" b="1" u="sng" dirty="0">
                <a:solidFill>
                  <a:srgbClr val="A0D0FF"/>
                </a:solidFill>
                <a:latin typeface="Arial Narrow" pitchFamily="34" charset="0"/>
              </a:rPr>
              <a:t>Rule 5 - Biblical examples are authoritative only when supported by a </a:t>
            </a:r>
            <a:r>
              <a:rPr lang="en-US" sz="3600" b="1" u="sng" dirty="0" smtClean="0">
                <a:solidFill>
                  <a:srgbClr val="A0D0FF"/>
                </a:solidFill>
                <a:latin typeface="Arial Narrow" pitchFamily="34" charset="0"/>
              </a:rPr>
              <a:t>command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Each </a:t>
            </a:r>
            <a:r>
              <a:rPr lang="en-US" sz="3200" b="1" dirty="0">
                <a:solidFill>
                  <a:srgbClr val="FFFFFF"/>
                </a:solidFill>
                <a:latin typeface="Arial Narrow" pitchFamily="34" charset="0"/>
              </a:rPr>
              <a:t>individual must draw his own application from those biblical examples that are not followed by a command. </a:t>
            </a:r>
          </a:p>
          <a:p>
            <a:pPr eaLnBrk="1" hangingPunct="1"/>
            <a:r>
              <a:rPr lang="en-US" sz="3200" b="1" u="sng" dirty="0" smtClean="0">
                <a:solidFill>
                  <a:srgbClr val="FFFFFF"/>
                </a:solidFill>
                <a:latin typeface="Arial Narrow" pitchFamily="34" charset="0"/>
              </a:rPr>
              <a:t>The </a:t>
            </a:r>
            <a:r>
              <a:rPr lang="en-US" sz="3200" b="1" u="sng" dirty="0">
                <a:solidFill>
                  <a:srgbClr val="FFFFFF"/>
                </a:solidFill>
                <a:latin typeface="Arial Narrow" pitchFamily="34" charset="0"/>
              </a:rPr>
              <a:t>believer is </a:t>
            </a:r>
            <a:r>
              <a:rPr lang="en-US" sz="3200" b="1" u="sng" dirty="0" smtClean="0">
                <a:solidFill>
                  <a:srgbClr val="FFFFFF"/>
                </a:solidFill>
                <a:latin typeface="Arial Narrow" pitchFamily="34" charset="0"/>
              </a:rPr>
              <a:t>free </a:t>
            </a:r>
            <a:r>
              <a:rPr lang="en-US" sz="3200" b="1" u="sng" dirty="0">
                <a:solidFill>
                  <a:srgbClr val="FFFFFF"/>
                </a:solidFill>
                <a:latin typeface="Arial Narrow" pitchFamily="34" charset="0"/>
              </a:rPr>
              <a:t>to do anything that the Bible does not prohibit </a:t>
            </a:r>
            <a:r>
              <a:rPr lang="en-US" sz="3200" b="1" dirty="0">
                <a:solidFill>
                  <a:srgbClr val="FFFFFF"/>
                </a:solidFill>
                <a:latin typeface="Arial Narrow" pitchFamily="34" charset="0"/>
              </a:rPr>
              <a:t>- i.e. the Bible sets boundaries on what cannot be done, not on what can be done. All things are lawful unless prohibited by a biblical command / precept (i.e. Thou shall not steal includes copyright infringement, etc.). (163)</a:t>
            </a:r>
          </a:p>
        </p:txBody>
      </p:sp>
    </p:spTree>
    <p:extLst>
      <p:ext uri="{BB962C8B-B14F-4D97-AF65-F5344CB8AC3E}">
        <p14:creationId xmlns:p14="http://schemas.microsoft.com/office/powerpoint/2010/main" val="2889606727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55602"/>
            <a:ext cx="9144000" cy="110799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sz="3600" b="1" u="sng" dirty="0">
                <a:solidFill>
                  <a:srgbClr val="A0D0FF"/>
                </a:solidFill>
                <a:latin typeface="Arial Narrow" pitchFamily="34" charset="0"/>
              </a:rPr>
              <a:t>Rule 6 - The primary purpose of the Bible is to change our lives, not increase our knowledge 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sz="3600" b="1" dirty="0">
                <a:solidFill>
                  <a:srgbClr val="FFFFFF"/>
                </a:solidFill>
                <a:latin typeface="Arial Narrow" pitchFamily="34" charset="0"/>
              </a:rPr>
              <a:t>The Holy Spirit intended that by reading the Scriptures we will learn and apply (1 Cor. 10:6)</a:t>
            </a:r>
          </a:p>
          <a:p>
            <a:pPr eaLnBrk="1" hangingPunct="1"/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Lessons </a:t>
            </a:r>
            <a:r>
              <a:rPr lang="en-US" sz="3600" b="1" dirty="0">
                <a:solidFill>
                  <a:srgbClr val="FFFFFF"/>
                </a:solidFill>
                <a:latin typeface="Arial Narrow" pitchFamily="34" charset="0"/>
              </a:rPr>
              <a:t>can be learned either by personal experience, or the experience of others (164</a:t>
            </a: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)</a:t>
            </a:r>
            <a:endParaRPr lang="en-US" sz="3600" b="1" dirty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3958711"/>
      </p:ext>
    </p:extLst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55602"/>
            <a:ext cx="9144000" cy="110799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sz="3600" b="1" u="sng" dirty="0">
                <a:solidFill>
                  <a:srgbClr val="A0D0FF"/>
                </a:solidFill>
                <a:latin typeface="Arial Narrow" pitchFamily="34" charset="0"/>
              </a:rPr>
              <a:t>Rule 6 - The primary purpose of the Bible is to change our lives, not increase our knowledge 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We </a:t>
            </a:r>
            <a:r>
              <a:rPr lang="en-US" sz="3200" b="1" dirty="0">
                <a:solidFill>
                  <a:srgbClr val="FFFFFF"/>
                </a:solidFill>
                <a:latin typeface="Arial Narrow" pitchFamily="34" charset="0"/>
              </a:rPr>
              <a:t>must understand before we can apply, but understanding without application does not make a person godly (164)</a:t>
            </a:r>
          </a:p>
          <a:p>
            <a:pPr marL="625475" lvl="1" indent="-392113" eaLnBrk="1" hangingPunct="1">
              <a:buNone/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1</a:t>
            </a:r>
            <a:r>
              <a:rPr lang="en-US" sz="3200" b="1" dirty="0">
                <a:solidFill>
                  <a:srgbClr val="FFFFFF"/>
                </a:solidFill>
                <a:latin typeface="Arial Narrow" pitchFamily="34" charset="0"/>
              </a:rPr>
              <a:t>. Some passages are not to be applied in the same way they were applied at the time they were written. 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(</a:t>
            </a:r>
            <a:r>
              <a:rPr lang="en-US" sz="3200" b="1" dirty="0">
                <a:solidFill>
                  <a:srgbClr val="FFFFFF"/>
                </a:solidFill>
                <a:latin typeface="Arial Narrow" pitchFamily="34" charset="0"/>
              </a:rPr>
              <a:t>165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)</a:t>
            </a:r>
            <a:r>
              <a:rPr lang="en-US" sz="3200" b="1" dirty="0">
                <a:solidFill>
                  <a:srgbClr val="FFFFFF"/>
                </a:solidFill>
                <a:latin typeface="Arial Narrow" pitchFamily="34" charset="0"/>
              </a:rPr>
              <a:t>	</a:t>
            </a:r>
          </a:p>
          <a:p>
            <a:pPr marL="625475" lvl="1" indent="-392113" eaLnBrk="1" hangingPunct="1">
              <a:buNone/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2</a:t>
            </a:r>
            <a:r>
              <a:rPr lang="en-US" sz="3200" b="1" dirty="0">
                <a:solidFill>
                  <a:srgbClr val="FFFFFF"/>
                </a:solidFill>
                <a:latin typeface="Arial Narrow" pitchFamily="34" charset="0"/>
              </a:rPr>
              <a:t>. When you apply a passage it must be in keeping with a correct interpretation (166)</a:t>
            </a:r>
            <a:endParaRPr lang="en-US" sz="3200" b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1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10799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sz="3600" b="1" u="sng" dirty="0">
                <a:solidFill>
                  <a:srgbClr val="A0D0FF"/>
                </a:solidFill>
                <a:latin typeface="Arial Narrow" pitchFamily="34" charset="0"/>
              </a:rPr>
              <a:t>Rule 4 </a:t>
            </a:r>
            <a:r>
              <a:rPr lang="en-US" sz="3600" b="1" u="sng" dirty="0" smtClean="0">
                <a:solidFill>
                  <a:srgbClr val="A0D0FF"/>
                </a:solidFill>
                <a:latin typeface="Arial Narrow" pitchFamily="34" charset="0"/>
              </a:rPr>
              <a:t>– Page 231</a:t>
            </a:r>
            <a:br>
              <a:rPr lang="en-US" sz="3600" b="1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u="sng" dirty="0" smtClean="0">
                <a:solidFill>
                  <a:srgbClr val="FFFF99"/>
                </a:solidFill>
                <a:latin typeface="Arial Narrow" pitchFamily="34" charset="0"/>
              </a:rPr>
              <a:t>Meditate on Matthew 5:27-48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19201"/>
            <a:ext cx="9144000" cy="5638800"/>
          </a:xfrm>
          <a:noFill/>
        </p:spPr>
        <p:txBody>
          <a:bodyPr/>
          <a:lstStyle/>
          <a:p>
            <a:pPr marL="401638" indent="-401638" eaLnBrk="1" hangingPunct="1">
              <a:spcBef>
                <a:spcPts val="600"/>
              </a:spcBef>
              <a:buFont typeface="+mj-lt"/>
              <a:buAutoNum type="alphaLcPeriod"/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What </a:t>
            </a:r>
            <a:r>
              <a:rPr lang="en-US" sz="3200" b="1" dirty="0">
                <a:solidFill>
                  <a:srgbClr val="FFFFFF"/>
                </a:solidFill>
                <a:latin typeface="Arial Narrow" pitchFamily="34" charset="0"/>
              </a:rPr>
              <a:t>three issues of the day was Jesus here addressing?</a:t>
            </a:r>
          </a:p>
          <a:p>
            <a:pPr marL="860425" lvl="1" indent="-458788" eaLnBrk="1" hangingPunct="1">
              <a:spcBef>
                <a:spcPts val="600"/>
              </a:spcBef>
              <a:buFont typeface="+mj-lt"/>
              <a:buAutoNum type="romanLcPeriod"/>
            </a:pPr>
            <a:r>
              <a:rPr lang="en-US" sz="3200" b="1" dirty="0">
                <a:solidFill>
                  <a:srgbClr val="FFFFFF"/>
                </a:solidFill>
                <a:latin typeface="Arial Narrow" pitchFamily="34" charset="0"/>
              </a:rPr>
              <a:t>	</a:t>
            </a:r>
            <a:endParaRPr lang="en-US" sz="32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marL="860425" lvl="1" indent="-458788" eaLnBrk="1" hangingPunct="1">
              <a:spcBef>
                <a:spcPts val="600"/>
              </a:spcBef>
              <a:buFont typeface="+mj-lt"/>
              <a:buAutoNum type="romanLcPeriod"/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	</a:t>
            </a:r>
          </a:p>
          <a:p>
            <a:pPr marL="860425" lvl="1" indent="-458788" eaLnBrk="1" hangingPunct="1">
              <a:spcBef>
                <a:spcPts val="600"/>
              </a:spcBef>
              <a:buFont typeface="+mj-lt"/>
              <a:buAutoNum type="romanLcPeriod"/>
            </a:pPr>
            <a:r>
              <a:rPr lang="en-US" sz="3200" b="1" dirty="0">
                <a:solidFill>
                  <a:srgbClr val="FFFFFF"/>
                </a:solidFill>
                <a:latin typeface="Arial Narrow" pitchFamily="34" charset="0"/>
              </a:rPr>
              <a:t> </a:t>
            </a:r>
            <a:endParaRPr lang="en-US" sz="3200" b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10799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sz="3600" b="1" u="sng" dirty="0">
                <a:solidFill>
                  <a:srgbClr val="A0D0FF"/>
                </a:solidFill>
                <a:latin typeface="Arial Narrow" pitchFamily="34" charset="0"/>
              </a:rPr>
              <a:t>Rule 4 </a:t>
            </a:r>
            <a:r>
              <a:rPr lang="en-US" sz="3600" b="1" u="sng" dirty="0" smtClean="0">
                <a:solidFill>
                  <a:srgbClr val="A0D0FF"/>
                </a:solidFill>
                <a:latin typeface="Arial Narrow" pitchFamily="34" charset="0"/>
              </a:rPr>
              <a:t>– Page 231</a:t>
            </a:r>
            <a:br>
              <a:rPr lang="en-US" sz="3600" b="1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u="sng" dirty="0" smtClean="0">
                <a:solidFill>
                  <a:srgbClr val="FFFF99"/>
                </a:solidFill>
                <a:latin typeface="Arial Narrow" pitchFamily="34" charset="0"/>
              </a:rPr>
              <a:t>Meditate on Matthew 5:27-48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07996"/>
            <a:ext cx="9144000" cy="5750005"/>
          </a:xfrm>
          <a:noFill/>
        </p:spPr>
        <p:txBody>
          <a:bodyPr/>
          <a:lstStyle/>
          <a:p>
            <a:pPr marL="401638" indent="-401638" eaLnBrk="1" hangingPunct="1">
              <a:spcBef>
                <a:spcPts val="600"/>
              </a:spcBef>
              <a:buFont typeface="+mj-lt"/>
              <a:buAutoNum type="alphaLcPeriod"/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What </a:t>
            </a:r>
            <a:r>
              <a:rPr lang="en-US" sz="3200" b="1" dirty="0">
                <a:solidFill>
                  <a:srgbClr val="FFFFFF"/>
                </a:solidFill>
                <a:latin typeface="Arial Narrow" pitchFamily="34" charset="0"/>
              </a:rPr>
              <a:t>three issues of the day was Jesus here addressing?</a:t>
            </a:r>
          </a:p>
          <a:p>
            <a:pPr marL="860425" lvl="1" indent="-458788" eaLnBrk="1" hangingPunct="1">
              <a:spcBef>
                <a:spcPts val="600"/>
              </a:spcBef>
              <a:buFont typeface="+mj-lt"/>
              <a:buAutoNum type="romanLcPeriod"/>
            </a:pPr>
            <a:r>
              <a:rPr lang="en-US" sz="3200" b="1" dirty="0">
                <a:solidFill>
                  <a:srgbClr val="FFFFFF"/>
                </a:solidFill>
                <a:latin typeface="Arial Narrow" pitchFamily="34" charset="0"/>
              </a:rPr>
              <a:t>	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Adultery &amp; Divorce</a:t>
            </a:r>
          </a:p>
          <a:p>
            <a:pPr marL="860425" lvl="1" indent="-458788" eaLnBrk="1" hangingPunct="1">
              <a:spcBef>
                <a:spcPts val="600"/>
              </a:spcBef>
              <a:buFont typeface="+mj-lt"/>
              <a:buAutoNum type="romanLcPeriod"/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	Vows / promises</a:t>
            </a:r>
          </a:p>
          <a:p>
            <a:pPr marL="860425" lvl="1" indent="-458788" eaLnBrk="1" hangingPunct="1">
              <a:spcBef>
                <a:spcPts val="600"/>
              </a:spcBef>
              <a:buFont typeface="+mj-lt"/>
              <a:buAutoNum type="romanLcPeriod"/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Revenge &amp; love</a:t>
            </a:r>
          </a:p>
        </p:txBody>
      </p:sp>
    </p:spTree>
    <p:extLst>
      <p:ext uri="{BB962C8B-B14F-4D97-AF65-F5344CB8AC3E}">
        <p14:creationId xmlns:p14="http://schemas.microsoft.com/office/powerpoint/2010/main" val="1022786775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10799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sz="3600" b="1" u="sng" dirty="0">
                <a:solidFill>
                  <a:srgbClr val="A0D0FF"/>
                </a:solidFill>
                <a:latin typeface="Arial Narrow" pitchFamily="34" charset="0"/>
              </a:rPr>
              <a:t>Rule 4 </a:t>
            </a:r>
            <a:r>
              <a:rPr lang="en-US" sz="3600" b="1" u="sng" dirty="0" smtClean="0">
                <a:solidFill>
                  <a:srgbClr val="A0D0FF"/>
                </a:solidFill>
                <a:latin typeface="Arial Narrow" pitchFamily="34" charset="0"/>
              </a:rPr>
              <a:t>– Page 231</a:t>
            </a:r>
            <a:br>
              <a:rPr lang="en-US" sz="3600" b="1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u="sng" dirty="0" smtClean="0">
                <a:solidFill>
                  <a:srgbClr val="FFFF99"/>
                </a:solidFill>
                <a:latin typeface="Arial Narrow" pitchFamily="34" charset="0"/>
              </a:rPr>
              <a:t>Meditate on Matthew 5:27-48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19201"/>
            <a:ext cx="9144000" cy="5638800"/>
          </a:xfrm>
          <a:noFill/>
        </p:spPr>
        <p:txBody>
          <a:bodyPr/>
          <a:lstStyle/>
          <a:p>
            <a:pPr marL="514350" indent="-514350" eaLnBrk="1" hangingPunct="1">
              <a:spcBef>
                <a:spcPts val="600"/>
              </a:spcBef>
              <a:buFont typeface="+mj-lt"/>
              <a:buAutoNum type="alphaLcPeriod" startAt="2"/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What did Jesus say were the positions of the people on these issues?</a:t>
            </a:r>
          </a:p>
          <a:p>
            <a:pPr marL="746125" lvl="1" indent="-457200" eaLnBrk="1" hangingPunct="1">
              <a:spcBef>
                <a:spcPts val="600"/>
              </a:spcBef>
              <a:buFont typeface="+mj-lt"/>
              <a:buAutoNum type="romanLcPeriod"/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 </a:t>
            </a:r>
            <a:endParaRPr lang="en-US" sz="3200" b="1" dirty="0">
              <a:solidFill>
                <a:srgbClr val="FFFFFF"/>
              </a:solidFill>
              <a:latin typeface="Arial Narrow" pitchFamily="34" charset="0"/>
            </a:endParaRPr>
          </a:p>
          <a:p>
            <a:pPr marL="746125" lvl="1" indent="-457200" eaLnBrk="1" hangingPunct="1">
              <a:spcBef>
                <a:spcPts val="600"/>
              </a:spcBef>
              <a:buFont typeface="+mj-lt"/>
              <a:buAutoNum type="romanLcPeriod"/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 </a:t>
            </a:r>
            <a:endParaRPr lang="en-US" sz="3200" b="1" dirty="0">
              <a:solidFill>
                <a:srgbClr val="FFFFFF"/>
              </a:solidFill>
              <a:latin typeface="Arial Narrow" pitchFamily="34" charset="0"/>
            </a:endParaRPr>
          </a:p>
          <a:p>
            <a:pPr marL="746125" lvl="1" indent="-457200" eaLnBrk="1" hangingPunct="1">
              <a:spcBef>
                <a:spcPts val="600"/>
              </a:spcBef>
              <a:buFont typeface="+mj-lt"/>
              <a:buAutoNum type="romanLcPeriod"/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03771490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1052</TotalTime>
  <Words>1871</Words>
  <Application>Microsoft Office PowerPoint</Application>
  <PresentationFormat>On-screen Show (4:3)</PresentationFormat>
  <Paragraphs>185</Paragraphs>
  <Slides>36</Slides>
  <Notes>36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36</vt:i4>
      </vt:variant>
    </vt:vector>
  </HeadingPairs>
  <TitlesOfParts>
    <vt:vector size="43" baseType="lpstr">
      <vt:lpstr>Arial</vt:lpstr>
      <vt:lpstr>Arial Narrow</vt:lpstr>
      <vt:lpstr>TekniaGreek</vt:lpstr>
      <vt:lpstr>Times New Roman</vt:lpstr>
      <vt:lpstr>Wingdings</vt:lpstr>
      <vt:lpstr>Custom Design</vt:lpstr>
      <vt:lpstr>1_Custom Design</vt:lpstr>
      <vt:lpstr>Grace Bible Church  Glorifying God  by Making Disciples of Jesus Christ</vt:lpstr>
      <vt:lpstr>Rule 4 - Interpret personal experience  in the light of Scripture and not Scripture  in the light of personal experience. </vt:lpstr>
      <vt:lpstr>Rule 5 - Biblical examples are authoritative only when supported by a command</vt:lpstr>
      <vt:lpstr>Rule 5 - Biblical examples are authoritative only when supported by a command</vt:lpstr>
      <vt:lpstr>Rule 6 - The primary purpose of the Bible is to change our lives, not increase our knowledge </vt:lpstr>
      <vt:lpstr>Rule 6 - The primary purpose of the Bible is to change our lives, not increase our knowledge </vt:lpstr>
      <vt:lpstr>Rule 4 – Page 231 Meditate on Matthew 5:27-48</vt:lpstr>
      <vt:lpstr>Rule 4 – Page 231 Meditate on Matthew 5:27-48</vt:lpstr>
      <vt:lpstr>Rule 4 – Page 231 Meditate on Matthew 5:27-48</vt:lpstr>
      <vt:lpstr>Rule 4 – Page 231 Meditate on Matthew 5:27-48</vt:lpstr>
      <vt:lpstr>Rule 4 – Page 231 Meditate on Matthew 5:27-48</vt:lpstr>
      <vt:lpstr>Rule 4 – Page 231 Meditate on Matthew 5:27-48</vt:lpstr>
      <vt:lpstr>Rule 4 – Page 231 Meditate on Matthew 5:27-48</vt:lpstr>
      <vt:lpstr>Rule 4 – Page 231 Meditate on Matthew 5:27-48</vt:lpstr>
      <vt:lpstr>Rule 4 – Page 232 2. Speaking in tongues &amp; deficit spending are two illustrations of how people interpret the Bible in the light of their own experience</vt:lpstr>
      <vt:lpstr>Rule 4 – Page 232 3. Personal experience is an important part  of the Christian Life. Name three areas  in which you feel it has validity</vt:lpstr>
      <vt:lpstr>Rule 4 – Page 232 3. Personal experience is an important part  of the Christian Life. Name three areas  in which you feel it has validity</vt:lpstr>
      <vt:lpstr>Rule 5 – Page 233</vt:lpstr>
      <vt:lpstr>Rule 5 – Page 233</vt:lpstr>
      <vt:lpstr>Rule 5 – Page 233</vt:lpstr>
      <vt:lpstr>Rule 5 – Page 233</vt:lpstr>
      <vt:lpstr>Rule 5 – Page 233</vt:lpstr>
      <vt:lpstr>Rule 6 – Page 234</vt:lpstr>
      <vt:lpstr>Rule 6 – Page 234</vt:lpstr>
      <vt:lpstr>Rule 6 – Page 234-235</vt:lpstr>
      <vt:lpstr>Rule 6 – Page 234-235</vt:lpstr>
      <vt:lpstr>Rule 6 – Page 234-235</vt:lpstr>
      <vt:lpstr>Rule 6 – Page 234-235</vt:lpstr>
      <vt:lpstr>Rule 6 – Page 234-235</vt:lpstr>
      <vt:lpstr>Rule 6 – Page 235</vt:lpstr>
      <vt:lpstr>Rule 6 – Page 235</vt:lpstr>
      <vt:lpstr>Rule 6 – Page 235</vt:lpstr>
      <vt:lpstr>Rule 6 – Page 235</vt:lpstr>
      <vt:lpstr>Rule 6 – Page 236</vt:lpstr>
      <vt:lpstr>Rule 6 – Page 236</vt:lpstr>
      <vt:lpstr>Grace Bible Church  Glorifying God  by Making Disciples of Jesus Christ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</dc:creator>
  <cp:lastModifiedBy>Scott Harris</cp:lastModifiedBy>
  <cp:revision>63</cp:revision>
  <dcterms:modified xsi:type="dcterms:W3CDTF">2020-10-28T20:59:59Z</dcterms:modified>
</cp:coreProperties>
</file>