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9"/>
  </p:notesMasterIdLst>
  <p:sldIdLst>
    <p:sldId id="300" r:id="rId2"/>
    <p:sldId id="301" r:id="rId3"/>
    <p:sldId id="303" r:id="rId4"/>
    <p:sldId id="260" r:id="rId5"/>
    <p:sldId id="304" r:id="rId6"/>
    <p:sldId id="305" r:id="rId7"/>
    <p:sldId id="306" r:id="rId8"/>
    <p:sldId id="307" r:id="rId9"/>
    <p:sldId id="308" r:id="rId10"/>
    <p:sldId id="278" r:id="rId11"/>
    <p:sldId id="309" r:id="rId12"/>
    <p:sldId id="311" r:id="rId13"/>
    <p:sldId id="310" r:id="rId14"/>
    <p:sldId id="312" r:id="rId15"/>
    <p:sldId id="279" r:id="rId16"/>
    <p:sldId id="313" r:id="rId17"/>
    <p:sldId id="314" r:id="rId18"/>
    <p:sldId id="280" r:id="rId19"/>
    <p:sldId id="315" r:id="rId20"/>
    <p:sldId id="317" r:id="rId21"/>
    <p:sldId id="316" r:id="rId22"/>
    <p:sldId id="281" r:id="rId23"/>
    <p:sldId id="318" r:id="rId24"/>
    <p:sldId id="319" r:id="rId25"/>
    <p:sldId id="282" r:id="rId26"/>
    <p:sldId id="320" r:id="rId27"/>
    <p:sldId id="297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E546B6D-8365-4D14-AA9F-66FF4D01B3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C92E81-2808-4961-B99F-82E2BC1F83A7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929A21-018C-4FE3-AE55-97AF3CFE86B5}" type="slidenum">
              <a:rPr lang="en-US">
                <a:latin typeface="Arial" charset="0"/>
                <a:cs typeface="Arial" charset="0"/>
              </a:rPr>
              <a:pPr/>
              <a:t>10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929A21-018C-4FE3-AE55-97AF3CFE86B5}" type="slidenum">
              <a:rPr lang="en-US">
                <a:latin typeface="Arial" charset="0"/>
                <a:cs typeface="Arial" charset="0"/>
              </a:rPr>
              <a:pPr/>
              <a:t>11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929A21-018C-4FE3-AE55-97AF3CFE86B5}" type="slidenum">
              <a:rPr lang="en-US">
                <a:latin typeface="Arial" charset="0"/>
                <a:cs typeface="Arial" charset="0"/>
              </a:rPr>
              <a:pPr/>
              <a:t>12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929A21-018C-4FE3-AE55-97AF3CFE86B5}" type="slidenum">
              <a:rPr lang="en-US">
                <a:latin typeface="Arial" charset="0"/>
                <a:cs typeface="Arial" charset="0"/>
              </a:rPr>
              <a:pPr/>
              <a:t>13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C59D1D-E08A-4FAC-A5CF-96855242DA5B}" type="slidenum">
              <a:rPr lang="en-US">
                <a:latin typeface="Arial" charset="0"/>
                <a:cs typeface="Arial" charset="0"/>
              </a:rPr>
              <a:pPr/>
              <a:t>14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C59D1D-E08A-4FAC-A5CF-96855242DA5B}" type="slidenum">
              <a:rPr lang="en-US">
                <a:latin typeface="Arial" charset="0"/>
                <a:cs typeface="Arial" charset="0"/>
              </a:rPr>
              <a:pPr/>
              <a:t>15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C59D1D-E08A-4FAC-A5CF-96855242DA5B}" type="slidenum">
              <a:rPr lang="en-US">
                <a:latin typeface="Arial" charset="0"/>
                <a:cs typeface="Arial" charset="0"/>
              </a:rPr>
              <a:pPr/>
              <a:t>16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C59D1D-E08A-4FAC-A5CF-96855242DA5B}" type="slidenum">
              <a:rPr lang="en-US">
                <a:latin typeface="Arial" charset="0"/>
                <a:cs typeface="Arial" charset="0"/>
              </a:rPr>
              <a:pPr/>
              <a:t>17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69D17D-F542-4315-AB98-E39CE3D9E02E}" type="slidenum">
              <a:rPr lang="en-US">
                <a:latin typeface="Arial" charset="0"/>
                <a:cs typeface="Arial" charset="0"/>
              </a:rPr>
              <a:pPr/>
              <a:t>18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69D17D-F542-4315-AB98-E39CE3D9E02E}" type="slidenum">
              <a:rPr lang="en-US">
                <a:latin typeface="Arial" charset="0"/>
                <a:cs typeface="Arial" charset="0"/>
              </a:rPr>
              <a:pPr/>
              <a:t>19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C69E18-9447-4CB9-9D0F-A9B05B9B52DE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69D17D-F542-4315-AB98-E39CE3D9E02E}" type="slidenum">
              <a:rPr lang="en-US">
                <a:latin typeface="Arial" charset="0"/>
                <a:cs typeface="Arial" charset="0"/>
              </a:rPr>
              <a:pPr/>
              <a:t>20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69D17D-F542-4315-AB98-E39CE3D9E02E}" type="slidenum">
              <a:rPr lang="en-US">
                <a:latin typeface="Arial" charset="0"/>
                <a:cs typeface="Arial" charset="0"/>
              </a:rPr>
              <a:pPr/>
              <a:t>21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DEC8B4-8836-4CE5-AAFA-94A671312333}" type="slidenum">
              <a:rPr lang="en-US">
                <a:latin typeface="Arial" charset="0"/>
                <a:cs typeface="Arial" charset="0"/>
              </a:rPr>
              <a:pPr/>
              <a:t>22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DEC8B4-8836-4CE5-AAFA-94A671312333}" type="slidenum">
              <a:rPr lang="en-US">
                <a:latin typeface="Arial" charset="0"/>
                <a:cs typeface="Arial" charset="0"/>
              </a:rPr>
              <a:pPr/>
              <a:t>23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DEC8B4-8836-4CE5-AAFA-94A671312333}" type="slidenum">
              <a:rPr lang="en-US">
                <a:latin typeface="Arial" charset="0"/>
                <a:cs typeface="Arial" charset="0"/>
              </a:rPr>
              <a:pPr/>
              <a:t>24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0F1833-44C7-40A3-A4A6-FF972EDBCF21}" type="slidenum">
              <a:rPr lang="en-US">
                <a:latin typeface="Arial" charset="0"/>
                <a:cs typeface="Arial" charset="0"/>
              </a:rPr>
              <a:pPr/>
              <a:t>25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0F1833-44C7-40A3-A4A6-FF972EDBCF21}" type="slidenum">
              <a:rPr lang="en-US">
                <a:latin typeface="Arial" charset="0"/>
                <a:cs typeface="Arial" charset="0"/>
              </a:rPr>
              <a:pPr/>
              <a:t>26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A58662-0F79-4C55-8F6D-2AA894A61431}" type="slidenum">
              <a:rPr lang="en-US">
                <a:latin typeface="Arial" charset="0"/>
                <a:cs typeface="Arial" charset="0"/>
              </a:rPr>
              <a:pPr/>
              <a:t>27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CF04CD-F391-4FD0-BBDC-F6D3BB912BC8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FF3DC2-6323-4DF5-A0F3-B5351A74BA02}" type="slidenum">
              <a:rPr lang="en-US">
                <a:latin typeface="Arial" charset="0"/>
                <a:cs typeface="Arial" charset="0"/>
              </a:rPr>
              <a:pPr/>
              <a:t>4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FF3DC2-6323-4DF5-A0F3-B5351A74BA02}" type="slidenum">
              <a:rPr lang="en-US">
                <a:latin typeface="Arial" charset="0"/>
                <a:cs typeface="Arial" charset="0"/>
              </a:rPr>
              <a:pPr/>
              <a:t>5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FF3DC2-6323-4DF5-A0F3-B5351A74BA02}" type="slidenum">
              <a:rPr lang="en-US">
                <a:latin typeface="Arial" charset="0"/>
                <a:cs typeface="Arial" charset="0"/>
              </a:rPr>
              <a:pPr/>
              <a:t>6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FF3DC2-6323-4DF5-A0F3-B5351A74BA02}" type="slidenum">
              <a:rPr lang="en-US">
                <a:latin typeface="Arial" charset="0"/>
                <a:cs typeface="Arial" charset="0"/>
              </a:rPr>
              <a:pPr/>
              <a:t>7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FF3DC2-6323-4DF5-A0F3-B5351A74BA02}" type="slidenum">
              <a:rPr lang="en-US">
                <a:latin typeface="Arial" charset="0"/>
                <a:cs typeface="Arial" charset="0"/>
              </a:rPr>
              <a:pPr/>
              <a:t>8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FF3DC2-6323-4DF5-A0F3-B5351A74BA02}" type="slidenum">
              <a:rPr lang="en-US">
                <a:latin typeface="Arial" charset="0"/>
                <a:cs typeface="Arial" charset="0"/>
              </a:rPr>
              <a:pPr/>
              <a:t>9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609600"/>
            <a:ext cx="9144000" cy="3600450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7200" b="1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Grace Bible Church</a:t>
            </a:r>
            <a: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i="0" smtClean="0">
                <a:solidFill>
                  <a:srgbClr val="CC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solidFill>
                  <a:srgbClr val="CCFFFF"/>
                </a:solidFill>
                <a:latin typeface="Times New Roman" pitchFamily="18" charset="0"/>
                <a:cs typeface="Times New Roman" pitchFamily="18" charset="0"/>
              </a:rPr>
              <a:t>Glorifying God </a:t>
            </a:r>
            <a:br>
              <a:rPr lang="en-US" sz="3600" b="1" smtClean="0">
                <a:solidFill>
                  <a:srgbClr val="CCFF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smtClean="0">
                <a:solidFill>
                  <a:srgbClr val="CCFFFF"/>
                </a:solidFill>
                <a:latin typeface="Times New Roman" pitchFamily="18" charset="0"/>
                <a:cs typeface="Times New Roman" pitchFamily="18" charset="0"/>
              </a:rPr>
              <a:t>by Making Disciples of Jesus Christ</a:t>
            </a: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GraceBibleNY.Org/ New-Testament-Survey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1581"/>
            <a:ext cx="9144000" cy="677108"/>
          </a:xfrm>
          <a:noFill/>
        </p:spPr>
        <p:txBody>
          <a:bodyPr wrap="square"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Romans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5800"/>
            <a:ext cx="9144000" cy="6172200"/>
          </a:xfrm>
          <a:noFill/>
        </p:spPr>
        <p:txBody>
          <a:bodyPr/>
          <a:lstStyle/>
          <a:p>
            <a:pPr marL="511175" indent="-511175" eaLnBrk="1" hangingPunct="1"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III. Righteousness of God revealed in Justification.		3:20-5:21</a:t>
            </a:r>
          </a:p>
          <a:p>
            <a:pPr marL="511175" indent="-511175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A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Justification by Faith Explained (3:21 - 3:31)</a:t>
            </a:r>
          </a:p>
          <a:p>
            <a:pPr marL="1371600" indent="-457200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1. The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Righteousness of God through Faith, not law (21-23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1371600" indent="-457200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2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Justified by God’s Grace through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Redemption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by Christ (24-26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1371600" indent="-457200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3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The Exclusion of Man’s Boasting in His Works (27-31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1581"/>
            <a:ext cx="9144000" cy="677108"/>
          </a:xfrm>
          <a:noFill/>
        </p:spPr>
        <p:txBody>
          <a:bodyPr wrap="square"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Romans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5800"/>
            <a:ext cx="9144000" cy="6172200"/>
          </a:xfrm>
          <a:noFill/>
        </p:spPr>
        <p:txBody>
          <a:bodyPr/>
          <a:lstStyle/>
          <a:p>
            <a:pPr marL="511175" indent="-511175" eaLnBrk="1" hangingPunct="1"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B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. Justification by Faith Illustrated (4:1 - 4:25)</a:t>
            </a:r>
          </a:p>
          <a:p>
            <a:pPr marL="690563" indent="-349250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1. Abraham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was Justified Apart from Works (1-8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</a:p>
          <a:p>
            <a:pPr marL="690563" indent="-349250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2. Abraham was Reckoned Righteous before Circumcision (9-12)</a:t>
            </a:r>
          </a:p>
          <a:p>
            <a:pPr marL="690563" indent="-349250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3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The Promise to Abraham was through Faith, not Law (13-15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573088" indent="-231775" eaLnBrk="1" hangingPunct="1">
              <a:buNone/>
              <a:tabLst>
                <a:tab pos="690563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4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Abraham was Justified by Faith (16-25)</a:t>
            </a:r>
          </a:p>
          <a:p>
            <a:pPr eaLnBrk="1" hangingPunct="1">
              <a:buNone/>
              <a:tabLst>
                <a:tab pos="690563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a. Abraham was Given a Promise by God (16-18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>
              <a:buNone/>
              <a:tabLst>
                <a:tab pos="690563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b. Abraham Believed God’s Promise (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19-22)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>
              <a:buNone/>
              <a:tabLst>
                <a:tab pos="690563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	c. We are to Believe God’s Promise (23-25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1581"/>
            <a:ext cx="9144000" cy="677108"/>
          </a:xfrm>
          <a:noFill/>
        </p:spPr>
        <p:txBody>
          <a:bodyPr wrap="square"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Romans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5800"/>
            <a:ext cx="9144000" cy="6172200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C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. Justification by Faith’s Results (5:1-21)</a:t>
            </a:r>
          </a:p>
          <a:p>
            <a:pPr eaLnBrk="1" hangingPunct="1">
              <a:buNone/>
              <a:tabLst>
                <a:tab pos="511175" algn="l"/>
                <a:tab pos="860425" algn="l"/>
                <a:tab pos="1255713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1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The Benefits of Justification (5:1-11)</a:t>
            </a:r>
          </a:p>
          <a:p>
            <a:pPr eaLnBrk="1" hangingPunct="1">
              <a:buNone/>
              <a:tabLst>
                <a:tab pos="511175" algn="l"/>
                <a:tab pos="860425" algn="l"/>
                <a:tab pos="1255713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	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a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Peace with God (1-2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>
              <a:buNone/>
              <a:tabLst>
                <a:tab pos="511175" algn="l"/>
                <a:tab pos="860425" algn="l"/>
                <a:tab pos="1255713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	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b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Security in God’s Love (3-8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>
              <a:buNone/>
              <a:tabLst>
                <a:tab pos="511175" algn="l"/>
                <a:tab pos="860425" algn="l"/>
                <a:tab pos="1255713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	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c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Saved from God’s Wrath (9-11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>
              <a:buNone/>
              <a:tabLst>
                <a:tab pos="511175" algn="l"/>
                <a:tab pos="860425" algn="l"/>
                <a:tab pos="1255713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2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The Basis for Justification 5:12-21</a:t>
            </a:r>
          </a:p>
          <a:p>
            <a:pPr eaLnBrk="1" hangingPunct="1">
              <a:buNone/>
              <a:tabLst>
                <a:tab pos="511175" algn="l"/>
                <a:tab pos="860425" algn="l"/>
                <a:tab pos="1255713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	a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The Origin of Sin (5:12-14)</a:t>
            </a:r>
          </a:p>
          <a:p>
            <a:pPr eaLnBrk="1" hangingPunct="1">
              <a:buNone/>
              <a:tabLst>
                <a:tab pos="511175" algn="l"/>
                <a:tab pos="860425" algn="l"/>
                <a:tab pos="1255713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	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	</a:t>
            </a:r>
            <a:r>
              <a:rPr lang="en-US" sz="3200" b="1" dirty="0" err="1" smtClean="0">
                <a:solidFill>
                  <a:srgbClr val="FFFFFF"/>
                </a:solidFill>
                <a:latin typeface="Arial Narrow" pitchFamily="34" charset="0"/>
              </a:rPr>
              <a:t>i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Sin’s Entrance &amp; Spread (12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>
              <a:buNone/>
              <a:tabLst>
                <a:tab pos="511175" algn="l"/>
                <a:tab pos="860425" algn="l"/>
                <a:tab pos="1255713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		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ii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Sin’s Universality (13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>
              <a:buNone/>
              <a:tabLst>
                <a:tab pos="511175" algn="l"/>
                <a:tab pos="860425" algn="l"/>
                <a:tab pos="1255713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		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iii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Sin’s Reign of Death (14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1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1581"/>
            <a:ext cx="9144000" cy="677108"/>
          </a:xfrm>
          <a:noFill/>
        </p:spPr>
        <p:txBody>
          <a:bodyPr wrap="square"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Romans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5800"/>
            <a:ext cx="9144000" cy="6172200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	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b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. The Origin of Hope (5:15-21)</a:t>
            </a:r>
          </a:p>
          <a:p>
            <a:pPr marL="1084263" indent="-511175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  </a:t>
            </a:r>
            <a:r>
              <a:rPr lang="en-US" sz="3200" b="1" dirty="0" err="1" smtClean="0">
                <a:solidFill>
                  <a:srgbClr val="FFFFFF"/>
                </a:solidFill>
                <a:latin typeface="Arial Narrow" pitchFamily="34" charset="0"/>
              </a:rPr>
              <a:t>i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The Transgression vs. God’s Grace (15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1084263" indent="-511175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 ii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The Judgment vs. The Free Gift (16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1084263" indent="-511175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iii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The Reign of Death </a:t>
            </a:r>
            <a:r>
              <a:rPr lang="en-US" sz="3200" b="1" dirty="0" err="1" smtClean="0">
                <a:solidFill>
                  <a:srgbClr val="FFFFFF"/>
                </a:solidFill>
                <a:latin typeface="Arial Narrow" pitchFamily="34" charset="0"/>
              </a:rPr>
              <a:t>vs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 The Reign of Life (17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1084263" indent="-511175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iv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Condemnation vs. Justification (18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1084263" indent="-511175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 v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One Man’s Disobedience vs. The Obedience of the One (19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1084263" indent="-511175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vi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Consequence of Law vs. Consequence of Grace (20-21)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55399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  <a:t>Romans</a:t>
            </a:r>
            <a:endParaRPr lang="en-US" sz="28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533400"/>
            <a:ext cx="9144000" cy="6324600"/>
          </a:xfrm>
          <a:noFill/>
        </p:spPr>
        <p:txBody>
          <a:bodyPr/>
          <a:lstStyle/>
          <a:p>
            <a:pPr marL="573088" indent="-573088" eaLnBrk="1" hangingPunct="1"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IV. Righteousness of God Revealed in Sanctification	6:1 - 8:39</a:t>
            </a:r>
          </a:p>
          <a:p>
            <a:pPr eaLnBrk="1" hangingPunct="1">
              <a:buNone/>
              <a:tabLst>
                <a:tab pos="457200" algn="l"/>
                <a:tab pos="744538" algn="l"/>
                <a:tab pos="1201738" algn="l"/>
              </a:tabLst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	A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. Sanctification and Sin 6:1-23</a:t>
            </a:r>
          </a:p>
          <a:p>
            <a:pPr eaLnBrk="1" hangingPunct="1">
              <a:buNone/>
              <a:tabLst>
                <a:tab pos="457200" algn="l"/>
                <a:tab pos="744538" algn="l"/>
                <a:tab pos="1201738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	1. Our Identification with Christ (6:1-11)</a:t>
            </a:r>
          </a:p>
          <a:p>
            <a:pPr marL="1604963" indent="-457200" eaLnBrk="1" hangingPunct="1">
              <a:buNone/>
              <a:tabLst>
                <a:tab pos="457200" algn="l"/>
                <a:tab pos="744538" algn="l"/>
                <a:tab pos="1201738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a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Those Dead to Sin Should Not Live in It (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1-2)</a:t>
            </a:r>
          </a:p>
          <a:p>
            <a:pPr marL="1604963" indent="-457200" eaLnBrk="1" hangingPunct="1">
              <a:buNone/>
              <a:tabLst>
                <a:tab pos="457200" algn="l"/>
                <a:tab pos="744538" algn="l"/>
                <a:tab pos="1201738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b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Identification with Christ’s Death, Burial &amp; Resurrection by Baptism (3-5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1604963" indent="-457200" eaLnBrk="1" hangingPunct="1">
              <a:buNone/>
              <a:tabLst>
                <a:tab pos="457200" algn="l"/>
                <a:tab pos="744538" algn="l"/>
                <a:tab pos="1201738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c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The Crucifixion of Our Old Man with Christ Frees Us from Sin (6-11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6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0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55399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  <a:t>Romans</a:t>
            </a:r>
            <a:endParaRPr lang="en-US" sz="28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533400"/>
            <a:ext cx="9144000" cy="6324600"/>
          </a:xfrm>
          <a:noFill/>
        </p:spPr>
        <p:txBody>
          <a:bodyPr/>
          <a:lstStyle/>
          <a:p>
            <a:pPr marL="573088" indent="-457200" eaLnBrk="1" hangingPunct="1"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2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. Presenting Our Bodies as Instruments of Righteousness (6:12-14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573088" indent="-457200" eaLnBrk="1" hangingPunct="1"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3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. Obedience (Slavery) to God and Righteousness (6:15-23)</a:t>
            </a:r>
          </a:p>
          <a:p>
            <a:pPr marL="914400" indent="-341313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a. You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are a Slave of Whom You Obey (15-16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914400" indent="-341313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b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You have been set Free from Slavery to Sin (17-18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914400" indent="-341313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c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You are to Present Yourself as a Slave to Righteousness (19-21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914400" indent="-341313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d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You will Receive the Fruit of Righteousness (22-23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1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55399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  <a:t>Romans</a:t>
            </a:r>
            <a:endParaRPr lang="en-US" sz="28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533400"/>
            <a:ext cx="9144000" cy="6324600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B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. Sanctification and the Law (7:1-25)</a:t>
            </a:r>
          </a:p>
          <a:p>
            <a:pPr marL="744538" indent="-341313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1. Free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from the Law (7:1-6)</a:t>
            </a:r>
          </a:p>
          <a:p>
            <a:pPr marL="1255713" indent="-457200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a. Death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Ends the Law’s Jurisdiction (1-3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1255713" indent="-457200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b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Released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from the Law through Christ (4-6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744538" indent="-341313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2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The Purpose &amp; Nature of the Law (7:7-14)</a:t>
            </a:r>
          </a:p>
          <a:p>
            <a:pPr marL="744538" indent="-341313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	a. It Reveals Sin (7-11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744538" indent="-341313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	b. It is Holy (12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744538" indent="-341313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	c. It is Spiritual (13-14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744538" indent="-341313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3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The Conflict of the Flesh &amp; the Spirit Under the Law (15-25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1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5" dur="5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9" dur="500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4" dur="500"/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55399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  <a:t>Romans</a:t>
            </a:r>
            <a:endParaRPr lang="en-US" sz="28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533400"/>
            <a:ext cx="9144000" cy="6324600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C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. Sanctification and the Spirit (8:1-39)</a:t>
            </a:r>
          </a:p>
          <a:p>
            <a:pPr marL="798513" indent="-395288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1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The Spirit Gives Freedom from the law of Sin and of Death (1-11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798513" indent="-395288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2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The Spirit Gives </a:t>
            </a:r>
            <a:r>
              <a:rPr lang="en-US" sz="3200" b="1" dirty="0" err="1" smtClean="0">
                <a:solidFill>
                  <a:srgbClr val="FFFFFF"/>
                </a:solidFill>
                <a:latin typeface="Arial Narrow" pitchFamily="34" charset="0"/>
              </a:rPr>
              <a:t>Sonship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 (12-17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798513" indent="-395288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3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The Hope of Redemption &amp; Glory (18-25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798513" indent="-395288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4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The Spirit Helps in the Present &amp; Assures of Future Glory (26-30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798513" indent="-395288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5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The Assurance of Final Victory (31-39)</a:t>
            </a:r>
          </a:p>
          <a:p>
            <a:pPr marL="1201738" indent="-403225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a. God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Provides &amp; Justifies, Christ Intercedes </a:t>
            </a:r>
            <a:r>
              <a:rPr lang="en-US" sz="2400" b="1" dirty="0" smtClean="0">
                <a:solidFill>
                  <a:srgbClr val="FFFFFF"/>
                </a:solidFill>
                <a:latin typeface="Arial Narrow" pitchFamily="34" charset="0"/>
              </a:rPr>
              <a:t>(31-34</a:t>
            </a:r>
            <a:r>
              <a:rPr lang="en-US" sz="24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1201738" indent="-403225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b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Nothing Can Separate Us from the Love of Christ (35-39)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4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9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4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8" dur="5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2" dur="500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Romans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5800"/>
            <a:ext cx="9144000" cy="6172200"/>
          </a:xfrm>
          <a:noFill/>
        </p:spPr>
        <p:txBody>
          <a:bodyPr/>
          <a:lstStyle/>
          <a:p>
            <a:pPr marL="511175" indent="-511175" eaLnBrk="1" hangingPunct="1"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V. Righteousness of God Revealed in His Choice of Israel	9:1-11:36</a:t>
            </a:r>
          </a:p>
          <a:p>
            <a:pPr eaLnBrk="1" hangingPunct="1">
              <a:spcBef>
                <a:spcPts val="600"/>
              </a:spcBef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A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Israel’s past - Election (9:1-29) </a:t>
            </a:r>
          </a:p>
          <a:p>
            <a:pPr marL="1147763" indent="-520700" eaLnBrk="1" hangingPunct="1">
              <a:spcBef>
                <a:spcPts val="600"/>
              </a:spcBef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1. Paul’s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Sorrow (1-3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1147763" indent="-520700" eaLnBrk="1" hangingPunct="1">
              <a:spcBef>
                <a:spcPts val="600"/>
              </a:spcBef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2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The Privileges of Israel (5-6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1147763" indent="-520700" eaLnBrk="1" hangingPunct="1">
              <a:spcBef>
                <a:spcPts val="600"/>
              </a:spcBef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3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Children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of Promise </a:t>
            </a:r>
            <a:r>
              <a:rPr lang="en-US" sz="3200" b="1" dirty="0" err="1" smtClean="0">
                <a:solidFill>
                  <a:srgbClr val="FFFFFF"/>
                </a:solidFill>
                <a:latin typeface="Arial Narrow" pitchFamily="34" charset="0"/>
              </a:rPr>
              <a:t>vs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 Children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of the Flesh </a:t>
            </a:r>
            <a:r>
              <a:rPr lang="en-US" sz="2800" b="1" dirty="0" smtClean="0">
                <a:solidFill>
                  <a:srgbClr val="FFFFFF"/>
                </a:solidFill>
                <a:latin typeface="Arial Narrow" pitchFamily="34" charset="0"/>
              </a:rPr>
              <a:t>(7-13</a:t>
            </a:r>
            <a:r>
              <a:rPr lang="en-US" sz="28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1147763" indent="-520700" eaLnBrk="1" hangingPunct="1">
              <a:spcBef>
                <a:spcPts val="600"/>
              </a:spcBef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4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God’s Sovereign Mercy (14-29)</a:t>
            </a:r>
          </a:p>
          <a:p>
            <a:pPr marL="1147763" indent="-520700" eaLnBrk="1" hangingPunct="1">
              <a:spcBef>
                <a:spcPts val="600"/>
              </a:spcBef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a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His Sovereign Choice (14-18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1147763" indent="-520700" eaLnBrk="1" hangingPunct="1">
              <a:spcBef>
                <a:spcPts val="600"/>
              </a:spcBef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b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Vessels of Wrath vs. Vessels of Mercy (19-24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1147763" indent="-520700" eaLnBrk="1" hangingPunct="1">
              <a:spcBef>
                <a:spcPts val="600"/>
              </a:spcBef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c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The Prophecies about the Gentiles and the Jewish Remnant (25-29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Romans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5800"/>
            <a:ext cx="9144000" cy="6172200"/>
          </a:xfrm>
          <a:noFill/>
        </p:spPr>
        <p:txBody>
          <a:bodyPr/>
          <a:lstStyle/>
          <a:p>
            <a:pPr marL="457200" indent="-457200" eaLnBrk="1" hangingPunct="1"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B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. Israel’s present - Rejection (9:30-10:21) </a:t>
            </a:r>
          </a:p>
          <a:p>
            <a:pPr marL="798513" indent="-395288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1. Israel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Pursues Righteousness by the Law (9:30-33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798513" indent="-395288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2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Israel Rejects Righteousness by Faith in Christ (10:1-15)</a:t>
            </a:r>
          </a:p>
          <a:p>
            <a:pPr eaLnBrk="1" hangingPunct="1">
              <a:buNone/>
              <a:tabLst>
                <a:tab pos="798513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	a. Paul’s Desire for Them (1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>
              <a:buNone/>
              <a:tabLst>
                <a:tab pos="798513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	b. Religious Ignorance (2-5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>
              <a:buNone/>
              <a:tabLst>
                <a:tab pos="798513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	c. The Righteousness of Faith (6-10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>
              <a:buNone/>
              <a:tabLst>
                <a:tab pos="798513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	d. The Offer of Salvation (11-15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0163"/>
            <a:ext cx="9144000" cy="615950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4000" b="1" u="sng" dirty="0" smtClean="0">
                <a:solidFill>
                  <a:srgbClr val="A0D0FF"/>
                </a:solidFill>
                <a:latin typeface="Arial Narrow" pitchFamily="34" charset="0"/>
              </a:rPr>
              <a:t>NT Survey - </a:t>
            </a:r>
            <a:r>
              <a:rPr lang="en-US" sz="4000" b="1" u="sng" dirty="0" smtClean="0">
                <a:solidFill>
                  <a:srgbClr val="A0D0FF"/>
                </a:solidFill>
                <a:latin typeface="Arial Narrow" pitchFamily="34" charset="0"/>
              </a:rPr>
              <a:t>Romans</a:t>
            </a:r>
            <a:endParaRPr lang="en-US" sz="32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rgbClr val="FFFF00"/>
                </a:solidFill>
                <a:latin typeface="Arial Narrow" pitchFamily="34" charset="0"/>
              </a:rPr>
              <a:t>Author: 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The Apostle Paul	(Saul of Tarsus)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3600" b="1" dirty="0" smtClean="0">
                <a:solidFill>
                  <a:srgbClr val="FFFF00"/>
                </a:solidFill>
                <a:latin typeface="Arial Narrow" pitchFamily="34" charset="0"/>
              </a:rPr>
              <a:t>Written: 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~A.D. 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56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3600" b="1" dirty="0" smtClean="0">
                <a:solidFill>
                  <a:srgbClr val="FFFF00"/>
                </a:solidFill>
                <a:latin typeface="Arial Narrow" pitchFamily="34" charset="0"/>
              </a:rPr>
              <a:t>Theme: </a:t>
            </a:r>
            <a:r>
              <a:rPr lang="en-US" sz="3600" b="1" i="1" dirty="0" err="1" smtClean="0">
                <a:solidFill>
                  <a:srgbClr val="FFFFFF"/>
                </a:solidFill>
                <a:latin typeface="Arial Narrow" pitchFamily="34" charset="0"/>
              </a:rPr>
              <a:t>Soteriology</a:t>
            </a:r>
            <a:r>
              <a:rPr lang="en-US" sz="3600" b="1" i="1" dirty="0" smtClean="0">
                <a:solidFill>
                  <a:srgbClr val="FFFFFF"/>
                </a:solidFill>
                <a:latin typeface="Arial Narrow" pitchFamily="34" charset="0"/>
              </a:rPr>
              <a:t> (The righteousness of God). 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lvl="1" eaLnBrk="1" hangingPunct="1"/>
            <a:r>
              <a:rPr lang="en-US" sz="3600" b="1" i="1" dirty="0" smtClean="0">
                <a:solidFill>
                  <a:srgbClr val="FFFFFF"/>
                </a:solidFill>
                <a:latin typeface="Arial Narrow" pitchFamily="34" charset="0"/>
              </a:rPr>
              <a:t>To </a:t>
            </a:r>
            <a:r>
              <a:rPr lang="en-US" sz="3600" b="1" i="1" dirty="0" smtClean="0">
                <a:solidFill>
                  <a:srgbClr val="FFFFFF"/>
                </a:solidFill>
                <a:latin typeface="Arial Narrow" pitchFamily="34" charset="0"/>
              </a:rPr>
              <a:t>give systematic exposition of the Gospel to those at Rome who have not had apostolic ministry</a:t>
            </a:r>
            <a:r>
              <a:rPr lang="en-US" sz="3600" b="1" i="1" dirty="0" smtClean="0">
                <a:solidFill>
                  <a:srgbClr val="FFFFFF"/>
                </a:solidFill>
                <a:latin typeface="Arial Narrow" pitchFamily="34" charset="0"/>
              </a:rPr>
              <a:t>.</a:t>
            </a:r>
          </a:p>
          <a:p>
            <a:pPr eaLnBrk="1" hangingPunct="1"/>
            <a:r>
              <a:rPr lang="en-US" sz="3600" b="1" dirty="0" smtClean="0">
                <a:solidFill>
                  <a:srgbClr val="FFFF00"/>
                </a:solidFill>
                <a:latin typeface="Arial Narrow" pitchFamily="34" charset="0"/>
              </a:rPr>
              <a:t>Misc: 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The Church in Rome was already established (15:23). Paul is probably writing from Corinthians (15:25-26; 16:23)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Romans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5800"/>
            <a:ext cx="9144000" cy="6172200"/>
          </a:xfrm>
          <a:noFill/>
        </p:spPr>
        <p:txBody>
          <a:bodyPr/>
          <a:lstStyle/>
          <a:p>
            <a:pPr marL="403225" indent="-403225" eaLnBrk="1" hangingPunct="1">
              <a:buNone/>
              <a:tabLst>
                <a:tab pos="744538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3. Israel Rejected the Prophets (10:16-21)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403225" indent="-403225" eaLnBrk="1" hangingPunct="1">
              <a:buNone/>
              <a:tabLst>
                <a:tab pos="744538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	a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Rejection and Responsibility (16-18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403225" indent="-403225" eaLnBrk="1" hangingPunct="1">
              <a:buNone/>
              <a:tabLst>
                <a:tab pos="744538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b. God’s Faithfulness (19-21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</a:t>
            </a:r>
          </a:p>
          <a:p>
            <a:pPr marL="403225" indent="-403225" eaLnBrk="1" hangingPunct="1">
              <a:buNone/>
              <a:tabLst>
                <a:tab pos="744538" algn="l"/>
              </a:tabLst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C. Israel’s future - Restoration (11:1-36)</a:t>
            </a:r>
          </a:p>
          <a:p>
            <a:pPr marL="403225" indent="-403225" eaLnBrk="1" hangingPunct="1">
              <a:buNone/>
              <a:tabLst>
                <a:tab pos="744538" algn="l"/>
              </a:tabLst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	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1. God has not Rejected Israel (11:1-10)</a:t>
            </a:r>
          </a:p>
          <a:p>
            <a:pPr marL="403225" indent="-403225" eaLnBrk="1" hangingPunct="1">
              <a:buNone/>
              <a:tabLst>
                <a:tab pos="744538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a. The Example of Paul (1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403225" indent="-403225" eaLnBrk="1" hangingPunct="1">
              <a:buNone/>
              <a:tabLst>
                <a:tab pos="744538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	b. Examples from History (2-10</a:t>
            </a:r>
          </a:p>
          <a:p>
            <a:pPr marL="403225" indent="-403225" eaLnBrk="1" hangingPunct="1">
              <a:buNone/>
              <a:tabLst>
                <a:tab pos="744538" algn="l"/>
                <a:tab pos="1147763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		</a:t>
            </a:r>
            <a:r>
              <a:rPr lang="en-US" sz="3200" b="1" dirty="0" err="1" smtClean="0">
                <a:solidFill>
                  <a:srgbClr val="FFFFFF"/>
                </a:solidFill>
                <a:latin typeface="Arial Narrow" pitchFamily="34" charset="0"/>
              </a:rPr>
              <a:t>i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A Remnant Preserved (2-6)</a:t>
            </a:r>
          </a:p>
          <a:p>
            <a:pPr marL="403225" indent="-403225" eaLnBrk="1" hangingPunct="1">
              <a:buNone/>
              <a:tabLst>
                <a:tab pos="744538" algn="l"/>
                <a:tab pos="1147763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		ii. The Hardening of the Rest (7-10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Romans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5800"/>
            <a:ext cx="9144000" cy="6172200"/>
          </a:xfrm>
          <a:noFill/>
        </p:spPr>
        <p:txBody>
          <a:bodyPr/>
          <a:lstStyle/>
          <a:p>
            <a:pPr marL="169863" indent="-53975" eaLnBrk="1" hangingPunct="1">
              <a:buNone/>
              <a:tabLst>
                <a:tab pos="511175" algn="l"/>
                <a:tab pos="914400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2. God’s Plan for the Future (11:11-32)</a:t>
            </a:r>
          </a:p>
          <a:p>
            <a:pPr marL="169863" indent="-53975" eaLnBrk="1" hangingPunct="1">
              <a:buNone/>
              <a:tabLst>
                <a:tab pos="511175" algn="l"/>
                <a:tab pos="914400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	a. God’s Kindness to the Gentiles (11-12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169863" indent="-53975" eaLnBrk="1" hangingPunct="1">
              <a:buNone/>
              <a:tabLst>
                <a:tab pos="511175" algn="l"/>
                <a:tab pos="914400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	b. God’s Provoking of Israel (13-15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169863" indent="-53975" eaLnBrk="1" hangingPunct="1">
              <a:buNone/>
              <a:tabLst>
                <a:tab pos="511175" algn="l"/>
                <a:tab pos="914400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	c. God’s Warning to the Gentiles (16-24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169863" indent="-53975" eaLnBrk="1" hangingPunct="1">
              <a:buNone/>
              <a:tabLst>
                <a:tab pos="511175" algn="l"/>
                <a:tab pos="914400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	d. God’s Future Restoration of Israel (25-36)</a:t>
            </a:r>
          </a:p>
          <a:p>
            <a:pPr marL="169863" indent="-53975" eaLnBrk="1" hangingPunct="1">
              <a:buNone/>
              <a:tabLst>
                <a:tab pos="511175" algn="l"/>
                <a:tab pos="914400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		</a:t>
            </a:r>
            <a:r>
              <a:rPr lang="en-US" sz="3200" b="1" dirty="0" err="1" smtClean="0">
                <a:solidFill>
                  <a:srgbClr val="FFFFFF"/>
                </a:solidFill>
                <a:latin typeface="Arial Narrow" pitchFamily="34" charset="0"/>
              </a:rPr>
              <a:t>i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A Partial Hardening (25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	</a:t>
            </a:r>
          </a:p>
          <a:p>
            <a:pPr marL="169863" indent="-53975" eaLnBrk="1" hangingPunct="1">
              <a:buNone/>
              <a:tabLst>
                <a:tab pos="511175" algn="l"/>
                <a:tab pos="914400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		ii. Their Future Salvation (26-27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169863" indent="-53975" eaLnBrk="1" hangingPunct="1">
              <a:buNone/>
              <a:tabLst>
                <a:tab pos="511175" algn="l"/>
                <a:tab pos="914400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		iii. God’s Mercy to All (28-32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169863" indent="-53975" eaLnBrk="1" hangingPunct="1">
              <a:buNone/>
              <a:tabLst>
                <a:tab pos="511175" algn="l"/>
                <a:tab pos="914400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3. God is Glorified (33-36)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55399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  <a:t>Romans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09600"/>
            <a:ext cx="9144000" cy="6248400"/>
          </a:xfrm>
          <a:noFill/>
        </p:spPr>
        <p:txBody>
          <a:bodyPr/>
          <a:lstStyle/>
          <a:p>
            <a:pPr marL="627063" indent="-627063" eaLnBrk="1" hangingPunct="1"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VI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. Righteousness of God Revealed in Transformed Living 	12:1-15:12</a:t>
            </a:r>
          </a:p>
          <a:p>
            <a:pPr marL="744538" indent="-403225" eaLnBrk="1" hangingPunct="1">
              <a:buNone/>
              <a:tabLst>
                <a:tab pos="798513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A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Consecration to a Transformed Life (1-2)</a:t>
            </a:r>
          </a:p>
          <a:p>
            <a:pPr marL="744538" indent="-403225" eaLnBrk="1" hangingPunct="1">
              <a:buNone/>
              <a:tabLst>
                <a:tab pos="798513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B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A Transformed Life of Dedicated Service in the Body (2-8) </a:t>
            </a:r>
          </a:p>
          <a:p>
            <a:pPr marL="744538" indent="-403225" eaLnBrk="1" hangingPunct="1">
              <a:buNone/>
              <a:tabLst>
                <a:tab pos="798513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	1. The Unity of the Body (2-5)</a:t>
            </a:r>
          </a:p>
          <a:p>
            <a:pPr marL="744538" indent="-403225" eaLnBrk="1" hangingPunct="1">
              <a:buNone/>
              <a:tabLst>
                <a:tab pos="798513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	2. The Gifts Within the Body (6-8)</a:t>
            </a:r>
          </a:p>
          <a:p>
            <a:pPr marL="744538" indent="-403225" eaLnBrk="1" hangingPunct="1">
              <a:buNone/>
              <a:tabLst>
                <a:tab pos="798513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C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A Transformed Life Toward Others (12:9-21)</a:t>
            </a:r>
          </a:p>
          <a:p>
            <a:pPr marL="744538" indent="-403225" eaLnBrk="1" hangingPunct="1">
              <a:buNone/>
              <a:tabLst>
                <a:tab pos="798513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	1. Toward Believers (9-16)</a:t>
            </a:r>
          </a:p>
          <a:p>
            <a:pPr marL="744538" indent="-403225" eaLnBrk="1" hangingPunct="1">
              <a:buNone/>
              <a:tabLst>
                <a:tab pos="798513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	2. Toward Enemies (17-21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55399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  <a:t>Romans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09600"/>
            <a:ext cx="9144000" cy="6248400"/>
          </a:xfrm>
          <a:noFill/>
        </p:spPr>
        <p:txBody>
          <a:bodyPr/>
          <a:lstStyle/>
          <a:p>
            <a:pPr marL="627063" indent="-511175" eaLnBrk="1" hangingPunct="1"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D. 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A Transformed Life Subject to Authority 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  (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13:1-7)</a:t>
            </a:r>
          </a:p>
          <a:p>
            <a:pPr marL="627063" indent="-511175" eaLnBrk="1" hangingPunct="1"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E. 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A Transformed Life that Loves Their Neighbors (13:8-10)</a:t>
            </a:r>
          </a:p>
          <a:p>
            <a:pPr marL="627063" indent="-511175" eaLnBrk="1" hangingPunct="1"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F. 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A Transformed Life Lives in Holiness 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     (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13:11-14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55399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  <a:t>Romans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09600"/>
            <a:ext cx="9144000" cy="6248400"/>
          </a:xfrm>
          <a:noFill/>
        </p:spPr>
        <p:txBody>
          <a:bodyPr/>
          <a:lstStyle/>
          <a:p>
            <a:pPr marL="511175" indent="-511175" eaLnBrk="1" hangingPunct="1"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G. 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A Transformed Life of Christian Liberty (14:1-15:13)</a:t>
            </a:r>
          </a:p>
          <a:p>
            <a:pPr marL="968375" indent="-457200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1. Principles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of Christian Liberty (14:1-23)</a:t>
            </a:r>
          </a:p>
          <a:p>
            <a:pPr marL="1371600" indent="-457200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a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Accepting One Another Without Condemnation or Contempt (14:1-12)</a:t>
            </a:r>
          </a:p>
          <a:p>
            <a:pPr marL="1371600" indent="-457200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b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Refraining from Offending One Another (14:13-23)</a:t>
            </a:r>
          </a:p>
          <a:p>
            <a:pPr marL="968375" indent="-457200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2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Practices of Christian Liberty (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15:1-13)</a:t>
            </a:r>
          </a:p>
          <a:p>
            <a:pPr marL="1317625" indent="-403225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a. Pleasing One Another for Edification and Unity (1-6)</a:t>
            </a:r>
          </a:p>
          <a:p>
            <a:pPr marL="1317625" indent="-403225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b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Jesus’ Example of Acceptance (7-13)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Romans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marL="860425" indent="-860425" eaLnBrk="1" hangingPunct="1"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VII. Epilogue: Final Plans, Warnings, Greetings and Benediction 	15:13 - 16:27</a:t>
            </a:r>
          </a:p>
          <a:p>
            <a:pPr eaLnBrk="1" hangingPunct="1"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	A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. Paul’s Purposes for Writing  15:14-21</a:t>
            </a:r>
          </a:p>
          <a:p>
            <a:pPr eaLnBrk="1" hangingPunct="1"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	B. Paul’s Plans for Future Travel  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15:22-33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Romans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	C. Paul’s Praise &amp; Greetings  16:1-27</a:t>
            </a:r>
          </a:p>
          <a:p>
            <a:pPr marL="1084263" indent="-393700" eaLnBrk="1" hangingPunct="1"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1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. Commendation of Phoebe (1-2)</a:t>
            </a:r>
          </a:p>
          <a:p>
            <a:pPr marL="1084263" indent="-393700" eaLnBrk="1" hangingPunct="1"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2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. Greetings to Those in Rome (3-16)</a:t>
            </a:r>
          </a:p>
          <a:p>
            <a:pPr marL="1084263" indent="-393700" eaLnBrk="1" hangingPunct="1"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3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. Warning of those Who Cause Dissensions (17-20)</a:t>
            </a:r>
          </a:p>
          <a:p>
            <a:pPr marL="1084263" indent="-393700" eaLnBrk="1" hangingPunct="1"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4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. Greetings from Those with Paul (21-24)</a:t>
            </a:r>
          </a:p>
          <a:p>
            <a:pPr eaLnBrk="1" hangingPunct="1"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	D. Benediction (25-27)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7200" b="1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Grace Bible Church</a:t>
            </a:r>
            <a: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Glorifying God </a:t>
            </a:r>
            <a:b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627063" indent="-573088">
              <a:spcBef>
                <a:spcPts val="600"/>
              </a:spcBef>
              <a:buNone/>
            </a:pPr>
            <a:r>
              <a:rPr lang="en-US" sz="3200" b="1" baseline="0" dirty="0" smtClean="0">
                <a:latin typeface="Arial Narrow" pitchFamily="34" charset="0"/>
              </a:rPr>
              <a:t> I.	Introduction.	1:1-17</a:t>
            </a:r>
          </a:p>
          <a:p>
            <a:pPr marL="627063" indent="-573088">
              <a:spcBef>
                <a:spcPts val="600"/>
              </a:spcBef>
              <a:buNone/>
            </a:pPr>
            <a:r>
              <a:rPr lang="en-US" sz="3200" b="1" baseline="0" dirty="0" smtClean="0">
                <a:latin typeface="Arial Narrow" pitchFamily="34" charset="0"/>
              </a:rPr>
              <a:t> II.	Righteousness. of God revealed in </a:t>
            </a:r>
            <a:r>
              <a:rPr lang="en-US" sz="3200" b="1" u="sng" baseline="0" dirty="0" smtClean="0">
                <a:latin typeface="Arial Narrow" pitchFamily="34" charset="0"/>
              </a:rPr>
              <a:t>Condemnation</a:t>
            </a:r>
            <a:r>
              <a:rPr lang="en-US" sz="3200" b="1" u="sng" dirty="0" smtClean="0">
                <a:latin typeface="Arial Narrow" pitchFamily="34" charset="0"/>
              </a:rPr>
              <a:t> </a:t>
            </a:r>
            <a:r>
              <a:rPr lang="en-US" sz="3200" b="1" baseline="0" dirty="0" smtClean="0">
                <a:latin typeface="Arial Narrow" pitchFamily="34" charset="0"/>
              </a:rPr>
              <a:t>1:18-3:20</a:t>
            </a:r>
          </a:p>
          <a:p>
            <a:pPr marL="627063" indent="-573088">
              <a:spcBef>
                <a:spcPts val="600"/>
              </a:spcBef>
              <a:buNone/>
            </a:pPr>
            <a:r>
              <a:rPr lang="en-US" sz="3200" b="1" baseline="0" dirty="0" smtClean="0">
                <a:latin typeface="Arial Narrow" pitchFamily="34" charset="0"/>
              </a:rPr>
              <a:t> III.	Righteousness of God revealed in </a:t>
            </a:r>
            <a:r>
              <a:rPr lang="en-US" sz="3200" b="1" u="sng" baseline="0" dirty="0" smtClean="0">
                <a:latin typeface="Arial Narrow" pitchFamily="34" charset="0"/>
              </a:rPr>
              <a:t>Justification.</a:t>
            </a:r>
            <a:r>
              <a:rPr lang="en-US" sz="3200" b="1" u="sng" dirty="0" smtClean="0">
                <a:latin typeface="Arial Narrow" pitchFamily="34" charset="0"/>
              </a:rPr>
              <a:t> </a:t>
            </a:r>
            <a:r>
              <a:rPr lang="en-US" sz="3200" b="1" baseline="0" dirty="0" smtClean="0">
                <a:latin typeface="Arial Narrow" pitchFamily="34" charset="0"/>
              </a:rPr>
              <a:t>3:20-5:21</a:t>
            </a:r>
          </a:p>
          <a:p>
            <a:pPr marL="627063" indent="-573088">
              <a:spcBef>
                <a:spcPts val="600"/>
              </a:spcBef>
              <a:buNone/>
            </a:pPr>
            <a:r>
              <a:rPr lang="en-US" sz="3200" b="1" baseline="0" dirty="0" smtClean="0">
                <a:latin typeface="Arial Narrow" pitchFamily="34" charset="0"/>
              </a:rPr>
              <a:t> IV.	Righteousness of God Revealed in </a:t>
            </a:r>
            <a:r>
              <a:rPr lang="en-US" sz="3200" b="1" u="sng" baseline="0" dirty="0" smtClean="0">
                <a:latin typeface="Arial Narrow" pitchFamily="34" charset="0"/>
              </a:rPr>
              <a:t>Sanctification </a:t>
            </a:r>
            <a:r>
              <a:rPr lang="en-US" sz="3200" b="1" baseline="0" dirty="0" smtClean="0">
                <a:latin typeface="Arial Narrow" pitchFamily="34" charset="0"/>
              </a:rPr>
              <a:t>6:1 - 8:39</a:t>
            </a:r>
          </a:p>
          <a:p>
            <a:pPr marL="627063" indent="-573088">
              <a:spcBef>
                <a:spcPts val="600"/>
              </a:spcBef>
              <a:buNone/>
            </a:pPr>
            <a:r>
              <a:rPr lang="en-US" sz="3200" b="1" baseline="0" dirty="0" smtClean="0">
                <a:latin typeface="Arial Narrow" pitchFamily="34" charset="0"/>
              </a:rPr>
              <a:t>  V.	Righteousness of God Revealed in </a:t>
            </a:r>
            <a:r>
              <a:rPr lang="en-US" sz="3200" b="1" u="sng" baseline="0" dirty="0" smtClean="0">
                <a:latin typeface="Arial Narrow" pitchFamily="34" charset="0"/>
              </a:rPr>
              <a:t>His Choice of </a:t>
            </a:r>
            <a:r>
              <a:rPr lang="en-US" sz="3200" b="1" baseline="0" dirty="0" smtClean="0">
                <a:latin typeface="Arial Narrow" pitchFamily="34" charset="0"/>
              </a:rPr>
              <a:t>Israel	9:1-11:36</a:t>
            </a:r>
          </a:p>
          <a:p>
            <a:pPr marL="627063" indent="-573088">
              <a:spcBef>
                <a:spcPts val="600"/>
              </a:spcBef>
              <a:buNone/>
            </a:pPr>
            <a:r>
              <a:rPr lang="en-US" sz="3200" b="1" baseline="0" dirty="0" smtClean="0">
                <a:latin typeface="Arial Narrow" pitchFamily="34" charset="0"/>
              </a:rPr>
              <a:t> VI.	Righteousness of God Revealed in </a:t>
            </a:r>
            <a:r>
              <a:rPr lang="en-US" sz="3200" b="1" u="sng" baseline="0" dirty="0" smtClean="0">
                <a:latin typeface="Arial Narrow" pitchFamily="34" charset="0"/>
              </a:rPr>
              <a:t>Transformed Living </a:t>
            </a:r>
            <a:r>
              <a:rPr lang="en-US" sz="3200" b="1" baseline="0" dirty="0" smtClean="0">
                <a:latin typeface="Arial Narrow" pitchFamily="34" charset="0"/>
              </a:rPr>
              <a:t>	12:1-15:12</a:t>
            </a:r>
          </a:p>
          <a:p>
            <a:pPr marL="627063" indent="-573088">
              <a:spcBef>
                <a:spcPts val="600"/>
              </a:spcBef>
              <a:buNone/>
            </a:pPr>
            <a:r>
              <a:rPr lang="en-US" sz="3200" b="1" baseline="0" dirty="0" smtClean="0">
                <a:latin typeface="Arial Narrow" pitchFamily="34" charset="0"/>
              </a:rPr>
              <a:t>VII.	</a:t>
            </a:r>
            <a:r>
              <a:rPr lang="en-US" sz="3200" b="1" u="sng" baseline="0" dirty="0" smtClean="0">
                <a:latin typeface="Arial Narrow" pitchFamily="34" charset="0"/>
              </a:rPr>
              <a:t>Epilogue: Final Plans, Warnings, Greetings &amp; Benediction </a:t>
            </a:r>
            <a:r>
              <a:rPr lang="en-US" sz="3200" b="1" baseline="0" dirty="0" smtClean="0">
                <a:latin typeface="Arial Narrow" pitchFamily="34" charset="0"/>
              </a:rPr>
              <a:t>	15:13 - 16:27</a:t>
            </a:r>
            <a:endParaRPr lang="en-US" sz="3200" b="1" dirty="0" smtClean="0"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95309"/>
            <a:ext cx="9144000" cy="553998"/>
          </a:xfrm>
          <a:noFill/>
        </p:spPr>
        <p:txBody>
          <a:bodyPr wrap="square" lIns="0" tIns="0" rIns="0" bIns="0">
            <a:spAutoFit/>
          </a:bodyPr>
          <a:lstStyle/>
          <a:p>
            <a:pPr defTabSz="381000" eaLnBrk="1" hangingPunct="1"/>
            <a: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  <a:t>Romans - Outline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457200"/>
            <a:ext cx="9144000" cy="6248400"/>
          </a:xfrm>
          <a:noFill/>
        </p:spPr>
        <p:txBody>
          <a:bodyPr/>
          <a:lstStyle/>
          <a:p>
            <a:pPr marL="287338" indent="-287338" eaLnBrk="1" hangingPunct="1">
              <a:buNone/>
              <a:tabLst>
                <a:tab pos="744538" algn="l"/>
                <a:tab pos="1201738" algn="l"/>
              </a:tabLst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I. Introduction.	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1:1-17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287338" indent="-287338" eaLnBrk="1" hangingPunct="1">
              <a:buNone/>
              <a:tabLst>
                <a:tab pos="744538" algn="l"/>
                <a:tab pos="1201738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A. Paul’s Greeting to the Romans 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1:1-7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287338" indent="-287338" eaLnBrk="1" hangingPunct="1">
              <a:buNone/>
              <a:tabLst>
                <a:tab pos="744538" algn="l"/>
                <a:tab pos="1201738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B. Paul’s Concern for the Romans 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1:8-15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287338" indent="-287338" eaLnBrk="1" hangingPunct="1">
              <a:buNone/>
              <a:tabLst>
                <a:tab pos="744538" algn="l"/>
                <a:tab pos="1201738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C. Paul’s Message to the Romans 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1:16-17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287338" indent="-287338" eaLnBrk="1" hangingPunct="1">
              <a:buNone/>
              <a:tabLst>
                <a:tab pos="744538" algn="l"/>
                <a:tab pos="1201738" algn="l"/>
              </a:tabLst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II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. Righteousness of God revealed in Condemnation  	1:18-3:20 </a:t>
            </a:r>
          </a:p>
          <a:p>
            <a:pPr marL="287338" indent="-287338" eaLnBrk="1" hangingPunct="1">
              <a:buNone/>
              <a:tabLst>
                <a:tab pos="744538" algn="l"/>
                <a:tab pos="1201738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A. The Immoral Unrighteous (1:18 - 1:32)</a:t>
            </a:r>
          </a:p>
          <a:p>
            <a:pPr marL="287338" indent="-287338" eaLnBrk="1" hangingPunct="1">
              <a:buNone/>
              <a:tabLst>
                <a:tab pos="744538" algn="l"/>
                <a:tab pos="1201738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1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The Witness of God to Man (18-20)</a:t>
            </a:r>
          </a:p>
          <a:p>
            <a:pPr marL="287338" indent="-287338" eaLnBrk="1" hangingPunct="1">
              <a:buNone/>
              <a:tabLst>
                <a:tab pos="744538" algn="l"/>
                <a:tab pos="1201738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		a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Internal (18-19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287338" indent="-287338" eaLnBrk="1" hangingPunct="1">
              <a:buNone/>
              <a:tabLst>
                <a:tab pos="744538" algn="l"/>
                <a:tab pos="1201738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		b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External (20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1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1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1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1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1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95309"/>
            <a:ext cx="9144000" cy="553998"/>
          </a:xfrm>
          <a:noFill/>
        </p:spPr>
        <p:txBody>
          <a:bodyPr wrap="square" lIns="0" tIns="0" rIns="0" bIns="0">
            <a:spAutoFit/>
          </a:bodyPr>
          <a:lstStyle/>
          <a:p>
            <a:pPr defTabSz="381000" eaLnBrk="1" hangingPunct="1"/>
            <a: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  <a:t>Romans - Outline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457200"/>
            <a:ext cx="9144000" cy="6248400"/>
          </a:xfrm>
          <a:noFill/>
        </p:spPr>
        <p:txBody>
          <a:bodyPr/>
          <a:lstStyle/>
          <a:p>
            <a:pPr marL="287338" indent="-287338" eaLnBrk="1" hangingPunct="1">
              <a:buNone/>
              <a:tabLst>
                <a:tab pos="744538" algn="l"/>
                <a:tab pos="1201738" algn="l"/>
              </a:tabLst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2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. Man’s Rejection of God’s Witness 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(1:21-23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</a:p>
          <a:p>
            <a:pPr marL="287338" indent="-287338" eaLnBrk="1" hangingPunct="1">
              <a:buNone/>
              <a:tabLst>
                <a:tab pos="744538" algn="l"/>
                <a:tab pos="1201738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a. Rejection of Conscience </a:t>
            </a:r>
            <a:r>
              <a:rPr lang="en-US" sz="2800" b="1" dirty="0" smtClean="0">
                <a:solidFill>
                  <a:srgbClr val="FFFFFF"/>
                </a:solidFill>
                <a:latin typeface="Arial Narrow" pitchFamily="34" charset="0"/>
              </a:rPr>
              <a:t>(21</a:t>
            </a:r>
            <a:r>
              <a:rPr lang="en-US" sz="28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287338" indent="-287338" eaLnBrk="1" hangingPunct="1">
              <a:buNone/>
              <a:tabLst>
                <a:tab pos="744538" algn="l"/>
                <a:tab pos="1201738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b. Rejection of Wisdom </a:t>
            </a:r>
            <a:r>
              <a:rPr lang="en-US" sz="2800" b="1" dirty="0" smtClean="0">
                <a:solidFill>
                  <a:srgbClr val="FFFFFF"/>
                </a:solidFill>
                <a:latin typeface="Arial Narrow" pitchFamily="34" charset="0"/>
              </a:rPr>
              <a:t>(22</a:t>
            </a:r>
            <a:r>
              <a:rPr lang="en-US" sz="28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287338" indent="-287338" eaLnBrk="1" hangingPunct="1">
              <a:buNone/>
              <a:tabLst>
                <a:tab pos="744538" algn="l"/>
                <a:tab pos="1201738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c. Rejection of God’s glory </a:t>
            </a:r>
            <a:r>
              <a:rPr lang="en-US" sz="2800" b="1" dirty="0" smtClean="0">
                <a:solidFill>
                  <a:srgbClr val="FFFFFF"/>
                </a:solidFill>
                <a:latin typeface="Arial Narrow" pitchFamily="34" charset="0"/>
              </a:rPr>
              <a:t>(23</a:t>
            </a:r>
            <a:r>
              <a:rPr lang="en-US" sz="28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287338" indent="-287338" eaLnBrk="1" hangingPunct="1">
              <a:buNone/>
              <a:tabLst>
                <a:tab pos="744538" algn="l"/>
                <a:tab pos="1201738" algn="l"/>
              </a:tabLst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3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. Consequences of Man’s Rejection of God</a:t>
            </a:r>
            <a:r>
              <a:rPr lang="en-US" sz="28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en-US" sz="2800" b="1" dirty="0" smtClean="0">
                <a:solidFill>
                  <a:srgbClr val="FFFFFF"/>
                </a:solidFill>
                <a:latin typeface="Arial Narrow" pitchFamily="34" charset="0"/>
              </a:rPr>
              <a:t>(24-32</a:t>
            </a:r>
            <a:r>
              <a:rPr lang="en-US" sz="28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287338" indent="-287338" eaLnBrk="1" hangingPunct="1">
              <a:buNone/>
              <a:tabLst>
                <a:tab pos="744538" algn="l"/>
                <a:tab pos="1201738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a. Given Over to Lust and Impurity (24-25)</a:t>
            </a:r>
          </a:p>
          <a:p>
            <a:pPr marL="287338" indent="-287338" eaLnBrk="1" hangingPunct="1">
              <a:buNone/>
              <a:tabLst>
                <a:tab pos="744538" algn="l"/>
                <a:tab pos="1201738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	</a:t>
            </a:r>
            <a:r>
              <a:rPr lang="en-US" sz="3200" b="1" dirty="0" err="1" smtClean="0">
                <a:solidFill>
                  <a:srgbClr val="FFFFFF"/>
                </a:solidFill>
                <a:latin typeface="Arial Narrow" pitchFamily="34" charset="0"/>
              </a:rPr>
              <a:t>i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Their bodies are dishonored (24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1201738" indent="-457200" eaLnBrk="1" hangingPunct="1">
              <a:buNone/>
              <a:tabLst>
                <a:tab pos="744538" algn="l"/>
                <a:tab pos="1201738" algn="l"/>
                <a:tab pos="1255713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ii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They serve the creature instead of the Creator (25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1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1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1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1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95309"/>
            <a:ext cx="9144000" cy="553998"/>
          </a:xfrm>
          <a:noFill/>
        </p:spPr>
        <p:txBody>
          <a:bodyPr wrap="square" lIns="0" tIns="0" rIns="0" bIns="0">
            <a:spAutoFit/>
          </a:bodyPr>
          <a:lstStyle/>
          <a:p>
            <a:pPr defTabSz="381000" eaLnBrk="1" hangingPunct="1"/>
            <a: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  <a:t>Romans - Outline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457200"/>
            <a:ext cx="9144000" cy="6248400"/>
          </a:xfrm>
          <a:noFill/>
        </p:spPr>
        <p:txBody>
          <a:bodyPr/>
          <a:lstStyle/>
          <a:p>
            <a:pPr marL="287338" indent="-287338" eaLnBrk="1" hangingPunct="1">
              <a:buNone/>
              <a:tabLst>
                <a:tab pos="744538" algn="l"/>
                <a:tab pos="1201738" algn="l"/>
              </a:tabLst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	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b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. Given Over to Degrading Passions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(26-27)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287338" indent="-287338" eaLnBrk="1" hangingPunct="1">
              <a:buNone/>
              <a:tabLst>
                <a:tab pos="744538" algn="l"/>
                <a:tab pos="1201738" algn="l"/>
              </a:tabLst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	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</a:t>
            </a:r>
            <a:r>
              <a:rPr lang="en-US" sz="3200" b="1" dirty="0" err="1" smtClean="0">
                <a:solidFill>
                  <a:srgbClr val="FFFFFF"/>
                </a:solidFill>
                <a:latin typeface="Arial Narrow" pitchFamily="34" charset="0"/>
              </a:rPr>
              <a:t>i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Lesbianism (26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287338" indent="-287338" eaLnBrk="1" hangingPunct="1">
              <a:buNone/>
              <a:tabLst>
                <a:tab pos="744538" algn="l"/>
                <a:tab pos="1201738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	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ii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Homosexuality (27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287338" indent="-287338" eaLnBrk="1" hangingPunct="1">
              <a:buNone/>
              <a:tabLst>
                <a:tab pos="744538" algn="l"/>
                <a:tab pos="1201738" algn="l"/>
              </a:tabLst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	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c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. Given Over to Depraved Minds (28-32)</a:t>
            </a:r>
          </a:p>
          <a:p>
            <a:pPr marL="287338" indent="-287338" eaLnBrk="1" hangingPunct="1">
              <a:buNone/>
              <a:tabLst>
                <a:tab pos="744538" algn="l"/>
                <a:tab pos="1201738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	</a:t>
            </a:r>
            <a:r>
              <a:rPr lang="en-US" sz="3200" b="1" dirty="0" err="1" smtClean="0">
                <a:solidFill>
                  <a:srgbClr val="FFFFFF"/>
                </a:solidFill>
                <a:latin typeface="Arial Narrow" pitchFamily="34" charset="0"/>
              </a:rPr>
              <a:t>i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They do things which are not proper (28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287338" indent="-287338" eaLnBrk="1" hangingPunct="1">
              <a:buNone/>
              <a:tabLst>
                <a:tab pos="744538" algn="l"/>
                <a:tab pos="1201738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	ii. They are filled with all manner of sin (29-31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1317625" indent="-573088" eaLnBrk="1" hangingPunct="1">
              <a:buNone/>
              <a:tabLst>
                <a:tab pos="744538" algn="l"/>
                <a:tab pos="1201738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iii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They practice what is worthy of death and approve those who do likewise (32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1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1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95309"/>
            <a:ext cx="9144000" cy="553998"/>
          </a:xfrm>
          <a:noFill/>
        </p:spPr>
        <p:txBody>
          <a:bodyPr wrap="square" lIns="0" tIns="0" rIns="0" bIns="0">
            <a:spAutoFit/>
          </a:bodyPr>
          <a:lstStyle/>
          <a:p>
            <a:pPr defTabSz="381000" eaLnBrk="1" hangingPunct="1"/>
            <a: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  <a:t>Romans - Outline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457200"/>
            <a:ext cx="9144000" cy="6248400"/>
          </a:xfrm>
          <a:noFill/>
        </p:spPr>
        <p:txBody>
          <a:bodyPr/>
          <a:lstStyle/>
          <a:p>
            <a:pPr marL="287338" indent="-287338" eaLnBrk="1" hangingPunct="1">
              <a:buNone/>
              <a:tabLst>
                <a:tab pos="744538" algn="l"/>
                <a:tab pos="1201738" algn="l"/>
              </a:tabLst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B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. The Moral Unrighteous (2:1 - 2:16)</a:t>
            </a:r>
          </a:p>
          <a:p>
            <a:pPr marL="287338" indent="-287338" eaLnBrk="1" hangingPunct="1">
              <a:buNone/>
              <a:tabLst>
                <a:tab pos="744538" algn="l"/>
                <a:tab pos="1201738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1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. Condemned by Their Hypocrisy (1-10)</a:t>
            </a:r>
          </a:p>
          <a:p>
            <a:pPr marL="287338" indent="-287338" eaLnBrk="1" hangingPunct="1">
              <a:buNone/>
              <a:tabLst>
                <a:tab pos="744538" algn="l"/>
                <a:tab pos="1201738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a. Their Self Condemnation (1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287338" indent="-287338" eaLnBrk="1" hangingPunct="1">
              <a:buNone/>
              <a:tabLst>
                <a:tab pos="744538" algn="l"/>
                <a:tab pos="1201738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b. God’s Judgment on All Who Practice Evil </a:t>
            </a:r>
            <a:r>
              <a:rPr lang="en-US" sz="2800" b="1" dirty="0" smtClean="0">
                <a:solidFill>
                  <a:srgbClr val="FFFFFF"/>
                </a:solidFill>
                <a:latin typeface="Arial Narrow" pitchFamily="34" charset="0"/>
              </a:rPr>
              <a:t>(2-3</a:t>
            </a:r>
            <a:r>
              <a:rPr lang="en-US" sz="28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287338" indent="-287338" eaLnBrk="1" hangingPunct="1">
              <a:buNone/>
              <a:tabLst>
                <a:tab pos="744538" algn="l"/>
                <a:tab pos="1201738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c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Their Stubbornness </a:t>
            </a:r>
            <a:r>
              <a:rPr lang="en-US" sz="2800" b="1" dirty="0" smtClean="0">
                <a:solidFill>
                  <a:srgbClr val="FFFFFF"/>
                </a:solidFill>
                <a:latin typeface="Arial Narrow" pitchFamily="34" charset="0"/>
              </a:rPr>
              <a:t>(4-5</a:t>
            </a:r>
            <a:r>
              <a:rPr lang="en-US" sz="28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287338" indent="-287338" eaLnBrk="1" hangingPunct="1">
              <a:buNone/>
              <a:tabLst>
                <a:tab pos="744538" algn="l"/>
                <a:tab pos="1201738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d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God’s Judgment According to Their Deeds </a:t>
            </a:r>
            <a:r>
              <a:rPr lang="en-US" sz="2400" b="1" dirty="0" smtClean="0">
                <a:solidFill>
                  <a:srgbClr val="FFFFFF"/>
                </a:solidFill>
                <a:latin typeface="Arial Narrow" pitchFamily="34" charset="0"/>
              </a:rPr>
              <a:t>(6-10 </a:t>
            </a:r>
            <a:r>
              <a:rPr lang="en-US" sz="24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287338" indent="-287338" eaLnBrk="1" hangingPunct="1">
              <a:buNone/>
              <a:tabLst>
                <a:tab pos="744538" algn="l"/>
                <a:tab pos="1201738" algn="l"/>
              </a:tabLst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	2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. Condemned by Their Conscience (11-16)</a:t>
            </a:r>
          </a:p>
          <a:p>
            <a:pPr marL="287338" indent="-287338" eaLnBrk="1" hangingPunct="1">
              <a:buNone/>
              <a:tabLst>
                <a:tab pos="744538" algn="l"/>
                <a:tab pos="1201738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a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God’s Impartiality </a:t>
            </a:r>
            <a:r>
              <a:rPr lang="en-US" sz="2800" b="1" dirty="0" smtClean="0">
                <a:solidFill>
                  <a:srgbClr val="FFFFFF"/>
                </a:solidFill>
                <a:latin typeface="Arial Narrow" pitchFamily="34" charset="0"/>
              </a:rPr>
              <a:t>(11</a:t>
            </a:r>
            <a:r>
              <a:rPr lang="en-US" sz="28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287338" indent="-287338" eaLnBrk="1" hangingPunct="1">
              <a:buNone/>
              <a:tabLst>
                <a:tab pos="744538" algn="l"/>
                <a:tab pos="1201738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	b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God’s Judgment of those Under the Law </a:t>
            </a:r>
            <a:r>
              <a:rPr lang="en-US" sz="2800" b="1" dirty="0" smtClean="0">
                <a:solidFill>
                  <a:srgbClr val="FFFFFF"/>
                </a:solidFill>
                <a:latin typeface="Arial Narrow" pitchFamily="34" charset="0"/>
              </a:rPr>
              <a:t>(12-13</a:t>
            </a:r>
            <a:r>
              <a:rPr lang="en-US" sz="28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287338" indent="-287338" eaLnBrk="1" hangingPunct="1">
              <a:buNone/>
              <a:tabLst>
                <a:tab pos="744538" algn="l"/>
                <a:tab pos="1201738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	c.  God’s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Judgment of those Under Conscience </a:t>
            </a:r>
            <a:r>
              <a:rPr lang="en-US" sz="1800" b="1" dirty="0" smtClean="0">
                <a:solidFill>
                  <a:srgbClr val="FFFFFF"/>
                </a:solidFill>
                <a:latin typeface="Arial Narrow" pitchFamily="34" charset="0"/>
              </a:rPr>
              <a:t>(14-16</a:t>
            </a:r>
            <a:r>
              <a:rPr lang="en-US" sz="18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1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1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1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1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1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1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1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95309"/>
            <a:ext cx="9144000" cy="553998"/>
          </a:xfrm>
          <a:noFill/>
        </p:spPr>
        <p:txBody>
          <a:bodyPr wrap="square" lIns="0" tIns="0" rIns="0" bIns="0">
            <a:spAutoFit/>
          </a:bodyPr>
          <a:lstStyle/>
          <a:p>
            <a:pPr defTabSz="381000" eaLnBrk="1" hangingPunct="1"/>
            <a: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  <a:t>Romans - Outline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457200"/>
            <a:ext cx="9144000" cy="6248400"/>
          </a:xfrm>
          <a:noFill/>
        </p:spPr>
        <p:txBody>
          <a:bodyPr/>
          <a:lstStyle/>
          <a:p>
            <a:pPr marL="287338" indent="-287338" eaLnBrk="1" hangingPunct="1">
              <a:buNone/>
              <a:tabLst>
                <a:tab pos="744538" algn="l"/>
                <a:tab pos="1201738" algn="l"/>
              </a:tabLst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C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. The Religious Unrighteous (2:17 - 2:29)</a:t>
            </a:r>
          </a:p>
          <a:p>
            <a:pPr marL="287338" indent="-287338" eaLnBrk="1" hangingPunct="1">
              <a:buNone/>
              <a:tabLst>
                <a:tab pos="744538" algn="l"/>
                <a:tab pos="1201738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1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The Heritage of the Jews (17-20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287338" indent="-287338" eaLnBrk="1" hangingPunct="1">
              <a:buNone/>
              <a:tabLst>
                <a:tab pos="744538" algn="l"/>
                <a:tab pos="1201738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2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The Hypocrisy of the Jews (21-24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287338" indent="-287338" eaLnBrk="1" hangingPunct="1">
              <a:buNone/>
              <a:tabLst>
                <a:tab pos="744538" algn="l"/>
                <a:tab pos="1201738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3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Outward vs. Inward Religion (25-29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287338" indent="-287338" eaLnBrk="1" hangingPunct="1">
              <a:buNone/>
              <a:tabLst>
                <a:tab pos="744538" algn="l"/>
                <a:tab pos="1201738" algn="l"/>
              </a:tabLst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D. The Guilt of All Humanity (3:1 - 3:20)</a:t>
            </a:r>
          </a:p>
          <a:p>
            <a:pPr marL="287338" indent="-287338" eaLnBrk="1" hangingPunct="1">
              <a:buNone/>
              <a:tabLst>
                <a:tab pos="744538" algn="l"/>
                <a:tab pos="1201738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1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The Advantage of Being Jewish (1-2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287338" indent="-287338" eaLnBrk="1" hangingPunct="1">
              <a:buNone/>
              <a:tabLst>
                <a:tab pos="744538" algn="l"/>
                <a:tab pos="1201738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2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The Truth of God’s Promises (3-4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287338" indent="-287338" eaLnBrk="1" hangingPunct="1">
              <a:buNone/>
              <a:tabLst>
                <a:tab pos="744538" algn="l"/>
                <a:tab pos="1201738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3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The Purity of God (5-8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1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1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1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1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95309"/>
            <a:ext cx="9144000" cy="553998"/>
          </a:xfrm>
          <a:noFill/>
        </p:spPr>
        <p:txBody>
          <a:bodyPr wrap="square" lIns="0" tIns="0" rIns="0" bIns="0">
            <a:spAutoFit/>
          </a:bodyPr>
          <a:lstStyle/>
          <a:p>
            <a:pPr defTabSz="381000" eaLnBrk="1" hangingPunct="1"/>
            <a: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  <a:t>Romans - Outline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457200"/>
            <a:ext cx="9144000" cy="6248400"/>
          </a:xfrm>
          <a:noFill/>
        </p:spPr>
        <p:txBody>
          <a:bodyPr/>
          <a:lstStyle/>
          <a:p>
            <a:pPr marL="287338" indent="-287338" eaLnBrk="1" hangingPunct="1">
              <a:buNone/>
              <a:tabLst>
                <a:tab pos="744538" algn="l"/>
                <a:tab pos="1201738" algn="l"/>
              </a:tabLst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	4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. Man’s Equality - All Are Under Sin 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(3:9-20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</a:p>
          <a:p>
            <a:pPr marL="287338" indent="-287338" eaLnBrk="1" hangingPunct="1">
              <a:buNone/>
              <a:tabLst>
                <a:tab pos="744538" algn="l"/>
                <a:tab pos="1201738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a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Sinful Character (10-12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287338" indent="-287338" eaLnBrk="1" hangingPunct="1">
              <a:buNone/>
              <a:tabLst>
                <a:tab pos="744538" algn="l"/>
                <a:tab pos="1201738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b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Sinful Conduct (13-18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287338" indent="-287338" eaLnBrk="1" hangingPunct="1">
              <a:buNone/>
              <a:tabLst>
                <a:tab pos="744538" algn="l"/>
                <a:tab pos="1201738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	c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Condemned by the Law (19-20)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914</TotalTime>
  <Words>597</Words>
  <Application>Microsoft Office PowerPoint</Application>
  <PresentationFormat>On-screen Show (4:3)</PresentationFormat>
  <Paragraphs>231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Wingdings</vt:lpstr>
      <vt:lpstr>Times New Roman</vt:lpstr>
      <vt:lpstr>Arial Narrow</vt:lpstr>
      <vt:lpstr>Custom Design</vt:lpstr>
      <vt:lpstr>Grace Bible Church  Glorifying God  by Making Disciples of Jesus Christ  GraceBibleNY.Org/ New-Testament-Survey</vt:lpstr>
      <vt:lpstr>NT Survey - Romans</vt:lpstr>
      <vt:lpstr>Slide 3</vt:lpstr>
      <vt:lpstr>Romans - Outline</vt:lpstr>
      <vt:lpstr>Romans - Outline</vt:lpstr>
      <vt:lpstr>Romans - Outline</vt:lpstr>
      <vt:lpstr>Romans - Outline</vt:lpstr>
      <vt:lpstr>Romans - Outline</vt:lpstr>
      <vt:lpstr>Romans - Outline</vt:lpstr>
      <vt:lpstr>Romans</vt:lpstr>
      <vt:lpstr>Romans</vt:lpstr>
      <vt:lpstr>Romans</vt:lpstr>
      <vt:lpstr>Romans</vt:lpstr>
      <vt:lpstr>Romans</vt:lpstr>
      <vt:lpstr>Romans</vt:lpstr>
      <vt:lpstr>Romans</vt:lpstr>
      <vt:lpstr>Romans</vt:lpstr>
      <vt:lpstr>Romans</vt:lpstr>
      <vt:lpstr>Romans</vt:lpstr>
      <vt:lpstr>Romans</vt:lpstr>
      <vt:lpstr>Romans</vt:lpstr>
      <vt:lpstr>Romans</vt:lpstr>
      <vt:lpstr>Romans</vt:lpstr>
      <vt:lpstr>Romans</vt:lpstr>
      <vt:lpstr>Romans</vt:lpstr>
      <vt:lpstr>Romans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Scott</cp:lastModifiedBy>
  <cp:revision>58</cp:revision>
  <dcterms:modified xsi:type="dcterms:W3CDTF">2019-04-04T17:34:39Z</dcterms:modified>
</cp:coreProperties>
</file>