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sldIdLst>
    <p:sldId id="300" r:id="rId2"/>
    <p:sldId id="301" r:id="rId3"/>
    <p:sldId id="303" r:id="rId4"/>
    <p:sldId id="260" r:id="rId5"/>
    <p:sldId id="304" r:id="rId6"/>
    <p:sldId id="305" r:id="rId7"/>
    <p:sldId id="306" r:id="rId8"/>
    <p:sldId id="307" r:id="rId9"/>
    <p:sldId id="308" r:id="rId10"/>
    <p:sldId id="278" r:id="rId11"/>
    <p:sldId id="309" r:id="rId12"/>
    <p:sldId id="311" r:id="rId13"/>
    <p:sldId id="310" r:id="rId14"/>
    <p:sldId id="312" r:id="rId15"/>
    <p:sldId id="279" r:id="rId16"/>
    <p:sldId id="313" r:id="rId17"/>
    <p:sldId id="314" r:id="rId18"/>
    <p:sldId id="280" r:id="rId19"/>
    <p:sldId id="315" r:id="rId20"/>
    <p:sldId id="317" r:id="rId21"/>
    <p:sldId id="316" r:id="rId22"/>
    <p:sldId id="281" r:id="rId23"/>
    <p:sldId id="318" r:id="rId24"/>
    <p:sldId id="319" r:id="rId25"/>
    <p:sldId id="282" r:id="rId26"/>
    <p:sldId id="320" r:id="rId27"/>
    <p:sldId id="297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546B6D-8365-4D14-AA9F-66FF4D01B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C92E81-2808-4961-B99F-82E2BC1F83A7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29A21-018C-4FE3-AE55-97AF3CFE86B5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29A21-018C-4FE3-AE55-97AF3CFE86B5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29A21-018C-4FE3-AE55-97AF3CFE86B5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29A21-018C-4FE3-AE55-97AF3CFE86B5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59D1D-E08A-4FAC-A5CF-96855242DA5B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59D1D-E08A-4FAC-A5CF-96855242DA5B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59D1D-E08A-4FAC-A5CF-96855242DA5B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C59D1D-E08A-4FAC-A5CF-96855242DA5B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9D17D-F542-4315-AB98-E39CE3D9E02E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9D17D-F542-4315-AB98-E39CE3D9E02E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C69E18-9447-4CB9-9D0F-A9B05B9B52DE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9D17D-F542-4315-AB98-E39CE3D9E02E}" type="slidenum">
              <a:rPr lang="en-US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69D17D-F542-4315-AB98-E39CE3D9E02E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EC8B4-8836-4CE5-AAFA-94A671312333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EC8B4-8836-4CE5-AAFA-94A671312333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DEC8B4-8836-4CE5-AAFA-94A671312333}" type="slidenum">
              <a:rPr lang="en-US">
                <a:latin typeface="Arial" charset="0"/>
                <a:cs typeface="Arial" charset="0"/>
              </a:rPr>
              <a:pPr/>
              <a:t>24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F1833-44C7-40A3-A4A6-FF972EDBCF21}" type="slidenum">
              <a:rPr lang="en-US">
                <a:latin typeface="Arial" charset="0"/>
                <a:cs typeface="Arial" charset="0"/>
              </a:rPr>
              <a:pPr/>
              <a:t>25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0F1833-44C7-40A3-A4A6-FF972EDBCF21}" type="slidenum">
              <a:rPr lang="en-US">
                <a:latin typeface="Arial" charset="0"/>
                <a:cs typeface="Arial" charset="0"/>
              </a:rPr>
              <a:pPr/>
              <a:t>26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58662-0F79-4C55-8F6D-2AA894A61431}" type="slidenum">
              <a:rPr lang="en-US">
                <a:latin typeface="Arial" charset="0"/>
                <a:cs typeface="Arial" charset="0"/>
              </a:rPr>
              <a:pPr/>
              <a:t>27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CF04CD-F391-4FD0-BBDC-F6D3BB912BC8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F3DC2-6323-4DF5-A0F3-B5351A74BA02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F3DC2-6323-4DF5-A0F3-B5351A74BA02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F3DC2-6323-4DF5-A0F3-B5351A74BA02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F3DC2-6323-4DF5-A0F3-B5351A74BA02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F3DC2-6323-4DF5-A0F3-B5351A74BA02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FF3DC2-6323-4DF5-A0F3-B5351A74BA02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609600"/>
            <a:ext cx="9144000" cy="360045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CCFFFF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GraceBibleNY.Org/ New-Testament-Survey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1581"/>
            <a:ext cx="9144000" cy="67710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511175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III. Righteousness of God revealed in Justification.		3:20-5:21</a:t>
            </a:r>
          </a:p>
          <a:p>
            <a:pPr marL="511175" indent="-5111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Justification by Faith Explained (3:21 - 3:31)</a:t>
            </a:r>
          </a:p>
          <a:p>
            <a:pPr marL="1371600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1. The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Righteousness of God through Faith, not law (21-23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371600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Justified by God’s Grace through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Redemption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by Christ (24-26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371600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Exclusion of Man’s Boasting in His Works (27-31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1581"/>
            <a:ext cx="9144000" cy="67710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511175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Justification by Faith Illustrated (4:1 - 4:25)</a:t>
            </a:r>
          </a:p>
          <a:p>
            <a:pPr marL="690563" indent="-34925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1. Abraham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was Justified Apart from Works (1-8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690563" indent="-34925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2. Abraham was Reckoned Righteous before Circumcision (9-12)</a:t>
            </a:r>
          </a:p>
          <a:p>
            <a:pPr marL="690563" indent="-34925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Promise to Abraham was through Faith, not Law (13-15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73088" indent="-231775" eaLnBrk="1" hangingPunct="1">
              <a:buNone/>
              <a:tabLst>
                <a:tab pos="69056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Abraham was Justified by Faith (16-25)</a:t>
            </a:r>
          </a:p>
          <a:p>
            <a:pPr eaLnBrk="1" hangingPunct="1">
              <a:buNone/>
              <a:tabLst>
                <a:tab pos="69056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a. Abraham was Given a Promise by God (16-18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69056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b. Abraham Believed God’s Promise (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19-22)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69056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c. We are to Believe God’s Promise (23-25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1581"/>
            <a:ext cx="9144000" cy="67710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Justification by Faith’s Results (5:1-21)</a:t>
            </a: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Benefits of Justification (5:1-11)</a:t>
            </a: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Peace with God (1-2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Security in God’s Love (3-8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c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Saved from God’s Wrath (9-11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Basis for Justification 5:12-21</a:t>
            </a: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Origin of Sin (5:12-14)</a:t>
            </a: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Sin’s Entrance &amp; Spread (12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ii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Sin’s Universality (13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511175" algn="l"/>
                <a:tab pos="860425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iii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Sin’s Reign of Death (14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1581"/>
            <a:ext cx="9144000" cy="67710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The Origin of Hope (5:15-21)</a:t>
            </a:r>
          </a:p>
          <a:p>
            <a:pPr marL="1084263" indent="-5111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Transgression vs. God’s Grace (15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084263" indent="-5111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ii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Judgment vs. The Free Gift (16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084263" indent="-5111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iii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Reign of Death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vs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The Reign of Life (17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084263" indent="-5111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iv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Condemnation vs. Justification (18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084263" indent="-5111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v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One Man’s Disobedience vs. The Obedience of the One (19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084263" indent="-51117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vi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Consequence of Law vs. Consequence of Grace (20-21)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28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  <a:noFill/>
        </p:spPr>
        <p:txBody>
          <a:bodyPr/>
          <a:lstStyle/>
          <a:p>
            <a:pPr marL="573088" indent="-573088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IV. Righteousness of God Revealed in Sanctification	6:1 - 8:39</a:t>
            </a:r>
          </a:p>
          <a:p>
            <a:pPr eaLnBrk="1" hangingPunct="1">
              <a:buNone/>
              <a:tabLst>
                <a:tab pos="457200" algn="l"/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Sanctification and Sin 6:1-23</a:t>
            </a:r>
          </a:p>
          <a:p>
            <a:pPr eaLnBrk="1" hangingPunct="1">
              <a:buNone/>
              <a:tabLst>
                <a:tab pos="457200" algn="l"/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1. Our Identification with Christ (6:1-11)</a:t>
            </a:r>
          </a:p>
          <a:p>
            <a:pPr marL="1604963" indent="-457200" eaLnBrk="1" hangingPunct="1">
              <a:buNone/>
              <a:tabLst>
                <a:tab pos="457200" algn="l"/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Those Dead to Sin Should Not Live in It (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1-2)</a:t>
            </a:r>
          </a:p>
          <a:p>
            <a:pPr marL="1604963" indent="-457200" eaLnBrk="1" hangingPunct="1">
              <a:buNone/>
              <a:tabLst>
                <a:tab pos="457200" algn="l"/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Identification with Christ’s Death, Burial &amp; Resurrection by Baptism (3-5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604963" indent="-457200" eaLnBrk="1" hangingPunct="1">
              <a:buNone/>
              <a:tabLst>
                <a:tab pos="457200" algn="l"/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c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Crucifixion of Our Old Man with Christ Frees Us from Sin (6-11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28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  <a:noFill/>
        </p:spPr>
        <p:txBody>
          <a:bodyPr/>
          <a:lstStyle/>
          <a:p>
            <a:pPr marL="573088" indent="-4572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Presenting Our Bodies as Instruments of Righteousness (6:12-14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73088" indent="-4572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Obedience (Slavery) to God and Righteousness (6:15-23)</a:t>
            </a:r>
          </a:p>
          <a:p>
            <a:pPr marL="914400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a. You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are a Slave of Whom You Obey (15-16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914400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You have been set Free from Slavery to Sin (17-18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914400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You are to Present Yourself as a Slave to Righteousness (19-21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914400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d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You will Receive the Fruit of Righteousness (22-23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28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Sanctification and the Law (7:1-25)</a:t>
            </a:r>
          </a:p>
          <a:p>
            <a:pPr marL="744538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1. Free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from the Law (7:1-6)</a:t>
            </a:r>
          </a:p>
          <a:p>
            <a:pPr marL="1255713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a. Death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Ends the Law’s Jurisdiction (1-3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55713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Released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from the Law through Christ (4-6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4538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Purpose &amp; Nature of the Law (7:7-14)</a:t>
            </a:r>
          </a:p>
          <a:p>
            <a:pPr marL="744538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a. It Reveals Sin (7-11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4538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b. It is Holy (12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4538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c. It is Spiritual (13-14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44538" indent="-341313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Conflict of the Flesh &amp; the Spirit Under the Law (15-25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28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33400"/>
            <a:ext cx="9144000" cy="63246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Sanctification and the Spirit (8:1-39)</a:t>
            </a:r>
          </a:p>
          <a:p>
            <a:pPr marL="798513" indent="-395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Spirit Gives Freedom from the law of Sin and of Death (1-11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98513" indent="-395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Spirit Gives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Sonship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(12-17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98513" indent="-395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Hope of Redemption &amp; Glory (18-25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98513" indent="-395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Spirit Helps in the Present &amp; Assures of Future Glory (26-30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98513" indent="-395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Assurance of Final Victory (31-39)</a:t>
            </a:r>
          </a:p>
          <a:p>
            <a:pPr marL="1201738" indent="-4032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a. God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Provides &amp; Justifies, Christ Intercedes </a:t>
            </a:r>
            <a:r>
              <a:rPr lang="en-US" sz="2400" b="1" dirty="0" smtClean="0">
                <a:solidFill>
                  <a:srgbClr val="FFFFFF"/>
                </a:solidFill>
                <a:latin typeface="Arial Narrow" pitchFamily="34" charset="0"/>
              </a:rPr>
              <a:t>(31-34</a:t>
            </a:r>
            <a:r>
              <a:rPr lang="en-US" sz="2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01738" indent="-4032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Nothing Can Separate Us from the Love of Christ (35-39)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511175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V. Righteousness of God Revealed in His Choice of Israel	9:1-11:36</a:t>
            </a:r>
          </a:p>
          <a:p>
            <a:pPr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Israel’s past - Election (9:1-29) </a:t>
            </a:r>
          </a:p>
          <a:p>
            <a:pPr marL="1147763" indent="-520700"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1. Paul’s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Sorrow (1-3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147763" indent="-520700"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Privileges of Israel (5-6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147763" indent="-520700"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Children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of Promise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vs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Children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of the Flesh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(7-13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147763" indent="-520700"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God’s Sovereign Mercy (14-29)</a:t>
            </a:r>
          </a:p>
          <a:p>
            <a:pPr marL="1147763" indent="-520700"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His Sovereign Choice (14-18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147763" indent="-520700"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Vessels of Wrath vs. Vessels of Mercy (19-24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147763" indent="-520700" eaLnBrk="1" hangingPunct="1">
              <a:spcBef>
                <a:spcPts val="600"/>
              </a:spcBef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c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Prophecies about the Gentiles and the Jewish Remnant (25-29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Israel’s present - Rejection (9:30-10:21) </a:t>
            </a:r>
          </a:p>
          <a:p>
            <a:pPr marL="798513" indent="-395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1. Israel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Pursues Righteousness by the Law (9:30-33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798513" indent="-395288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Israel Rejects Righteousness by Faith in Christ (10:1-15)</a:t>
            </a:r>
          </a:p>
          <a:p>
            <a:pPr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a. Paul’s Desire for Them (1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b. Religious Ignorance (2-5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c. The Righteousness of Faith (6-10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d. The Offer of Salvation (11-15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0163"/>
            <a:ext cx="9144000" cy="61595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NT Survey - </a:t>
            </a:r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2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Author: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Apostle Paul	(Saul of Tarsus)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Written: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~A.D.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56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Theme: </a:t>
            </a:r>
            <a:r>
              <a:rPr lang="en-US" sz="3600" b="1" i="1" dirty="0" err="1" smtClean="0">
                <a:solidFill>
                  <a:srgbClr val="FFFFFF"/>
                </a:solidFill>
                <a:latin typeface="Arial Narrow" pitchFamily="34" charset="0"/>
              </a:rPr>
              <a:t>Soteriology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 (The righteousness of God). 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lvl="1" eaLnBrk="1" hangingPunct="1"/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To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give systematic exposition of the Gospel to those at Rome who have not had apostolic ministry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.</a:t>
            </a:r>
          </a:p>
          <a:p>
            <a:pPr eaLnBrk="1" hangingPunct="1"/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Misc: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Church in Rome was already established (15:23). Paul is probably writing from Corinthians (15:25-26; 16:23)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403225" indent="-403225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3. Israel Rejected the Prophets (10:16-21)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03225" indent="-403225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Rejection and Responsibility (16-18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03225" indent="-403225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b. God’s Faithfulness (19-21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</a:p>
          <a:p>
            <a:pPr marL="403225" indent="-403225" eaLnBrk="1" hangingPunct="1">
              <a:buNone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C. Israel’s future - Restoration (11:1-36)</a:t>
            </a:r>
          </a:p>
          <a:p>
            <a:pPr marL="403225" indent="-403225" eaLnBrk="1" hangingPunct="1">
              <a:buNone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1. God has not Rejected Israel (11:1-10)</a:t>
            </a:r>
          </a:p>
          <a:p>
            <a:pPr marL="403225" indent="-403225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a. The Example of Paul (1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03225" indent="-403225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b. Examples from History (2-10</a:t>
            </a:r>
          </a:p>
          <a:p>
            <a:pPr marL="403225" indent="-403225" eaLnBrk="1" hangingPunct="1">
              <a:buNone/>
              <a:tabLst>
                <a:tab pos="744538" algn="l"/>
                <a:tab pos="114776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A Remnant Preserved (2-6)</a:t>
            </a:r>
          </a:p>
          <a:p>
            <a:pPr marL="403225" indent="-403225" eaLnBrk="1" hangingPunct="1">
              <a:buNone/>
              <a:tabLst>
                <a:tab pos="744538" algn="l"/>
                <a:tab pos="114776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ii. The Hardening of the Rest (7-10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  <a:noFill/>
        </p:spPr>
        <p:txBody>
          <a:bodyPr/>
          <a:lstStyle/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2. God’s Plan for the Future (11:11-32)</a:t>
            </a: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a. God’s Kindness to the Gentiles (11-12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b. God’s Provoking of Israel (13-15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c. God’s Warning to the Gentiles (16-24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d. God’s Future Restoration of Israel (25-36)</a:t>
            </a: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A Partial Hardening (25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ii. Their Future Salvation (26-27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iii. God’s Mercy to All (28-32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69863" indent="-53975" eaLnBrk="1" hangingPunct="1">
              <a:buNone/>
              <a:tabLst>
                <a:tab pos="511175" algn="l"/>
                <a:tab pos="914400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3. God is Glorified (33-36)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marL="627063" indent="-627063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VI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Righteousness of God Revealed in Transformed Living 	12:1-15:12</a:t>
            </a:r>
          </a:p>
          <a:p>
            <a:pPr marL="744538" indent="-403225"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Consecration to a Transformed Life (1-2)</a:t>
            </a:r>
          </a:p>
          <a:p>
            <a:pPr marL="744538" indent="-403225"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A Transformed Life of Dedicated Service in the Body (2-8) </a:t>
            </a:r>
          </a:p>
          <a:p>
            <a:pPr marL="744538" indent="-403225"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1. The Unity of the Body (2-5)</a:t>
            </a:r>
          </a:p>
          <a:p>
            <a:pPr marL="744538" indent="-403225"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2. The Gifts Within the Body (6-8)</a:t>
            </a:r>
          </a:p>
          <a:p>
            <a:pPr marL="744538" indent="-403225"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A Transformed Life Toward Others (12:9-21)</a:t>
            </a:r>
          </a:p>
          <a:p>
            <a:pPr marL="744538" indent="-403225"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1. Toward Believers (9-16)</a:t>
            </a:r>
          </a:p>
          <a:p>
            <a:pPr marL="744538" indent="-403225" eaLnBrk="1" hangingPunct="1">
              <a:buNone/>
              <a:tabLst>
                <a:tab pos="7985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2. Toward Enemies (17-21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marL="627063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D.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 Transformed Life Subject to Authority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 (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13:1-7)</a:t>
            </a:r>
          </a:p>
          <a:p>
            <a:pPr marL="627063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E.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 Transformed Life that Loves Their Neighbors (13:8-10)</a:t>
            </a:r>
          </a:p>
          <a:p>
            <a:pPr marL="627063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F.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 Transformed Life Lives in Holiness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    (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13:11-14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55399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09600"/>
            <a:ext cx="9144000" cy="6248400"/>
          </a:xfrm>
          <a:noFill/>
        </p:spPr>
        <p:txBody>
          <a:bodyPr/>
          <a:lstStyle/>
          <a:p>
            <a:pPr marL="511175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G.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 Transformed Life of Christian Liberty (14:1-15:13)</a:t>
            </a:r>
          </a:p>
          <a:p>
            <a:pPr marL="968375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1. Principles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of Christian Liberty (14:1-23)</a:t>
            </a:r>
          </a:p>
          <a:p>
            <a:pPr marL="1371600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Accepting One Another Without Condemnation or Contempt (14:1-12)</a:t>
            </a:r>
          </a:p>
          <a:p>
            <a:pPr marL="1371600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Refraining from Offending One Another (14:13-23)</a:t>
            </a:r>
          </a:p>
          <a:p>
            <a:pPr marL="968375" indent="-457200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Practices of Christian Liberty (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15:1-13)</a:t>
            </a:r>
          </a:p>
          <a:p>
            <a:pPr marL="1317625" indent="-4032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a. Pleasing One Another for Edification and Unity (1-6)</a:t>
            </a:r>
          </a:p>
          <a:p>
            <a:pPr marL="1317625" indent="-403225" eaLnBrk="1" hangingPunct="1">
              <a:buNone/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Jesus’ Example of Acceptance (7-13)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marL="860425" indent="-8604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VII. Epilogue: Final Plans, Warnings, Greetings and Benediction 	15:13 - 16:27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Paul’s Purposes for Writing  15:14-21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B. Paul’s Plans for Future Travel 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15:22-33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Romans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C. Paul’s Praise &amp; Greetings  16:1-27</a:t>
            </a:r>
          </a:p>
          <a:p>
            <a:pPr marL="1084263" indent="-3937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1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Commendation of Phoebe (1-2)</a:t>
            </a:r>
          </a:p>
          <a:p>
            <a:pPr marL="1084263" indent="-3937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Greetings to Those in Rome (3-16)</a:t>
            </a:r>
          </a:p>
          <a:p>
            <a:pPr marL="1084263" indent="-3937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Warning of those Who Cause Dissensions (17-20)</a:t>
            </a:r>
          </a:p>
          <a:p>
            <a:pPr marL="1084263" indent="-3937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4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Greetings from Those with Paul (21-24)</a:t>
            </a:r>
          </a:p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D. Benediction (25-27)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627063" indent="-573088">
              <a:spcBef>
                <a:spcPts val="600"/>
              </a:spcBef>
              <a:buNone/>
            </a:pPr>
            <a:r>
              <a:rPr lang="en-US" sz="3200" b="1" baseline="0" dirty="0" smtClean="0">
                <a:latin typeface="Arial Narrow" pitchFamily="34" charset="0"/>
              </a:rPr>
              <a:t> I.	Introduction.	1:1-17</a:t>
            </a:r>
          </a:p>
          <a:p>
            <a:pPr marL="627063" indent="-573088">
              <a:spcBef>
                <a:spcPts val="600"/>
              </a:spcBef>
              <a:buNone/>
            </a:pPr>
            <a:r>
              <a:rPr lang="en-US" sz="3200" b="1" baseline="0" dirty="0" smtClean="0">
                <a:latin typeface="Arial Narrow" pitchFamily="34" charset="0"/>
              </a:rPr>
              <a:t> II.	Righteousness. of God revealed in </a:t>
            </a:r>
            <a:r>
              <a:rPr lang="en-US" sz="3200" b="1" u="sng" baseline="0" dirty="0" smtClean="0">
                <a:latin typeface="Arial Narrow" pitchFamily="34" charset="0"/>
              </a:rPr>
              <a:t>Condemnation</a:t>
            </a:r>
            <a:r>
              <a:rPr lang="en-US" sz="3200" b="1" u="sng" dirty="0" smtClean="0">
                <a:latin typeface="Arial Narrow" pitchFamily="34" charset="0"/>
              </a:rPr>
              <a:t> </a:t>
            </a:r>
            <a:r>
              <a:rPr lang="en-US" sz="3200" b="1" baseline="0" dirty="0" smtClean="0">
                <a:latin typeface="Arial Narrow" pitchFamily="34" charset="0"/>
              </a:rPr>
              <a:t>1:18-3:20</a:t>
            </a:r>
          </a:p>
          <a:p>
            <a:pPr marL="627063" indent="-573088">
              <a:spcBef>
                <a:spcPts val="600"/>
              </a:spcBef>
              <a:buNone/>
            </a:pPr>
            <a:r>
              <a:rPr lang="en-US" sz="3200" b="1" baseline="0" dirty="0" smtClean="0">
                <a:latin typeface="Arial Narrow" pitchFamily="34" charset="0"/>
              </a:rPr>
              <a:t> III.	Righteousness of God revealed in </a:t>
            </a:r>
            <a:r>
              <a:rPr lang="en-US" sz="3200" b="1" u="sng" baseline="0" dirty="0" smtClean="0">
                <a:latin typeface="Arial Narrow" pitchFamily="34" charset="0"/>
              </a:rPr>
              <a:t>Justification.</a:t>
            </a:r>
            <a:r>
              <a:rPr lang="en-US" sz="3200" b="1" u="sng" dirty="0" smtClean="0">
                <a:latin typeface="Arial Narrow" pitchFamily="34" charset="0"/>
              </a:rPr>
              <a:t> </a:t>
            </a:r>
            <a:r>
              <a:rPr lang="en-US" sz="3200" b="1" baseline="0" dirty="0" smtClean="0">
                <a:latin typeface="Arial Narrow" pitchFamily="34" charset="0"/>
              </a:rPr>
              <a:t>3:20-5:21</a:t>
            </a:r>
          </a:p>
          <a:p>
            <a:pPr marL="627063" indent="-573088">
              <a:spcBef>
                <a:spcPts val="600"/>
              </a:spcBef>
              <a:buNone/>
            </a:pPr>
            <a:r>
              <a:rPr lang="en-US" sz="3200" b="1" baseline="0" dirty="0" smtClean="0">
                <a:latin typeface="Arial Narrow" pitchFamily="34" charset="0"/>
              </a:rPr>
              <a:t> IV.	Righteousness of God Revealed in </a:t>
            </a:r>
            <a:r>
              <a:rPr lang="en-US" sz="3200" b="1" u="sng" baseline="0" dirty="0" smtClean="0">
                <a:latin typeface="Arial Narrow" pitchFamily="34" charset="0"/>
              </a:rPr>
              <a:t>Sanctification </a:t>
            </a:r>
            <a:r>
              <a:rPr lang="en-US" sz="3200" b="1" baseline="0" dirty="0" smtClean="0">
                <a:latin typeface="Arial Narrow" pitchFamily="34" charset="0"/>
              </a:rPr>
              <a:t>6:1 - 8:39</a:t>
            </a:r>
          </a:p>
          <a:p>
            <a:pPr marL="627063" indent="-573088">
              <a:spcBef>
                <a:spcPts val="600"/>
              </a:spcBef>
              <a:buNone/>
            </a:pPr>
            <a:r>
              <a:rPr lang="en-US" sz="3200" b="1" baseline="0" dirty="0" smtClean="0">
                <a:latin typeface="Arial Narrow" pitchFamily="34" charset="0"/>
              </a:rPr>
              <a:t>  V.	Righteousness of God Revealed in </a:t>
            </a:r>
            <a:r>
              <a:rPr lang="en-US" sz="3200" b="1" u="sng" baseline="0" dirty="0" smtClean="0">
                <a:latin typeface="Arial Narrow" pitchFamily="34" charset="0"/>
              </a:rPr>
              <a:t>His Choice of </a:t>
            </a:r>
            <a:r>
              <a:rPr lang="en-US" sz="3200" b="1" baseline="0" dirty="0" smtClean="0">
                <a:latin typeface="Arial Narrow" pitchFamily="34" charset="0"/>
              </a:rPr>
              <a:t>Israel	9:1-11:36</a:t>
            </a:r>
          </a:p>
          <a:p>
            <a:pPr marL="627063" indent="-573088">
              <a:spcBef>
                <a:spcPts val="600"/>
              </a:spcBef>
              <a:buNone/>
            </a:pPr>
            <a:r>
              <a:rPr lang="en-US" sz="3200" b="1" baseline="0" dirty="0" smtClean="0">
                <a:latin typeface="Arial Narrow" pitchFamily="34" charset="0"/>
              </a:rPr>
              <a:t> VI.	Righteousness of God Revealed in </a:t>
            </a:r>
            <a:r>
              <a:rPr lang="en-US" sz="3200" b="1" u="sng" baseline="0" dirty="0" smtClean="0">
                <a:latin typeface="Arial Narrow" pitchFamily="34" charset="0"/>
              </a:rPr>
              <a:t>Transformed Living </a:t>
            </a:r>
            <a:r>
              <a:rPr lang="en-US" sz="3200" b="1" baseline="0" dirty="0" smtClean="0">
                <a:latin typeface="Arial Narrow" pitchFamily="34" charset="0"/>
              </a:rPr>
              <a:t>	12:1-15:12</a:t>
            </a:r>
          </a:p>
          <a:p>
            <a:pPr marL="627063" indent="-573088">
              <a:spcBef>
                <a:spcPts val="600"/>
              </a:spcBef>
              <a:buNone/>
            </a:pPr>
            <a:r>
              <a:rPr lang="en-US" sz="3200" b="1" baseline="0" dirty="0" smtClean="0">
                <a:latin typeface="Arial Narrow" pitchFamily="34" charset="0"/>
              </a:rPr>
              <a:t>VII.	</a:t>
            </a:r>
            <a:r>
              <a:rPr lang="en-US" sz="3200" b="1" u="sng" baseline="0" dirty="0" smtClean="0">
                <a:latin typeface="Arial Narrow" pitchFamily="34" charset="0"/>
              </a:rPr>
              <a:t>Epilogue: Final Plans, Warnings, Greetings &amp; Benediction </a:t>
            </a:r>
            <a:r>
              <a:rPr lang="en-US" sz="3200" b="1" baseline="0" dirty="0" smtClean="0">
                <a:latin typeface="Arial Narrow" pitchFamily="34" charset="0"/>
              </a:rPr>
              <a:t>	15:13 - 16:27</a:t>
            </a:r>
            <a:endParaRPr lang="en-US" sz="32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5309"/>
            <a:ext cx="9144000" cy="55399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 - Outline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6248400"/>
          </a:xfrm>
          <a:noFill/>
        </p:spPr>
        <p:txBody>
          <a:bodyPr/>
          <a:lstStyle/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I. Introduction.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1:1-17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A. Paul’s Greeting to the Romans 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1:1-7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B. Paul’s Concern for the Romans 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1:8-15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C. Paul’s Message to the Romans 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1:16-17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II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Righteousness of God revealed in Condemnation  	1:18-3:20 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A. The Immoral Unrighteous (1:18 - 1:32)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Witness of God to Man (18-20)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Internal (18-19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	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External (20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5309"/>
            <a:ext cx="9144000" cy="55399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 - Outline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6248400"/>
          </a:xfrm>
          <a:noFill/>
        </p:spPr>
        <p:txBody>
          <a:bodyPr/>
          <a:lstStyle/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2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Man’s Rejection of God’s Witness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(1:21-23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a. Rejection of Conscience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(21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b. Rejection of Wisdom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(22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c. Rejection of God’s glory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(23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3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Consequences of Man’s Rejection of God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(24-32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a. Given Over to Lust and Impurity (24-25)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Their bodies are dishonored (24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201738" indent="-457200" eaLnBrk="1" hangingPunct="1">
              <a:buNone/>
              <a:tabLst>
                <a:tab pos="744538" algn="l"/>
                <a:tab pos="1201738" algn="l"/>
                <a:tab pos="1255713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They serve the creature instead of the Creator (25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5309"/>
            <a:ext cx="9144000" cy="55399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 - Outline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6248400"/>
          </a:xfrm>
          <a:noFill/>
        </p:spPr>
        <p:txBody>
          <a:bodyPr/>
          <a:lstStyle/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Given Over to Degrading Passions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(26-27)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Lesbianism (26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Homosexuality (27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Given Over to Depraved Minds (28-32)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They do things which are not proper (28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ii. They are filled with all manner of sin (29-31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1317625" indent="-57308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iii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They practice what is worthy of death and approve those who do likewise (32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5309"/>
            <a:ext cx="9144000" cy="55399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 - Outline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6248400"/>
          </a:xfrm>
          <a:noFill/>
        </p:spPr>
        <p:txBody>
          <a:bodyPr/>
          <a:lstStyle/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The Moral Unrighteous (2:1 - 2:16)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1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Condemned by Their Hypocrisy (1-10)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a. Their Self Condemnation (1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b. God’s Judgment on All Who Practice Evil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(2-3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Their Stubbornness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(4-5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d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God’s Judgment According to Their Deeds </a:t>
            </a:r>
            <a:r>
              <a:rPr lang="en-US" sz="2400" b="1" dirty="0" smtClean="0">
                <a:solidFill>
                  <a:srgbClr val="FFFFFF"/>
                </a:solidFill>
                <a:latin typeface="Arial Narrow" pitchFamily="34" charset="0"/>
              </a:rPr>
              <a:t>(6-10 </a:t>
            </a:r>
            <a:r>
              <a:rPr lang="en-US" sz="24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2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Condemned by Their Conscience (11-16)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God’s Impartiality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(11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God’s Judgment of those Under the Law 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(12-13</a:t>
            </a:r>
            <a:r>
              <a:rPr lang="en-US" sz="2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c.  God’s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Judgment of those Under Conscience </a:t>
            </a:r>
            <a:r>
              <a:rPr lang="en-US" sz="1800" b="1" dirty="0" smtClean="0">
                <a:solidFill>
                  <a:srgbClr val="FFFFFF"/>
                </a:solidFill>
                <a:latin typeface="Arial Narrow" pitchFamily="34" charset="0"/>
              </a:rPr>
              <a:t>(14-16</a:t>
            </a:r>
            <a:r>
              <a:rPr lang="en-US" sz="18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5309"/>
            <a:ext cx="9144000" cy="55399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 - Outline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6248400"/>
          </a:xfrm>
          <a:noFill/>
        </p:spPr>
        <p:txBody>
          <a:bodyPr/>
          <a:lstStyle/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The Religious Unrighteous (2:17 - 2:29)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Heritage of the Jews (17-20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Hypocrisy of the Jews (21-24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Outward vs. Inward Religion (25-29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D. The Guilt of All Humanity (3:1 - 3:20)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1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Advantage of Being Jewish (1-2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Truth of God’s Promises (3-4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3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The Purity of God (5-8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95309"/>
            <a:ext cx="9144000" cy="553998"/>
          </a:xfrm>
          <a:noFill/>
        </p:spPr>
        <p:txBody>
          <a:bodyPr wrap="square" lIns="0" tIns="0" rIns="0" bIns="0">
            <a:spAutoFit/>
          </a:bodyPr>
          <a:lstStyle/>
          <a:p>
            <a:pPr defTabSz="381000" eaLnBrk="1" hangingPunct="1"/>
            <a:r>
              <a:rPr lang="en-US" sz="3600" b="1" u="sng" dirty="0" smtClean="0">
                <a:solidFill>
                  <a:srgbClr val="A0D0FF"/>
                </a:solidFill>
                <a:latin typeface="Arial Narrow" pitchFamily="34" charset="0"/>
              </a:rPr>
              <a:t>Romans - Outline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57200"/>
            <a:ext cx="9144000" cy="6248400"/>
          </a:xfrm>
          <a:noFill/>
        </p:spPr>
        <p:txBody>
          <a:bodyPr/>
          <a:lstStyle/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4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Man’s Equality - All Are Under Sin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(3:9-20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a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Sinful Character (10-12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b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Sinful Conduct (13-18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2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287338" indent="-287338" eaLnBrk="1" hangingPunct="1">
              <a:buNone/>
              <a:tabLst>
                <a:tab pos="744538" algn="l"/>
                <a:tab pos="12017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		c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Condemned by the Law (19-20)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914</TotalTime>
  <Words>597</Words>
  <Application>Microsoft Office PowerPoint</Application>
  <PresentationFormat>On-screen Show (4:3)</PresentationFormat>
  <Paragraphs>231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Wingdings</vt:lpstr>
      <vt:lpstr>Times New Roman</vt:lpstr>
      <vt:lpstr>Arial Narrow</vt:lpstr>
      <vt:lpstr>Custom Design</vt:lpstr>
      <vt:lpstr>Grace Bible Church  Glorifying God  by Making Disciples of Jesus Christ  GraceBibleNY.Org/ New-Testament-Survey</vt:lpstr>
      <vt:lpstr>NT Survey - Romans</vt:lpstr>
      <vt:lpstr>Slide 3</vt:lpstr>
      <vt:lpstr>Romans - Outline</vt:lpstr>
      <vt:lpstr>Romans - Outline</vt:lpstr>
      <vt:lpstr>Romans - Outline</vt:lpstr>
      <vt:lpstr>Romans - Outline</vt:lpstr>
      <vt:lpstr>Romans - Outline</vt:lpstr>
      <vt:lpstr>Romans - Outline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Romans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</cp:lastModifiedBy>
  <cp:revision>58</cp:revision>
  <dcterms:modified xsi:type="dcterms:W3CDTF">2019-04-04T17:34:39Z</dcterms:modified>
</cp:coreProperties>
</file>