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304" r:id="rId16"/>
    <p:sldId id="305" r:id="rId17"/>
    <p:sldId id="294" r:id="rId18"/>
    <p:sldId id="295" r:id="rId19"/>
    <p:sldId id="258" r:id="rId20"/>
    <p:sldId id="296" r:id="rId21"/>
    <p:sldId id="297" r:id="rId22"/>
    <p:sldId id="298" r:id="rId23"/>
    <p:sldId id="299" r:id="rId24"/>
    <p:sldId id="306" r:id="rId25"/>
    <p:sldId id="307" r:id="rId26"/>
    <p:sldId id="300" r:id="rId27"/>
    <p:sldId id="301" r:id="rId28"/>
    <p:sldId id="302" r:id="rId29"/>
    <p:sldId id="303" r:id="rId30"/>
    <p:sldId id="261" r:id="rId31"/>
    <p:sldId id="2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4FD67-C453-47DF-ACA0-7DDE0C02EFE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5671B-4750-40EF-BB84-6ACF15A9D0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801D6-6CEB-415F-A04A-EA4AE2AD98B7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88E858-FBFF-49E5-8704-5CB27CD51B67}" type="slidenum">
              <a:rPr lang="en-US">
                <a:latin typeface="Arial" charset="0"/>
                <a:cs typeface="Arial" charset="0"/>
              </a:rPr>
              <a:pPr/>
              <a:t>2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88E858-FBFF-49E5-8704-5CB27CD51B67}" type="slidenum">
              <a:rPr lang="en-US">
                <a:latin typeface="Arial" charset="0"/>
                <a:cs typeface="Arial" charset="0"/>
              </a:rPr>
              <a:pPr/>
              <a:t>3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99D317-27ED-44C9-950A-90CFEDFC89FF}" type="slidenum">
              <a:rPr lang="en-US">
                <a:latin typeface="Arial" charset="0"/>
                <a:cs typeface="Arial" charset="0"/>
              </a:rPr>
              <a:pPr/>
              <a:t>4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99D317-27ED-44C9-950A-90CFEDFC89FF}" type="slidenum">
              <a:rPr lang="en-US">
                <a:latin typeface="Arial" charset="0"/>
                <a:cs typeface="Arial" charset="0"/>
              </a:rPr>
              <a:pPr/>
              <a:t>5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D18F0A-1EA5-401D-900F-55D72E6DFB55}" type="slidenum">
              <a:rPr lang="en-US">
                <a:latin typeface="Arial" charset="0"/>
                <a:cs typeface="Arial" charset="0"/>
              </a:rPr>
              <a:pPr/>
              <a:t>6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D18F0A-1EA5-401D-900F-55D72E6DFB55}" type="slidenum">
              <a:rPr lang="en-US">
                <a:latin typeface="Arial" charset="0"/>
                <a:cs typeface="Arial" charset="0"/>
              </a:rPr>
              <a:pPr/>
              <a:t>7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D18F0A-1EA5-401D-900F-55D72E6DFB55}" type="slidenum">
              <a:rPr lang="en-US">
                <a:latin typeface="Arial" charset="0"/>
                <a:cs typeface="Arial" charset="0"/>
              </a:rPr>
              <a:pPr/>
              <a:t>8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3DA42-0478-4D18-A435-A59E1344429C}" type="slidenum">
              <a:rPr lang="en-US">
                <a:latin typeface="Arial" charset="0"/>
                <a:cs typeface="Arial" charset="0"/>
              </a:rPr>
              <a:pPr/>
              <a:t>28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D34-6F82-4EAC-A362-C624DEFA137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C4EB-305C-4C1A-AA89-160C8C420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D34-6F82-4EAC-A362-C624DEFA137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C4EB-305C-4C1A-AA89-160C8C420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D34-6F82-4EAC-A362-C624DEFA137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C4EB-305C-4C1A-AA89-160C8C420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D34-6F82-4EAC-A362-C624DEFA137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C4EB-305C-4C1A-AA89-160C8C420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D34-6F82-4EAC-A362-C624DEFA137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C4EB-305C-4C1A-AA89-160C8C420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D34-6F82-4EAC-A362-C624DEFA137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C4EB-305C-4C1A-AA89-160C8C420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D34-6F82-4EAC-A362-C624DEFA137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C4EB-305C-4C1A-AA89-160C8C420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D34-6F82-4EAC-A362-C624DEFA137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C4EB-305C-4C1A-AA89-160C8C420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D34-6F82-4EAC-A362-C624DEFA137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C4EB-305C-4C1A-AA89-160C8C420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D34-6F82-4EAC-A362-C624DEFA137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C4EB-305C-4C1A-AA89-160C8C420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ED34-6F82-4EAC-A362-C624DEFA137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C4EB-305C-4C1A-AA89-160C8C4209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5ED34-6F82-4EAC-A362-C624DEFA1372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6C4EB-305C-4C1A-AA89-160C8C42091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609600"/>
            <a:ext cx="9144000" cy="3600986"/>
          </a:xfrm>
          <a:noFill/>
        </p:spPr>
        <p:txBody>
          <a:bodyPr wrap="square" lIns="0" tIns="0" rIns="0" bIns="0">
            <a:spAutoFit/>
          </a:bodyPr>
          <a:lstStyle/>
          <a:p>
            <a:pPr defTabSz="381000" eaLnBrk="1" hangingPunct="1"/>
            <a:r>
              <a:rPr lang="en-US" sz="7200" b="1" dirty="0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  <a:t>Grace Bible Church</a:t>
            </a:r>
            <a:r>
              <a:rPr lang="en-US" sz="7200" b="1" i="0" dirty="0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b="1" i="0" dirty="0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i="0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Glorifying God </a:t>
            </a:r>
            <a:br>
              <a:rPr lang="en-US" sz="36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by Making Disciples of Jesus </a:t>
            </a:r>
            <a:r>
              <a:rPr lang="en-US" sz="36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Christ</a:t>
            </a:r>
            <a:r>
              <a:rPr lang="en-US" sz="3600" b="1" dirty="0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  <a:t>GraceBibleNY.Org</a:t>
            </a:r>
            <a:r>
              <a:rPr lang="en-US" sz="3600" b="1" dirty="0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  <a:t>/ New-Testament-Survey</a:t>
            </a:r>
            <a:endParaRPr lang="en-US" sz="3600" b="1" dirty="0" smtClean="0">
              <a:solidFill>
                <a:srgbClr val="FFFF9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8310" y="0"/>
            <a:ext cx="55673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9129"/>
            <a:ext cx="9144000" cy="645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218" y="0"/>
            <a:ext cx="48695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1" y="0"/>
            <a:ext cx="91333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0601m15 Panorama of Wadi Qilt from Ascent of Adummim.jpg"/>
          <p:cNvPicPr>
            <a:picLocks noChangeAspect="1"/>
          </p:cNvPicPr>
          <p:nvPr/>
        </p:nvPicPr>
        <p:blipFill>
          <a:blip r:embed="rId2" cstate="print"/>
          <a:srcRect l="15327"/>
          <a:stretch>
            <a:fillRect/>
          </a:stretch>
        </p:blipFill>
        <p:spPr>
          <a:xfrm>
            <a:off x="55034" y="1447800"/>
            <a:ext cx="9088966" cy="289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0"/>
            <a:ext cx="85699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4000" b="1" i="1" u="sng" strike="noStrike" kern="0" cap="none" spc="0" normalizeH="0" baseline="0" noProof="0" dirty="0" smtClean="0">
                <a:ln>
                  <a:noFill/>
                </a:ln>
                <a:solidFill>
                  <a:srgbClr val="A0D0FF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/>
              </a:rPr>
              <a:t>Judean Wilderness</a:t>
            </a:r>
            <a:r>
              <a:rPr kumimoji="0" lang="en-US" sz="4000" b="1" i="1" u="sng" strike="noStrike" kern="0" cap="none" spc="0" normalizeH="0" noProof="0" dirty="0" smtClean="0">
                <a:ln>
                  <a:noFill/>
                </a:ln>
                <a:solidFill>
                  <a:srgbClr val="A0D0FF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/>
              </a:rPr>
              <a:t> – Ascent of </a:t>
            </a:r>
            <a:r>
              <a:rPr kumimoji="0" lang="en-US" sz="4000" b="1" i="1" u="sng" strike="noStrike" kern="0" cap="none" spc="0" normalizeH="0" noProof="0" dirty="0" err="1" smtClean="0">
                <a:ln>
                  <a:noFill/>
                </a:ln>
                <a:solidFill>
                  <a:srgbClr val="A0D0FF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/>
              </a:rPr>
              <a:t>Adummim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1" y="0"/>
            <a:ext cx="91333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700" y="0"/>
            <a:ext cx="7290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286" y="0"/>
            <a:ext cx="65314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3477" y="0"/>
            <a:ext cx="51370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6" y="0"/>
            <a:ext cx="75237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0777"/>
            <a:ext cx="9144000" cy="61555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u="sng" dirty="0" smtClean="0">
                <a:solidFill>
                  <a:srgbClr val="A0D0FF"/>
                </a:solidFill>
                <a:latin typeface="Arial Narrow" pitchFamily="34" charset="0"/>
              </a:rPr>
              <a:t>NT Survey - MARK</a:t>
            </a:r>
            <a:endParaRPr lang="en-US" sz="40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5943600"/>
          </a:xfrm>
          <a:noFill/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FF00"/>
                </a:solidFill>
                <a:latin typeface="Arial Narrow" pitchFamily="34" charset="0"/>
              </a:rPr>
              <a:t>Author: 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Mark</a:t>
            </a:r>
          </a:p>
          <a:p>
            <a:pPr lvl="1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John Mark (Acts 12:12);  Cousin of Barnabas – (Colossians 4:10); Mother had a large house in Jerusalem (Acts 12); Led to the Lord by Peter? (1 Peter 5:13); On first missionary journey (Acts 13:5,13); Cause of division between Paul &amp; Barnabas (Acts 15); Became useful to Paul (2 Timothy 4:11)</a:t>
            </a:r>
          </a:p>
          <a:p>
            <a:pPr lvl="1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Affirmed as author by early church - </a:t>
            </a:r>
            <a:r>
              <a:rPr lang="en-US" sz="3600" b="1" dirty="0" err="1" smtClean="0">
                <a:solidFill>
                  <a:srgbClr val="FFFFFF"/>
                </a:solidFill>
                <a:latin typeface="Arial Narrow" pitchFamily="34" charset="0"/>
              </a:rPr>
              <a:t>Papias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, </a:t>
            </a:r>
            <a:r>
              <a:rPr lang="en-US" sz="3600" b="1" dirty="0" err="1" smtClean="0">
                <a:solidFill>
                  <a:srgbClr val="FFFFFF"/>
                </a:solidFill>
                <a:latin typeface="Arial Narrow" pitchFamily="34" charset="0"/>
              </a:rPr>
              <a:t>Irenaeus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, Clement of Alexandria, etc. </a:t>
            </a:r>
            <a:endParaRPr lang="en-US" sz="36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70530b30a Possible location of Gersa - Sea of Galilee Boat trip.JPG"/>
          <p:cNvPicPr>
            <a:picLocks noChangeAspect="1"/>
          </p:cNvPicPr>
          <p:nvPr/>
        </p:nvPicPr>
        <p:blipFill>
          <a:blip r:embed="rId2" cstate="print"/>
          <a:srcRect l="22719" t="17500" b="22500"/>
          <a:stretch>
            <a:fillRect/>
          </a:stretch>
        </p:blipFill>
        <p:spPr>
          <a:xfrm>
            <a:off x="-1" y="838200"/>
            <a:ext cx="9127623" cy="472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0"/>
            <a:ext cx="16273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4400" b="1" i="1" u="sng" strike="noStrike" kern="0" cap="none" spc="0" normalizeH="0" baseline="0" noProof="0" dirty="0" err="1" smtClean="0">
                <a:ln>
                  <a:noFill/>
                </a:ln>
                <a:solidFill>
                  <a:srgbClr val="A0D0FF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/>
              </a:rPr>
              <a:t>Gersa</a:t>
            </a:r>
            <a:r>
              <a:rPr kumimoji="0" lang="en-US" sz="4400" b="1" i="1" u="sng" strike="noStrike" kern="0" cap="none" spc="0" normalizeH="0" baseline="0" noProof="0" dirty="0" smtClean="0">
                <a:ln>
                  <a:noFill/>
                </a:ln>
                <a:solidFill>
                  <a:srgbClr val="A0D0FF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/>
              </a:rPr>
              <a:t> </a:t>
            </a:r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68812" y="6156325"/>
            <a:ext cx="46751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Steep hill at </a:t>
            </a:r>
            <a:r>
              <a:rPr lang="en-US" sz="4000" dirty="0" err="1">
                <a:solidFill>
                  <a:schemeClr val="bg1"/>
                </a:solidFill>
              </a:rPr>
              <a:t>Gadera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" name="Picture 8" descr="Kursi cliff.jpg"/>
          <p:cNvPicPr>
            <a:picLocks noChangeAspect="1"/>
          </p:cNvPicPr>
          <p:nvPr/>
        </p:nvPicPr>
        <p:blipFill>
          <a:blip r:embed="rId3" cstate="print"/>
          <a:srcRect l="6212" t="21212" r="10833"/>
          <a:stretch>
            <a:fillRect/>
          </a:stretch>
        </p:blipFill>
        <p:spPr>
          <a:xfrm>
            <a:off x="3581400" y="2895600"/>
            <a:ext cx="5562600" cy="3962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3962400"/>
            <a:ext cx="1320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Kursi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cliff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0529e18 - Panorama 1 from Mt Arbel - Magda.JPG"/>
          <p:cNvPicPr>
            <a:picLocks noChangeAspect="1"/>
          </p:cNvPicPr>
          <p:nvPr/>
        </p:nvPicPr>
        <p:blipFill>
          <a:blip r:embed="rId2" cstate="print"/>
          <a:srcRect t="21250"/>
          <a:stretch>
            <a:fillRect/>
          </a:stretch>
        </p:blipFill>
        <p:spPr>
          <a:xfrm>
            <a:off x="0" y="762000"/>
            <a:ext cx="9144000" cy="4800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3600" y="0"/>
            <a:ext cx="54409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4000" b="1" i="1" u="sng" strike="noStrike" kern="0" cap="none" spc="0" normalizeH="0" baseline="0" noProof="0" dirty="0" smtClean="0">
                <a:ln>
                  <a:noFill/>
                </a:ln>
                <a:solidFill>
                  <a:srgbClr val="A0D0FF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/>
              </a:rPr>
              <a:t>North End</a:t>
            </a:r>
            <a:r>
              <a:rPr kumimoji="0" lang="en-US" sz="4000" b="1" i="1" u="sng" strike="noStrike" kern="0" cap="none" spc="0" normalizeH="0" noProof="0" dirty="0" smtClean="0">
                <a:ln>
                  <a:noFill/>
                </a:ln>
                <a:solidFill>
                  <a:srgbClr val="A0D0FF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/>
              </a:rPr>
              <a:t> – Sea of Galilee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23622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Capernaum</a:t>
            </a:r>
            <a:endParaRPr lang="en-US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4114800"/>
            <a:ext cx="202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Plain of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Gennesaret</a:t>
            </a:r>
            <a:endParaRPr lang="en-US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1828800"/>
            <a:ext cx="72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Gersa</a:t>
            </a:r>
            <a:endParaRPr lang="en-US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1905000"/>
            <a:ext cx="11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Bethsaida</a:t>
            </a:r>
            <a:endParaRPr lang="en-US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752600"/>
            <a:ext cx="100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Chorazin</a:t>
            </a:r>
            <a:endParaRPr lang="en-US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3477" y="0"/>
            <a:ext cx="51370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sus' Galilean Ministry Luke 9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4510" y="0"/>
            <a:ext cx="48549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ter Minist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378" y="0"/>
            <a:ext cx="53052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5215" y="0"/>
            <a:ext cx="52535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0517a2 Jerusalem from Mt Olives at Sunrise .JPG"/>
          <p:cNvPicPr>
            <a:picLocks noChangeAspect="1"/>
          </p:cNvPicPr>
          <p:nvPr/>
        </p:nvPicPr>
        <p:blipFill>
          <a:blip r:embed="rId2" cstate="print"/>
          <a:srcRect t="13750"/>
          <a:stretch>
            <a:fillRect/>
          </a:stretch>
        </p:blipFill>
        <p:spPr>
          <a:xfrm>
            <a:off x="0" y="838200"/>
            <a:ext cx="9144000" cy="5257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0"/>
            <a:ext cx="65117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4400" b="1" i="1" u="sng" strike="noStrike" kern="0" cap="none" spc="0" normalizeH="0" baseline="0" noProof="0" dirty="0" smtClean="0">
                <a:ln>
                  <a:noFill/>
                </a:ln>
                <a:solidFill>
                  <a:srgbClr val="A0D0FF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/>
              </a:rPr>
              <a:t>Jerusalem</a:t>
            </a:r>
            <a:r>
              <a:rPr kumimoji="0" lang="en-US" sz="4400" b="1" i="1" u="sng" strike="noStrike" kern="0" cap="none" spc="0" normalizeH="0" noProof="0" dirty="0" smtClean="0">
                <a:ln>
                  <a:noFill/>
                </a:ln>
                <a:solidFill>
                  <a:srgbClr val="A0D0FF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/>
              </a:rPr>
              <a:t> from Mt. of Olives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5953"/>
            <a:ext cx="9144000" cy="1231106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dirty="0" smtClean="0">
                <a:solidFill>
                  <a:srgbClr val="A0D0FF"/>
                </a:solidFill>
                <a:latin typeface="Arial Narrow" pitchFamily="34" charset="0"/>
              </a:rPr>
              <a:t>Second Temple – Herod’s Improvements</a:t>
            </a:r>
            <a: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dirty="0" smtClean="0">
                <a:solidFill>
                  <a:srgbClr val="A0D0FF"/>
                </a:solidFill>
                <a:latin typeface="Arial Narrow" pitchFamily="34" charset="0"/>
              </a:rPr>
            </a:b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pic>
        <p:nvPicPr>
          <p:cNvPr id="54274" name="Picture 2" descr="https://pastorerik.files.wordpress.com/2013/03/temple_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9115"/>
            <a:ext cx="9098532" cy="586585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3477" y="0"/>
            <a:ext cx="51370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0777"/>
            <a:ext cx="9144000" cy="61555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u="sng" dirty="0" smtClean="0">
                <a:solidFill>
                  <a:srgbClr val="A0D0FF"/>
                </a:solidFill>
                <a:latin typeface="Arial Narrow" pitchFamily="34" charset="0"/>
              </a:rPr>
              <a:t>NT Survey - MARK</a:t>
            </a:r>
            <a:endParaRPr lang="en-US" sz="40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5943600"/>
          </a:xfrm>
          <a:noFill/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FF00"/>
                </a:solidFill>
                <a:latin typeface="Arial Narrow" pitchFamily="34" charset="0"/>
              </a:rPr>
              <a:t>Theme: 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Jesus, The Son of God as a Servant</a:t>
            </a:r>
          </a:p>
          <a:p>
            <a:pPr lvl="1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Pastoral, the nature of being a disciple</a:t>
            </a:r>
          </a:p>
          <a:p>
            <a:pPr lvl="1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Written to a Roman audience – omitting material not important to Gentiles while explaining the unfamiliar. </a:t>
            </a:r>
          </a:p>
          <a:p>
            <a:pPr lvl="1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A theme of “Jesus: the victor in conflict” is contrasted with Roman emphasis on power</a:t>
            </a:r>
          </a:p>
          <a:p>
            <a:pPr eaLnBrk="1" hangingPunct="1"/>
            <a:r>
              <a:rPr lang="en-US" sz="3600" b="1" dirty="0" smtClean="0">
                <a:solidFill>
                  <a:srgbClr val="FFFF00"/>
                </a:solidFill>
                <a:latin typeface="Arial Narrow" pitchFamily="34" charset="0"/>
              </a:rPr>
              <a:t>Written: 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~ A.D. 60 – other gospels NOT dependent on Mark</a:t>
            </a:r>
            <a:endParaRPr lang="en-US" sz="36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633" y="0"/>
            <a:ext cx="67907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1555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u="sng" dirty="0" smtClean="0">
                <a:solidFill>
                  <a:srgbClr val="A0D0FF"/>
                </a:solidFill>
                <a:latin typeface="Arial Narrow" pitchFamily="34" charset="0"/>
              </a:rPr>
              <a:t>NT Survey - </a:t>
            </a:r>
            <a:r>
              <a:rPr lang="en-US" sz="4000" b="1" u="sng" dirty="0" smtClean="0">
                <a:solidFill>
                  <a:srgbClr val="A0D0FF"/>
                </a:solidFill>
                <a:latin typeface="Arial Narrow" pitchFamily="34" charset="0"/>
              </a:rPr>
              <a:t>MARK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85800"/>
            <a:ext cx="9144000" cy="6172200"/>
          </a:xfrm>
          <a:noFill/>
        </p:spPr>
        <p:txBody>
          <a:bodyPr/>
          <a:lstStyle/>
          <a:p>
            <a:pPr marL="403225" indent="-341313" eaLnBrk="1" hangingPunct="1">
              <a:buNone/>
            </a:pPr>
            <a:r>
              <a:rPr lang="en-US" sz="3600" b="1" dirty="0" smtClean="0">
                <a:solidFill>
                  <a:srgbClr val="FFFF00"/>
                </a:solidFill>
                <a:latin typeface="Arial Narrow" pitchFamily="34" charset="0"/>
              </a:rPr>
              <a:t>Key </a:t>
            </a:r>
            <a:r>
              <a:rPr lang="en-US" sz="3600" b="1" dirty="0" smtClean="0">
                <a:solidFill>
                  <a:srgbClr val="FFFF00"/>
                </a:solidFill>
                <a:latin typeface="Arial Narrow" pitchFamily="34" charset="0"/>
              </a:rPr>
              <a:t>Verse: 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10:45 - </a:t>
            </a:r>
            <a:r>
              <a:rPr lang="en-US" sz="3600" b="1" i="1" dirty="0" smtClean="0">
                <a:solidFill>
                  <a:srgbClr val="FFFFFF"/>
                </a:solidFill>
                <a:latin typeface="Arial Narrow" pitchFamily="34" charset="0"/>
              </a:rPr>
              <a:t>“For even the Son of Man did not come to be served but to serve, and to give His life a ransom for many.”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1555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u="sng" dirty="0" smtClean="0">
                <a:solidFill>
                  <a:srgbClr val="A0D0FF"/>
                </a:solidFill>
                <a:latin typeface="Arial Narrow" pitchFamily="34" charset="0"/>
              </a:rPr>
              <a:t>NT Survey - </a:t>
            </a:r>
            <a:r>
              <a:rPr lang="en-US" sz="4000" b="1" u="sng" dirty="0" smtClean="0">
                <a:solidFill>
                  <a:srgbClr val="A0D0FF"/>
                </a:solidFill>
                <a:latin typeface="Arial Narrow" pitchFamily="34" charset="0"/>
              </a:rPr>
              <a:t>MARK</a:t>
            </a:r>
            <a:endParaRPr lang="en-US" sz="36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85800"/>
            <a:ext cx="9144000" cy="6172200"/>
          </a:xfrm>
          <a:noFill/>
        </p:spPr>
        <p:txBody>
          <a:bodyPr/>
          <a:lstStyle/>
          <a:p>
            <a:pPr marL="403225" indent="-341313" eaLnBrk="1" hangingPunct="1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I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. Sent to Serve (1-10)</a:t>
            </a:r>
          </a:p>
          <a:p>
            <a:pPr marL="403225" indent="-341313" eaLnBrk="1" hangingPunct="1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	A. The Presentation of the Servant. 1:1-2:12</a:t>
            </a:r>
          </a:p>
          <a:p>
            <a:pPr marL="403225" indent="-341313" eaLnBrk="1" hangingPunct="1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	B. The Opposition to the Servant. 2:13-8:26</a:t>
            </a:r>
          </a:p>
          <a:p>
            <a:pPr marL="403225" indent="-341313" eaLnBrk="1" hangingPunct="1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	C. The Instruction from the Servant. 8:27-10:52</a:t>
            </a:r>
          </a:p>
          <a:p>
            <a:pPr marL="403225" indent="-341313" eaLnBrk="1" hangingPunct="1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II. Sent to 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Sacrifice / Save 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(11-14)</a:t>
            </a:r>
          </a:p>
          <a:p>
            <a:pPr marL="403225" indent="-341313" eaLnBrk="1" hangingPunct="1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	A. The Rejection of the Servant. 11-15</a:t>
            </a:r>
          </a:p>
          <a:p>
            <a:pPr marL="403225" indent="-341313" eaLnBrk="1" hangingPunct="1"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	B. The Resurrection of the Servant. 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16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0777"/>
            <a:ext cx="9144000" cy="61555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u="sng" dirty="0" smtClean="0">
                <a:solidFill>
                  <a:srgbClr val="A0D0FF"/>
                </a:solidFill>
                <a:latin typeface="Arial Narrow" pitchFamily="34" charset="0"/>
              </a:rPr>
              <a:t>NT Survey - LUKE</a:t>
            </a:r>
            <a:endParaRPr lang="en-US" sz="32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096000"/>
          </a:xfrm>
          <a:noFill/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FF00"/>
                </a:solidFill>
                <a:latin typeface="Arial Narrow" pitchFamily="34" charset="0"/>
              </a:rPr>
              <a:t>Author: 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Luke – a co-laborer with Paul from the 2</a:t>
            </a:r>
            <a:r>
              <a:rPr lang="en-US" sz="3600" b="1" baseline="30000" dirty="0" smtClean="0">
                <a:solidFill>
                  <a:srgbClr val="FFFFFF"/>
                </a:solidFill>
                <a:latin typeface="Arial Narrow" pitchFamily="34" charset="0"/>
              </a:rPr>
              <a:t>nd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 Missionary Journey on. </a:t>
            </a:r>
          </a:p>
          <a:p>
            <a:pPr eaLnBrk="1" hangingPunct="1"/>
            <a:r>
              <a:rPr lang="en-US" sz="3600" b="1" dirty="0" smtClean="0">
                <a:solidFill>
                  <a:srgbClr val="FFFF00"/>
                </a:solidFill>
                <a:latin typeface="Arial Narrow" pitchFamily="34" charset="0"/>
              </a:rPr>
              <a:t>Written: 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~A.D. 58-60</a:t>
            </a:r>
          </a:p>
          <a:p>
            <a:pPr eaLnBrk="1" hangingPunct="1"/>
            <a:r>
              <a:rPr lang="en-US" sz="3600" b="1" dirty="0" smtClean="0">
                <a:solidFill>
                  <a:srgbClr val="FFFF00"/>
                </a:solidFill>
                <a:latin typeface="Arial Narrow" pitchFamily="34" charset="0"/>
              </a:rPr>
              <a:t>Theme: 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Jesus as the Son of Man</a:t>
            </a:r>
          </a:p>
          <a:p>
            <a:pPr lvl="1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A historical, chronological account of Jesus as the perfect Son of Man who came to seek and save sinful men.</a:t>
            </a:r>
          </a:p>
          <a:p>
            <a:pPr eaLnBrk="1" hangingPunct="1"/>
            <a:r>
              <a:rPr lang="en-US" sz="3600" b="1" dirty="0" smtClean="0">
                <a:solidFill>
                  <a:srgbClr val="FFFF00"/>
                </a:solidFill>
                <a:latin typeface="Arial Narrow" pitchFamily="34" charset="0"/>
              </a:rPr>
              <a:t>Key Verse: 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19:10 – </a:t>
            </a:r>
            <a:r>
              <a:rPr lang="en-US" sz="3600" b="1" i="1" dirty="0" smtClean="0">
                <a:solidFill>
                  <a:srgbClr val="FFFFFF"/>
                </a:solidFill>
                <a:latin typeface="Arial Narrow" pitchFamily="34" charset="0"/>
              </a:rPr>
              <a:t>“For the Son of Man has come to seek and to save what which is lost”</a:t>
            </a:r>
            <a:endParaRPr lang="en-US" sz="36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0777"/>
            <a:ext cx="9144000" cy="61555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u="sng" dirty="0" smtClean="0">
                <a:solidFill>
                  <a:srgbClr val="A0D0FF"/>
                </a:solidFill>
                <a:latin typeface="Arial Narrow" pitchFamily="34" charset="0"/>
              </a:rPr>
              <a:t>NT Survey - LUKE</a:t>
            </a:r>
            <a:endParaRPr lang="en-US" sz="32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6096000"/>
          </a:xfrm>
          <a:noFill/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FF00"/>
                </a:solidFill>
                <a:latin typeface="Arial Narrow" pitchFamily="34" charset="0"/>
              </a:rPr>
              <a:t>Misc: 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Luke places a stress that Christ is also Savior of the Gentiles. </a:t>
            </a:r>
          </a:p>
          <a:p>
            <a:pPr lvl="1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He is writing to </a:t>
            </a:r>
            <a:r>
              <a:rPr lang="en-US" sz="3600" b="1" dirty="0" err="1" smtClean="0">
                <a:solidFill>
                  <a:srgbClr val="FFFFFF"/>
                </a:solidFill>
                <a:latin typeface="Arial Narrow" pitchFamily="34" charset="0"/>
              </a:rPr>
              <a:t>Theophilus</a:t>
            </a:r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, a Greek man, engaging in a Greek way of thinking by providing a history of Jesus based on eyewitness accounts. </a:t>
            </a:r>
          </a:p>
          <a:p>
            <a:pPr lvl="1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He frequently notes timing and location of events. </a:t>
            </a:r>
            <a:endParaRPr lang="en-US" sz="36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1555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u="sng" dirty="0" smtClean="0">
                <a:solidFill>
                  <a:srgbClr val="A0D0FF"/>
                </a:solidFill>
                <a:latin typeface="Arial Narrow" pitchFamily="34" charset="0"/>
              </a:rPr>
              <a:t>LUKE - Outline</a:t>
            </a:r>
            <a:endParaRPr lang="en-US" sz="3200" b="1" dirty="0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6248400"/>
          </a:xfrm>
          <a:noFill/>
        </p:spPr>
        <p:txBody>
          <a:bodyPr/>
          <a:lstStyle/>
          <a:p>
            <a:pPr marL="341313" indent="-341313" eaLnBrk="1" hangingPunct="1">
              <a:buNone/>
            </a:pPr>
            <a:r>
              <a:rPr lang="en-US" sz="3600" b="1" dirty="0" smtClean="0">
                <a:latin typeface="Arial Narrow" pitchFamily="34" charset="0"/>
              </a:rPr>
              <a:t>I. Seeking the Lost. 1:1-19:27 </a:t>
            </a:r>
          </a:p>
          <a:p>
            <a:pPr marL="341313" indent="-341313" eaLnBrk="1" hangingPunct="1">
              <a:buNone/>
            </a:pPr>
            <a:r>
              <a:rPr lang="en-US" sz="3600" b="1" dirty="0" smtClean="0">
                <a:latin typeface="Arial Narrow" pitchFamily="34" charset="0"/>
              </a:rPr>
              <a:t>	A. The ministry of Christ introduced 1:1-4:13</a:t>
            </a:r>
          </a:p>
          <a:p>
            <a:pPr marL="341313" indent="-341313" eaLnBrk="1" hangingPunct="1">
              <a:buNone/>
            </a:pPr>
            <a:r>
              <a:rPr lang="en-US" sz="3600" b="1" dirty="0" smtClean="0">
                <a:latin typeface="Arial Narrow" pitchFamily="34" charset="0"/>
              </a:rPr>
              <a:t>	B. The ministry of Christ in Galilee 4:14-9:50</a:t>
            </a:r>
          </a:p>
          <a:p>
            <a:pPr marL="341313" indent="-341313" eaLnBrk="1" hangingPunct="1">
              <a:buNone/>
              <a:tabLst>
                <a:tab pos="860425" algn="l"/>
              </a:tabLst>
            </a:pPr>
            <a:r>
              <a:rPr lang="en-US" sz="3600" b="1" dirty="0" smtClean="0">
                <a:latin typeface="Arial Narrow" pitchFamily="34" charset="0"/>
              </a:rPr>
              <a:t>	C. The ministry of Christ amid growing rejection 	9:51-19:27</a:t>
            </a:r>
          </a:p>
          <a:p>
            <a:pPr marL="457200" indent="-457200" eaLnBrk="1" hangingPunct="1">
              <a:buNone/>
            </a:pPr>
            <a:r>
              <a:rPr lang="en-US" sz="3600" b="1" dirty="0" smtClean="0">
                <a:latin typeface="Arial Narrow" pitchFamily="34" charset="0"/>
              </a:rPr>
              <a:t>II. Saving the Lost. 19:28 -ch.24</a:t>
            </a:r>
          </a:p>
          <a:p>
            <a:pPr marL="457200" indent="-457200" eaLnBrk="1" hangingPunct="1">
              <a:buNone/>
              <a:tabLst>
                <a:tab pos="1030288" algn="l"/>
              </a:tabLst>
            </a:pPr>
            <a:r>
              <a:rPr lang="en-US" sz="3600" b="1" dirty="0" smtClean="0">
                <a:latin typeface="Arial Narrow" pitchFamily="34" charset="0"/>
              </a:rPr>
              <a:t>	A. The ministry of Christ during the week of 	crucifixion 19:28-23:56</a:t>
            </a:r>
          </a:p>
          <a:p>
            <a:pPr marL="457200" indent="-457200" eaLnBrk="1" hangingPunct="1">
              <a:buNone/>
              <a:tabLst>
                <a:tab pos="1030288" algn="l"/>
              </a:tabLst>
            </a:pPr>
            <a:r>
              <a:rPr lang="en-US" sz="3600" b="1" dirty="0" smtClean="0">
                <a:latin typeface="Arial Narrow" pitchFamily="34" charset="0"/>
              </a:rPr>
              <a:t>	B. The ministry of Christ in His resurrection 	24:1-53</a:t>
            </a:r>
            <a:endParaRPr lang="en-US" sz="3600" b="1" dirty="0" smtClean="0"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665" y="0"/>
            <a:ext cx="55066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401</Words>
  <Application>Microsoft Office PowerPoint</Application>
  <PresentationFormat>On-screen Show (4:3)</PresentationFormat>
  <Paragraphs>60</Paragraphs>
  <Slides>30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Custom Design</vt:lpstr>
      <vt:lpstr>Grace Bible Church  Glorifying God  by Making Disciples of Jesus Christ  GraceBibleNY.Org/ New-Testament-Survey</vt:lpstr>
      <vt:lpstr>NT Survey - MARK</vt:lpstr>
      <vt:lpstr>NT Survey - MARK</vt:lpstr>
      <vt:lpstr>NT Survey - MARK</vt:lpstr>
      <vt:lpstr>NT Survey - MARK</vt:lpstr>
      <vt:lpstr>NT Survey - LUKE</vt:lpstr>
      <vt:lpstr>NT Survey - LUKE</vt:lpstr>
      <vt:lpstr>LUKE - Outline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Second Temple – Herod’s Improvements 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</dc:creator>
  <cp:lastModifiedBy>Scott</cp:lastModifiedBy>
  <cp:revision>42</cp:revision>
  <dcterms:created xsi:type="dcterms:W3CDTF">2019-03-13T17:32:16Z</dcterms:created>
  <dcterms:modified xsi:type="dcterms:W3CDTF">2019-03-14T15:06:40Z</dcterms:modified>
</cp:coreProperties>
</file>