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9"/>
  </p:notesMasterIdLst>
  <p:sldIdLst>
    <p:sldId id="300" r:id="rId2"/>
    <p:sldId id="301" r:id="rId3"/>
    <p:sldId id="302" r:id="rId4"/>
    <p:sldId id="304" r:id="rId5"/>
    <p:sldId id="278" r:id="rId6"/>
    <p:sldId id="305" r:id="rId7"/>
    <p:sldId id="306" r:id="rId8"/>
    <p:sldId id="307" r:id="rId9"/>
    <p:sldId id="308" r:id="rId10"/>
    <p:sldId id="309" r:id="rId11"/>
    <p:sldId id="310" r:id="rId12"/>
    <p:sldId id="279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280" r:id="rId21"/>
    <p:sldId id="318" r:id="rId22"/>
    <p:sldId id="319" r:id="rId23"/>
    <p:sldId id="320" r:id="rId24"/>
    <p:sldId id="321" r:id="rId25"/>
    <p:sldId id="322" r:id="rId26"/>
    <p:sldId id="281" r:id="rId27"/>
    <p:sldId id="323" r:id="rId28"/>
    <p:sldId id="324" r:id="rId29"/>
    <p:sldId id="282" r:id="rId30"/>
    <p:sldId id="325" r:id="rId31"/>
    <p:sldId id="326" r:id="rId32"/>
    <p:sldId id="327" r:id="rId33"/>
    <p:sldId id="328" r:id="rId34"/>
    <p:sldId id="283" r:id="rId35"/>
    <p:sldId id="329" r:id="rId36"/>
    <p:sldId id="330" r:id="rId37"/>
    <p:sldId id="331" r:id="rId38"/>
    <p:sldId id="284" r:id="rId39"/>
    <p:sldId id="333" r:id="rId40"/>
    <p:sldId id="332" r:id="rId41"/>
    <p:sldId id="334" r:id="rId42"/>
    <p:sldId id="286" r:id="rId43"/>
    <p:sldId id="335" r:id="rId44"/>
    <p:sldId id="336" r:id="rId45"/>
    <p:sldId id="337" r:id="rId46"/>
    <p:sldId id="338" r:id="rId47"/>
    <p:sldId id="303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0066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75949" autoAdjust="0"/>
  </p:normalViewPr>
  <p:slideViewPr>
    <p:cSldViewPr>
      <p:cViewPr varScale="1">
        <p:scale>
          <a:sx n="83" d="100"/>
          <a:sy n="83" d="100"/>
        </p:scale>
        <p:origin x="-23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C10D61E-982F-445D-A6BB-212790E05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5056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B21EF7-1CD0-4FB4-B212-98DECAC87D2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43681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A05DDA-0949-42C3-89C0-C1B8775BCC9D}" type="slidenum">
              <a:rPr lang="en-US">
                <a:latin typeface="Arial" charset="0"/>
                <a:cs typeface="Arial" charset="0"/>
              </a:rPr>
              <a:pPr/>
              <a:t>10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1124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A05DDA-0949-42C3-89C0-C1B8775BCC9D}" type="slidenum">
              <a:rPr lang="en-US">
                <a:latin typeface="Arial" charset="0"/>
                <a:cs typeface="Arial" charset="0"/>
              </a:rPr>
              <a:pPr/>
              <a:t>11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96717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BF2C9-9097-4AB8-9C4A-479C4109AF4D}" type="slidenum">
              <a:rPr lang="en-US">
                <a:latin typeface="Arial" charset="0"/>
                <a:cs typeface="Arial" charset="0"/>
              </a:rPr>
              <a:pPr/>
              <a:t>12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200" b="1" dirty="0" smtClean="0">
                <a:solidFill>
                  <a:srgbClr val="FFFFFF"/>
                </a:solidFill>
                <a:latin typeface="Arial Narrow" pitchFamily="34" charset="0"/>
              </a:rPr>
              <a:t>1) Ch 10: Quickly recounts Saul’s death &amp; concludes with the reason God rejected him as king and a dynasty from him and instead established the Davidic kingdom. Though descendants of Saul were alive (9:35-44), they had no title to the throne</a:t>
            </a:r>
          </a:p>
          <a:p>
            <a:pPr eaLnBrk="1" hangingPunct="1"/>
            <a:r>
              <a:rPr lang="en-US" sz="1200" b="1" dirty="0" smtClean="0">
                <a:solidFill>
                  <a:srgbClr val="FFFFFF"/>
                </a:solidFill>
                <a:latin typeface="Arial Narrow" pitchFamily="34" charset="0"/>
              </a:rPr>
              <a:t>6)  Ch. 12:23-40 - David reigned in Hebron 7 ½ years following Saul’s death until </a:t>
            </a:r>
            <a:r>
              <a:rPr lang="en-US" sz="1200" b="1" dirty="0" err="1" smtClean="0">
                <a:solidFill>
                  <a:srgbClr val="FFFFFF"/>
                </a:solidFill>
                <a:latin typeface="Arial Narrow" pitchFamily="34" charset="0"/>
              </a:rPr>
              <a:t>Ishbosheth’s</a:t>
            </a:r>
            <a:r>
              <a:rPr lang="en-US" sz="1200" b="1" dirty="0" smtClean="0">
                <a:solidFill>
                  <a:srgbClr val="FFFFFF"/>
                </a:solidFill>
                <a:latin typeface="Arial Narrow" pitchFamily="34" charset="0"/>
              </a:rPr>
              <a:t> death, then moved to Jerusalem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4947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BF2C9-9097-4AB8-9C4A-479C4109AF4D}" type="slidenum">
              <a:rPr lang="en-US">
                <a:latin typeface="Arial" charset="0"/>
                <a:cs typeface="Arial" charset="0"/>
              </a:rPr>
              <a:pPr/>
              <a:t>13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buAutoNum type="arabicPeriod"/>
            </a:pPr>
            <a:r>
              <a:rPr lang="en-US" baseline="0" dirty="0" smtClean="0">
                <a:latin typeface="Arial" charset="0"/>
                <a:cs typeface="Arial" charset="0"/>
              </a:rPr>
              <a:t>David moved the ark contrary to Mosaic law</a:t>
            </a:r>
          </a:p>
          <a:p>
            <a:pPr marL="228600" indent="-228600" eaLnBrk="1" hangingPunct="1">
              <a:buAutoNum type="arabicPeriod"/>
            </a:pPr>
            <a:r>
              <a:rPr lang="en-US" baseline="0" dirty="0" smtClean="0">
                <a:latin typeface="Arial" charset="0"/>
                <a:cs typeface="Arial" charset="0"/>
              </a:rPr>
              <a:t>Consolidated power, increased family, defeat of Philistines</a:t>
            </a:r>
          </a:p>
          <a:p>
            <a:pPr marL="228600" indent="-228600" eaLnBrk="1" hangingPunct="1">
              <a:buAutoNum type="arabicPeriod"/>
            </a:pPr>
            <a:r>
              <a:rPr lang="en-US" baseline="0" dirty="0" smtClean="0">
                <a:latin typeface="Arial" charset="0"/>
                <a:cs typeface="Arial" charset="0"/>
              </a:rPr>
              <a:t>Moved the ark correctly &amp; celebrated – Psalm of praise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(The Covenant comes as a response to David’s desire to build the Temple. God will not allow David to do that because he is a man of blood - but he does establish a unilateral covenant. Key elements: vs. 12 - Eternal throne. Vs. 13 - eternal </a:t>
            </a:r>
            <a:r>
              <a:rPr lang="en-US" dirty="0" err="1" smtClean="0">
                <a:latin typeface="Arial" charset="0"/>
                <a:cs typeface="Arial" charset="0"/>
              </a:rPr>
              <a:t>lovingkindness</a:t>
            </a:r>
            <a:r>
              <a:rPr lang="en-US" dirty="0" smtClean="0">
                <a:latin typeface="Arial" charset="0"/>
                <a:cs typeface="Arial" charset="0"/>
              </a:rPr>
              <a:t> to him. Vs. 14 Eternal kingdom.) </a:t>
            </a:r>
            <a:r>
              <a:rPr lang="en-US" sz="1200" i="1" baseline="0" dirty="0" smtClean="0"/>
              <a:t>David is overwhelmed by the undeserved honor given to him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71594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BF2C9-9097-4AB8-9C4A-479C4109AF4D}" type="slidenum">
              <a:rPr lang="en-US">
                <a:latin typeface="Arial" charset="0"/>
                <a:cs typeface="Arial" charset="0"/>
              </a:rPr>
              <a:pPr/>
              <a:t>14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7857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BF2C9-9097-4AB8-9C4A-479C4109AF4D}" type="slidenum">
              <a:rPr lang="en-US">
                <a:latin typeface="Arial" charset="0"/>
                <a:cs typeface="Arial" charset="0"/>
              </a:rPr>
              <a:pPr/>
              <a:t>15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200" b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(1-8): </a:t>
            </a:r>
            <a:r>
              <a:rPr lang="en-US" sz="1200" b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Joab</a:t>
            </a:r>
            <a:r>
              <a:rPr lang="en-US" sz="1200" b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tried to stop this, but David insisted and ended up bearing the responsibility. Deut. 17 - the king was not to trust in his own might. 9-17: Gad confronts David and David confesses, but plague kills 70, 000). </a:t>
            </a:r>
          </a:p>
          <a:p>
            <a:pPr eaLnBrk="1" hangingPunct="1"/>
            <a:r>
              <a:rPr lang="en-US" sz="1200" b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(This site become Temple Mount. </a:t>
            </a:r>
            <a:r>
              <a:rPr lang="en-US" sz="1200" b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Ornan</a:t>
            </a:r>
            <a:r>
              <a:rPr lang="en-US" sz="1200" b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is simply an alternative spelling of </a:t>
            </a:r>
            <a:r>
              <a:rPr lang="en-US" sz="1200" b="0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Araunah</a:t>
            </a:r>
            <a:r>
              <a:rPr lang="en-US" sz="1200" b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. The price here - 600 shekels is for the threshing floor and surrounding area. The 50 shekels in 2 Sam. 24 is just for the threshing floor).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latin typeface="Arial" pitchFamily="34" charset="0"/>
                <a:cs typeface="Arial" pitchFamily="34" charset="0"/>
              </a:rPr>
              <a:t>(David cannot build the Temple, but does gather an incredible amount of materials for it.  “Large quantities of iron “ ”more bronze than could be weighed” - vs. 3/ “Cedar logs beyond number” - vs. 4.  100,000 talents of gold ~ 7,500,000 lbs. 1,000,0000 talents of silver ~75,000,000 lbs. “Bronze and iron beyond weight - vs. 14. &amp; he set stonecutters to work )</a:t>
            </a:r>
          </a:p>
        </p:txBody>
      </p:sp>
    </p:spTree>
    <p:extLst>
      <p:ext uri="{BB962C8B-B14F-4D97-AF65-F5344CB8AC3E}">
        <p14:creationId xmlns:p14="http://schemas.microsoft.com/office/powerpoint/2010/main" xmlns="" val="16653925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BF2C9-9097-4AB8-9C4A-479C4109AF4D}" type="slidenum">
              <a:rPr lang="en-US">
                <a:latin typeface="Arial" charset="0"/>
                <a:cs typeface="Arial" charset="0"/>
              </a:rPr>
              <a:pPr/>
              <a:t>16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56900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BF2C9-9097-4AB8-9C4A-479C4109AF4D}" type="slidenum">
              <a:rPr lang="en-US">
                <a:latin typeface="Arial" charset="0"/>
                <a:cs typeface="Arial" charset="0"/>
              </a:rPr>
              <a:pPr/>
              <a:t>17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86025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BF2C9-9097-4AB8-9C4A-479C4109AF4D}" type="slidenum">
              <a:rPr lang="en-US">
                <a:latin typeface="Arial" charset="0"/>
                <a:cs typeface="Arial" charset="0"/>
              </a:rPr>
              <a:pPr/>
              <a:t>18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200" i="1" baseline="0" dirty="0" smtClean="0"/>
              <a:t>1. (12 divisions of 24,000 serving a month at a time)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29169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9BF2C9-9097-4AB8-9C4A-479C4109AF4D}" type="slidenum">
              <a:rPr lang="en-US">
                <a:latin typeface="Arial" charset="0"/>
                <a:cs typeface="Arial" charset="0"/>
              </a:rPr>
              <a:pPr/>
              <a:t>19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General address to the people and God’s establishing him as king, his desire to build the Temple, but God’s choice to have Solomon do it - vs. 1-8.  Address to Solomon concerning being a wise King and following God - vs. 9-10, and carrying out the plans for building the Temple - vs. 11-21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i="1" baseline="0" dirty="0" smtClean="0"/>
              <a:t>Additional amounts given beyond what had already been collected. vs. 4 &amp; 5 David personally gives 3,000 talents of gold ( 225,00 lbs) and 7,000 talents of silver (525,000 lbs). Vs. 6-9 The rulers give an additional 5,000 talents &amp; 10,000 </a:t>
            </a:r>
            <a:r>
              <a:rPr lang="en-US" sz="1200" i="1" baseline="0" dirty="0" err="1" smtClean="0"/>
              <a:t>darics</a:t>
            </a:r>
            <a:r>
              <a:rPr lang="en-US" sz="1200" i="1" baseline="0" dirty="0" smtClean="0"/>
              <a:t> of gold (375,331 lbs), 10,000 talents of sliver (750,000 lbs), 18,000 talents of brass (1,350,000 lbs) and 100,000 talents of iron (7,500,000 lbs). The people contributed precious stones - vs. 8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200" i="1" baseline="0" dirty="0" smtClean="0"/>
              <a:t>Key elements - praise &amp; thanksgiving to God for providing all that had been given for building the temple. Intercession that God would enable Solomon to walk with God and build the temple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next day many sacrifices made in worship of God - and Solomon given a formal crowing as king. He was already king - 1 Kings 1 / 1 Chron. 23</a:t>
            </a:r>
          </a:p>
        </p:txBody>
      </p:sp>
    </p:spTree>
    <p:extLst>
      <p:ext uri="{BB962C8B-B14F-4D97-AF65-F5344CB8AC3E}">
        <p14:creationId xmlns:p14="http://schemas.microsoft.com/office/powerpoint/2010/main" xmlns="" val="1439366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3BAB02-6353-4D9A-9573-23B21F9C7194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844016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1FE0AE-0FFD-42DD-A8A7-10C1C0B0ABDF}" type="slidenum">
              <a:rPr lang="en-US">
                <a:latin typeface="Arial" charset="0"/>
                <a:cs typeface="Arial" charset="0"/>
              </a:rPr>
              <a:pPr/>
              <a:t>20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81087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1FE0AE-0FFD-42DD-A8A7-10C1C0B0ABDF}" type="slidenum">
              <a:rPr lang="en-US">
                <a:latin typeface="Arial" charset="0"/>
                <a:cs typeface="Arial" charset="0"/>
              </a:rPr>
              <a:pPr/>
              <a:t>21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 1 - The workers are assembled - vs. 2f, a contract is made with </a:t>
            </a:r>
            <a:r>
              <a:rPr lang="en-US" dirty="0" err="1" smtClean="0">
                <a:latin typeface="Arial" charset="0"/>
                <a:cs typeface="Arial" charset="0"/>
              </a:rPr>
              <a:t>Huram</a:t>
            </a:r>
            <a:r>
              <a:rPr lang="en-US" dirty="0" smtClean="0">
                <a:latin typeface="Arial" charset="0"/>
                <a:cs typeface="Arial" charset="0"/>
              </a:rPr>
              <a:t>, king of </a:t>
            </a:r>
            <a:r>
              <a:rPr lang="en-US" dirty="0" err="1" smtClean="0">
                <a:latin typeface="Arial" charset="0"/>
                <a:cs typeface="Arial" charset="0"/>
              </a:rPr>
              <a:t>Tyre</a:t>
            </a:r>
            <a:r>
              <a:rPr lang="en-US" dirty="0" smtClean="0">
                <a:latin typeface="Arial" charset="0"/>
                <a:cs typeface="Arial" charset="0"/>
              </a:rPr>
              <a:t> for materials - vs. 3-18.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2 a - Temple is 60 by 20 cubits ~ 87.5 X 29.1 ft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latin typeface="Arial" charset="0"/>
                <a:cs typeface="Arial" charset="0"/>
              </a:rPr>
              <a:t> 2 c - (Major furnishings - bronze alter 20 X 20 X 10 cubits (29.1 X 29.1 X 14.9 ft).  The bronze sea standing on 12 oxen. It was at least 3 inches thick and held 3,000 baths (18,000 gallons). 10 Golden </a:t>
            </a:r>
            <a:r>
              <a:rPr lang="en-US" baseline="0" dirty="0" err="1" smtClean="0">
                <a:latin typeface="Arial" charset="0"/>
                <a:cs typeface="Arial" charset="0"/>
              </a:rPr>
              <a:t>lampstands</a:t>
            </a:r>
            <a:r>
              <a:rPr lang="en-US" baseline="0" dirty="0" smtClean="0">
                <a:latin typeface="Arial" charset="0"/>
                <a:cs typeface="Arial" charset="0"/>
              </a:rPr>
              <a:t>. Ten tables, 100 golden bowls, along with pails, shovels and bowls - pillars, capitals, 400 pomegranate decorations, etc.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84695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1FE0AE-0FFD-42DD-A8A7-10C1C0B0ABDF}" type="slidenum">
              <a:rPr lang="en-US">
                <a:latin typeface="Arial" charset="0"/>
                <a:cs typeface="Arial" charset="0"/>
              </a:rPr>
              <a:pPr/>
              <a:t>22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a- The ark contained the two tablets only - the rod of Aaron and the manna had been lost?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latin typeface="Arial" charset="0"/>
                <a:cs typeface="Arial" charset="0"/>
              </a:rPr>
              <a:t> b - This is the </a:t>
            </a:r>
            <a:r>
              <a:rPr lang="en-US" baseline="0" dirty="0" err="1" smtClean="0">
                <a:latin typeface="Arial" charset="0"/>
                <a:cs typeface="Arial" charset="0"/>
              </a:rPr>
              <a:t>shekinah</a:t>
            </a:r>
            <a:r>
              <a:rPr lang="en-US" baseline="0" dirty="0" smtClean="0">
                <a:latin typeface="Arial" charset="0"/>
                <a:cs typeface="Arial" charset="0"/>
              </a:rPr>
              <a:t> glory - it filled the Temple)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c – the Lord choose David and Jerusalem to place His name there. The Lord had fulfilled His promise to David.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d - The character of God in fulfilling His word - vs. 14-17. God is transitory, yet the plea is that he will regard the temple anyway.  Petition that God will heed prayers &amp; confessions at the temple - grant forgiveness for personal and national sins , vs. 18-22) and restore from defeat by enemies - vs. 24-25, drought - vs. 26-27, famine - vs. 28-31.  Answer prayer of foreigners that they may know Thy name and fear thee - </a:t>
            </a:r>
            <a:r>
              <a:rPr lang="en-US" dirty="0" err="1" smtClean="0">
                <a:latin typeface="Arial" charset="0"/>
                <a:cs typeface="Arial" charset="0"/>
              </a:rPr>
              <a:t>vs</a:t>
            </a:r>
            <a:r>
              <a:rPr lang="en-US" dirty="0" smtClean="0">
                <a:latin typeface="Arial" charset="0"/>
                <a:cs typeface="Arial" charset="0"/>
              </a:rPr>
              <a:t> 32-33. Grant victory in battle - vs. 34-35. Return from captivity when they repent - vs. 36-39. </a:t>
            </a:r>
          </a:p>
        </p:txBody>
      </p:sp>
    </p:spTree>
    <p:extLst>
      <p:ext uri="{BB962C8B-B14F-4D97-AF65-F5344CB8AC3E}">
        <p14:creationId xmlns:p14="http://schemas.microsoft.com/office/powerpoint/2010/main" xmlns="" val="10908185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1FE0AE-0FFD-42DD-A8A7-10C1C0B0ABDF}" type="slidenum">
              <a:rPr lang="en-US">
                <a:latin typeface="Arial" charset="0"/>
                <a:cs typeface="Arial" charset="0"/>
              </a:rPr>
              <a:pPr/>
              <a:t>23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latin typeface="Arial" charset="0"/>
                <a:cs typeface="Arial" charset="0"/>
              </a:rPr>
              <a:t> e - </a:t>
            </a:r>
            <a:r>
              <a:rPr lang="en-US" dirty="0" smtClean="0">
                <a:latin typeface="Arial" charset="0"/>
                <a:cs typeface="Arial" charset="0"/>
              </a:rPr>
              <a:t>The priests could not enter the Temple because of it)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f - An incredible number of sacrifices)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g - A seven day feast, followed by a day of solemn assembly, followed by seven days to dedicate the altar, followed by seven more feast days. The people were sent away on the 23rd day.) 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h - God affirms His answer to Solomon’s prayer to pay attention to prayer offered at / toward the Temple - but also sternly warns about walking in His ways to have continue on the throne - and that disobedience - especially idolatry - could ultimately lead to God abandoning the Temple). 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17238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1FE0AE-0FFD-42DD-A8A7-10C1C0B0ABDF}" type="slidenum">
              <a:rPr lang="en-US">
                <a:latin typeface="Arial" charset="0"/>
                <a:cs typeface="Arial" charset="0"/>
              </a:rPr>
              <a:pPr/>
              <a:t>24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1</a:t>
            </a:r>
            <a:r>
              <a:rPr lang="en-US" baseline="0" dirty="0" smtClean="0">
                <a:latin typeface="Arial" charset="0"/>
                <a:cs typeface="Arial" charset="0"/>
              </a:rPr>
              <a:t> - </a:t>
            </a:r>
            <a:r>
              <a:rPr lang="en-US" dirty="0" smtClean="0">
                <a:latin typeface="Arial" charset="0"/>
                <a:cs typeface="Arial" charset="0"/>
              </a:rPr>
              <a:t>A synopsis of Solomon’s achievements - building the Temple, his own house, cities given by </a:t>
            </a:r>
            <a:r>
              <a:rPr lang="en-US" dirty="0" err="1" smtClean="0">
                <a:latin typeface="Arial" charset="0"/>
                <a:cs typeface="Arial" charset="0"/>
              </a:rPr>
              <a:t>Huram</a:t>
            </a:r>
            <a:r>
              <a:rPr lang="en-US" dirty="0" smtClean="0">
                <a:latin typeface="Arial" charset="0"/>
                <a:cs typeface="Arial" charset="0"/>
              </a:rPr>
              <a:t>, cities captured in </a:t>
            </a:r>
            <a:r>
              <a:rPr lang="en-US" dirty="0" err="1" smtClean="0">
                <a:latin typeface="Arial" charset="0"/>
                <a:cs typeface="Arial" charset="0"/>
              </a:rPr>
              <a:t>Hamath</a:t>
            </a:r>
            <a:r>
              <a:rPr lang="en-US" dirty="0" smtClean="0">
                <a:latin typeface="Arial" charset="0"/>
                <a:cs typeface="Arial" charset="0"/>
              </a:rPr>
              <a:t>, storage cities, forcing the remaining condemned people into forced labor, a house for his wife - Pharaoh’s daughter. Keeping sacrificial calendar &amp; feasts, establishing sea trade.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2 - (vs. 5 - Solomon surpassed the report she had heard. She blessed God - vs. 8. She brought gifts to him (vs. 9). He gave gifts to her (vs. 12)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3 - (Extreme wealth - 666 talents (49,950 lbs) of gold per year. Made Gold shields (27lbs gold in large shield, 13½ in small shield). He made silver as common as stones, cedar as common as sycamore (a common tree). 4,000 stalls for horses and chariots &amp; 12,000 horsemen - vs. 25. Greater than all the kings of the earth in riches and wisdom - vs. 22).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4- (Solomon’s many wives/concubines not mentioned, nor his being turned by them to idols resulting in turmoil in his last years and prophecy for a split kingdom)</a:t>
            </a:r>
          </a:p>
        </p:txBody>
      </p:sp>
    </p:spTree>
    <p:extLst>
      <p:ext uri="{BB962C8B-B14F-4D97-AF65-F5344CB8AC3E}">
        <p14:creationId xmlns:p14="http://schemas.microsoft.com/office/powerpoint/2010/main" xmlns="" val="26697194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AFB779-36D5-4C3D-9430-FCF11C57D5AA}" type="slidenum">
              <a:rPr lang="en-US">
                <a:latin typeface="Arial" charset="0"/>
                <a:cs typeface="Arial" charset="0"/>
              </a:rPr>
              <a:pPr/>
              <a:t>25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1 - </a:t>
            </a:r>
            <a:r>
              <a:rPr lang="en-US" dirty="0" err="1" smtClean="0">
                <a:latin typeface="Arial" charset="0"/>
                <a:cs typeface="Arial" charset="0"/>
              </a:rPr>
              <a:t>Rehoboam</a:t>
            </a:r>
            <a:r>
              <a:rPr lang="en-US" dirty="0" smtClean="0">
                <a:latin typeface="Arial" charset="0"/>
                <a:cs typeface="Arial" charset="0"/>
              </a:rPr>
              <a:t> did not listen to the wise counsel, but was harsh resulting in Jeroboam leading the northern tribes away - but this was from the Lord - vs. 15).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2 - </a:t>
            </a:r>
            <a:r>
              <a:rPr lang="en-US" dirty="0" err="1" smtClean="0">
                <a:latin typeface="Arial" charset="0"/>
                <a:cs typeface="Arial" charset="0"/>
              </a:rPr>
              <a:t>Rehoboam</a:t>
            </a:r>
            <a:r>
              <a:rPr lang="en-US" dirty="0" smtClean="0">
                <a:latin typeface="Arial" charset="0"/>
                <a:cs typeface="Arial" charset="0"/>
              </a:rPr>
              <a:t> was going to wage war against Israel, but </a:t>
            </a:r>
            <a:r>
              <a:rPr lang="en-US" dirty="0" err="1" smtClean="0">
                <a:latin typeface="Arial" charset="0"/>
                <a:cs typeface="Arial" charset="0"/>
              </a:rPr>
              <a:t>Shemaiah</a:t>
            </a:r>
            <a:r>
              <a:rPr lang="en-US" dirty="0" smtClean="0">
                <a:latin typeface="Arial" charset="0"/>
                <a:cs typeface="Arial" charset="0"/>
              </a:rPr>
              <a:t> warned that the Lord was against that - vs. 1-4. </a:t>
            </a:r>
            <a:r>
              <a:rPr lang="en-US" dirty="0" err="1" smtClean="0">
                <a:latin typeface="Arial" charset="0"/>
                <a:cs typeface="Arial" charset="0"/>
              </a:rPr>
              <a:t>Rehoboam’s</a:t>
            </a:r>
            <a:r>
              <a:rPr lang="en-US" dirty="0" smtClean="0">
                <a:latin typeface="Arial" charset="0"/>
                <a:cs typeface="Arial" charset="0"/>
              </a:rPr>
              <a:t> built defensive cities and strengthened his control over Judah. Jeroboam rejected the </a:t>
            </a:r>
            <a:r>
              <a:rPr lang="en-US" dirty="0" err="1" smtClean="0">
                <a:latin typeface="Arial" charset="0"/>
                <a:cs typeface="Arial" charset="0"/>
              </a:rPr>
              <a:t>Levitical</a:t>
            </a:r>
            <a:r>
              <a:rPr lang="en-US" dirty="0" smtClean="0">
                <a:latin typeface="Arial" charset="0"/>
                <a:cs typeface="Arial" charset="0"/>
              </a:rPr>
              <a:t> priests, so they went to Jerusalem - vs. 13-17. </a:t>
            </a:r>
            <a:r>
              <a:rPr lang="en-US" dirty="0" err="1" smtClean="0">
                <a:latin typeface="Arial" charset="0"/>
                <a:cs typeface="Arial" charset="0"/>
              </a:rPr>
              <a:t>Rehoboam</a:t>
            </a:r>
            <a:r>
              <a:rPr lang="en-US" dirty="0" smtClean="0">
                <a:latin typeface="Arial" charset="0"/>
                <a:cs typeface="Arial" charset="0"/>
              </a:rPr>
              <a:t> married cousins &amp; his family increased in size - vs. 18-23).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3</a:t>
            </a:r>
            <a:r>
              <a:rPr lang="en-US" baseline="0" dirty="0" smtClean="0">
                <a:latin typeface="Arial" charset="0"/>
                <a:cs typeface="Arial" charset="0"/>
              </a:rPr>
              <a:t> - (The invasion and plundering of Judah by </a:t>
            </a:r>
            <a:r>
              <a:rPr lang="en-US" baseline="0" dirty="0" err="1" smtClean="0">
                <a:latin typeface="Arial" charset="0"/>
                <a:cs typeface="Arial" charset="0"/>
              </a:rPr>
              <a:t>Shishak</a:t>
            </a:r>
            <a:r>
              <a:rPr lang="en-US" baseline="0" dirty="0" smtClean="0">
                <a:latin typeface="Arial" charset="0"/>
                <a:cs typeface="Arial" charset="0"/>
              </a:rPr>
              <a:t> king of Egypt </a:t>
            </a:r>
            <a:r>
              <a:rPr lang="en-US" baseline="0" dirty="0" err="1" smtClean="0">
                <a:latin typeface="Arial" charset="0"/>
                <a:cs typeface="Arial" charset="0"/>
              </a:rPr>
              <a:t>Rehoboam</a:t>
            </a:r>
            <a:r>
              <a:rPr lang="en-US" baseline="0" dirty="0" smtClean="0">
                <a:latin typeface="Arial" charset="0"/>
                <a:cs typeface="Arial" charset="0"/>
              </a:rPr>
              <a:t> is specifically related to </a:t>
            </a:r>
            <a:r>
              <a:rPr lang="en-US" baseline="0" dirty="0" err="1" smtClean="0">
                <a:latin typeface="Arial" charset="0"/>
                <a:cs typeface="Arial" charset="0"/>
              </a:rPr>
              <a:t>Rehoboam</a:t>
            </a:r>
            <a:r>
              <a:rPr lang="en-US" baseline="0" dirty="0" smtClean="0">
                <a:latin typeface="Arial" charset="0"/>
                <a:cs typeface="Arial" charset="0"/>
              </a:rPr>
              <a:t> and Judah being unfaithful to the Lord - vs. 1,2. When they humbled themselves God granted them a measure deliverance - vs. 7. </a:t>
            </a:r>
            <a:r>
              <a:rPr lang="en-US" baseline="0" dirty="0" err="1" smtClean="0">
                <a:latin typeface="Arial" charset="0"/>
                <a:cs typeface="Arial" charset="0"/>
              </a:rPr>
              <a:t>Shishak</a:t>
            </a:r>
            <a:r>
              <a:rPr lang="en-US" baseline="0" dirty="0" smtClean="0">
                <a:latin typeface="Arial" charset="0"/>
                <a:cs typeface="Arial" charset="0"/>
              </a:rPr>
              <a:t> plunders Jerusalem - vs. 9. </a:t>
            </a:r>
            <a:r>
              <a:rPr lang="en-US" baseline="0" dirty="0" err="1" smtClean="0">
                <a:latin typeface="Arial" charset="0"/>
                <a:cs typeface="Arial" charset="0"/>
              </a:rPr>
              <a:t>Rehoboam</a:t>
            </a:r>
            <a:r>
              <a:rPr lang="en-US" baseline="0" dirty="0" smtClean="0">
                <a:latin typeface="Arial" charset="0"/>
                <a:cs typeface="Arial" charset="0"/>
              </a:rPr>
              <a:t> is humbled, but reigns another 12 years for a total of 17. 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4 - (</a:t>
            </a:r>
            <a:r>
              <a:rPr lang="en-US" dirty="0" err="1" smtClean="0">
                <a:latin typeface="Arial" charset="0"/>
                <a:cs typeface="Arial" charset="0"/>
              </a:rPr>
              <a:t>Rehobaom’s</a:t>
            </a:r>
            <a:r>
              <a:rPr lang="en-US" dirty="0" smtClean="0">
                <a:latin typeface="Arial" charset="0"/>
                <a:cs typeface="Arial" charset="0"/>
              </a:rPr>
              <a:t> mother was an </a:t>
            </a:r>
            <a:r>
              <a:rPr lang="en-US" dirty="0" err="1" smtClean="0">
                <a:latin typeface="Arial" charset="0"/>
                <a:cs typeface="Arial" charset="0"/>
              </a:rPr>
              <a:t>Ammonitess</a:t>
            </a:r>
            <a:r>
              <a:rPr lang="en-US" dirty="0" smtClean="0">
                <a:latin typeface="Arial" charset="0"/>
                <a:cs typeface="Arial" charset="0"/>
              </a:rPr>
              <a:t>. He was evil because He did not set his heart to seek the Lord - vs. 13. </a:t>
            </a:r>
          </a:p>
        </p:txBody>
      </p:sp>
    </p:spTree>
    <p:extLst>
      <p:ext uri="{BB962C8B-B14F-4D97-AF65-F5344CB8AC3E}">
        <p14:creationId xmlns:p14="http://schemas.microsoft.com/office/powerpoint/2010/main" xmlns="" val="40075863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AFB779-36D5-4C3D-9430-FCF11C57D5AA}" type="slidenum">
              <a:rPr lang="en-US">
                <a:latin typeface="Arial" charset="0"/>
                <a:cs typeface="Arial" charset="0"/>
              </a:rPr>
              <a:pPr/>
              <a:t>26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 </a:t>
            </a:r>
            <a:r>
              <a:rPr lang="en-US" sz="1200" i="1" baseline="0" dirty="0" smtClean="0"/>
              <a:t>(Called </a:t>
            </a:r>
            <a:r>
              <a:rPr lang="en-US" sz="1200" i="1" baseline="0" dirty="0" err="1" smtClean="0"/>
              <a:t>Abijam</a:t>
            </a:r>
            <a:r>
              <a:rPr lang="en-US" sz="1200" i="1" baseline="0" dirty="0" smtClean="0"/>
              <a:t> in 1 Kings 15 which also states He was evil like </a:t>
            </a:r>
            <a:r>
              <a:rPr lang="en-US" sz="1200" i="1" baseline="0" dirty="0" err="1" smtClean="0"/>
              <a:t>Rehoboam</a:t>
            </a:r>
            <a:r>
              <a:rPr lang="en-US" sz="1200" i="1" baseline="0" dirty="0" smtClean="0"/>
              <a:t>. He did not seek the Lord like David. Chronicles highlights his successful in war against Jeroboam of Israel because of their trust in the Lord - vs. 12-15). Jeroboam did not recover, was struck by the Lord &amp; died - 20 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76772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AFB779-36D5-4C3D-9430-FCF11C57D5AA}" type="slidenum">
              <a:rPr lang="en-US">
                <a:latin typeface="Arial" charset="0"/>
                <a:cs typeface="Arial" charset="0"/>
              </a:rPr>
              <a:pPr/>
              <a:t>27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baseline="0" dirty="0" smtClean="0"/>
              <a:t> 1- </a:t>
            </a:r>
            <a:r>
              <a:rPr lang="en-US" sz="1200" i="1" baseline="0" dirty="0" err="1" smtClean="0"/>
              <a:t>Asa</a:t>
            </a:r>
            <a:r>
              <a:rPr lang="en-US" sz="1200" i="1" baseline="0" dirty="0" smtClean="0"/>
              <a:t> did good and right in the sight of the Lord - vs. 2. He removed idolatry. He defeated Ethiopia because he called on the Lord - vs. 11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2- </a:t>
            </a:r>
            <a:r>
              <a:rPr lang="en-US" dirty="0" err="1" smtClean="0">
                <a:latin typeface="Arial" charset="0"/>
                <a:cs typeface="Arial" charset="0"/>
              </a:rPr>
              <a:t>zariah</a:t>
            </a:r>
            <a:r>
              <a:rPr lang="en-US" dirty="0" smtClean="0">
                <a:latin typeface="Arial" charset="0"/>
                <a:cs typeface="Arial" charset="0"/>
              </a:rPr>
              <a:t> the prophet warns </a:t>
            </a:r>
            <a:r>
              <a:rPr lang="en-US" dirty="0" err="1" smtClean="0">
                <a:latin typeface="Arial" charset="0"/>
                <a:cs typeface="Arial" charset="0"/>
              </a:rPr>
              <a:t>Asa</a:t>
            </a:r>
            <a:r>
              <a:rPr lang="en-US" dirty="0" smtClean="0">
                <a:latin typeface="Arial" charset="0"/>
                <a:cs typeface="Arial" charset="0"/>
              </a:rPr>
              <a:t> against forsaking the Lord. </a:t>
            </a:r>
            <a:r>
              <a:rPr lang="en-US" dirty="0" err="1" smtClean="0">
                <a:latin typeface="Arial" charset="0"/>
                <a:cs typeface="Arial" charset="0"/>
              </a:rPr>
              <a:t>Asa</a:t>
            </a:r>
            <a:r>
              <a:rPr lang="en-US" dirty="0" smtClean="0">
                <a:latin typeface="Arial" charset="0"/>
                <a:cs typeface="Arial" charset="0"/>
              </a:rPr>
              <a:t> institutes more reforms in following the Lord.)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3. (Victory of </a:t>
            </a:r>
            <a:r>
              <a:rPr lang="en-US" dirty="0" err="1" smtClean="0">
                <a:latin typeface="Arial" charset="0"/>
                <a:cs typeface="Arial" charset="0"/>
              </a:rPr>
              <a:t>Baasha</a:t>
            </a:r>
            <a:r>
              <a:rPr lang="en-US" dirty="0" smtClean="0">
                <a:latin typeface="Arial" charset="0"/>
                <a:cs typeface="Arial" charset="0"/>
              </a:rPr>
              <a:t> king of Israel)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latin typeface="Arial" charset="0"/>
                <a:cs typeface="Arial" charset="0"/>
              </a:rPr>
              <a:t> 4 - (The victory over </a:t>
            </a:r>
            <a:r>
              <a:rPr lang="en-US" baseline="0" dirty="0" err="1" smtClean="0">
                <a:latin typeface="Arial" charset="0"/>
                <a:cs typeface="Arial" charset="0"/>
              </a:rPr>
              <a:t>Baasha</a:t>
            </a:r>
            <a:r>
              <a:rPr lang="en-US" baseline="0" dirty="0" smtClean="0">
                <a:latin typeface="Arial" charset="0"/>
                <a:cs typeface="Arial" charset="0"/>
              </a:rPr>
              <a:t> was by treaty with king of Aram. </a:t>
            </a:r>
            <a:r>
              <a:rPr lang="en-US" baseline="0" dirty="0" err="1" smtClean="0">
                <a:latin typeface="Arial" charset="0"/>
                <a:cs typeface="Arial" charset="0"/>
              </a:rPr>
              <a:t>Hanani</a:t>
            </a:r>
            <a:r>
              <a:rPr lang="en-US" baseline="0" dirty="0" smtClean="0">
                <a:latin typeface="Arial" charset="0"/>
                <a:cs typeface="Arial" charset="0"/>
              </a:rPr>
              <a:t> the seer rebuked </a:t>
            </a:r>
            <a:r>
              <a:rPr lang="en-US" baseline="0" dirty="0" err="1" smtClean="0">
                <a:latin typeface="Arial" charset="0"/>
                <a:cs typeface="Arial" charset="0"/>
              </a:rPr>
              <a:t>Asa</a:t>
            </a:r>
            <a:r>
              <a:rPr lang="en-US" baseline="0" dirty="0" smtClean="0">
                <a:latin typeface="Arial" charset="0"/>
                <a:cs typeface="Arial" charset="0"/>
              </a:rPr>
              <a:t> for this - and was then in imprisoned. God’ struck </a:t>
            </a:r>
            <a:r>
              <a:rPr lang="en-US" baseline="0" dirty="0" err="1" smtClean="0">
                <a:latin typeface="Arial" charset="0"/>
                <a:cs typeface="Arial" charset="0"/>
              </a:rPr>
              <a:t>Asa</a:t>
            </a:r>
            <a:r>
              <a:rPr lang="en-US" baseline="0" dirty="0" smtClean="0">
                <a:latin typeface="Arial" charset="0"/>
                <a:cs typeface="Arial" charset="0"/>
              </a:rPr>
              <a:t> with disease in his feet -but </a:t>
            </a:r>
            <a:r>
              <a:rPr lang="en-US" baseline="0" dirty="0" err="1" smtClean="0">
                <a:latin typeface="Arial" charset="0"/>
                <a:cs typeface="Arial" charset="0"/>
              </a:rPr>
              <a:t>Asa</a:t>
            </a:r>
            <a:r>
              <a:rPr lang="en-US" baseline="0" dirty="0" smtClean="0">
                <a:latin typeface="Arial" charset="0"/>
                <a:cs typeface="Arial" charset="0"/>
              </a:rPr>
              <a:t> did not turn back to the Lord even then and died two years later having reigned for 41 years.)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latin typeface="Arial" charset="0"/>
                <a:cs typeface="Arial" charset="0"/>
              </a:rPr>
              <a:t>  5 - (</a:t>
            </a:r>
            <a:r>
              <a:rPr lang="en-US" baseline="0" dirty="0" err="1" smtClean="0">
                <a:latin typeface="Arial" charset="0"/>
                <a:cs typeface="Arial" charset="0"/>
              </a:rPr>
              <a:t>Asa</a:t>
            </a:r>
            <a:r>
              <a:rPr lang="en-US" baseline="0" dirty="0" smtClean="0">
                <a:latin typeface="Arial" charset="0"/>
                <a:cs typeface="Arial" charset="0"/>
              </a:rPr>
              <a:t> died two years later having reigned for 41 years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5372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AFB779-36D5-4C3D-9430-FCF11C57D5AA}" type="slidenum">
              <a:rPr lang="en-US">
                <a:latin typeface="Arial" charset="0"/>
                <a:cs typeface="Arial" charset="0"/>
              </a:rPr>
              <a:pPr/>
              <a:t>28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1- He followed the example of David’s earlier days - vs. 2. God established his reign.  The dread of the Lord kept the surrounding kingdoms from waging war on Judah  - vs. 10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2 – He made a foolish alliance with Ahab king of Israel. He should have known better especially after the exposure of Ahab’s false prophets by </a:t>
            </a:r>
            <a:r>
              <a:rPr lang="en-US" dirty="0" err="1" smtClean="0">
                <a:latin typeface="Arial" charset="0"/>
                <a:cs typeface="Arial" charset="0"/>
              </a:rPr>
              <a:t>Micaiah</a:t>
            </a:r>
            <a:r>
              <a:rPr lang="en-US" dirty="0" smtClean="0">
                <a:latin typeface="Arial" charset="0"/>
                <a:cs typeface="Arial" charset="0"/>
              </a:rPr>
              <a:t> the prophet.  </a:t>
            </a:r>
            <a:r>
              <a:rPr lang="en-US" dirty="0" err="1" smtClean="0">
                <a:latin typeface="Arial" charset="0"/>
                <a:cs typeface="Arial" charset="0"/>
              </a:rPr>
              <a:t>Micaiah’s</a:t>
            </a:r>
            <a:r>
              <a:rPr lang="en-US" dirty="0" smtClean="0">
                <a:latin typeface="Arial" charset="0"/>
                <a:cs typeface="Arial" charset="0"/>
              </a:rPr>
              <a:t> prophecy is fulfilled in Ahab’s death - vs. 28-34).  Note: Levites left Israel in Jeroboam’s reign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3 –  </a:t>
            </a:r>
            <a:r>
              <a:rPr lang="en-US" sz="1200" i="1" baseline="0" dirty="0" smtClean="0"/>
              <a:t>Jehu rebuked Jehoshaphat for helping Ahab. The king returned to Jerusalem and instituted reforms with godly judges - vs. 5-7, and appointments of Levites to do the same - vs. 8f)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4- </a:t>
            </a:r>
            <a:r>
              <a:rPr lang="en-US" sz="1200" i="1" baseline="0" dirty="0" smtClean="0"/>
              <a:t>He is victorious over the invasion by Moab, </a:t>
            </a:r>
            <a:r>
              <a:rPr lang="en-US" sz="1200" i="1" baseline="0" dirty="0" err="1" smtClean="0"/>
              <a:t>Ammon</a:t>
            </a:r>
            <a:r>
              <a:rPr lang="en-US" sz="1200" i="1" baseline="0" dirty="0" smtClean="0"/>
              <a:t> and the </a:t>
            </a:r>
            <a:r>
              <a:rPr lang="en-US" sz="1200" i="1" baseline="0" dirty="0" err="1" smtClean="0"/>
              <a:t>Meunites</a:t>
            </a:r>
            <a:r>
              <a:rPr lang="en-US" sz="1200" i="1" baseline="0" dirty="0" smtClean="0"/>
              <a:t>. He combats them first with prayer to the Lord - vs. 6-13. </a:t>
            </a:r>
            <a:r>
              <a:rPr lang="en-US" sz="1200" i="1" baseline="0" dirty="0" err="1" smtClean="0"/>
              <a:t>Jahazeil</a:t>
            </a:r>
            <a:r>
              <a:rPr lang="en-US" sz="1200" i="1" baseline="0" dirty="0" smtClean="0"/>
              <a:t> tells them the Lord would fight the battle for them - vs. 14-19. The armies destroyed one another - vs. 20-25 without Judah having to fight at all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5- </a:t>
            </a:r>
            <a:r>
              <a:rPr lang="en-US" sz="1200" i="1" baseline="0" dirty="0" smtClean="0"/>
              <a:t>God gave Jehoshaphat peace. At the end of his reign he made an alliance with </a:t>
            </a:r>
            <a:r>
              <a:rPr lang="en-US" sz="1200" i="1" baseline="0" dirty="0" err="1" smtClean="0"/>
              <a:t>Ahaziah</a:t>
            </a:r>
            <a:r>
              <a:rPr lang="en-US" sz="1200" i="1" baseline="0" dirty="0" smtClean="0"/>
              <a:t>, king of Israel and was rebuked for it so that his trade venture was destroyed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1169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0BFD5D-B051-49A9-B5FA-0702F0296839}" type="slidenum">
              <a:rPr lang="en-US">
                <a:latin typeface="Arial" charset="0"/>
                <a:cs typeface="Arial" charset="0"/>
              </a:rPr>
              <a:pPr/>
              <a:t>29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7008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06CE2-A267-46E5-861B-483B0388B521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557740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0BFD5D-B051-49A9-B5FA-0702F0296839}" type="slidenum">
              <a:rPr lang="en-US">
                <a:latin typeface="Arial" charset="0"/>
                <a:cs typeface="Arial" charset="0"/>
              </a:rPr>
              <a:pPr/>
              <a:t>30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84829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0BFD5D-B051-49A9-B5FA-0702F0296839}" type="slidenum">
              <a:rPr lang="en-US">
                <a:latin typeface="Arial" charset="0"/>
                <a:cs typeface="Arial" charset="0"/>
              </a:rPr>
              <a:pPr/>
              <a:t>31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13351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0BFD5D-B051-49A9-B5FA-0702F0296839}" type="slidenum">
              <a:rPr lang="en-US">
                <a:latin typeface="Arial" charset="0"/>
                <a:cs typeface="Arial" charset="0"/>
              </a:rPr>
              <a:pPr/>
              <a:t>32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1 – 7 when became king. Reigned</a:t>
            </a:r>
            <a:r>
              <a:rPr lang="en-US" baseline="0" dirty="0" smtClean="0">
                <a:latin typeface="Arial" charset="0"/>
                <a:cs typeface="Arial" charset="0"/>
              </a:rPr>
              <a:t> 40 years. </a:t>
            </a:r>
            <a:r>
              <a:rPr lang="en-US" dirty="0" smtClean="0">
                <a:latin typeface="Arial" charset="0"/>
                <a:cs typeface="Arial" charset="0"/>
              </a:rPr>
              <a:t>While </a:t>
            </a:r>
            <a:r>
              <a:rPr lang="en-US" dirty="0" err="1" smtClean="0">
                <a:latin typeface="Arial" charset="0"/>
                <a:cs typeface="Arial" charset="0"/>
              </a:rPr>
              <a:t>Joash</a:t>
            </a:r>
            <a:r>
              <a:rPr lang="en-US" dirty="0" smtClean="0">
                <a:latin typeface="Arial" charset="0"/>
                <a:cs typeface="Arial" charset="0"/>
              </a:rPr>
              <a:t> is young he is guided by </a:t>
            </a:r>
            <a:r>
              <a:rPr lang="en-US" dirty="0" err="1" smtClean="0">
                <a:latin typeface="Arial" charset="0"/>
                <a:cs typeface="Arial" charset="0"/>
              </a:rPr>
              <a:t>Johoiada</a:t>
            </a:r>
            <a:r>
              <a:rPr lang="en-US" dirty="0" smtClean="0">
                <a:latin typeface="Arial" charset="0"/>
                <a:cs typeface="Arial" charset="0"/>
              </a:rPr>
              <a:t> the High Priest resulting in reforms in the land and destruction of the </a:t>
            </a:r>
            <a:r>
              <a:rPr lang="en-US" dirty="0" err="1" smtClean="0">
                <a:latin typeface="Arial" charset="0"/>
                <a:cs typeface="Arial" charset="0"/>
              </a:rPr>
              <a:t>Baals</a:t>
            </a:r>
            <a:r>
              <a:rPr lang="en-US" dirty="0" smtClean="0">
                <a:latin typeface="Arial" charset="0"/>
                <a:cs typeface="Arial" charset="0"/>
              </a:rPr>
              <a:t>).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latin typeface="Arial" charset="0"/>
                <a:cs typeface="Arial" charset="0"/>
              </a:rPr>
              <a:t> 2-  As </a:t>
            </a:r>
            <a:r>
              <a:rPr lang="en-US" baseline="0" dirty="0" err="1" smtClean="0">
                <a:latin typeface="Arial" charset="0"/>
                <a:cs typeface="Arial" charset="0"/>
              </a:rPr>
              <a:t>Joash</a:t>
            </a:r>
            <a:r>
              <a:rPr lang="en-US" baseline="0" dirty="0" smtClean="0">
                <a:latin typeface="Arial" charset="0"/>
                <a:cs typeface="Arial" charset="0"/>
              </a:rPr>
              <a:t> got older, he took reforms to heart and rebuked the priests for the disrepair of the Temple and arranged for the collection of the Mosaic levy and had it repaired)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latin typeface="Arial" charset="0"/>
                <a:cs typeface="Arial" charset="0"/>
              </a:rPr>
              <a:t> 3a - He lived to be 130 and buried among the kings)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latin typeface="Arial" charset="0"/>
                <a:cs typeface="Arial" charset="0"/>
              </a:rPr>
              <a:t> 3b - The king began to listen to other officials and turned from serving the Lord to serving the </a:t>
            </a:r>
            <a:r>
              <a:rPr lang="en-US" baseline="0" dirty="0" err="1" smtClean="0">
                <a:latin typeface="Arial" charset="0"/>
                <a:cs typeface="Arial" charset="0"/>
              </a:rPr>
              <a:t>Asherim</a:t>
            </a:r>
            <a:r>
              <a:rPr lang="en-US" baseline="0" dirty="0" smtClean="0">
                <a:latin typeface="Arial" charset="0"/>
                <a:cs typeface="Arial" charset="0"/>
              </a:rPr>
              <a:t> and idols resulting in God’s wrath - though God sent prophets to warn).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latin typeface="Arial" charset="0"/>
                <a:cs typeface="Arial" charset="0"/>
              </a:rPr>
              <a:t> 3c - </a:t>
            </a:r>
            <a:r>
              <a:rPr lang="en-US" baseline="0" dirty="0" err="1" smtClean="0">
                <a:latin typeface="Arial" charset="0"/>
                <a:cs typeface="Arial" charset="0"/>
              </a:rPr>
              <a:t>Joash</a:t>
            </a:r>
            <a:r>
              <a:rPr lang="en-US" baseline="0" dirty="0" smtClean="0">
                <a:latin typeface="Arial" charset="0"/>
                <a:cs typeface="Arial" charset="0"/>
              </a:rPr>
              <a:t> had Zechariah, the son of </a:t>
            </a:r>
            <a:r>
              <a:rPr lang="en-US" baseline="0" dirty="0" err="1" smtClean="0">
                <a:latin typeface="Arial" charset="0"/>
                <a:cs typeface="Arial" charset="0"/>
              </a:rPr>
              <a:t>Jehoiada</a:t>
            </a:r>
            <a:r>
              <a:rPr lang="en-US" baseline="0" dirty="0" smtClean="0">
                <a:latin typeface="Arial" charset="0"/>
                <a:cs typeface="Arial" charset="0"/>
              </a:rPr>
              <a:t> murdered)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latin typeface="Arial" charset="0"/>
                <a:cs typeface="Arial" charset="0"/>
              </a:rPr>
              <a:t> 3d - the Lord delivered Judah’s large army to a small army - vs. 24)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latin typeface="Arial" charset="0"/>
                <a:cs typeface="Arial" charset="0"/>
              </a:rPr>
              <a:t> 3e - (Murdered as revenge for the murder of </a:t>
            </a:r>
            <a:r>
              <a:rPr lang="en-US" baseline="0" dirty="0" err="1" smtClean="0">
                <a:latin typeface="Arial" charset="0"/>
                <a:cs typeface="Arial" charset="0"/>
              </a:rPr>
              <a:t>Jehoiada’s</a:t>
            </a:r>
            <a:r>
              <a:rPr lang="en-US" baseline="0" dirty="0" smtClean="0">
                <a:latin typeface="Arial" charset="0"/>
                <a:cs typeface="Arial" charset="0"/>
              </a:rPr>
              <a:t> son. </a:t>
            </a:r>
            <a:r>
              <a:rPr lang="en-US" baseline="0" dirty="0" err="1" smtClean="0">
                <a:latin typeface="Arial" charset="0"/>
                <a:cs typeface="Arial" charset="0"/>
              </a:rPr>
              <a:t>Joash</a:t>
            </a:r>
            <a:r>
              <a:rPr lang="en-US" baseline="0" dirty="0" smtClean="0">
                <a:latin typeface="Arial" charset="0"/>
                <a:cs typeface="Arial" charset="0"/>
              </a:rPr>
              <a:t> was not buried with the rest of the kings)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38659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0BFD5D-B051-49A9-B5FA-0702F0296839}" type="slidenum">
              <a:rPr lang="en-US">
                <a:latin typeface="Arial" charset="0"/>
                <a:cs typeface="Arial" charset="0"/>
              </a:rPr>
              <a:pPr/>
              <a:t>33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1 – (He became king at 25.  reigned 29 years. He </a:t>
            </a:r>
            <a:r>
              <a:rPr lang="en-US" dirty="0" err="1" smtClean="0">
                <a:latin typeface="Arial" charset="0"/>
                <a:cs typeface="Arial" charset="0"/>
              </a:rPr>
              <a:t>idid</a:t>
            </a:r>
            <a:r>
              <a:rPr lang="en-US" dirty="0" smtClean="0">
                <a:latin typeface="Arial" charset="0"/>
                <a:cs typeface="Arial" charset="0"/>
              </a:rPr>
              <a:t> what was right, but not with a whole heart - vs. 2. He defeated the </a:t>
            </a:r>
            <a:r>
              <a:rPr lang="en-US" dirty="0" err="1" smtClean="0">
                <a:latin typeface="Arial" charset="0"/>
                <a:cs typeface="Arial" charset="0"/>
              </a:rPr>
              <a:t>Edomites</a:t>
            </a:r>
            <a:r>
              <a:rPr lang="en-US" dirty="0" smtClean="0">
                <a:latin typeface="Arial" charset="0"/>
                <a:cs typeface="Arial" charset="0"/>
              </a:rPr>
              <a:t> without the hired mercenaries from Israel he had hired after a prophet rebuked him for not trusting the Lord. The mercenaries were angry - they wanted to share in any future spoil - and they raided Judah on the way home - v 13)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2- </a:t>
            </a:r>
            <a:r>
              <a:rPr lang="en-US" sz="1200" i="1" baseline="0" dirty="0" err="1" smtClean="0"/>
              <a:t>Amaziah</a:t>
            </a:r>
            <a:r>
              <a:rPr lang="en-US" sz="1200" i="1" baseline="0" dirty="0" smtClean="0"/>
              <a:t> sinned in bringing back the idols from Edom (</a:t>
            </a:r>
            <a:r>
              <a:rPr lang="en-US" sz="1200" i="1" baseline="0" dirty="0" err="1" smtClean="0"/>
              <a:t>Seir</a:t>
            </a:r>
            <a:r>
              <a:rPr lang="en-US" sz="1200" i="1" baseline="0" dirty="0" smtClean="0"/>
              <a:t>). He kept them even after being rebuked by the prophet - vs. 14-16  He then sought war with Israel, but was defeated - vs. 17-24. A conspiracy was made against him and He was killed in Lachish – 27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baseline="0" dirty="0" smtClean="0">
                <a:latin typeface="Arial" charset="0"/>
                <a:cs typeface="Arial" charset="0"/>
              </a:rPr>
              <a:t> 3- 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2398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F1EB8E-2782-438D-8233-2B40C31485AD}" type="slidenum">
              <a:rPr lang="en-US">
                <a:latin typeface="Arial" charset="0"/>
                <a:cs typeface="Arial" charset="0"/>
              </a:rPr>
              <a:pPr/>
              <a:t>34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1- (Began reign at 16. Did right before the Lord as </a:t>
            </a:r>
            <a:r>
              <a:rPr lang="en-US" dirty="0" err="1" smtClean="0">
                <a:latin typeface="Arial" charset="0"/>
                <a:cs typeface="Arial" charset="0"/>
              </a:rPr>
              <a:t>Amaziah</a:t>
            </a:r>
            <a:r>
              <a:rPr lang="en-US" dirty="0" smtClean="0">
                <a:latin typeface="Arial" charset="0"/>
                <a:cs typeface="Arial" charset="0"/>
              </a:rPr>
              <a:t> had done (before his idolatry). He continued to seek God and prospered - vs. 1-5. Reigned for 52 years. Success in war - Philistines, Arabians, Ammonites).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2- </a:t>
            </a:r>
            <a:r>
              <a:rPr lang="en-US" sz="1200" i="1" baseline="0" dirty="0" smtClean="0"/>
              <a:t>When he became strong he became prideful - </a:t>
            </a:r>
            <a:r>
              <a:rPr lang="en-US" sz="1200" i="1" baseline="0" dirty="0" err="1" smtClean="0"/>
              <a:t>vs</a:t>
            </a:r>
            <a:r>
              <a:rPr lang="en-US" sz="1200" i="1" baseline="0" dirty="0" smtClean="0"/>
              <a:t> 16. The Lord struck him with leprosy for usurping the priest role - vs. 17-21. 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39420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F1EB8E-2782-438D-8233-2B40C31485AD}" type="slidenum">
              <a:rPr lang="en-US">
                <a:latin typeface="Arial" charset="0"/>
                <a:cs typeface="Arial" charset="0"/>
              </a:rPr>
              <a:pPr/>
              <a:t>35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1675910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F1EB8E-2782-438D-8233-2B40C31485AD}" type="slidenum">
              <a:rPr lang="en-US">
                <a:latin typeface="Arial" charset="0"/>
                <a:cs typeface="Arial" charset="0"/>
              </a:rPr>
              <a:pPr/>
              <a:t>36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n-US" sz="1200" i="1" baseline="0" dirty="0" smtClean="0"/>
              <a:t>Began reign at 20 years old. Reigned for 16 years. He did not do right before the Lord - vs. 1. He walked in the ways of kings of Israel.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baseline="0" dirty="0" smtClean="0"/>
              <a:t>God delivered him in the hands of the king of Aram  - vs. 5f and the Sons of Israel - vs. 8 f.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baseline="0" dirty="0" smtClean="0"/>
              <a:t>A prophet rebuked Israel so that they left their captives who were returned to Jericho - vs. 9-15. 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baseline="0" dirty="0" smtClean="0"/>
              <a:t>He made a pact with the kings of Assyria , but </a:t>
            </a:r>
            <a:r>
              <a:rPr lang="en-US" sz="1200" i="1" baseline="0" dirty="0" err="1" smtClean="0"/>
              <a:t>Tiglath-Pilneser</a:t>
            </a:r>
            <a:r>
              <a:rPr lang="en-US" sz="1200" i="1" baseline="0" dirty="0" smtClean="0"/>
              <a:t> afflicted him instead - and even the tribute did not help- </a:t>
            </a:r>
            <a:r>
              <a:rPr lang="en-US" sz="1200" i="1" baseline="0" dirty="0" err="1" smtClean="0"/>
              <a:t>vs</a:t>
            </a:r>
            <a:r>
              <a:rPr lang="en-US" sz="1200" i="1" baseline="0" dirty="0" smtClean="0"/>
              <a:t> 16 f. He closed the doors of the house of the Lord and made altars for himself - vs. 24 f. 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674300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F1EB8E-2782-438D-8233-2B40C31485AD}" type="slidenum">
              <a:rPr lang="en-US">
                <a:latin typeface="Arial" charset="0"/>
                <a:cs typeface="Arial" charset="0"/>
              </a:rPr>
              <a:pPr/>
              <a:t>37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 1-</a:t>
            </a:r>
            <a:r>
              <a:rPr lang="en-US" sz="1200" i="1" baseline="0" dirty="0" smtClean="0"/>
              <a:t>(he immediately began cleansing of temple (29:3-5). He recognized god’s wrath was due to their father’s unfaithfulness (29:6-9) Called Levites to consecrate themselves, then clean out the House of the Lord and consecrate it - and the Levites did this in 16 days (29:12-19). An assembly was held and worship of the Lord was restored (29:20-36). </a:t>
            </a:r>
          </a:p>
          <a:p>
            <a:r>
              <a:rPr lang="en-US" sz="1200" i="1" baseline="0" dirty="0" smtClean="0"/>
              <a:t>He sent messengers throughout Judah and Israel inviting the people to come celebrate Passover - though being done late - only a few from Israel came(30:1-12). The first Passover of this nature since the time of Solomon - and extended it an extra week (30:13-27). </a:t>
            </a:r>
          </a:p>
          <a:p>
            <a:r>
              <a:rPr lang="en-US" sz="1200" i="1" baseline="0" dirty="0" smtClean="0"/>
              <a:t>A revival began and the high places, altars, pillars, </a:t>
            </a:r>
            <a:r>
              <a:rPr lang="en-US" sz="1200" i="1" baseline="0" dirty="0" err="1" smtClean="0"/>
              <a:t>Asherim</a:t>
            </a:r>
            <a:r>
              <a:rPr lang="en-US" sz="1200" i="1" baseline="0" dirty="0" smtClean="0"/>
              <a:t> pulled down and destroyed- throughout Judah, Benjamin, Ephraim &amp; Manasseh (31:1-2). Tithes and offerings were restored so that Levites &amp; priests again supported from it (31:3-19). He did what was “good, right and true before the Lord”  - he prospered - serving &amp; seeking God with all his heart (31:20-21) </a:t>
            </a:r>
          </a:p>
          <a:p>
            <a:r>
              <a:rPr lang="en-US" sz="1200" i="1" baseline="0" dirty="0" smtClean="0">
                <a:latin typeface="Arial" charset="0"/>
                <a:cs typeface="Arial" charset="0"/>
              </a:rPr>
              <a:t> 2- </a:t>
            </a:r>
            <a:r>
              <a:rPr lang="en-US" sz="1200" i="1" baseline="0" dirty="0" smtClean="0"/>
              <a:t>With the invasion of Assyria, he prepared for siege - rebuilding walls, towers, making shields and weapons - and stopping up the springs outside the walls - built the water tunnel to keep water within the wall - a marvel of engineering!  32:1-8).  Sennacherib sends envoy to Jerusalem calling for their surrender  - and disparages the Lord equating him with the pagan deities (32:9-15)</a:t>
            </a:r>
          </a:p>
          <a:p>
            <a:r>
              <a:rPr lang="en-US" sz="1200" i="1" baseline="0" dirty="0" smtClean="0"/>
              <a:t>Hezekiah is humble. He and Isaiah pray (32:16). The angel of the Lord “destroyed every mighty warrior, commander and officer in the camp” (185,000) &amp; Sennacherib returned in shame to Nineveh - where he was assassinated by some of his own children (681 BC) (32:21-23)</a:t>
            </a:r>
          </a:p>
          <a:p>
            <a:r>
              <a:rPr lang="en-US" sz="1200" i="1" baseline="0" dirty="0" smtClean="0">
                <a:latin typeface="Arial" charset="0"/>
                <a:cs typeface="Arial" charset="0"/>
              </a:rPr>
              <a:t> 3- </a:t>
            </a:r>
            <a:r>
              <a:rPr lang="en-US" sz="1200" i="1" baseline="0" dirty="0" smtClean="0"/>
              <a:t>he became mortally ill and prayed and God granted him a longer life (24). He became proud and the Lord opposed him (25). He humbled himself and the lord blessed him so that he “prospered in all that he did” (26-31)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616369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294D7-9EB9-4450-9323-D0F635675C46}" type="slidenum">
              <a:rPr lang="en-US">
                <a:latin typeface="Arial" charset="0"/>
                <a:cs typeface="Arial" charset="0"/>
              </a:rPr>
              <a:pPr/>
              <a:t>38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200" i="1" baseline="0" dirty="0" smtClean="0"/>
              <a:t>12, reigned 55 yrs. </a:t>
            </a:r>
          </a:p>
          <a:p>
            <a:pPr eaLnBrk="1" hangingPunct="1"/>
            <a:r>
              <a:rPr lang="en-US" sz="1200" i="1" baseline="0" dirty="0" smtClean="0"/>
              <a:t>Evil like the nations dispossessed by Israel - High places restored, Baal &amp; </a:t>
            </a:r>
            <a:r>
              <a:rPr lang="en-US" sz="1200" i="1" baseline="0" dirty="0" err="1" smtClean="0"/>
              <a:t>Asherah</a:t>
            </a:r>
            <a:r>
              <a:rPr lang="en-US" sz="1200" i="1" baseline="0" dirty="0" smtClean="0"/>
              <a:t> worship, altars to the “host of heaven” put in the courts of the Temple, has sons pass through fire (</a:t>
            </a:r>
            <a:r>
              <a:rPr lang="en-US" sz="1200" i="1" baseline="0" dirty="0" err="1" smtClean="0"/>
              <a:t>Molech</a:t>
            </a:r>
            <a:r>
              <a:rPr lang="en-US" sz="1200" i="1" baseline="0" dirty="0" smtClean="0"/>
              <a:t> worship), practices witchcraft &amp; divination, put an </a:t>
            </a:r>
            <a:r>
              <a:rPr lang="en-US" sz="1200" i="1" baseline="0" dirty="0" err="1" smtClean="0"/>
              <a:t>Asherah</a:t>
            </a:r>
            <a:r>
              <a:rPr lang="en-US" sz="1200" i="1" baseline="0" dirty="0" smtClean="0"/>
              <a:t> in the Temple - seduced the nation to evil (1-9) </a:t>
            </a:r>
          </a:p>
          <a:p>
            <a:pPr eaLnBrk="1" hangingPunct="1"/>
            <a:r>
              <a:rPr lang="en-US" sz="1200" i="1" baseline="0" dirty="0" smtClean="0"/>
              <a:t>Prophets rebuked, but they paid no attention until Manasseh defeated, captured and taken to Babylon - where he humbled himself  - and “knew that the Lord was God” - and the Lord restored him (10-13). </a:t>
            </a:r>
          </a:p>
          <a:p>
            <a:pPr eaLnBrk="1" hangingPunct="1"/>
            <a:r>
              <a:rPr lang="en-US" sz="1200" i="1" baseline="0" dirty="0" smtClean="0"/>
              <a:t>He rebuilt and instituted reforms removing foreign gods, idols and altars and setting back up the altar of the Lord (14-20)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491859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294D7-9EB9-4450-9323-D0F635675C46}" type="slidenum">
              <a:rPr lang="en-US">
                <a:latin typeface="Arial" charset="0"/>
                <a:cs typeface="Arial" charset="0"/>
              </a:rPr>
              <a:pPr/>
              <a:t>39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6584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264C71-FC46-41DF-AFA2-77A790044EDD}" type="slidenum">
              <a:rPr lang="en-US">
                <a:latin typeface="Arial" charset="0"/>
                <a:cs typeface="Arial" charset="0"/>
              </a:rPr>
              <a:pPr/>
              <a:t>4</a:t>
            </a:fld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199567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294D7-9EB9-4450-9323-D0F635675C46}" type="slidenum">
              <a:rPr lang="en-US">
                <a:latin typeface="Arial" charset="0"/>
                <a:cs typeface="Arial" charset="0"/>
              </a:rPr>
              <a:pPr/>
              <a:t>40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83069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294D7-9EB9-4450-9323-D0F635675C46}" type="slidenum">
              <a:rPr lang="en-US">
                <a:latin typeface="Arial" charset="0"/>
                <a:cs typeface="Arial" charset="0"/>
              </a:rPr>
              <a:pPr/>
              <a:t>41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1a- In 8th year (16 yrs old), he began to seek God. In 12th year (20 yrs old), he began reforms tearing down idols, high places, </a:t>
            </a:r>
            <a:r>
              <a:rPr lang="en-US" dirty="0" err="1" smtClean="0">
                <a:latin typeface="Arial" charset="0"/>
                <a:cs typeface="Arial" charset="0"/>
              </a:rPr>
              <a:t>Asherim</a:t>
            </a:r>
            <a:r>
              <a:rPr lang="en-US" dirty="0" smtClean="0">
                <a:latin typeface="Arial" charset="0"/>
                <a:cs typeface="Arial" charset="0"/>
              </a:rPr>
              <a:t>, carved &amp; molten images, burning bones of idolatrous priests on their alters - purging Jerusalem, Judah and cities in Israel (3-7).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1 b - in 18th year (26 yrs old), began restoration of the temple.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1 c - The book of the law was found in cleaning out the Temple. Josiah tore his cloths in repentance when it was read to him (14-21). The prophetess </a:t>
            </a:r>
            <a:r>
              <a:rPr lang="en-US" dirty="0" err="1" smtClean="0">
                <a:latin typeface="Arial" charset="0"/>
                <a:cs typeface="Arial" charset="0"/>
              </a:rPr>
              <a:t>Huldah</a:t>
            </a:r>
            <a:r>
              <a:rPr lang="en-US" dirty="0" smtClean="0">
                <a:latin typeface="Arial" charset="0"/>
                <a:cs typeface="Arial" charset="0"/>
              </a:rPr>
              <a:t> was consulted - and she confirmed the Lord would bring His wrath upon Judah and Jerusalem - but not in Josiah’s day because he had been humble and sought the Lord (22-28). The king had the law read to the leaders and people and made a covenant before them to walk with the Lord, keep His commandments with all heart and soul - and the people also made a covenant (29-32). Josiah removed all the abominations from the Land (33-)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1 d. The holy ark was put back into the Temple (where had it been?) - vs. 3.  A Passover was prepared and celebrated such as had not occurred since the days of Samuel (18).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 2 Pharaoh </a:t>
            </a:r>
            <a:r>
              <a:rPr lang="en-US" dirty="0" err="1" smtClean="0">
                <a:latin typeface="Arial" charset="0"/>
                <a:cs typeface="Arial" charset="0"/>
              </a:rPr>
              <a:t>Neco</a:t>
            </a:r>
            <a:r>
              <a:rPr lang="en-US" dirty="0" smtClean="0">
                <a:latin typeface="Arial" charset="0"/>
                <a:cs typeface="Arial" charset="0"/>
              </a:rPr>
              <a:t> was on his way to join the Assyrians to fight the Babylonians at Carchemish, but Josiah battled him at Megiddo and was mortally wounded, dying in Jerusalem. Jeremiah lamented him.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40932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F78D1-5692-46FF-AA97-3D834A47DEE4}" type="slidenum">
              <a:rPr lang="en-US">
                <a:latin typeface="Arial" charset="0"/>
                <a:cs typeface="Arial" charset="0"/>
              </a:rPr>
              <a:pPr/>
              <a:t>42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715758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F78D1-5692-46FF-AA97-3D834A47DEE4}" type="slidenum">
              <a:rPr lang="en-US">
                <a:latin typeface="Arial" charset="0"/>
                <a:cs typeface="Arial" charset="0"/>
              </a:rPr>
              <a:pPr/>
              <a:t>43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403355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F78D1-5692-46FF-AA97-3D834A47DEE4}" type="slidenum">
              <a:rPr lang="en-US">
                <a:latin typeface="Arial" charset="0"/>
                <a:cs typeface="Arial" charset="0"/>
              </a:rPr>
              <a:pPr/>
              <a:t>44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88362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F78D1-5692-46FF-AA97-3D834A47DEE4}" type="slidenum">
              <a:rPr lang="en-US">
                <a:latin typeface="Arial" charset="0"/>
                <a:cs typeface="Arial" charset="0"/>
              </a:rPr>
              <a:pPr/>
              <a:t>45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200" i="1" baseline="0" dirty="0" smtClean="0"/>
              <a:t>Evil, did not humble himself at Jeremiah’s preaching. </a:t>
            </a:r>
          </a:p>
          <a:p>
            <a:pPr eaLnBrk="1" hangingPunct="1"/>
            <a:r>
              <a:rPr lang="en-US" sz="1200" i="1" baseline="0" dirty="0" smtClean="0"/>
              <a:t>Rebelled against Nebuchadnezzar who had “made him swear by God.” </a:t>
            </a:r>
          </a:p>
          <a:p>
            <a:pPr eaLnBrk="1" hangingPunct="1"/>
            <a:r>
              <a:rPr lang="en-US" sz="1200" i="1" baseline="0" dirty="0" smtClean="0"/>
              <a:t>Priests and people unfaithful despite prophets sent to warn.  </a:t>
            </a:r>
          </a:p>
          <a:p>
            <a:pPr eaLnBrk="1" hangingPunct="1"/>
            <a:r>
              <a:rPr lang="en-US" sz="1200" i="1" baseline="0" dirty="0" smtClean="0"/>
              <a:t>Jerusalem captured, looted and burned. Those not killed were deported to Babylon to fulfill the word of the Lord through Jeremiah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961632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F78D1-5692-46FF-AA97-3D834A47DEE4}" type="slidenum">
              <a:rPr lang="en-US">
                <a:latin typeface="Arial" charset="0"/>
                <a:cs typeface="Arial" charset="0"/>
              </a:rPr>
              <a:pPr/>
              <a:t>46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516011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B21EF7-1CD0-4FB4-B212-98DECAC87D28}" type="slidenum">
              <a:rPr lang="en-US"/>
              <a:pPr/>
              <a:t>47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234834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A05DDA-0949-42C3-89C0-C1B8775BCC9D}" type="slidenum">
              <a:rPr lang="en-US">
                <a:latin typeface="Arial" charset="0"/>
                <a:cs typeface="Arial" charset="0"/>
              </a:rPr>
              <a:pPr/>
              <a:t>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4369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A05DDA-0949-42C3-89C0-C1B8775BCC9D}" type="slidenum">
              <a:rPr lang="en-US">
                <a:latin typeface="Arial" charset="0"/>
                <a:cs typeface="Arial" charset="0"/>
              </a:rPr>
              <a:pPr/>
              <a:t>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343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A05DDA-0949-42C3-89C0-C1B8775BCC9D}" type="slidenum">
              <a:rPr lang="en-US">
                <a:latin typeface="Arial" charset="0"/>
                <a:cs typeface="Arial" charset="0"/>
              </a:rPr>
              <a:pPr/>
              <a:t>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1760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A05DDA-0949-42C3-89C0-C1B8775BCC9D}" type="slidenum">
              <a:rPr lang="en-US">
                <a:latin typeface="Arial" charset="0"/>
                <a:cs typeface="Arial" charset="0"/>
              </a:rPr>
              <a:pPr/>
              <a:t>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29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A05DDA-0949-42C3-89C0-C1B8775BCC9D}" type="slidenum">
              <a:rPr lang="en-US">
                <a:latin typeface="Arial" charset="0"/>
                <a:cs typeface="Arial" charset="0"/>
              </a:rPr>
              <a:pPr/>
              <a:t>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1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249237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dirty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dirty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dirty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dirty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by Making Disciples </a:t>
            </a:r>
            <a:br>
              <a:rPr lang="en-US" sz="3600" b="1" dirty="0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of Jesus Christ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0" y="289560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rial Narrow" pitchFamily="34" charset="0"/>
              </a:rPr>
              <a:t>For PDF class notes, go to</a:t>
            </a:r>
          </a:p>
          <a:p>
            <a:r>
              <a:rPr lang="en-US" sz="3600" b="1" dirty="0">
                <a:solidFill>
                  <a:schemeClr val="bg1"/>
                </a:solidFill>
                <a:latin typeface="Arial Narrow" pitchFamily="34" charset="0"/>
              </a:rPr>
              <a:t>https://gracebibleny.org/old-testament-survey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4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I.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Genealogies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- 1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Chronicles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1-9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C. Genealogies of the Twelve Tribes (4-8)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798513" indent="-630238" eaLnBrk="1" hangingPunct="1">
              <a:buFont typeface="+mj-lt"/>
              <a:buAutoNum type="arabicPeriod" startAt="7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Sons of Issachar (7:1-5)</a:t>
            </a:r>
          </a:p>
          <a:p>
            <a:pPr marL="798513" indent="-630238" eaLnBrk="1" hangingPunct="1">
              <a:buFont typeface="+mj-lt"/>
              <a:buAutoNum type="arabicPeriod" startAt="7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Sons of Benjamin (7:6-12)</a:t>
            </a:r>
          </a:p>
          <a:p>
            <a:pPr marL="798513" indent="-630238" eaLnBrk="1" hangingPunct="1">
              <a:buFont typeface="+mj-lt"/>
              <a:buAutoNum type="arabicPeriod" startAt="7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Sons of Naphtali (7:13)</a:t>
            </a:r>
          </a:p>
          <a:p>
            <a:pPr marL="798513" indent="-630238" eaLnBrk="1" hangingPunct="1">
              <a:buFont typeface="+mj-lt"/>
              <a:buAutoNum type="arabicPeriod" startAt="7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Sons of Manasseh (7:14-19)</a:t>
            </a:r>
          </a:p>
          <a:p>
            <a:pPr marL="798513" indent="-630238" eaLnBrk="1" hangingPunct="1">
              <a:buFont typeface="+mj-lt"/>
              <a:buAutoNum type="arabicPeriod" startAt="7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Sons of Ephraim (7:20-29)</a:t>
            </a:r>
          </a:p>
          <a:p>
            <a:pPr marL="798513" indent="-630238" eaLnBrk="1" hangingPunct="1">
              <a:buFont typeface="+mj-lt"/>
              <a:buAutoNum type="arabicPeriod" startAt="7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Sons of Asher (7:30-40)</a:t>
            </a:r>
          </a:p>
          <a:p>
            <a:pPr marL="798513" indent="-630238" eaLnBrk="1" hangingPunct="1">
              <a:buFont typeface="+mj-lt"/>
              <a:buAutoNum type="arabicPeriod" startAt="7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Sons of Benjamin (8)</a:t>
            </a:r>
          </a:p>
          <a:p>
            <a:pPr marL="798513" indent="-630238" eaLnBrk="1" hangingPunct="1">
              <a:buNone/>
              <a:tabLst>
                <a:tab pos="7445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(Note that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Zebulun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&amp; Dan are not mentioned in the genealogy. Manasseh is listed twice)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1555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I.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Genealogies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- 1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Chronicles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1-9</a:t>
            </a:r>
            <a:endParaRPr lang="en-US" sz="40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914400" indent="-51117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D. Genealogies of the Remnant (9:1-34)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(those returning from exile to inhabit Jerusalem - cf. Ezra &amp; Nehemiah)</a:t>
            </a:r>
            <a:endParaRPr lang="en-US" sz="3600" b="1" i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914400" indent="-51117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E. Genealogy of Saul (9:35-44)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II. The Reign of David - 1 Chronicles 10-29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A. David Establishes His Kingdom (10-12)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Death of Saul (10)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David made King (11:1-3)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David conquers Jerusalem (11:4-9)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David’s mighty men (11:10-47)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David’s Supporters in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Ziklag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(12:1-22)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David’s Supporters in Hebron (12:23-40)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4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II. The Reign of David - 1 Chronicles 10-29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B. David Moves The Ark to Jerusalem (13-17)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A Sinful Attempt (13) 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David’s Reign (14)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Celebratory Success (15,16)</a:t>
            </a:r>
          </a:p>
          <a:p>
            <a:pPr marL="1085850" lvl="1" indent="-45720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Moving the Ark (15)</a:t>
            </a:r>
          </a:p>
          <a:p>
            <a:pPr marL="1085850" lvl="1" indent="-45720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Celebrating (16)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Davidic Covenant (17)</a:t>
            </a:r>
          </a:p>
          <a:p>
            <a:pPr marL="1139825" lvl="1" indent="-511175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Covenant (1-15)</a:t>
            </a:r>
          </a:p>
          <a:p>
            <a:pPr marL="1139825" lvl="1" indent="-511175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David’s Response (16-27)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II. The Reign of David - 1 Chronicles 10-29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C. David’s Military Success (18-20)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Summary of Early Victories (18)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(Philistines,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Arameans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,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Edomites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Summary of Latter Victories (19,20)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Ammon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&amp;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Arameans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, Philistines - includes killing of Goliath’s brothers &amp; relatives) 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4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II. The Reign of David - 1 Chronicles 10-29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D. David’s Preparations for the Temple (21-27)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865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David’s Sinful Census (21)</a:t>
            </a:r>
          </a:p>
          <a:p>
            <a:pPr marL="1085850" lvl="1" indent="-45720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Census and the Pestilence (1-17)</a:t>
            </a:r>
          </a:p>
          <a:p>
            <a:pPr marL="1085850" lvl="1" indent="-45720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David’s Altar at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Ornan’s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Threshing Floor (18-30)</a:t>
            </a:r>
          </a:p>
          <a:p>
            <a:pPr marL="62865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Provision of Materials for the Temple (22:1-5)</a:t>
            </a:r>
          </a:p>
          <a:p>
            <a:pPr marL="62865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Charges to the Leaders who will Build the Temple (22:6-19)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4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II. The Reign of David - 1 Chronicles 10-29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D. David’s Preparations for the Temple (21-27)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7063" indent="-51117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4. Organization of Levites (23-26)</a:t>
            </a:r>
          </a:p>
          <a:p>
            <a:pPr marL="973138" indent="-458788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Solomon Begins Reign (23:1,2) (The effort of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Adonijah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to usurp is not mentioned here)</a:t>
            </a:r>
          </a:p>
          <a:p>
            <a:pPr marL="973138" indent="-458788" eaLnBrk="1" hangingPunct="1">
              <a:buFont typeface="+mj-lt"/>
              <a:buAutoNum type="alphaLcPeriod"/>
            </a:pP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Levitical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Offices (23:3-6)</a:t>
            </a:r>
          </a:p>
          <a:p>
            <a:pPr marL="973138" indent="-458788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Gershonites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(23:7-11)</a:t>
            </a:r>
          </a:p>
          <a:p>
            <a:pPr marL="973138" indent="-458788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Kohathites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(23:12-20)</a:t>
            </a:r>
          </a:p>
          <a:p>
            <a:pPr marL="973138" indent="-458788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Merarites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(23:21-23)</a:t>
            </a:r>
          </a:p>
          <a:p>
            <a:pPr marL="973138" indent="-458788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Their Duties (23:24-32)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4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II. The Reign of David - 1 Chronicles 10-29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D. David’s Preparations for the Temple (21-27)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7063" indent="-51117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4. Organization of Levites (23-26)</a:t>
            </a:r>
          </a:p>
          <a:p>
            <a:pPr marL="1143000" indent="-514350" eaLnBrk="1" hangingPunct="1">
              <a:buFont typeface="+mj-lt"/>
              <a:buAutoNum type="alphaLcPeriod" startAt="7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Levitical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Divisions (24)</a:t>
            </a:r>
          </a:p>
          <a:p>
            <a:pPr marL="1143000" indent="-514350" eaLnBrk="1" hangingPunct="1">
              <a:buFont typeface="+mj-lt"/>
              <a:buAutoNum type="alphaLcPeriod" startAt="7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Organizations of the Musicians (25)</a:t>
            </a:r>
          </a:p>
          <a:p>
            <a:pPr marL="1143000" indent="-514350" eaLnBrk="1" hangingPunct="1">
              <a:buFont typeface="+mj-lt"/>
              <a:buAutoNum type="alphaLcPeriod" startAt="7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Divisions of the Gatekeepers (26:1-19)</a:t>
            </a:r>
          </a:p>
          <a:p>
            <a:pPr marL="1143000" indent="-514350" eaLnBrk="1" hangingPunct="1">
              <a:buFont typeface="+mj-lt"/>
              <a:buAutoNum type="alphaLcPeriod" startAt="7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Keepers of the Treasure (26:20-28)</a:t>
            </a:r>
          </a:p>
          <a:p>
            <a:pPr marL="1143000" indent="-514350" eaLnBrk="1" hangingPunct="1">
              <a:buFont typeface="+mj-lt"/>
              <a:buAutoNum type="alphaLcPeriod" startAt="7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Officers and Judges Outside Israel (26:29-32) 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II. The Reign of David - 1 Chronicles 10-29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E. Organization of the Nation (27)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Commanders of the Army (27:1-15)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Chief Tribal Leaders (27:16-24)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Various Overseers (27:25-34)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II. The Reign of David - 1 Chronicles 10-29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F. David’s Final Days (28-29)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David’s Address Concerning the Temple (28)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Offerings for the Temple (29:1-9)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David’s Prayer (29:10-20)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Solomon’s Coronation (29:21-25)</a:t>
            </a:r>
          </a:p>
          <a:p>
            <a:pPr marL="627063" indent="-511175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David’s Death (29:26-30)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614363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1 &amp; 2 Chronicles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FFFF00"/>
                </a:solidFill>
                <a:latin typeface="Arial Narrow" pitchFamily="34" charset="0"/>
              </a:rPr>
              <a:t> Authors: </a:t>
            </a:r>
            <a:r>
              <a:rPr lang="en-US" sz="3600" baseline="0" dirty="0" smtClean="0"/>
              <a:t>Ezra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+ (Talmud tradition)  Written to those in returning from exile</a:t>
            </a:r>
            <a:endParaRPr lang="en-US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FFFF00"/>
                </a:solidFill>
                <a:latin typeface="Arial Narrow" pitchFamily="34" charset="0"/>
              </a:rPr>
              <a:t> Date: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Written c. 450-425 B.C.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FFFF00"/>
                </a:solidFill>
                <a:latin typeface="Arial Narrow" pitchFamily="34" charset="0"/>
              </a:rPr>
              <a:t> Time Period: </a:t>
            </a:r>
            <a:r>
              <a:rPr lang="en-US" sz="3600" b="1" dirty="0" smtClean="0">
                <a:latin typeface="Arial Narrow" pitchFamily="34" charset="0"/>
              </a:rPr>
              <a:t>From David’s reign to Cyrus’ decree  (1011 – 538 B.C.)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FFFF00"/>
                </a:solidFill>
                <a:latin typeface="Arial Narrow" pitchFamily="34" charset="0"/>
              </a:rPr>
              <a:t> Theme: </a:t>
            </a:r>
            <a:r>
              <a:rPr lang="en-US" b="1" i="1" dirty="0" smtClean="0">
                <a:solidFill>
                  <a:srgbClr val="FFFFFF"/>
                </a:solidFill>
                <a:latin typeface="Arial Narrow" pitchFamily="34" charset="0"/>
              </a:rPr>
              <a:t>“To provide the post-exilic nation the true spiritual foundations of their theocracy as the covenant people of Yahweh”- G. Archer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III. Reign of Solomon - 2 Chronicles 1-9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A. Establishment of Solomon’s Reign (1)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Solomon goes to Gibeon to worship, prays &amp; asks for wisdom and receives it. God establishes him and also makes him very wealthy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III. Reign of Solomon - 2 Chronicles 1-9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B. The Completion of the Temple (2-7)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7150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Preparations for Construction (2)</a:t>
            </a:r>
          </a:p>
          <a:p>
            <a:pPr marL="57150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Construction (3-4)</a:t>
            </a:r>
          </a:p>
          <a:p>
            <a:pPr marL="914400" lvl="1" indent="-40005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Construction Begins (3:1,2)</a:t>
            </a:r>
          </a:p>
          <a:p>
            <a:pPr marL="914400" lvl="1" indent="-40005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Size and Materials for the Temple (3:3-17)</a:t>
            </a:r>
          </a:p>
          <a:p>
            <a:pPr marL="914400" lvl="1" indent="-40005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Furnishings for the Temple (4)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III. Reign of Solomon - 2 Chronicles 1-9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B. The Completion of the Temple (2-7)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3. Dedication of the Temple (5-7)</a:t>
            </a:r>
          </a:p>
          <a:p>
            <a:pPr marL="914400" lvl="1" indent="-45720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Ark is Brought In (5:1-10)</a:t>
            </a:r>
          </a:p>
          <a:p>
            <a:pPr marL="914400" lvl="1" indent="-45720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Glory of the Lord (5:11-14) 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en-US" sz="3600" b="1" i="1" dirty="0" err="1" smtClean="0">
                <a:solidFill>
                  <a:srgbClr val="FFFFFF"/>
                </a:solidFill>
                <a:latin typeface="Arial Narrow" pitchFamily="34" charset="0"/>
              </a:rPr>
              <a:t>shekinah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) </a:t>
            </a:r>
          </a:p>
          <a:p>
            <a:pPr marL="914400" lvl="1" indent="-45720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Solomon’s Dedication (6:1-11)</a:t>
            </a:r>
          </a:p>
          <a:p>
            <a:pPr marL="914400" lvl="1" indent="-45720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Solomon’s Prayer (6:12-42)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III. Reign of Solomon - 2 Chronicles 1-9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B. The Completion of the Temple (2-7)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3. Dedication of the Temple (5-7)</a:t>
            </a:r>
          </a:p>
          <a:p>
            <a:pPr marL="971550" lvl="1" indent="-514350" eaLnBrk="1" hangingPunct="1">
              <a:buFont typeface="+mj-lt"/>
              <a:buAutoNum type="alphaLcPeriod" startAt="5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Shekinah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Glory (7:1-3)</a:t>
            </a:r>
          </a:p>
          <a:p>
            <a:pPr marL="971550" lvl="1" indent="-514350" eaLnBrk="1" hangingPunct="1">
              <a:buFont typeface="+mj-lt"/>
              <a:buAutoNum type="alphaLcPeriod" startAt="5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Sacrifices of Consecration (7:4-7)</a:t>
            </a:r>
          </a:p>
          <a:p>
            <a:pPr marL="971550" lvl="1" indent="-514350" eaLnBrk="1" hangingPunct="1">
              <a:buFont typeface="+mj-lt"/>
              <a:buAutoNum type="alphaLcPeriod" startAt="5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Feast of Dedication (7:8-10)</a:t>
            </a:r>
          </a:p>
          <a:p>
            <a:pPr marL="914400" lvl="1" indent="-457200" eaLnBrk="1" hangingPunct="1">
              <a:buFont typeface="+mj-lt"/>
              <a:buAutoNum type="alphaLcPeriod" startAt="5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Lord’s Confirmation of the Covenant (7:11-22)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III. Reign of Solomon - 2 Chronicles 1-9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C. The Reign of Solomon (8-9)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Solomon’s Accomplishments (8) 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(temple, buildings, cities)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Queen of Sheba (9:1-12) 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(she was not told the half 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Solomon’s Wealth &amp; Power (9:13-28) 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(Extreme wealth. Silver as common as stones. 4,000 stalls for horses. Greater than all the kings in riches and wisdom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Solomon’s Death (9:29-31)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A. The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Rehoboam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(10-12)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Division of the Kingdom (10) 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(he did not listen to wise counsel – split was of the Lord)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Kingdom of Judah is Strengthened (11) 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(builds defensive cities. </a:t>
            </a:r>
            <a:r>
              <a:rPr lang="en-US" sz="3600" b="1" i="1" dirty="0" err="1" smtClean="0">
                <a:solidFill>
                  <a:srgbClr val="FFFFFF"/>
                </a:solidFill>
                <a:latin typeface="Arial Narrow" pitchFamily="34" charset="0"/>
              </a:rPr>
              <a:t>Levitical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 priests leave Israel &amp; strengthen Judah. Increases family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Kingdom of Judah is Invaded and Plundered (12:1-13) 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(his unfaithfulness to the Lord results in invasion and humility)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Rehoboam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Dies (12:13-16)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B. The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Abijah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(13)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8650" indent="-514350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1 Kings 15 - evil like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Rehoboam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He did not seek the Lord like David. Chronicles highlights his successful in war against Jeroboam of Israel because of their trust in the Lord - vs. 12-15. Jeroboam did not recover, was struck by the Lord &amp; died - 20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C. The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Asa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(14-16)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Early Victories (14)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Did right, removed idolatry, defeated Ethiopia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Warnings and Reforms (15) 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after warning, instituted more reforms in following the Lord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Later Victories (16:1-6)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treaty with Aram lead to victory over Israel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Rebuke &amp; Folly (16:7-10)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–struck with disease for not trusting the Lord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Death of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Asa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(16:11-14)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D. Reign of Jehoshaphat (17-20)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Expanding Kingdom (17)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(Followed David’s example. God established reign &amp; gave peace)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Foolish Alliance (18)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(had son marry daughter of Ahab. Allied with Ahab for war)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Reforms (19)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(rebuked by Jehu – instituted reforms with godly judges)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Victory over Invaders (20:1-30)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The Lord fought for them &amp; invaders destroyed themselves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8650" indent="-51435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Evaluation of His Reign &amp; Final Folly (20:31-37)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E.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Jehoram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(21)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Jehoram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was evil. </a:t>
            </a:r>
          </a:p>
          <a:p>
            <a:pPr eaLnBrk="1" hangingPunct="1"/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He murdered all his brothers -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vs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4.</a:t>
            </a:r>
          </a:p>
          <a:p>
            <a:pPr eaLnBrk="1" hangingPunct="1"/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We was married to Ahab’s daughter - vs. 6. </a:t>
            </a:r>
          </a:p>
          <a:p>
            <a:pPr eaLnBrk="1" hangingPunct="1"/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Edom and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Libnah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revolted because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Jehoram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had forsaken the Lord God - vs. 10. </a:t>
            </a:r>
          </a:p>
          <a:p>
            <a:pPr eaLnBrk="1" hangingPunct="1"/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Elijah prophesied his end in which his family and possessions with great calamity and him with sickness - vs. 12-15. </a:t>
            </a:r>
          </a:p>
          <a:p>
            <a:pPr eaLnBrk="1" hangingPunct="1"/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prophesy was then fulfilled - vs. 16-20)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6988"/>
            <a:ext cx="9144000" cy="61595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1 &amp; 2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Chronicles </a:t>
            </a: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- Outline</a:t>
            </a:r>
            <a:endParaRPr lang="en-US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569913" indent="-45402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 I 	 Genealogies: Adam to David. 1 Chron. 1-9</a:t>
            </a:r>
          </a:p>
          <a:p>
            <a:pPr marL="569913" indent="-45402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II 	 Reign of David.			  1 Chron. 10-29</a:t>
            </a:r>
          </a:p>
          <a:p>
            <a:pPr marL="569913" indent="-45402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III	 Reign of Solomon.		  2 Chron. 1-9</a:t>
            </a:r>
          </a:p>
          <a:p>
            <a:pPr marL="569913" indent="-45402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IV	 Kings of Judah.			  2 Chron. 10-26</a:t>
            </a:r>
          </a:p>
          <a:p>
            <a:pPr marL="569913" indent="-454025" eaLnBrk="1" hangingPunct="1">
              <a:buNone/>
            </a:pPr>
            <a:r>
              <a:rPr lang="en-US" sz="3600" b="1" dirty="0" smtClean="0">
                <a:solidFill>
                  <a:srgbClr val="FFFF00"/>
                </a:solidFill>
                <a:latin typeface="Arial Narrow" pitchFamily="34" charset="0"/>
              </a:rPr>
              <a:t>Kings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: prophetic &amp; moral - political history</a:t>
            </a:r>
          </a:p>
          <a:p>
            <a:pPr marL="569913" indent="-454025" eaLnBrk="1" hangingPunct="1">
              <a:buNone/>
            </a:pPr>
            <a:r>
              <a:rPr lang="en-US" sz="3600" b="1" dirty="0" smtClean="0">
                <a:solidFill>
                  <a:srgbClr val="FFFF00"/>
                </a:solidFill>
                <a:latin typeface="Arial Narrow" pitchFamily="34" charset="0"/>
              </a:rPr>
              <a:t>Chronicles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: Priestly &amp; spiritual - religious history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1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F.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Ahaziah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(22:1-9)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Ahaziah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was evil walking in the ways of Ahab, his grandfather - vs. 1-4. </a:t>
            </a:r>
          </a:p>
          <a:p>
            <a:pPr eaLnBrk="1" hangingPunct="1"/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He made an alliance with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Jehoram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king of Israel, his cousin. </a:t>
            </a:r>
          </a:p>
          <a:p>
            <a:pPr eaLnBrk="1" hangingPunct="1"/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He was killed by Jehu when he destroyed the house of Ahab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G.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Athaliah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(22:10-23:15)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Athaliah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, the daughter of Ahab, killed all the other royal offspring when she heard that her son,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Ahaziah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, was dead in order to rule as queen. </a:t>
            </a:r>
          </a:p>
          <a:p>
            <a:pPr eaLnBrk="1" hangingPunct="1"/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Jehoshabeath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,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Joash’s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aunt hides him. She and her husband,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Jehoiada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, the High Priest, keep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Joash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hidden for 6 years while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Athaliah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reigned.</a:t>
            </a:r>
          </a:p>
          <a:p>
            <a:pPr eaLnBrk="1" hangingPunct="1"/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In 7</a:t>
            </a:r>
            <a:r>
              <a:rPr lang="en-US" sz="3600" b="1" baseline="30000" dirty="0" smtClean="0">
                <a:solidFill>
                  <a:srgbClr val="FFFFFF"/>
                </a:solidFill>
                <a:latin typeface="Arial Narrow" pitchFamily="34" charset="0"/>
              </a:rPr>
              <a:t>th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year,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Jehoiada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arranged for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Joash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to be proclaimed king (23:1-11) &amp;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Athaliah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executed (23:12-15)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H.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Joash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(23:16-24:27)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7150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Influence of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Jehoiada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(23:16-24:3)</a:t>
            </a:r>
          </a:p>
          <a:p>
            <a:pPr marL="57150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Repairs to the Temple (24:4-14)</a:t>
            </a:r>
          </a:p>
          <a:p>
            <a:pPr marL="57150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His turn to Evil (24:15-27)</a:t>
            </a:r>
          </a:p>
          <a:p>
            <a:pPr marL="971550" lvl="1" indent="-40005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Death of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Jehoiada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(15,16)</a:t>
            </a:r>
          </a:p>
          <a:p>
            <a:pPr marL="971550" lvl="1" indent="-40005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Turn to Idolatry (17-19)</a:t>
            </a:r>
          </a:p>
          <a:p>
            <a:pPr marL="971550" lvl="1" indent="-40005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Murder of Priests (20-22)</a:t>
            </a:r>
          </a:p>
          <a:p>
            <a:pPr marL="971550" lvl="1" indent="-40005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Defeated by Aram (23-24</a:t>
            </a:r>
          </a:p>
          <a:p>
            <a:pPr marL="971550" lvl="1" indent="-400050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Murdered by Servants (25-27)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I.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Amaziah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(25)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7150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Defeat of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Edomites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(1-13)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(Started well doing what was right trusting God)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57150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Idolatry Resulting in Defeat by Israel (14-28)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(Brought back idols, rebuked, but did not change. Defeated by Israel -  and then murdered)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J.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Uzziah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(26)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1435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Early Successes (1-15)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(16 yrs old, reigns 52 years. Did right before the Lord as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Amaziah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Continued to seek God and prospered - vs. 1-5. Success in war - Philistines, Arabians, Ammonites). 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51435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Later Pride and Leprosy (16-23)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(When he became strong, he became prideful -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vs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16. The Lord struck him with leprosy for usurping the priest role - vs. 17-21). 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K.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Jotham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(27)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14350" indent="-457200" eaLnBrk="1" hangingPunct="1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25 years old. Reigned for 16 years. </a:t>
            </a:r>
          </a:p>
          <a:p>
            <a:pPr marL="514350" indent="-457200" eaLnBrk="1" hangingPunct="1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He did right before the Lord as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Uzziah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  <a:p>
            <a:pPr marL="514350" indent="-457200" eaLnBrk="1" hangingPunct="1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He was successful in war and building - became mighty because he ordered his ways before the Lord his God - vs. 6.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L.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Ahaz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(28)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14350" indent="-457200" eaLnBrk="1" hangingPunct="1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20 years old. Reigned for 16 years. </a:t>
            </a:r>
          </a:p>
          <a:p>
            <a:pPr marL="514350" indent="-457200" eaLnBrk="1" hangingPunct="1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He walked in the ways of kings of Israel. God delivered him in the hands of the king of Aram  - vs. 5f and the Sons of Israel - vs. 8 f. </a:t>
            </a:r>
          </a:p>
          <a:p>
            <a:pPr marL="514350" indent="-457200" eaLnBrk="1" hangingPunct="1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Pact with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Tiglath-Pilneser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and tribute paid did not help -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vs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16 f. </a:t>
            </a:r>
          </a:p>
          <a:p>
            <a:pPr marL="514350" indent="-457200" eaLnBrk="1" hangingPunct="1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He closed the doors of the house of the Lord and made altars for himself - vs. 24 f. .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M. Reign of Hezekiah (29-32)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1435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Reforms Under Hezekiah (29-31)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(cleansed Temple, Consecrated Levites.  First Passover of  this nature since </a:t>
            </a:r>
            <a:r>
              <a:rPr lang="en-US" sz="3200" b="1" i="1" dirty="0" err="1" smtClean="0">
                <a:solidFill>
                  <a:srgbClr val="FFFFFF"/>
                </a:solidFill>
                <a:latin typeface="Arial Narrow" pitchFamily="34" charset="0"/>
              </a:rPr>
              <a:t>Solmon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. Revival – removal of idolatry. </a:t>
            </a:r>
            <a:r>
              <a:rPr lang="en-US" sz="3200" b="1" i="1" dirty="0" err="1" smtClean="0">
                <a:solidFill>
                  <a:srgbClr val="FFFFFF"/>
                </a:solidFill>
                <a:latin typeface="Arial Narrow" pitchFamily="34" charset="0"/>
              </a:rPr>
              <a:t>Restablish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 tithes &amp; offerings)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51435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Deliverance from Assyrian Invasion (32:1-23)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(Prepared of invasion. Assyrians arrogant, Hezekiah humble. Lord </a:t>
            </a:r>
            <a:r>
              <a:rPr lang="en-US" sz="3200" b="1" i="1" dirty="0" err="1" smtClean="0">
                <a:solidFill>
                  <a:srgbClr val="FFFFFF"/>
                </a:solidFill>
                <a:latin typeface="Arial Narrow" pitchFamily="34" charset="0"/>
              </a:rPr>
              <a:t>destoryed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 Assyrians)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51435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His Life Extended (32:24-33)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(prayed when mortally ill – God extended his life. Rebuked for pride, he humbled himself)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N. Reign of Manasseh (33:1-20)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12 yrs old, reigned 55 yrs.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Evil like the nations dispossessed by Israel –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When defeated, captured &amp; taken to Babylon - he humbled himself  - and the Lord restored him (10-13).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He rebuilt and instituted reforms (14-20)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O.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Amon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(33:21-25)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22, reigned 2 yrs.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Evil as Manasseh had been before his repentance.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He did not humble himself and multiplied his guilt. Murdered by servants.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775596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400" b="1" dirty="0" smtClean="0">
                <a:solidFill>
                  <a:srgbClr val="FFFF66"/>
                </a:solidFill>
              </a:rPr>
              <a:t>Samuel &amp; Kings</a:t>
            </a:r>
            <a:r>
              <a:rPr lang="en-US" sz="2400" dirty="0" smtClean="0">
                <a:solidFill>
                  <a:schemeClr val="bg1"/>
                </a:solidFill>
              </a:rPr>
              <a:t>	</a:t>
            </a:r>
          </a:p>
          <a:p>
            <a:pPr>
              <a:spcBef>
                <a:spcPts val="1200"/>
              </a:spcBef>
              <a:tabLst>
                <a:tab pos="4114800" algn="l"/>
              </a:tabLst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The continuation of Israel’s history from Samuel, the start of the United Kingdom, through the Divided Kingdom to the fall of both kingdoms </a:t>
            </a:r>
          </a:p>
          <a:p>
            <a:pPr>
              <a:spcBef>
                <a:spcPts val="12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Political History	</a:t>
            </a:r>
          </a:p>
          <a:p>
            <a:pPr>
              <a:spcBef>
                <a:spcPts val="12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Written by prophets with emphasis  on prophetic ministry and moral concerns	</a:t>
            </a:r>
          </a:p>
          <a:p>
            <a:pPr>
              <a:spcBef>
                <a:spcPts val="12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Written by prophets soon after the events.	</a:t>
            </a:r>
          </a:p>
          <a:p>
            <a:pPr>
              <a:spcBef>
                <a:spcPts val="12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A more negative history pointing out rebellion and tragedy.	</a:t>
            </a:r>
          </a:p>
          <a:p>
            <a:pPr>
              <a:spcBef>
                <a:spcPts val="12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Message of judgment.	</a:t>
            </a:r>
          </a:p>
          <a:p>
            <a:pPr>
              <a:spcBef>
                <a:spcPts val="12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Man’s Failings</a:t>
            </a:r>
          </a:p>
          <a:p>
            <a:pPr>
              <a:spcBef>
                <a:spcPts val="1200"/>
              </a:spcBef>
            </a:pPr>
            <a:endParaRPr lang="en-US" sz="24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169863" algn="ctr">
              <a:spcBef>
                <a:spcPts val="1200"/>
              </a:spcBef>
            </a:pPr>
            <a:r>
              <a:rPr lang="en-US" sz="2400" b="1" dirty="0" smtClean="0">
                <a:solidFill>
                  <a:srgbClr val="FFFF66"/>
                </a:solidFill>
              </a:rPr>
              <a:t>Chronicles</a:t>
            </a:r>
            <a:r>
              <a:rPr lang="en-US" sz="2400" dirty="0" smtClean="0">
                <a:solidFill>
                  <a:schemeClr val="bg1"/>
                </a:solidFill>
              </a:rPr>
              <a:t>	</a:t>
            </a:r>
          </a:p>
          <a:p>
            <a:pPr marL="169863">
              <a:spcBef>
                <a:spcPts val="12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The genealogy of the nation with emphasis on the Davidic line. Its focus is on the Southern Kingdom of Judah.	</a:t>
            </a:r>
          </a:p>
          <a:p>
            <a:pPr marL="169863">
              <a:spcBef>
                <a:spcPts val="12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Religious History	</a:t>
            </a:r>
          </a:p>
          <a:p>
            <a:pPr marL="169863">
              <a:spcBef>
                <a:spcPts val="12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Written by priests with emphasis on priestly ministry and spiritual concerns. </a:t>
            </a:r>
          </a:p>
          <a:p>
            <a:pPr marL="169863">
              <a:spcBef>
                <a:spcPts val="12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Written by Ezra long after the events occurred.</a:t>
            </a:r>
          </a:p>
          <a:p>
            <a:pPr marL="169863">
              <a:spcBef>
                <a:spcPts val="12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A more positive history which gives hope despite the apostasy.	</a:t>
            </a:r>
          </a:p>
          <a:p>
            <a:pPr marL="169863">
              <a:spcBef>
                <a:spcPts val="12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Message of Hope	</a:t>
            </a:r>
          </a:p>
          <a:p>
            <a:pPr marL="169863">
              <a:spcBef>
                <a:spcPts val="12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 Narrow" pitchFamily="34" charset="0"/>
              </a:rPr>
              <a:t>God’s faithfulness</a:t>
            </a:r>
            <a:r>
              <a:rPr lang="en-US" sz="2400" dirty="0" smtClean="0">
                <a:solidFill>
                  <a:schemeClr val="bg1"/>
                </a:solidFill>
              </a:rPr>
              <a:t>	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	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P. Reign of Josiah (34-35)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8 yrs old, reigned 31 yrs.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Good - did right  in the sight of the Lord, walking in the ways of David - not turning aside to right or left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P. Reign of Josiah (34-35)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28650" indent="-514350" eaLnBrk="1" hangingPunct="1">
              <a:buFont typeface="+mj-lt"/>
              <a:buAutoNum type="arabicPeriod"/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Josiah’s Reforms (34:1-25:19)</a:t>
            </a:r>
          </a:p>
          <a:p>
            <a:pPr marL="571500" indent="-285750" eaLnBrk="1" hangingPunct="1">
              <a:buFont typeface="+mj-lt"/>
              <a:buAutoNum type="alphaLcPeriod"/>
              <a:tabLst>
                <a:tab pos="571500" algn="l"/>
              </a:tabLst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Purging Idolatry (34:1-7)</a:t>
            </a:r>
          </a:p>
          <a:p>
            <a:pPr marL="571500" indent="-285750" eaLnBrk="1" hangingPunct="1">
              <a:buFont typeface="+mj-lt"/>
              <a:buAutoNum type="alphaLcPeriod"/>
              <a:tabLst>
                <a:tab pos="571500" algn="l"/>
              </a:tabLst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Repairing the Temple (34:8-13)</a:t>
            </a:r>
          </a:p>
          <a:p>
            <a:pPr marL="571500" indent="-285750" eaLnBrk="1" hangingPunct="1">
              <a:buFont typeface="+mj-lt"/>
              <a:buAutoNum type="alphaLcPeriod"/>
              <a:tabLst>
                <a:tab pos="571500" algn="l"/>
              </a:tabLst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Responding to the Law (34:14-33) -</a:t>
            </a:r>
          </a:p>
          <a:p>
            <a:pPr marL="571500" indent="-285750" eaLnBrk="1" hangingPunct="1">
              <a:buFont typeface="+mj-lt"/>
              <a:buAutoNum type="alphaLcPeriod"/>
              <a:tabLst>
                <a:tab pos="571500" algn="l"/>
              </a:tabLst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Celebrating Passover (35:1-19)</a:t>
            </a:r>
          </a:p>
          <a:p>
            <a:pPr marL="742950" indent="-742950" eaLnBrk="1" hangingPunct="1"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2. Josiah’s Defeat and Death (35:20-27)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Q.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Joahaz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Jehoahaz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) (36:1-3)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23 yrs old, reigned 3 months.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Deposed and deported to Egypt by Pharaoh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Neco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who imposed tribute on the land. 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R.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Jehoakim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(36:4-8)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25 yrs old, reigned 11 yrs.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Older brother of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Joahaz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. Installed by Pharaoh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Neco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Evil. Captured by Nebuchadnezzar and taken to Babylon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S. Reign of 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Jehoiachin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(36:9-10)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8 yrs old, reigned 3 months.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Captured by Nebuchadnezzar and taken to Babylon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IV. Kings of Judah -  2 </a:t>
            </a:r>
            <a:r>
              <a:rPr lang="en-US" b="1" u="sng" smtClean="0">
                <a:solidFill>
                  <a:srgbClr val="A0D0FF"/>
                </a:solidFill>
                <a:latin typeface="Arial Narrow" pitchFamily="34" charset="0"/>
              </a:rPr>
              <a:t>Chronicles 10-36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T. Reign of Zedekiah (36:11-21)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21 yrs old, reigned 11 years.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Uncle to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Jehoiachin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, brother of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Jehoahaz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. Installed by Nebuchadnezzar.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Evil, Rebelled against Nebuchadnezzar.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Priests and people unfaithful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Jerusalem captured, looted and burned. Those not killed were deported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Cyrus Proclamation of Return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2 Chronicles 36:22-23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According to Jeremiah’s prophecy, at the end of 70 years of exile, Cyrus, king of Persia, issued a decree to allow for return and build a Temple to the Lord, the God of heaven -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249237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by Making Disciples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of Jesus Christ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0" y="289560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bg1"/>
                </a:solidFill>
                <a:latin typeface="Arial Narrow" pitchFamily="34" charset="0"/>
              </a:rPr>
              <a:t>For PDF class notes, go to</a:t>
            </a:r>
          </a:p>
          <a:p>
            <a:r>
              <a:rPr lang="en-US" sz="3600" b="1">
                <a:solidFill>
                  <a:schemeClr val="bg1"/>
                </a:solidFill>
                <a:latin typeface="Arial Narrow" pitchFamily="34" charset="0"/>
              </a:rPr>
              <a:t>https://gracebibleny.org/old-testament-survey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I.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Genealogies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- 1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Chronicles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1-9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A. Genealogy from Adam to David (1-2)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Adam to Abraham (1:1-27)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Descendants of Abraham (1:28-54) (Those who are not part of the line of promise)</a:t>
            </a:r>
          </a:p>
          <a:p>
            <a:pPr marL="860425" lvl="1" indent="-403225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Sons of Ishmael (1:28-31)</a:t>
            </a:r>
          </a:p>
          <a:p>
            <a:pPr marL="860425" lvl="1" indent="-403225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Sons of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Keturah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(1:32-33) </a:t>
            </a:r>
          </a:p>
          <a:p>
            <a:pPr marL="860425" lvl="1" indent="-403225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Sons of Esau (1:34-42)</a:t>
            </a:r>
          </a:p>
          <a:p>
            <a:pPr marL="860425" lvl="1" indent="-403225" eaLnBrk="1" hangingPunct="1">
              <a:buFont typeface="+mj-lt"/>
              <a:buAutoNum type="alphaL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Kings of Edom (1:43-54)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I.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Genealogies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- 1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Chronicles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1-9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A. Genealogy from Adam to David (1-2)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457200" indent="-457200" eaLnBrk="1" hangingPunct="1">
              <a:buFont typeface="+mj-lt"/>
              <a:buAutoNum type="arabicPeriod" startAt="3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Israel to David (2:1-17)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(The line of Promise)</a:t>
            </a:r>
            <a:endParaRPr lang="en-US" sz="3600" b="1" i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457200" indent="-457200" eaLnBrk="1" hangingPunct="1">
              <a:buFont typeface="+mj-lt"/>
              <a:buAutoNum type="arabicPeriod" startAt="3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Descendants of Caleb (2:18-50)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(He &amp; Joshua only adults to make the exodus &amp; enter the promised land) 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457200" indent="-457200" eaLnBrk="1" hangingPunct="1">
              <a:buFont typeface="+mj-lt"/>
              <a:buAutoNum type="arabicPeriod" startAt="3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Descendants of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Hur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(2:51-55)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(Descendants from Caleb’s 2nd wife,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Ephrath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who settled the area of Bethlehem - relatives of David’s line)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I.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Genealogies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- 1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Chronicles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1-9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B. Genealogy from David to Captivity (3)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457200" indent="-457200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vs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1-9 are the sons of David. </a:t>
            </a:r>
          </a:p>
          <a:p>
            <a:pPr marL="457200" indent="-457200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Vs. 10-16 is the line of kings. </a:t>
            </a:r>
          </a:p>
          <a:p>
            <a:pPr marL="457200" indent="-457200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Vs. 17-24 is the line from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Jeconiah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through the captivity - those with possible claim to the throne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4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I.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Genealogies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- 1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Chronicles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1-9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C. Genealogies of the Twelve Tribes (4-8)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742950" indent="-573088" eaLnBrk="1" hangingPunct="1">
              <a:buFont typeface="+mj-lt"/>
              <a:buAutoNum type="arabicPeriod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Sons of Judah (4:1-23)</a:t>
            </a:r>
          </a:p>
          <a:p>
            <a:pPr marL="742950" indent="-573088" eaLnBrk="1" hangingPunct="1">
              <a:buFont typeface="+mj-lt"/>
              <a:buAutoNum type="arabicPeriod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Sons of Simeon (4:24-43)</a:t>
            </a:r>
          </a:p>
          <a:p>
            <a:pPr marL="742950" indent="-573088" eaLnBrk="1" hangingPunct="1">
              <a:buFont typeface="+mj-lt"/>
              <a:buAutoNum type="arabicPeriod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Sons of Reuben (5:1-10)</a:t>
            </a:r>
          </a:p>
          <a:p>
            <a:pPr marL="742950" indent="-573088" eaLnBrk="1" hangingPunct="1">
              <a:buFont typeface="+mj-lt"/>
              <a:buAutoNum type="arabicPeriod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Sons of Gad (5:11-22)</a:t>
            </a:r>
          </a:p>
          <a:p>
            <a:pPr marL="742950" indent="-573088" eaLnBrk="1" hangingPunct="1">
              <a:buFont typeface="+mj-lt"/>
              <a:buAutoNum type="arabicPeriod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Sons of Manasseh (5:23-26)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4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I.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Genealogies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- 1 </a:t>
            </a:r>
            <a:r>
              <a:rPr lang="fr-FR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Chronicles</a:t>
            </a:r>
            <a:r>
              <a:rPr lang="fr-FR" sz="4000" b="1" u="sng" dirty="0" smtClean="0">
                <a:solidFill>
                  <a:srgbClr val="A0D0FF"/>
                </a:solidFill>
                <a:latin typeface="Arial Narrow" pitchFamily="34" charset="0"/>
              </a:rPr>
              <a:t> 1-9</a:t>
            </a:r>
            <a: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sz="4000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C. Genealogies of the Twelve Tribes (4-8)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690563" indent="-522288" eaLnBrk="1" hangingPunct="1">
              <a:buFont typeface="+mj-lt"/>
              <a:buAutoNum type="arabicPeriod" startAt="6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Sons of Levi (6)</a:t>
            </a:r>
          </a:p>
          <a:p>
            <a:pPr marL="1147763" lvl="1" indent="-403225" eaLnBrk="1" hangingPunct="1">
              <a:buFont typeface="+mj-lt"/>
              <a:buAutoNum type="alphaLcPeriod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Line of the High Priest (6:1-15) (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Kohath’s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descendants through Aaron)</a:t>
            </a:r>
          </a:p>
          <a:p>
            <a:pPr marL="1147763" lvl="1" indent="-403225" eaLnBrk="1" hangingPunct="1">
              <a:buFont typeface="+mj-lt"/>
              <a:buAutoNum type="alphaLcPeriod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Levitical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Lines (6:16-30) (Sons of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Gershom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,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Kohath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,&amp;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Merari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  <a:p>
            <a:pPr marL="1147763" lvl="1" indent="-403225" eaLnBrk="1" hangingPunct="1">
              <a:buFont typeface="+mj-lt"/>
              <a:buAutoNum type="alphaLcPeriod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Musicians (6:31-48)</a:t>
            </a:r>
          </a:p>
          <a:p>
            <a:pPr marL="1147763" lvl="1" indent="-403225" eaLnBrk="1" hangingPunct="1">
              <a:buFont typeface="+mj-lt"/>
              <a:buAutoNum type="alphaLcPeriod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Araronic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Line (6:49-53) </a:t>
            </a:r>
          </a:p>
          <a:p>
            <a:pPr marL="1147763" lvl="1" indent="-403225" eaLnBrk="1" hangingPunct="1">
              <a:buFont typeface="+mj-lt"/>
              <a:buAutoNum type="alphaLcPeriod"/>
              <a:tabLst>
                <a:tab pos="744538" algn="l"/>
              </a:tabLst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Levitical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 Cities (6:54-81)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908</TotalTime>
  <Words>5591</Words>
  <Application>Microsoft Office PowerPoint</Application>
  <PresentationFormat>On-screen Show (4:3)</PresentationFormat>
  <Paragraphs>378</Paragraphs>
  <Slides>47</Slides>
  <Notes>47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Custom Design</vt:lpstr>
      <vt:lpstr>Grace Bible Church  Glorifying God by Making Disciples  of Jesus Christ</vt:lpstr>
      <vt:lpstr>1 &amp; 2 Chronicles</vt:lpstr>
      <vt:lpstr>1 &amp; 2 Chronicles - Outline</vt:lpstr>
      <vt:lpstr>Slide 4</vt:lpstr>
      <vt:lpstr>I. Genealogies - 1 Chronicles 1-9 A. Genealogy from Adam to David (1-2)</vt:lpstr>
      <vt:lpstr>I. Genealogies - 1 Chronicles 1-9 A. Genealogy from Adam to David (1-2)</vt:lpstr>
      <vt:lpstr>I. Genealogies - 1 Chronicles 1-9 B. Genealogy from David to Captivity (3)</vt:lpstr>
      <vt:lpstr>I. Genealogies - 1 Chronicles 1-9 C. Genealogies of the Twelve Tribes (4-8)</vt:lpstr>
      <vt:lpstr>I. Genealogies - 1 Chronicles 1-9 C. Genealogies of the Twelve Tribes (4-8)</vt:lpstr>
      <vt:lpstr>I. Genealogies - 1 Chronicles 1-9 C. Genealogies of the Twelve Tribes (4-8)</vt:lpstr>
      <vt:lpstr>I. Genealogies - 1 Chronicles 1-9</vt:lpstr>
      <vt:lpstr>II. The Reign of David - 1 Chronicles 10-29 A. David Establishes His Kingdom (10-12)</vt:lpstr>
      <vt:lpstr>II. The Reign of David - 1 Chronicles 10-29 B. David Moves The Ark to Jerusalem (13-17)</vt:lpstr>
      <vt:lpstr>II. The Reign of David - 1 Chronicles 10-29 C. David’s Military Success (18-20)</vt:lpstr>
      <vt:lpstr>II. The Reign of David - 1 Chronicles 10-29 D. David’s Preparations for the Temple (21-27)</vt:lpstr>
      <vt:lpstr>II. The Reign of David - 1 Chronicles 10-29 D. David’s Preparations for the Temple (21-27)</vt:lpstr>
      <vt:lpstr>II. The Reign of David - 1 Chronicles 10-29 D. David’s Preparations for the Temple (21-27)</vt:lpstr>
      <vt:lpstr>II. The Reign of David - 1 Chronicles 10-29 E. Organization of the Nation (27)</vt:lpstr>
      <vt:lpstr>II. The Reign of David - 1 Chronicles 10-29 F. David’s Final Days (28-29)</vt:lpstr>
      <vt:lpstr>III. Reign of Solomon - 2 Chronicles 1-9 A. Establishment of Solomon’s Reign (1)</vt:lpstr>
      <vt:lpstr>III. Reign of Solomon - 2 Chronicles 1-9 B. The Completion of the Temple (2-7)</vt:lpstr>
      <vt:lpstr>III. Reign of Solomon - 2 Chronicles 1-9 B. The Completion of the Temple (2-7)</vt:lpstr>
      <vt:lpstr>III. Reign of Solomon - 2 Chronicles 1-9 B. The Completion of the Temple (2-7)</vt:lpstr>
      <vt:lpstr>III. Reign of Solomon - 2 Chronicles 1-9 C. The Reign of Solomon (8-9)</vt:lpstr>
      <vt:lpstr>IV. Kings of Judah -  2 Chronicles 10-36   A. The Reign of Rehoboam (10-12)</vt:lpstr>
      <vt:lpstr>IV. Kings of Judah -  2 Chronicles 10-36   B. The Reign of Abijah (13)</vt:lpstr>
      <vt:lpstr>IV. Kings of Judah -  2 Chronicles 10-36   C. The Reign of Asa (14-16)</vt:lpstr>
      <vt:lpstr>IV. Kings of Judah -  2 Chronicles 10-36   D. Reign of Jehoshaphat (17-20)</vt:lpstr>
      <vt:lpstr>IV. Kings of Judah -  2 Chronicles 10-36  E. Reign of Jehoram (21)</vt:lpstr>
      <vt:lpstr>IV. Kings of Judah -  2 Chronicles 10-36  F. Reign of Ahaziah (22:1-9)</vt:lpstr>
      <vt:lpstr>IV. Kings of Judah -  2 Chronicles 10-36   G. Reign of Athaliah (22:10-23:15)</vt:lpstr>
      <vt:lpstr>IV. Kings of Judah -  2 Chronicles 10-36   H. Reign of Joash (23:16-24:27)</vt:lpstr>
      <vt:lpstr>IV. Kings of Judah -  2 Chronicles 10-36   I. Reign of Amaziah (25)</vt:lpstr>
      <vt:lpstr>IV. Kings of Judah -  2 Chronicles 10-36  J. Reign of Uzziah (26)</vt:lpstr>
      <vt:lpstr>IV. Kings of Judah -  2 Chronicles 10-36  K. Reign of Jotham (27)</vt:lpstr>
      <vt:lpstr>IV. Kings of Judah -  2 Chronicles 10-36  L. Reign of Ahaz (28)</vt:lpstr>
      <vt:lpstr>IV. Kings of Judah -  2 Chronicles 10-36  M. Reign of Hezekiah (29-32)</vt:lpstr>
      <vt:lpstr>IV. Kings of Judah -  2 Chronicles 10-36  N. Reign of Manasseh (33:1-20)</vt:lpstr>
      <vt:lpstr>IV. Kings of Judah -  2 Chronicles 10-36  O. Reign of Amon (33:21-25)</vt:lpstr>
      <vt:lpstr>IV. Kings of Judah -  2 Chronicles 10-36   P. Reign of Josiah (34-35)</vt:lpstr>
      <vt:lpstr>IV. Kings of Judah -  2 Chronicles 10-36   P. Reign of Josiah (34-35)</vt:lpstr>
      <vt:lpstr>IV. Kings of Judah -  2 Chronicles 10-36  Q. Reign of Joahaz (Jehoahaz) (36:1-3)</vt:lpstr>
      <vt:lpstr>IV. Kings of Judah -  2 Chronicles 10-36  R. Reign of Jehoakim (36:4-8)</vt:lpstr>
      <vt:lpstr>IV. Kings of Judah -  2 Chronicles 10-36  S. Reign of Jehoiachin (36:9-10)</vt:lpstr>
      <vt:lpstr>IV. Kings of Judah -  2 Chronicles 10-36  T. Reign of Zedekiah (36:11-21)</vt:lpstr>
      <vt:lpstr>Cyrus Proclamation of Return 2 Chronicles 36:22-23</vt:lpstr>
      <vt:lpstr>Grace Bible Church  Glorifying God by Making Disciples  of Jesus Christ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</cp:lastModifiedBy>
  <cp:revision>66</cp:revision>
  <dcterms:modified xsi:type="dcterms:W3CDTF">2019-02-02T03:03:11Z</dcterms:modified>
</cp:coreProperties>
</file>