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4"/>
  </p:notesMasterIdLst>
  <p:sldIdLst>
    <p:sldId id="300" r:id="rId2"/>
    <p:sldId id="302" r:id="rId3"/>
    <p:sldId id="298" r:id="rId4"/>
    <p:sldId id="299" r:id="rId5"/>
    <p:sldId id="301" r:id="rId6"/>
    <p:sldId id="304" r:id="rId7"/>
    <p:sldId id="303" r:id="rId8"/>
    <p:sldId id="260" r:id="rId9"/>
    <p:sldId id="305" r:id="rId10"/>
    <p:sldId id="278" r:id="rId11"/>
    <p:sldId id="279" r:id="rId12"/>
    <p:sldId id="280" r:id="rId13"/>
    <p:sldId id="281" r:id="rId14"/>
    <p:sldId id="307" r:id="rId15"/>
    <p:sldId id="306" r:id="rId16"/>
    <p:sldId id="308" r:id="rId17"/>
    <p:sldId id="309" r:id="rId18"/>
    <p:sldId id="282" r:id="rId19"/>
    <p:sldId id="283" r:id="rId20"/>
    <p:sldId id="284" r:id="rId21"/>
    <p:sldId id="286" r:id="rId22"/>
    <p:sldId id="29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350" autoAdjust="0"/>
  </p:normalViewPr>
  <p:slideViewPr>
    <p:cSldViewPr>
      <p:cViewPr varScale="1">
        <p:scale>
          <a:sx n="94" d="100"/>
          <a:sy n="94" d="100"/>
        </p:scale>
        <p:origin x="-14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pitchFamily="34" charset="0"/>
                <a:cs typeface="Arial" pitchFamily="34" charset="0"/>
              </a:defRPr>
            </a:lvl1pPr>
          </a:lstStyle>
          <a:p>
            <a:pPr>
              <a:defRPr/>
            </a:pPr>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pitchFamily="34" charset="0"/>
                <a:cs typeface="Arial" pitchFamily="34" charset="0"/>
              </a:defRPr>
            </a:lvl1pPr>
          </a:lstStyle>
          <a:p>
            <a:pPr>
              <a:defRPr/>
            </a:pPr>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pitchFamily="34" charset="0"/>
                <a:cs typeface="Arial" pitchFamily="34" charset="0"/>
              </a:defRPr>
            </a:lvl1pPr>
          </a:lstStyle>
          <a:p>
            <a:pPr>
              <a:defRPr/>
            </a:pPr>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pitchFamily="34" charset="0"/>
                <a:cs typeface="Arial" pitchFamily="34" charset="0"/>
              </a:defRPr>
            </a:lvl1pPr>
          </a:lstStyle>
          <a:p>
            <a:pPr>
              <a:defRPr/>
            </a:pPr>
            <a:fld id="{44240F27-2541-4797-9101-B53F2DFD9C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742950" indent="-28575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600200" indent="-228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3B21EF7-1CD0-4FB4-B212-98DECAC87D28}"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F5B14C5-BCA3-4A41-8DB3-5C1524B91452}" type="slidenum">
              <a:rPr lang="en-US">
                <a:latin typeface="Arial" charset="0"/>
                <a:cs typeface="Arial" charset="0"/>
              </a:rPr>
              <a:pPr/>
              <a:t>10</a:t>
            </a:fld>
            <a:endParaRPr lang="en-US">
              <a:latin typeface="Arial" charset="0"/>
              <a:cs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latin typeface="Arial" charset="0"/>
                <a:cs typeface="Arial" charset="0"/>
              </a:rPr>
              <a:t>Some take it as allegorical, but Literal view is stronger being</a:t>
            </a:r>
            <a:r>
              <a:rPr lang="en-US" baseline="0" dirty="0" smtClean="0">
                <a:latin typeface="Arial" charset="0"/>
                <a:cs typeface="Arial" charset="0"/>
              </a:rPr>
              <a:t> written in a narrative style. – see notes</a:t>
            </a:r>
          </a:p>
          <a:p>
            <a:pPr eaLnBrk="1" hangingPunct="1"/>
            <a:r>
              <a:rPr lang="en-US" baseline="0" dirty="0" smtClean="0">
                <a:latin typeface="Arial" charset="0"/>
                <a:cs typeface="Arial" charset="0"/>
              </a:rPr>
              <a:t>Hosea does not mention Fall of Samaria – not important to the book. </a:t>
            </a:r>
            <a:endParaRPr lang="en-US"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C60065-4CE1-4D78-A514-FE9BAD1832E3}" type="slidenum">
              <a:rPr lang="en-US">
                <a:latin typeface="Arial" charset="0"/>
                <a:cs typeface="Arial" charset="0"/>
              </a:rPr>
              <a:pPr/>
              <a:t>11</a:t>
            </a:fld>
            <a:endParaRPr lang="en-US">
              <a:latin typeface="Arial" charset="0"/>
              <a:cs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dirty="0" smtClean="0">
                <a:latin typeface="Arial" charset="0"/>
                <a:cs typeface="Arial" charset="0"/>
              </a:rPr>
              <a:t>Was </a:t>
            </a:r>
            <a:r>
              <a:rPr lang="en-US" dirty="0" err="1" smtClean="0">
                <a:latin typeface="Arial" charset="0"/>
                <a:cs typeface="Arial" charset="0"/>
              </a:rPr>
              <a:t>Gomer</a:t>
            </a:r>
            <a:r>
              <a:rPr lang="en-US" baseline="0" dirty="0" smtClean="0">
                <a:latin typeface="Arial" charset="0"/>
                <a:cs typeface="Arial" charset="0"/>
              </a:rPr>
              <a:t> a harlot before marriage?  - It would appear to be so - See notes</a:t>
            </a:r>
          </a:p>
          <a:p>
            <a:pPr eaLnBrk="1" hangingPunct="1"/>
            <a:r>
              <a:rPr lang="en-US" baseline="0" dirty="0" smtClean="0">
                <a:latin typeface="Arial" charset="0"/>
                <a:cs typeface="Arial" charset="0"/>
              </a:rPr>
              <a:t>Children – appear to be Hosea’s – each named with prophetic meaning</a:t>
            </a:r>
          </a:p>
          <a:p>
            <a:pPr eaLnBrk="1" hangingPunct="1"/>
            <a:r>
              <a:rPr lang="en-US" baseline="0" dirty="0" smtClean="0">
                <a:latin typeface="Arial" charset="0"/>
                <a:cs typeface="Arial" charset="0"/>
              </a:rPr>
              <a:t>National restoration: there would be National increase, conversion, reunion, leadership and restoration</a:t>
            </a:r>
          </a:p>
          <a:p>
            <a:r>
              <a:rPr lang="en-US" sz="1200" kern="1200" baseline="0" dirty="0" smtClean="0">
                <a:solidFill>
                  <a:schemeClr val="tx1"/>
                </a:solidFill>
                <a:latin typeface="Arial" pitchFamily="34" charset="0"/>
                <a:ea typeface="+mn-ea"/>
                <a:cs typeface="Arial" pitchFamily="34" charset="0"/>
              </a:rPr>
              <a:t>vs. 2 “Contend with your mother.”   A courtroom picture. The physical adultery of </a:t>
            </a:r>
            <a:r>
              <a:rPr lang="en-US" sz="1200" kern="1200" baseline="0" dirty="0" err="1" smtClean="0">
                <a:solidFill>
                  <a:schemeClr val="tx1"/>
                </a:solidFill>
                <a:latin typeface="Arial" pitchFamily="34" charset="0"/>
                <a:ea typeface="+mn-ea"/>
                <a:cs typeface="Arial" pitchFamily="34" charset="0"/>
              </a:rPr>
              <a:t>Gomer</a:t>
            </a:r>
            <a:r>
              <a:rPr lang="en-US" sz="1200" kern="1200" baseline="0" dirty="0" smtClean="0">
                <a:solidFill>
                  <a:schemeClr val="tx1"/>
                </a:solidFill>
                <a:latin typeface="Arial" pitchFamily="34" charset="0"/>
                <a:ea typeface="+mn-ea"/>
                <a:cs typeface="Arial" pitchFamily="34" charset="0"/>
              </a:rPr>
              <a:t> pictures the spiritual adultery of Israel </a:t>
            </a:r>
          </a:p>
          <a:p>
            <a:r>
              <a:rPr lang="en-US" sz="1200" kern="1200" baseline="0" dirty="0" smtClean="0">
                <a:solidFill>
                  <a:schemeClr val="tx1"/>
                </a:solidFill>
                <a:latin typeface="Arial" pitchFamily="34" charset="0"/>
                <a:ea typeface="+mn-ea"/>
                <a:cs typeface="Arial" pitchFamily="34" charset="0"/>
              </a:rPr>
              <a:t>vs. 5  “</a:t>
            </a:r>
            <a:r>
              <a:rPr lang="en-US" sz="1200" i="1" kern="1200" baseline="0" dirty="0" smtClean="0">
                <a:solidFill>
                  <a:schemeClr val="tx1"/>
                </a:solidFill>
                <a:latin typeface="Arial" pitchFamily="34" charset="0"/>
                <a:ea typeface="+mn-ea"/>
                <a:cs typeface="Arial" pitchFamily="34" charset="0"/>
              </a:rPr>
              <a:t>I will go after my lovers”   </a:t>
            </a:r>
            <a:r>
              <a:rPr lang="en-US" sz="1200" i="1" kern="1200" baseline="0" dirty="0" err="1" smtClean="0">
                <a:solidFill>
                  <a:schemeClr val="tx1"/>
                </a:solidFill>
                <a:latin typeface="Arial" pitchFamily="34" charset="0"/>
                <a:ea typeface="+mn-ea"/>
                <a:cs typeface="Arial" pitchFamily="34" charset="0"/>
              </a:rPr>
              <a:t>cohorative</a:t>
            </a:r>
            <a:r>
              <a:rPr lang="en-US" sz="1200" i="1" kern="1200" baseline="0" dirty="0" smtClean="0">
                <a:solidFill>
                  <a:schemeClr val="tx1"/>
                </a:solidFill>
                <a:latin typeface="Arial" pitchFamily="34" charset="0"/>
                <a:ea typeface="+mn-ea"/>
                <a:cs typeface="Arial" pitchFamily="34" charset="0"/>
              </a:rPr>
              <a:t> - emphatic  I </a:t>
            </a:r>
            <a:r>
              <a:rPr lang="en-US" sz="1200" i="1" u="sng" kern="1200" baseline="0" dirty="0" smtClean="0">
                <a:solidFill>
                  <a:schemeClr val="tx1"/>
                </a:solidFill>
                <a:latin typeface="Arial" pitchFamily="34" charset="0"/>
                <a:ea typeface="+mn-ea"/>
                <a:cs typeface="Arial" pitchFamily="34" charset="0"/>
              </a:rPr>
              <a:t>will go</a:t>
            </a:r>
          </a:p>
          <a:p>
            <a:pPr eaLnBrk="1" hangingPunct="1"/>
            <a:endParaRPr lang="en-US"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0ED4D6-EF0B-4165-B719-1FD23284E510}" type="slidenum">
              <a:rPr lang="en-US">
                <a:latin typeface="Arial" charset="0"/>
                <a:cs typeface="Arial" charset="0"/>
              </a:rPr>
              <a:pPr/>
              <a:t>12</a:t>
            </a:fld>
            <a:endParaRPr lang="en-US">
              <a:latin typeface="Arial" charset="0"/>
              <a:cs typeface="Arial" charset="0"/>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pitchFamily="34" charset="0"/>
                <a:ea typeface="+mn-ea"/>
                <a:cs typeface="Arial" pitchFamily="34" charset="0"/>
              </a:rPr>
              <a:t>(God’s retribution against Israel for her harlotries - </a:t>
            </a:r>
            <a:r>
              <a:rPr lang="en-US" sz="1200" kern="1200" baseline="0" dirty="0" err="1" smtClean="0">
                <a:solidFill>
                  <a:schemeClr val="tx1"/>
                </a:solidFill>
                <a:latin typeface="Arial" pitchFamily="34" charset="0"/>
                <a:ea typeface="+mn-ea"/>
                <a:cs typeface="Arial" pitchFamily="34" charset="0"/>
              </a:rPr>
              <a:t>Idolotry</a:t>
            </a:r>
            <a:r>
              <a:rPr lang="en-US" sz="1200" kern="1200" baseline="0" dirty="0" smtClean="0">
                <a:solidFill>
                  <a:schemeClr val="tx1"/>
                </a:solidFill>
                <a:latin typeface="Arial" pitchFamily="34" charset="0"/>
                <a:ea typeface="+mn-ea"/>
                <a:cs typeface="Arial" pitchFamily="34" charset="0"/>
              </a:rPr>
              <a:t>. Israel was prosperous at the time and attributed that prosperity to the pagan gods, not the Lord God (see also Jeremiah. 44:15-23). Rain &amp; productivity withheld to show that Baal - the pagan deity of rain and fertility was not a god. It is designed to turn Israel back to the true God. The extent of the retribution is seen in the description of her being naked, desolate, a waste and death by thirst ). </a:t>
            </a:r>
          </a:p>
          <a:p>
            <a:r>
              <a:rPr lang="en-US" sz="1200" kern="1200" baseline="0" dirty="0" err="1" smtClean="0">
                <a:solidFill>
                  <a:schemeClr val="tx1"/>
                </a:solidFill>
                <a:latin typeface="Arial" pitchFamily="34" charset="0"/>
                <a:ea typeface="+mn-ea"/>
                <a:cs typeface="Arial" pitchFamily="34" charset="0"/>
              </a:rPr>
              <a:t>Achor</a:t>
            </a:r>
            <a:r>
              <a:rPr lang="en-US" sz="1200" kern="1200" baseline="0" dirty="0" smtClean="0">
                <a:solidFill>
                  <a:schemeClr val="tx1"/>
                </a:solidFill>
                <a:latin typeface="Arial" pitchFamily="34" charset="0"/>
                <a:ea typeface="+mn-ea"/>
                <a:cs typeface="Arial" pitchFamily="34" charset="0"/>
              </a:rPr>
              <a:t> was the place that </a:t>
            </a:r>
            <a:r>
              <a:rPr lang="en-US" sz="1200" kern="1200" baseline="0" dirty="0" err="1" smtClean="0">
                <a:solidFill>
                  <a:schemeClr val="tx1"/>
                </a:solidFill>
                <a:latin typeface="Arial" pitchFamily="34" charset="0"/>
                <a:ea typeface="+mn-ea"/>
                <a:cs typeface="Arial" pitchFamily="34" charset="0"/>
              </a:rPr>
              <a:t>Achan</a:t>
            </a:r>
            <a:r>
              <a:rPr lang="en-US" sz="1200" kern="1200" baseline="0" dirty="0" smtClean="0">
                <a:solidFill>
                  <a:schemeClr val="tx1"/>
                </a:solidFill>
                <a:latin typeface="Arial" pitchFamily="34" charset="0"/>
                <a:ea typeface="+mn-ea"/>
                <a:cs typeface="Arial" pitchFamily="34" charset="0"/>
              </a:rPr>
              <a:t> &amp; his family was stoned to death after he had stolen </a:t>
            </a:r>
          </a:p>
          <a:p>
            <a:r>
              <a:rPr lang="en-US" sz="1200" kern="1200" baseline="0" dirty="0" smtClean="0">
                <a:solidFill>
                  <a:schemeClr val="tx1"/>
                </a:solidFill>
                <a:latin typeface="Arial" pitchFamily="34" charset="0"/>
                <a:ea typeface="+mn-ea"/>
                <a:cs typeface="Arial" pitchFamily="34" charset="0"/>
              </a:rPr>
              <a:t>booty from Ai and caused the troubling of Israel. </a:t>
            </a:r>
            <a:r>
              <a:rPr lang="en-US" sz="1200" kern="1200" baseline="0" dirty="0" err="1" smtClean="0">
                <a:solidFill>
                  <a:schemeClr val="tx1"/>
                </a:solidFill>
                <a:latin typeface="Arial" pitchFamily="34" charset="0"/>
                <a:ea typeface="+mn-ea"/>
                <a:cs typeface="Arial" pitchFamily="34" charset="0"/>
              </a:rPr>
              <a:t>Achor</a:t>
            </a:r>
            <a:r>
              <a:rPr lang="en-US" sz="1200" kern="1200" baseline="0" dirty="0" smtClean="0">
                <a:solidFill>
                  <a:schemeClr val="tx1"/>
                </a:solidFill>
                <a:latin typeface="Arial" pitchFamily="34" charset="0"/>
                <a:ea typeface="+mn-ea"/>
                <a:cs typeface="Arial" pitchFamily="34" charset="0"/>
              </a:rPr>
              <a:t> means “trouble.”  - Joshua 7</a:t>
            </a:r>
          </a:p>
          <a:p>
            <a:r>
              <a:rPr lang="en-US" sz="1200" kern="1200" baseline="0" dirty="0" smtClean="0">
                <a:solidFill>
                  <a:schemeClr val="tx1"/>
                </a:solidFill>
                <a:latin typeface="Arial" pitchFamily="34" charset="0"/>
                <a:ea typeface="+mn-ea"/>
                <a:cs typeface="Arial" pitchFamily="34" charset="0"/>
              </a:rPr>
              <a:t>v.16  close relationship to God  (“</a:t>
            </a:r>
            <a:r>
              <a:rPr lang="en-US" sz="1200" kern="1200" baseline="0" dirty="0" err="1" smtClean="0">
                <a:solidFill>
                  <a:schemeClr val="tx1"/>
                </a:solidFill>
                <a:latin typeface="Arial" pitchFamily="34" charset="0"/>
                <a:ea typeface="+mn-ea"/>
                <a:cs typeface="Arial" pitchFamily="34" charset="0"/>
              </a:rPr>
              <a:t>Ishi</a:t>
            </a:r>
            <a:r>
              <a:rPr lang="en-US" sz="1200" kern="1200" baseline="0" dirty="0" smtClean="0">
                <a:solidFill>
                  <a:schemeClr val="tx1"/>
                </a:solidFill>
                <a:latin typeface="Arial" pitchFamily="34" charset="0"/>
                <a:ea typeface="+mn-ea"/>
                <a:cs typeface="Arial" pitchFamily="34" charset="0"/>
              </a:rPr>
              <a:t>” = “My husband”. Not </a:t>
            </a:r>
            <a:r>
              <a:rPr lang="en-US" sz="1200" kern="1200" baseline="0" dirty="0" err="1" smtClean="0">
                <a:solidFill>
                  <a:schemeClr val="tx1"/>
                </a:solidFill>
                <a:latin typeface="Arial" pitchFamily="34" charset="0"/>
                <a:ea typeface="+mn-ea"/>
                <a:cs typeface="Arial" pitchFamily="34" charset="0"/>
              </a:rPr>
              <a:t>Baali</a:t>
            </a:r>
            <a:r>
              <a:rPr lang="en-US" sz="1200" kern="1200" baseline="0" dirty="0" smtClean="0">
                <a:solidFill>
                  <a:schemeClr val="tx1"/>
                </a:solidFill>
                <a:latin typeface="Arial" pitchFamily="34" charset="0"/>
                <a:ea typeface="+mn-ea"/>
                <a:cs typeface="Arial" pitchFamily="34" charset="0"/>
              </a:rPr>
              <a:t>= “My master.”</a:t>
            </a:r>
          </a:p>
          <a:p>
            <a:r>
              <a:rPr lang="en-US" sz="1200" kern="1200" baseline="0" dirty="0" smtClean="0">
                <a:solidFill>
                  <a:schemeClr val="tx1"/>
                </a:solidFill>
                <a:latin typeface="Arial" pitchFamily="34" charset="0"/>
                <a:ea typeface="+mn-ea"/>
                <a:cs typeface="Arial" pitchFamily="34" charset="0"/>
              </a:rPr>
              <a:t>v.17  Removal of idolatry</a:t>
            </a:r>
          </a:p>
          <a:p>
            <a:r>
              <a:rPr lang="en-US" sz="1200" kern="1200" baseline="0" dirty="0" smtClean="0">
                <a:solidFill>
                  <a:schemeClr val="tx1"/>
                </a:solidFill>
                <a:latin typeface="Arial" pitchFamily="34" charset="0"/>
                <a:ea typeface="+mn-ea"/>
                <a:cs typeface="Arial" pitchFamily="34" charset="0"/>
              </a:rPr>
              <a:t>v.18  unity of nature  (ref. to Isa. 11?)</a:t>
            </a:r>
            <a:r>
              <a:rPr lang="en-US" sz="1200" i="1" kern="1200" baseline="0" dirty="0" smtClean="0">
                <a:solidFill>
                  <a:schemeClr val="tx1"/>
                </a:solidFill>
                <a:latin typeface="Arial" pitchFamily="34" charset="0"/>
                <a:ea typeface="+mn-ea"/>
                <a:cs typeface="Arial" pitchFamily="34" charset="0"/>
              </a:rPr>
              <a:t>, Safety in the land.</a:t>
            </a:r>
          </a:p>
          <a:p>
            <a:r>
              <a:rPr lang="en-US" sz="1200" kern="1200" baseline="0" dirty="0" smtClean="0">
                <a:solidFill>
                  <a:schemeClr val="tx1"/>
                </a:solidFill>
                <a:latin typeface="Arial" pitchFamily="34" charset="0"/>
                <a:ea typeface="+mn-ea"/>
                <a:cs typeface="Arial" pitchFamily="34" charset="0"/>
              </a:rPr>
              <a:t>(This is a millennial scene. Unity of nature, safety in the land, national conversion)</a:t>
            </a:r>
          </a:p>
          <a:p>
            <a:r>
              <a:rPr lang="en-US" sz="1200" kern="1200" baseline="0" dirty="0" smtClean="0">
                <a:solidFill>
                  <a:schemeClr val="tx1"/>
                </a:solidFill>
                <a:latin typeface="Arial" pitchFamily="34" charset="0"/>
                <a:ea typeface="+mn-ea"/>
                <a:cs typeface="Arial" pitchFamily="34" charset="0"/>
              </a:rPr>
              <a:t>v.19-20  National Conversion – a wedding scene, but Israel brings nothing to the marriage</a:t>
            </a:r>
          </a:p>
          <a:p>
            <a:r>
              <a:rPr lang="en-US" sz="1200" i="0" kern="1200" baseline="0" dirty="0" smtClean="0">
                <a:solidFill>
                  <a:schemeClr val="tx1"/>
                </a:solidFill>
                <a:latin typeface="Arial" pitchFamily="34" charset="0"/>
                <a:ea typeface="+mn-ea"/>
                <a:cs typeface="Arial" pitchFamily="34" charset="0"/>
              </a:rPr>
              <a:t>Purchase of </a:t>
            </a:r>
            <a:r>
              <a:rPr lang="en-US" sz="1200" i="0" kern="1200" baseline="0" dirty="0" err="1" smtClean="0">
                <a:solidFill>
                  <a:schemeClr val="tx1"/>
                </a:solidFill>
                <a:latin typeface="Arial" pitchFamily="34" charset="0"/>
                <a:ea typeface="+mn-ea"/>
                <a:cs typeface="Arial" pitchFamily="34" charset="0"/>
              </a:rPr>
              <a:t>Gomer</a:t>
            </a:r>
            <a:r>
              <a:rPr lang="en-US" sz="1200" i="0" kern="1200" baseline="0" dirty="0" smtClean="0">
                <a:solidFill>
                  <a:schemeClr val="tx1"/>
                </a:solidFill>
                <a:latin typeface="Arial" pitchFamily="34" charset="0"/>
                <a:ea typeface="+mn-ea"/>
                <a:cs typeface="Arial" pitchFamily="34" charset="0"/>
              </a:rPr>
              <a:t> – see notes</a:t>
            </a:r>
          </a:p>
          <a:p>
            <a:endParaRPr lang="en-US" sz="1200" i="1" kern="1200" baseline="0" dirty="0" smtClean="0">
              <a:solidFill>
                <a:schemeClr val="tx1"/>
              </a:solidFill>
              <a:latin typeface="Arial" pitchFamily="34" charset="0"/>
              <a:ea typeface="+mn-ea"/>
              <a:cs typeface="Arial" pitchFamily="34" charset="0"/>
            </a:endParaRPr>
          </a:p>
          <a:p>
            <a:endParaRPr lang="en-US" dirty="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AE8F26F-BC22-47CD-A533-AEB239946FCB}" type="slidenum">
              <a:rPr lang="en-US">
                <a:latin typeface="Arial" charset="0"/>
                <a:cs typeface="Arial" charset="0"/>
              </a:rPr>
              <a:pPr/>
              <a:t>13</a:t>
            </a:fld>
            <a:endParaRPr lang="en-US">
              <a:latin typeface="Arial" charset="0"/>
              <a:cs typeface="Arial"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34" charset="0"/>
                <a:ea typeface="+mn-ea"/>
                <a:cs typeface="Arial" pitchFamily="34" charset="0"/>
              </a:rPr>
              <a:t>God’s charge against Israel - they have broken every aspect of the </a:t>
            </a:r>
            <a:r>
              <a:rPr lang="en-US" sz="1200" kern="1200" baseline="0" dirty="0" err="1" smtClean="0">
                <a:solidFill>
                  <a:schemeClr val="tx1"/>
                </a:solidFill>
                <a:latin typeface="Arial" pitchFamily="34" charset="0"/>
                <a:ea typeface="+mn-ea"/>
                <a:cs typeface="Arial" pitchFamily="34" charset="0"/>
              </a:rPr>
              <a:t>decalogue</a:t>
            </a:r>
            <a:r>
              <a:rPr lang="en-US" sz="1200" kern="1200" baseline="0" dirty="0" smtClean="0">
                <a:solidFill>
                  <a:schemeClr val="tx1"/>
                </a:solidFill>
                <a:latin typeface="Arial" pitchFamily="34" charset="0"/>
                <a:ea typeface="+mn-ea"/>
                <a:cs typeface="Arial" pitchFamily="34" charset="0"/>
              </a:rPr>
              <a:t>, </a:t>
            </a:r>
            <a:r>
              <a:rPr lang="en-US" sz="1200" kern="1200" baseline="0" dirty="0" err="1" smtClean="0">
                <a:solidFill>
                  <a:schemeClr val="tx1"/>
                </a:solidFill>
                <a:latin typeface="Arial" pitchFamily="34" charset="0"/>
                <a:ea typeface="+mn-ea"/>
                <a:cs typeface="Arial" pitchFamily="34" charset="0"/>
              </a:rPr>
              <a:t>cf</a:t>
            </a:r>
            <a:r>
              <a:rPr lang="en-US" sz="1200" kern="1200" baseline="0" dirty="0" smtClean="0">
                <a:solidFill>
                  <a:schemeClr val="tx1"/>
                </a:solidFill>
                <a:latin typeface="Arial" pitchFamily="34" charset="0"/>
                <a:ea typeface="+mn-ea"/>
                <a:cs typeface="Arial" pitchFamily="34" charset="0"/>
              </a:rPr>
              <a:t> Ex. 20</a:t>
            </a:r>
          </a:p>
          <a:p>
            <a:r>
              <a:rPr lang="en-US" sz="1200" kern="1200" baseline="0" dirty="0" smtClean="0">
                <a:solidFill>
                  <a:schemeClr val="tx1"/>
                </a:solidFill>
                <a:latin typeface="Arial" pitchFamily="34" charset="0"/>
                <a:ea typeface="+mn-ea"/>
                <a:cs typeface="Arial" pitchFamily="34" charset="0"/>
              </a:rPr>
              <a:t>The results of their harlotry with idols - polluted lives</a:t>
            </a:r>
          </a:p>
          <a:p>
            <a:r>
              <a:rPr lang="en-US" sz="1200" kern="1200" baseline="0" dirty="0" smtClean="0">
                <a:solidFill>
                  <a:schemeClr val="tx1"/>
                </a:solidFill>
                <a:latin typeface="Arial" pitchFamily="34" charset="0"/>
                <a:ea typeface="+mn-ea"/>
                <a:cs typeface="Arial" pitchFamily="34" charset="0"/>
              </a:rPr>
              <a:t>They turned to the same abominations &amp; practices that caused God to destroy the </a:t>
            </a:r>
            <a:r>
              <a:rPr lang="en-US" sz="1200" kern="1200" baseline="0" dirty="0" err="1" smtClean="0">
                <a:solidFill>
                  <a:schemeClr val="tx1"/>
                </a:solidFill>
                <a:latin typeface="Arial" pitchFamily="34" charset="0"/>
                <a:ea typeface="+mn-ea"/>
                <a:cs typeface="Arial" pitchFamily="34" charset="0"/>
              </a:rPr>
              <a:t>Cannanites</a:t>
            </a:r>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The heaviest punishment will be on the men who create prostitution by their idolatry</a:t>
            </a:r>
          </a:p>
          <a:p>
            <a:r>
              <a:rPr lang="en-US" sz="1200" kern="1200" baseline="0" dirty="0" smtClean="0">
                <a:solidFill>
                  <a:schemeClr val="tx1"/>
                </a:solidFill>
                <a:latin typeface="Arial" pitchFamily="34" charset="0"/>
                <a:ea typeface="+mn-ea"/>
                <a:cs typeface="Arial" pitchFamily="34" charset="0"/>
              </a:rPr>
              <a:t>4:17 - The greatest tragedy is for God to withdraw – see Romans 1:18f</a:t>
            </a:r>
          </a:p>
          <a:p>
            <a:r>
              <a:rPr lang="en-US" sz="1200" kern="1200" baseline="0" dirty="0" smtClean="0">
                <a:solidFill>
                  <a:schemeClr val="tx1"/>
                </a:solidFill>
                <a:latin typeface="Arial" pitchFamily="34" charset="0"/>
                <a:ea typeface="+mn-ea"/>
                <a:cs typeface="Arial" pitchFamily="34" charset="0"/>
              </a:rPr>
              <a:t>Israel’s cup of iniquity is full. 5:1-14</a:t>
            </a:r>
          </a:p>
          <a:p>
            <a:r>
              <a:rPr lang="en-US" sz="1200" baseline="0" dirty="0" smtClean="0"/>
              <a:t>They sought help from men instead of God</a:t>
            </a:r>
            <a:endParaRPr lang="en-US"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AE8F26F-BC22-47CD-A533-AEB239946FCB}" type="slidenum">
              <a:rPr lang="en-US">
                <a:latin typeface="Arial" charset="0"/>
                <a:cs typeface="Arial" charset="0"/>
              </a:rPr>
              <a:pPr/>
              <a:t>14</a:t>
            </a:fld>
            <a:endParaRPr lang="en-US">
              <a:latin typeface="Arial" charset="0"/>
              <a:cs typeface="Arial"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34" charset="0"/>
                <a:ea typeface="+mn-ea"/>
                <a:cs typeface="Arial" pitchFamily="34" charset="0"/>
              </a:rPr>
              <a:t>7:1-4 The fire is so hot it no longer needs to be stirred. No one has to entice them.</a:t>
            </a:r>
          </a:p>
          <a:p>
            <a:r>
              <a:rPr lang="en-US" sz="1200" kern="1200" baseline="0" dirty="0" smtClean="0">
                <a:solidFill>
                  <a:schemeClr val="tx1"/>
                </a:solidFill>
                <a:latin typeface="Arial" pitchFamily="34" charset="0"/>
                <a:ea typeface="+mn-ea"/>
                <a:cs typeface="Arial" pitchFamily="34" charset="0"/>
              </a:rPr>
              <a:t>They keep their immorality down until the opportune time for it to be express it fully</a:t>
            </a:r>
          </a:p>
          <a:p>
            <a:r>
              <a:rPr lang="en-US" sz="1200" kern="1200" baseline="0" dirty="0" smtClean="0">
                <a:solidFill>
                  <a:schemeClr val="tx1"/>
                </a:solidFill>
                <a:latin typeface="Arial" pitchFamily="34" charset="0"/>
                <a:ea typeface="+mn-ea"/>
                <a:cs typeface="Arial" pitchFamily="34" charset="0"/>
              </a:rPr>
              <a:t>The last 6 kings of Israel were murdered.  </a:t>
            </a:r>
          </a:p>
          <a:p>
            <a:r>
              <a:rPr lang="en-US" sz="1200" kern="1200" baseline="0" dirty="0" smtClean="0">
                <a:solidFill>
                  <a:schemeClr val="tx1"/>
                </a:solidFill>
                <a:latin typeface="Arial" pitchFamily="34" charset="0"/>
                <a:ea typeface="+mn-ea"/>
                <a:cs typeface="Arial" pitchFamily="34" charset="0"/>
              </a:rPr>
              <a:t>Cake not turned - Looks good on the outside, but raw on the inside. Outward facade, but no inward reality</a:t>
            </a:r>
          </a:p>
          <a:p>
            <a:r>
              <a:rPr lang="en-US" sz="1200" kern="1200" baseline="0" dirty="0" smtClean="0">
                <a:solidFill>
                  <a:schemeClr val="tx1"/>
                </a:solidFill>
                <a:latin typeface="Arial" pitchFamily="34" charset="0"/>
                <a:ea typeface="+mn-ea"/>
                <a:cs typeface="Arial" pitchFamily="34" charset="0"/>
              </a:rPr>
              <a:t>Israel had 9 bloody coups from its breaking away from </a:t>
            </a:r>
            <a:r>
              <a:rPr lang="en-US" sz="1200" kern="1200" baseline="0" dirty="0" err="1" smtClean="0">
                <a:solidFill>
                  <a:schemeClr val="tx1"/>
                </a:solidFill>
                <a:latin typeface="Arial" pitchFamily="34" charset="0"/>
                <a:ea typeface="+mn-ea"/>
                <a:cs typeface="Arial" pitchFamily="34" charset="0"/>
              </a:rPr>
              <a:t>Rehoboam</a:t>
            </a:r>
            <a:r>
              <a:rPr lang="en-US" sz="1200" kern="1200" baseline="0" dirty="0" smtClean="0">
                <a:solidFill>
                  <a:schemeClr val="tx1"/>
                </a:solidFill>
                <a:latin typeface="Arial" pitchFamily="34" charset="0"/>
                <a:ea typeface="+mn-ea"/>
                <a:cs typeface="Arial" pitchFamily="34" charset="0"/>
              </a:rPr>
              <a:t> to the Assyrian Captivity. </a:t>
            </a:r>
          </a:p>
          <a:p>
            <a:r>
              <a:rPr lang="en-US" sz="1200" kern="1200" baseline="0" dirty="0" smtClean="0">
                <a:solidFill>
                  <a:schemeClr val="tx1"/>
                </a:solidFill>
                <a:latin typeface="Arial" pitchFamily="34" charset="0"/>
                <a:ea typeface="+mn-ea"/>
                <a:cs typeface="Arial" pitchFamily="34" charset="0"/>
              </a:rPr>
              <a:t>They could never be trusted to do right now matter how carefully aimed - “deceitful bow.” </a:t>
            </a:r>
          </a:p>
          <a:p>
            <a:r>
              <a:rPr lang="en-US" sz="1200" kern="1200" baseline="0" dirty="0" smtClean="0">
                <a:solidFill>
                  <a:schemeClr val="tx1"/>
                </a:solidFill>
                <a:latin typeface="Arial" pitchFamily="34" charset="0"/>
                <a:ea typeface="+mn-ea"/>
                <a:cs typeface="Arial" pitchFamily="34" charset="0"/>
              </a:rPr>
              <a:t>They would not return to God</a:t>
            </a:r>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pitchFamily="34" charset="0"/>
                <a:ea typeface="+mn-ea"/>
                <a:cs typeface="Arial" pitchFamily="34" charset="0"/>
              </a:rPr>
              <a:t>The charges are as follows; 1) broken God’s covenant &amp; rebelled (vs.1), </a:t>
            </a:r>
          </a:p>
          <a:p>
            <a:r>
              <a:rPr lang="en-US" sz="1200" kern="1200" baseline="0" dirty="0" smtClean="0">
                <a:solidFill>
                  <a:schemeClr val="tx1"/>
                </a:solidFill>
                <a:latin typeface="Arial" pitchFamily="34" charset="0"/>
                <a:ea typeface="+mn-ea"/>
                <a:cs typeface="Arial" pitchFamily="34" charset="0"/>
              </a:rPr>
              <a:t>2)set up kings apart from God’s direction (vs. 4), 3) They have made idols to worship (vs. 4-6), </a:t>
            </a:r>
          </a:p>
          <a:p>
            <a:r>
              <a:rPr lang="en-US" sz="1200" kern="1200" baseline="0" dirty="0" smtClean="0">
                <a:solidFill>
                  <a:schemeClr val="tx1"/>
                </a:solidFill>
                <a:latin typeface="Arial" pitchFamily="34" charset="0"/>
                <a:ea typeface="+mn-ea"/>
                <a:cs typeface="Arial" pitchFamily="34" charset="0"/>
              </a:rPr>
              <a:t>4) They sought help from Assyria and not the Lord (</a:t>
            </a:r>
            <a:r>
              <a:rPr lang="en-US" sz="1200" kern="1200" baseline="0" dirty="0" err="1" smtClean="0">
                <a:solidFill>
                  <a:schemeClr val="tx1"/>
                </a:solidFill>
                <a:latin typeface="Arial" pitchFamily="34" charset="0"/>
                <a:ea typeface="+mn-ea"/>
                <a:cs typeface="Arial" pitchFamily="34" charset="0"/>
              </a:rPr>
              <a:t>vs</a:t>
            </a:r>
            <a:r>
              <a:rPr lang="en-US" sz="1200" kern="1200" baseline="0" dirty="0" smtClean="0">
                <a:solidFill>
                  <a:schemeClr val="tx1"/>
                </a:solidFill>
                <a:latin typeface="Arial" pitchFamily="34" charset="0"/>
                <a:ea typeface="+mn-ea"/>
                <a:cs typeface="Arial" pitchFamily="34" charset="0"/>
              </a:rPr>
              <a:t> 9), 5) Sinful altars, (</a:t>
            </a:r>
            <a:r>
              <a:rPr lang="en-US" sz="1200" kern="1200" baseline="0" dirty="0" err="1" smtClean="0">
                <a:solidFill>
                  <a:schemeClr val="tx1"/>
                </a:solidFill>
                <a:latin typeface="Arial" pitchFamily="34" charset="0"/>
                <a:ea typeface="+mn-ea"/>
                <a:cs typeface="Arial" pitchFamily="34" charset="0"/>
              </a:rPr>
              <a:t>vs</a:t>
            </a:r>
            <a:r>
              <a:rPr lang="en-US" sz="1200" kern="1200" baseline="0" dirty="0" smtClean="0">
                <a:solidFill>
                  <a:schemeClr val="tx1"/>
                </a:solidFill>
                <a:latin typeface="Arial" pitchFamily="34" charset="0"/>
                <a:ea typeface="+mn-ea"/>
                <a:cs typeface="Arial" pitchFamily="34" charset="0"/>
              </a:rPr>
              <a:t> 11)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AE8F26F-BC22-47CD-A533-AEB239946FCB}" type="slidenum">
              <a:rPr lang="en-US">
                <a:latin typeface="Arial" charset="0"/>
                <a:cs typeface="Arial" charset="0"/>
              </a:rPr>
              <a:pPr/>
              <a:t>15</a:t>
            </a:fld>
            <a:endParaRPr lang="en-US">
              <a:latin typeface="Arial" charset="0"/>
              <a:cs typeface="Arial"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34" charset="0"/>
                <a:ea typeface="+mn-ea"/>
                <a:cs typeface="Arial" pitchFamily="34" charset="0"/>
              </a:rPr>
              <a:t>They had forgotten God and so were reaping the consequences</a:t>
            </a:r>
          </a:p>
          <a:p>
            <a:r>
              <a:rPr lang="en-US" sz="1200" kern="1200" baseline="0" dirty="0" smtClean="0">
                <a:solidFill>
                  <a:schemeClr val="tx1"/>
                </a:solidFill>
                <a:latin typeface="Arial" pitchFamily="34" charset="0"/>
                <a:ea typeface="+mn-ea"/>
                <a:cs typeface="Arial" pitchFamily="34" charset="0"/>
              </a:rPr>
              <a:t>The elements of divine Judgment: 1) departure of joy (1,2); 2) exile from the land (3-6); </a:t>
            </a:r>
          </a:p>
          <a:p>
            <a:r>
              <a:rPr lang="en-US" sz="1200" kern="1200" baseline="0" dirty="0" smtClean="0">
                <a:solidFill>
                  <a:schemeClr val="tx1"/>
                </a:solidFill>
                <a:latin typeface="Arial" pitchFamily="34" charset="0"/>
                <a:ea typeface="+mn-ea"/>
                <a:cs typeface="Arial" pitchFamily="34" charset="0"/>
              </a:rPr>
              <a:t>3) loss of spiritual discernment (7-9); 4) declining birth rate (10-16); 5) casting out (17)</a:t>
            </a:r>
          </a:p>
          <a:p>
            <a:r>
              <a:rPr lang="en-US" sz="1200" kern="1200" baseline="0" dirty="0" smtClean="0">
                <a:solidFill>
                  <a:schemeClr val="tx1"/>
                </a:solidFill>
                <a:latin typeface="Arial" pitchFamily="34" charset="0"/>
                <a:ea typeface="+mn-ea"/>
                <a:cs typeface="Arial" pitchFamily="34" charset="0"/>
              </a:rPr>
              <a:t>Israel was very prosperous under </a:t>
            </a:r>
            <a:r>
              <a:rPr lang="en-US" sz="1200" kern="1200" baseline="0" dirty="0" err="1" smtClean="0">
                <a:solidFill>
                  <a:schemeClr val="tx1"/>
                </a:solidFill>
                <a:latin typeface="Arial" pitchFamily="34" charset="0"/>
                <a:ea typeface="+mn-ea"/>
                <a:cs typeface="Arial" pitchFamily="34" charset="0"/>
              </a:rPr>
              <a:t>Jehoash</a:t>
            </a:r>
            <a:r>
              <a:rPr lang="en-US" sz="1200" kern="1200" baseline="0" dirty="0" smtClean="0">
                <a:solidFill>
                  <a:schemeClr val="tx1"/>
                </a:solidFill>
                <a:latin typeface="Arial" pitchFamily="34" charset="0"/>
                <a:ea typeface="+mn-ea"/>
                <a:cs typeface="Arial" pitchFamily="34" charset="0"/>
              </a:rPr>
              <a:t> &amp; Jeroboam II, but their prosperity only led them farther away from the Lord</a:t>
            </a:r>
          </a:p>
          <a:p>
            <a:r>
              <a:rPr lang="en-US" sz="1200" kern="1200" baseline="0" dirty="0" err="1" smtClean="0">
                <a:solidFill>
                  <a:schemeClr val="tx1"/>
                </a:solidFill>
                <a:latin typeface="Arial" pitchFamily="34" charset="0"/>
                <a:ea typeface="+mn-ea"/>
                <a:cs typeface="Arial" pitchFamily="34" charset="0"/>
              </a:rPr>
              <a:t>Shalman</a:t>
            </a:r>
            <a:r>
              <a:rPr lang="en-US" sz="1200" kern="1200" baseline="0" dirty="0" smtClean="0">
                <a:solidFill>
                  <a:schemeClr val="tx1"/>
                </a:solidFill>
                <a:latin typeface="Arial" pitchFamily="34" charset="0"/>
                <a:ea typeface="+mn-ea"/>
                <a:cs typeface="Arial" pitchFamily="34" charset="0"/>
              </a:rPr>
              <a:t> is Assyrian </a:t>
            </a:r>
            <a:r>
              <a:rPr lang="en-US" sz="1200" u="sng" kern="1200" baseline="0" dirty="0" err="1" smtClean="0">
                <a:solidFill>
                  <a:schemeClr val="tx1"/>
                </a:solidFill>
                <a:latin typeface="Arial" pitchFamily="34" charset="0"/>
                <a:ea typeface="+mn-ea"/>
                <a:cs typeface="Arial" pitchFamily="34" charset="0"/>
              </a:rPr>
              <a:t>Shalmanezer</a:t>
            </a:r>
            <a:r>
              <a:rPr lang="en-US" sz="1200" u="sng" kern="1200" baseline="0" dirty="0" smtClean="0">
                <a:solidFill>
                  <a:schemeClr val="tx1"/>
                </a:solidFill>
                <a:latin typeface="Arial" pitchFamily="34" charset="0"/>
                <a:ea typeface="+mn-ea"/>
                <a:cs typeface="Arial" pitchFamily="34" charset="0"/>
              </a:rPr>
              <a:t>.</a:t>
            </a:r>
            <a:r>
              <a:rPr lang="en-US" sz="1200" u="none" kern="1200" baseline="0" dirty="0" smtClean="0">
                <a:solidFill>
                  <a:schemeClr val="tx1"/>
                </a:solidFill>
                <a:latin typeface="Arial" pitchFamily="34" charset="0"/>
                <a:ea typeface="+mn-ea"/>
                <a:cs typeface="Arial" pitchFamily="34" charset="0"/>
              </a:rPr>
              <a:t> This barbaric practice was widespread and </a:t>
            </a:r>
            <a:r>
              <a:rPr lang="en-US" sz="1200" kern="1200" baseline="0" dirty="0" smtClean="0">
                <a:solidFill>
                  <a:schemeClr val="tx1"/>
                </a:solidFill>
                <a:latin typeface="Arial" pitchFamily="34" charset="0"/>
                <a:ea typeface="+mn-ea"/>
                <a:cs typeface="Arial" pitchFamily="34" charset="0"/>
              </a:rPr>
              <a:t>practiced by the Syrians (2 </a:t>
            </a:r>
            <a:r>
              <a:rPr lang="en-US" sz="1200" kern="1200" baseline="0" dirty="0" err="1" smtClean="0">
                <a:solidFill>
                  <a:schemeClr val="tx1"/>
                </a:solidFill>
                <a:latin typeface="Arial" pitchFamily="34" charset="0"/>
                <a:ea typeface="+mn-ea"/>
                <a:cs typeface="Arial" pitchFamily="34" charset="0"/>
              </a:rPr>
              <a:t>Ki</a:t>
            </a:r>
            <a:r>
              <a:rPr lang="en-US" sz="1200" kern="1200" baseline="0" dirty="0" smtClean="0">
                <a:solidFill>
                  <a:schemeClr val="tx1"/>
                </a:solidFill>
                <a:latin typeface="Arial" pitchFamily="34" charset="0"/>
                <a:ea typeface="+mn-ea"/>
                <a:cs typeface="Arial" pitchFamily="34" charset="0"/>
              </a:rPr>
              <a:t> 8:12; Medes (Isa 13:16) &amp; Babylonians (Ps. 137:8-9)</a:t>
            </a:r>
          </a:p>
          <a:p>
            <a:endParaRPr lang="en-US" dirty="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AE8F26F-BC22-47CD-A533-AEB239946FCB}" type="slidenum">
              <a:rPr lang="en-US">
                <a:latin typeface="Arial" charset="0"/>
                <a:cs typeface="Arial" charset="0"/>
              </a:rPr>
              <a:pPr/>
              <a:t>16</a:t>
            </a:fld>
            <a:endParaRPr lang="en-US">
              <a:latin typeface="Arial" charset="0"/>
              <a:cs typeface="Arial"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z="1200" baseline="0" dirty="0" smtClean="0"/>
              <a:t>Their rejection of God would result in Assyria conquering them - &amp; Egypt would not be able to help</a:t>
            </a:r>
          </a:p>
          <a:p>
            <a:r>
              <a:rPr lang="en-US" sz="1200" kern="1200" baseline="0" dirty="0" smtClean="0">
                <a:solidFill>
                  <a:schemeClr val="tx1"/>
                </a:solidFill>
                <a:latin typeface="Arial" pitchFamily="34" charset="0"/>
                <a:ea typeface="+mn-ea"/>
                <a:cs typeface="Arial" pitchFamily="34" charset="0"/>
              </a:rPr>
              <a:t>They tried to play Assyria &amp; Egypt against each other for their own gain - it did not work</a:t>
            </a:r>
          </a:p>
          <a:p>
            <a:r>
              <a:rPr lang="en-US" sz="1200" kern="1200" baseline="0" dirty="0" smtClean="0">
                <a:solidFill>
                  <a:schemeClr val="tx1"/>
                </a:solidFill>
                <a:latin typeface="Arial" pitchFamily="34" charset="0"/>
                <a:ea typeface="+mn-ea"/>
                <a:cs typeface="Arial" pitchFamily="34" charset="0"/>
              </a:rPr>
              <a:t>Hosea will use Jacob as a figure for Judah/Israel and demonstrate the difference between that founding father of the nation and his descendents</a:t>
            </a:r>
          </a:p>
          <a:p>
            <a:r>
              <a:rPr lang="en-US" sz="1200" kern="1200" baseline="0" dirty="0" smtClean="0">
                <a:solidFill>
                  <a:schemeClr val="tx1"/>
                </a:solidFill>
                <a:latin typeface="Arial" pitchFamily="34" charset="0"/>
                <a:ea typeface="+mn-ea"/>
                <a:cs typeface="Arial" pitchFamily="34" charset="0"/>
              </a:rPr>
              <a:t>Merchant = lit. a “</a:t>
            </a:r>
            <a:r>
              <a:rPr lang="en-US" sz="1200" kern="1200" baseline="0" dirty="0" err="1" smtClean="0">
                <a:solidFill>
                  <a:schemeClr val="tx1"/>
                </a:solidFill>
                <a:latin typeface="Arial" pitchFamily="34" charset="0"/>
                <a:ea typeface="+mn-ea"/>
                <a:cs typeface="Arial" pitchFamily="34" charset="0"/>
              </a:rPr>
              <a:t>canaanite</a:t>
            </a:r>
            <a:r>
              <a:rPr lang="en-US" sz="1200" kern="1200" baseline="0" dirty="0" smtClean="0">
                <a:solidFill>
                  <a:schemeClr val="tx1"/>
                </a:solidFill>
                <a:latin typeface="Arial" pitchFamily="34" charset="0"/>
                <a:ea typeface="+mn-ea"/>
                <a:cs typeface="Arial" pitchFamily="34" charset="0"/>
              </a:rPr>
              <a:t>” They thought God </a:t>
            </a:r>
          </a:p>
          <a:p>
            <a:r>
              <a:rPr lang="en-US" sz="1200" kern="1200" baseline="0" dirty="0" smtClean="0">
                <a:solidFill>
                  <a:schemeClr val="tx1"/>
                </a:solidFill>
                <a:latin typeface="Arial" pitchFamily="34" charset="0"/>
                <a:ea typeface="+mn-ea"/>
                <a:cs typeface="Arial" pitchFamily="34" charset="0"/>
              </a:rPr>
              <a:t>was pleased with them because they were prosperous - prosperity gained through wickedness. Such was not true</a:t>
            </a:r>
          </a:p>
          <a:p>
            <a:r>
              <a:rPr lang="en-US" sz="1200" kern="1200" baseline="0" dirty="0" smtClean="0">
                <a:solidFill>
                  <a:schemeClr val="tx1"/>
                </a:solidFill>
                <a:latin typeface="Arial" pitchFamily="34" charset="0"/>
                <a:ea typeface="+mn-ea"/>
                <a:cs typeface="Arial" pitchFamily="34" charset="0"/>
              </a:rPr>
              <a:t>The contrast again: Jacob came closer to the Lord through his trials, but Israel, brought out from Egypt by many miracles actually turned away from the Lord</a:t>
            </a:r>
            <a:endParaRPr lang="en-US" dirty="0"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3A40082-64AB-46D8-8609-C05A683E3B41}" type="slidenum">
              <a:rPr lang="en-US" smtClean="0"/>
              <a:pPr/>
              <a:t>17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z="1200" baseline="0" dirty="0" smtClean="0"/>
              <a:t>Micah - His name means “Who is like </a:t>
            </a:r>
            <a:r>
              <a:rPr lang="en-US" sz="1200" baseline="0" dirty="0" err="1" smtClean="0"/>
              <a:t>Yaweh</a:t>
            </a:r>
            <a:endParaRPr lang="en-US" sz="1200" baseline="0" dirty="0" smtClean="0"/>
          </a:p>
          <a:p>
            <a:pPr eaLnBrk="1" hangingPunct="1"/>
            <a:r>
              <a:rPr lang="en-US" sz="1200" baseline="0" dirty="0" err="1" smtClean="0"/>
              <a:t>Moresheth</a:t>
            </a:r>
            <a:r>
              <a:rPr lang="en-US" sz="1200" baseline="0" dirty="0" smtClean="0"/>
              <a:t>-Gath (1:14)  was about 20 miles southwest of Jerusalem on the coastal plains near Gath.  His family and occupation are unknown. </a:t>
            </a:r>
            <a:r>
              <a:rPr lang="en-US" sz="1200" baseline="0" dirty="0" err="1" smtClean="0"/>
              <a:t>Moresheth</a:t>
            </a:r>
            <a:r>
              <a:rPr lang="en-US" sz="1200" baseline="0" dirty="0" smtClean="0"/>
              <a:t> was an agricultural area</a:t>
            </a:r>
          </a:p>
          <a:p>
            <a:pPr eaLnBrk="1" hangingPunct="1"/>
            <a:r>
              <a:rPr lang="en-US" sz="1200" baseline="0" dirty="0" smtClean="0"/>
              <a:t>About 1/3  of the book indicts Israel and Judah for specific sins </a:t>
            </a:r>
          </a:p>
          <a:p>
            <a:pPr eaLnBrk="1" hangingPunct="1"/>
            <a:r>
              <a:rPr lang="en-US" sz="1200" baseline="0" dirty="0" smtClean="0"/>
              <a:t>Another 1/3 predicts the judgment that will come as a result of those sins </a:t>
            </a:r>
          </a:p>
          <a:p>
            <a:pPr eaLnBrk="1" hangingPunct="1"/>
            <a:r>
              <a:rPr lang="en-US" sz="1200" baseline="0" dirty="0" smtClean="0"/>
              <a:t>1/3 is a message of hope and consolation that God’s justice will triumph and the divine Deliverer will come</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C8BE7C0-D80F-4556-A5C4-85FC072490B0}" type="slidenum">
              <a:rPr lang="en-US">
                <a:latin typeface="Arial" charset="0"/>
                <a:cs typeface="Arial" charset="0"/>
              </a:rPr>
              <a:pPr/>
              <a:t>18</a:t>
            </a:fld>
            <a:endParaRPr lang="en-US">
              <a:latin typeface="Arial" charset="0"/>
              <a:cs typeface="Arial" charset="0"/>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charset="0"/>
                <a:cs typeface="Arial" charset="0"/>
              </a:rPr>
              <a:t>Word plays on names – see Notes</a:t>
            </a:r>
          </a:p>
          <a:p>
            <a:r>
              <a:rPr lang="en-US" sz="1200" kern="1200" baseline="0" dirty="0" smtClean="0">
                <a:solidFill>
                  <a:schemeClr val="tx1"/>
                </a:solidFill>
                <a:latin typeface="Arial" pitchFamily="34" charset="0"/>
                <a:ea typeface="+mn-ea"/>
                <a:cs typeface="Arial" pitchFamily="34" charset="0"/>
              </a:rPr>
              <a:t>2:1-5 covetous and oppressive rulers.  They coveted fields and houses and steal them and the inheritance.  It would be taken away from them too (4).</a:t>
            </a:r>
          </a:p>
          <a:p>
            <a:r>
              <a:rPr lang="en-US" sz="1200" kern="1200" baseline="0" dirty="0" smtClean="0">
                <a:solidFill>
                  <a:schemeClr val="tx1"/>
                </a:solidFill>
                <a:latin typeface="Arial" pitchFamily="34" charset="0"/>
                <a:ea typeface="+mn-ea"/>
                <a:cs typeface="Arial" pitchFamily="34" charset="0"/>
              </a:rPr>
              <a:t>2:6-11 - False prophets and rejection of true prophets. </a:t>
            </a:r>
          </a:p>
          <a:p>
            <a:r>
              <a:rPr lang="en-US" sz="1200" kern="1200" baseline="0" dirty="0" smtClean="0">
                <a:solidFill>
                  <a:schemeClr val="tx1"/>
                </a:solidFill>
                <a:latin typeface="Arial" pitchFamily="34" charset="0"/>
                <a:ea typeface="+mn-ea"/>
                <a:cs typeface="Arial" pitchFamily="34" charset="0"/>
              </a:rPr>
              <a:t>	6-9 - the claim against the false prophets</a:t>
            </a:r>
          </a:p>
          <a:p>
            <a:r>
              <a:rPr lang="en-US" sz="1200" kern="1200" baseline="0" dirty="0" smtClean="0">
                <a:solidFill>
                  <a:schemeClr val="tx1"/>
                </a:solidFill>
                <a:latin typeface="Arial" pitchFamily="34" charset="0"/>
                <a:ea typeface="+mn-ea"/>
                <a:cs typeface="Arial" pitchFamily="34" charset="0"/>
              </a:rPr>
              <a:t>	10,11 - Micah's response. They wanted their ears tickled (vs. 11)</a:t>
            </a:r>
          </a:p>
          <a:p>
            <a:endParaRPr lang="en-US" dirty="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997033A-A9B2-4B7E-B359-B28574ADE94F}" type="slidenum">
              <a:rPr lang="en-US">
                <a:latin typeface="Arial" charset="0"/>
                <a:cs typeface="Arial" charset="0"/>
              </a:rPr>
              <a:pPr/>
              <a:t>19</a:t>
            </a:fld>
            <a:endParaRPr lang="en-US">
              <a:latin typeface="Arial" charset="0"/>
              <a:cs typeface="Arial"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34" charset="0"/>
                <a:ea typeface="+mn-ea"/>
                <a:cs typeface="Arial" pitchFamily="34" charset="0"/>
              </a:rPr>
              <a:t>3:2-3 The rulers act like wild beasts   "eat the flesh of my people" by  unfair legal actions and bribery - vs. 11 &amp; 7:3,  theft (2:8), oppression (3:9),  bloodshed (vs. 10; 7:2)</a:t>
            </a:r>
          </a:p>
          <a:p>
            <a:r>
              <a:rPr lang="en-US" sz="1200" kern="1200" baseline="0" dirty="0" smtClean="0">
                <a:solidFill>
                  <a:schemeClr val="tx1"/>
                </a:solidFill>
                <a:latin typeface="Arial" pitchFamily="34" charset="0"/>
                <a:ea typeface="+mn-ea"/>
                <a:cs typeface="Arial" pitchFamily="34" charset="0"/>
              </a:rPr>
              <a:t>3:4 they would cry out themselves, but it would be too late</a:t>
            </a:r>
          </a:p>
          <a:p>
            <a:r>
              <a:rPr lang="en-US" sz="1200" kern="1200" baseline="0" dirty="0" smtClean="0">
                <a:solidFill>
                  <a:schemeClr val="tx1"/>
                </a:solidFill>
                <a:latin typeface="Arial" pitchFamily="34" charset="0"/>
                <a:ea typeface="+mn-ea"/>
                <a:cs typeface="Arial" pitchFamily="34" charset="0"/>
              </a:rPr>
              <a:t>3:</a:t>
            </a:r>
            <a:r>
              <a:rPr lang="en-US" sz="1200" kern="1200" baseline="0" dirty="0" smtClean="0">
                <a:solidFill>
                  <a:schemeClr val="tx1"/>
                </a:solidFill>
                <a:latin typeface="Arial" pitchFamily="34" charset="0"/>
                <a:ea typeface="+mn-ea"/>
                <a:cs typeface="Arial" pitchFamily="34" charset="0"/>
              </a:rPr>
              <a:t>5 - they were supposed to be shepherds, but they acted as wolves</a:t>
            </a:r>
          </a:p>
          <a:p>
            <a:r>
              <a:rPr lang="en-US" sz="1200" kern="1200" baseline="0" dirty="0" smtClean="0">
                <a:solidFill>
                  <a:schemeClr val="tx1"/>
                </a:solidFill>
                <a:latin typeface="Arial" pitchFamily="34" charset="0"/>
                <a:ea typeface="+mn-ea"/>
                <a:cs typeface="Arial" pitchFamily="34" charset="0"/>
              </a:rPr>
              <a:t>3:</a:t>
            </a:r>
            <a:r>
              <a:rPr lang="en-US" sz="1200" kern="1200" baseline="0" dirty="0" smtClean="0">
                <a:solidFill>
                  <a:schemeClr val="tx1"/>
                </a:solidFill>
                <a:latin typeface="Arial" pitchFamily="34" charset="0"/>
                <a:ea typeface="+mn-ea"/>
                <a:cs typeface="Arial" pitchFamily="34" charset="0"/>
              </a:rPr>
              <a:t>6-7 - night = doom.  The "seers" would not be able to "see"</a:t>
            </a:r>
          </a:p>
          <a:p>
            <a:r>
              <a:rPr lang="en-US" sz="1200" kern="1200" baseline="0" dirty="0" smtClean="0">
                <a:solidFill>
                  <a:schemeClr val="tx1"/>
                </a:solidFill>
                <a:latin typeface="Arial" pitchFamily="34" charset="0"/>
                <a:ea typeface="+mn-ea"/>
                <a:cs typeface="Arial" pitchFamily="34" charset="0"/>
              </a:rPr>
              <a:t>3:</a:t>
            </a:r>
            <a:r>
              <a:rPr lang="en-US" sz="1200" kern="1200" baseline="0" dirty="0" smtClean="0">
                <a:solidFill>
                  <a:schemeClr val="tx1"/>
                </a:solidFill>
                <a:latin typeface="Arial" pitchFamily="34" charset="0"/>
                <a:ea typeface="+mn-ea"/>
                <a:cs typeface="Arial" pitchFamily="34" charset="0"/>
              </a:rPr>
              <a:t>8 - Micah, a true prophet is contrasted with the false prophets.</a:t>
            </a:r>
          </a:p>
          <a:p>
            <a:r>
              <a:rPr lang="en-US" sz="1200" kern="1200" baseline="0" dirty="0" smtClean="0">
                <a:solidFill>
                  <a:schemeClr val="tx1"/>
                </a:solidFill>
                <a:latin typeface="Arial" pitchFamily="34" charset="0"/>
                <a:ea typeface="+mn-ea"/>
                <a:cs typeface="Arial" pitchFamily="34" charset="0"/>
              </a:rPr>
              <a:t>3:</a:t>
            </a:r>
            <a:r>
              <a:rPr lang="en-US" sz="1200" kern="1200" baseline="0" dirty="0" smtClean="0">
                <a:solidFill>
                  <a:schemeClr val="tx1"/>
                </a:solidFill>
                <a:latin typeface="Arial" pitchFamily="34" charset="0"/>
                <a:ea typeface="+mn-ea"/>
                <a:cs typeface="Arial" pitchFamily="34" charset="0"/>
              </a:rPr>
              <a:t>9-11 Rulers judged for reward &amp; bribe </a:t>
            </a:r>
          </a:p>
          <a:p>
            <a:r>
              <a:rPr lang="en-US" sz="1200" kern="1200" baseline="0" dirty="0" smtClean="0">
                <a:solidFill>
                  <a:schemeClr val="tx1"/>
                </a:solidFill>
                <a:latin typeface="Arial" pitchFamily="34" charset="0"/>
                <a:ea typeface="+mn-ea"/>
                <a:cs typeface="Arial" pitchFamily="34" charset="0"/>
              </a:rPr>
              <a:t>3:</a:t>
            </a:r>
            <a:r>
              <a:rPr lang="en-US" sz="1200" kern="1200" baseline="0" dirty="0" smtClean="0">
                <a:solidFill>
                  <a:schemeClr val="tx1"/>
                </a:solidFill>
                <a:latin typeface="Arial" pitchFamily="34" charset="0"/>
                <a:ea typeface="+mn-ea"/>
                <a:cs typeface="Arial" pitchFamily="34" charset="0"/>
              </a:rPr>
              <a:t>11-12  Priests taught for hire, prophets divined for money. All deceived that the Lord would protect, but the Lord would punish.</a:t>
            </a:r>
            <a:endParaRPr lang="en-US"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2CA8CD0-A2CD-4A8A-95DD-5B2CE174CDAC}" type="slidenum">
              <a:rPr lang="en-US"/>
              <a:pPr/>
              <a:t>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z="1200" baseline="0" dirty="0" smtClean="0"/>
              <a:t>V. </a:t>
            </a:r>
            <a:r>
              <a:rPr lang="en-US" sz="1200" baseline="0" dirty="0" err="1" smtClean="0"/>
              <a:t>Azariah’s</a:t>
            </a:r>
            <a:r>
              <a:rPr lang="en-US" sz="1200" baseline="0" dirty="0" smtClean="0"/>
              <a:t> (</a:t>
            </a:r>
            <a:r>
              <a:rPr lang="en-US" sz="1200" baseline="0" dirty="0" err="1" smtClean="0"/>
              <a:t>Uzziah</a:t>
            </a:r>
            <a:r>
              <a:rPr lang="en-US" sz="1200" baseline="0" dirty="0" smtClean="0"/>
              <a:t>) Reign in Judah (15:1-7) </a:t>
            </a:r>
            <a:r>
              <a:rPr lang="en-US" sz="1200" i="1" baseline="0" dirty="0" smtClean="0"/>
              <a:t>(</a:t>
            </a:r>
            <a:r>
              <a:rPr lang="en-US" sz="1200" i="1" baseline="0" dirty="0" err="1" smtClean="0"/>
              <a:t>Uzziah</a:t>
            </a:r>
            <a:r>
              <a:rPr lang="en-US" sz="1200" i="1" baseline="0" dirty="0" smtClean="0"/>
              <a:t> - 52 years. Mother: </a:t>
            </a:r>
            <a:r>
              <a:rPr lang="en-US" sz="1200" i="1" baseline="0" dirty="0" err="1" smtClean="0"/>
              <a:t>Jecoliah</a:t>
            </a:r>
            <a:r>
              <a:rPr lang="en-US" sz="1200" i="1" baseline="0" dirty="0" smtClean="0"/>
              <a:t> of Jerusalem. Good as his father, </a:t>
            </a:r>
            <a:r>
              <a:rPr lang="en-US" sz="1200" i="1" baseline="0" dirty="0" err="1" smtClean="0"/>
              <a:t>Amaziah</a:t>
            </a:r>
            <a:r>
              <a:rPr lang="en-US" sz="1200" i="1" baseline="0" dirty="0" smtClean="0"/>
              <a:t>. High places remained.   Struck with leprosy when proud. </a:t>
            </a:r>
            <a:r>
              <a:rPr lang="en-US" sz="1200" i="1" baseline="0" dirty="0" err="1" smtClean="0"/>
              <a:t>Jotham</a:t>
            </a:r>
            <a:r>
              <a:rPr lang="en-US" sz="1200" i="1" baseline="0" dirty="0" smtClean="0"/>
              <a:t> his son co-reigned</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A713070-ABB1-462B-A965-25F79D66D215}" type="slidenum">
              <a:rPr lang="en-US">
                <a:latin typeface="Arial" charset="0"/>
                <a:cs typeface="Arial" charset="0"/>
              </a:rPr>
              <a:pPr/>
              <a:t>20</a:t>
            </a:fld>
            <a:endParaRPr lang="en-US">
              <a:latin typeface="Arial" charset="0"/>
              <a:cs typeface="Arial"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pitchFamily="34" charset="0"/>
                <a:ea typeface="+mn-ea"/>
                <a:cs typeface="Arial" pitchFamily="34" charset="0"/>
              </a:rPr>
              <a:t>See Notes</a:t>
            </a:r>
            <a:endParaRPr lang="en-US" dirty="0" smtClean="0">
              <a:latin typeface="Arial" charset="0"/>
              <a:cs typeface="Arial" charset="0"/>
            </a:endParaRPr>
          </a:p>
          <a:p>
            <a:r>
              <a:rPr lang="en-US" sz="1200" kern="1200" baseline="0" dirty="0" smtClean="0">
                <a:solidFill>
                  <a:schemeClr val="tx1"/>
                </a:solidFill>
                <a:latin typeface="Arial" pitchFamily="34" charset="0"/>
                <a:ea typeface="+mn-ea"/>
                <a:cs typeface="Arial" pitchFamily="34" charset="0"/>
              </a:rPr>
              <a:t>4:1  Time: in last days. A reversal of 3:12. The millennial kingdom</a:t>
            </a:r>
          </a:p>
          <a:p>
            <a:r>
              <a:rPr lang="en-US" sz="1200" kern="1200" baseline="0" dirty="0" smtClean="0">
                <a:solidFill>
                  <a:schemeClr val="tx1"/>
                </a:solidFill>
                <a:latin typeface="Arial" pitchFamily="34" charset="0"/>
                <a:ea typeface="+mn-ea"/>
                <a:cs typeface="Arial" pitchFamily="34" charset="0"/>
              </a:rPr>
              <a:t>4:</a:t>
            </a:r>
            <a:r>
              <a:rPr lang="en-US" sz="1200" kern="1200" baseline="0" dirty="0" smtClean="0">
                <a:solidFill>
                  <a:schemeClr val="tx1"/>
                </a:solidFill>
                <a:latin typeface="Arial" pitchFamily="34" charset="0"/>
                <a:ea typeface="+mn-ea"/>
                <a:cs typeface="Arial" pitchFamily="34" charset="0"/>
              </a:rPr>
              <a:t>2  Nations would come to learn and follow God</a:t>
            </a:r>
          </a:p>
          <a:p>
            <a:r>
              <a:rPr lang="en-US" sz="1200" kern="1200" baseline="0" dirty="0" smtClean="0">
                <a:solidFill>
                  <a:schemeClr val="tx1"/>
                </a:solidFill>
                <a:latin typeface="Arial" pitchFamily="34" charset="0"/>
                <a:ea typeface="+mn-ea"/>
                <a:cs typeface="Arial" pitchFamily="34" charset="0"/>
              </a:rPr>
              <a:t>4:</a:t>
            </a:r>
            <a:r>
              <a:rPr lang="en-US" sz="1200" kern="1200" baseline="0" dirty="0" smtClean="0">
                <a:solidFill>
                  <a:schemeClr val="tx1"/>
                </a:solidFill>
                <a:latin typeface="Arial" pitchFamily="34" charset="0"/>
                <a:ea typeface="+mn-ea"/>
                <a:cs typeface="Arial" pitchFamily="34" charset="0"/>
              </a:rPr>
              <a:t>3-4  God will judge and nations will be at peace. No threat of war  "sitting under fig tree, etc. used in 1 King. 4:25; Zech. 3:10 to describe peace)</a:t>
            </a:r>
          </a:p>
          <a:p>
            <a:r>
              <a:rPr lang="en-US" sz="1200" kern="1200" baseline="0" dirty="0" smtClean="0">
                <a:solidFill>
                  <a:schemeClr val="tx1"/>
                </a:solidFill>
                <a:latin typeface="Arial" pitchFamily="34" charset="0"/>
                <a:ea typeface="+mn-ea"/>
                <a:cs typeface="Arial" pitchFamily="34" charset="0"/>
              </a:rPr>
              <a:t>4:</a:t>
            </a:r>
            <a:r>
              <a:rPr lang="en-US" sz="1200" kern="1200" baseline="0" dirty="0" smtClean="0">
                <a:solidFill>
                  <a:schemeClr val="tx1"/>
                </a:solidFill>
                <a:latin typeface="Arial" pitchFamily="34" charset="0"/>
                <a:ea typeface="+mn-ea"/>
                <a:cs typeface="Arial" pitchFamily="34" charset="0"/>
              </a:rPr>
              <a:t>5 Israel will no longer pursue false gods, but only the LORD. (Not all nations will follow God - note vs. 2 "many nations"). </a:t>
            </a:r>
          </a:p>
          <a:p>
            <a:r>
              <a:rPr lang="en-US" sz="1200" kern="1200" baseline="0" dirty="0" smtClean="0">
                <a:solidFill>
                  <a:schemeClr val="tx1"/>
                </a:solidFill>
                <a:latin typeface="Arial" pitchFamily="34" charset="0"/>
                <a:ea typeface="+mn-ea"/>
                <a:cs typeface="Arial" pitchFamily="34" charset="0"/>
              </a:rPr>
              <a:t>4:</a:t>
            </a:r>
            <a:r>
              <a:rPr lang="en-US" sz="1200" kern="1200" baseline="0" dirty="0" smtClean="0">
                <a:solidFill>
                  <a:schemeClr val="tx1"/>
                </a:solidFill>
                <a:latin typeface="Arial" pitchFamily="34" charset="0"/>
                <a:ea typeface="+mn-ea"/>
                <a:cs typeface="Arial" pitchFamily="34" charset="0"/>
              </a:rPr>
              <a:t>6-8  God treats Israel as His flock and restores them. Note it is God that states "I will assemble... I will make the lame...   </a:t>
            </a:r>
          </a:p>
          <a:p>
            <a:r>
              <a:rPr lang="en-US" sz="1200" kern="1200" baseline="0" dirty="0" smtClean="0">
                <a:solidFill>
                  <a:schemeClr val="tx1"/>
                </a:solidFill>
                <a:latin typeface="Arial" pitchFamily="34" charset="0"/>
                <a:ea typeface="+mn-ea"/>
                <a:cs typeface="Arial" pitchFamily="34" charset="0"/>
              </a:rPr>
              <a:t>4:</a:t>
            </a:r>
            <a:r>
              <a:rPr lang="en-US" sz="1200" kern="1200" baseline="0" dirty="0" smtClean="0">
                <a:solidFill>
                  <a:schemeClr val="tx1"/>
                </a:solidFill>
                <a:latin typeface="Arial" pitchFamily="34" charset="0"/>
                <a:ea typeface="+mn-ea"/>
                <a:cs typeface="Arial" pitchFamily="34" charset="0"/>
              </a:rPr>
              <a:t>7 "for now and forever"  word "forever ' does not mean a time without end, but a long period of time which is determined by context - </a:t>
            </a:r>
            <a:r>
              <a:rPr lang="en-US" sz="1200" kern="1200" baseline="0" dirty="0" err="1" smtClean="0">
                <a:solidFill>
                  <a:schemeClr val="tx1"/>
                </a:solidFill>
                <a:latin typeface="Arial" pitchFamily="34" charset="0"/>
                <a:ea typeface="+mn-ea"/>
                <a:cs typeface="Arial" pitchFamily="34" charset="0"/>
              </a:rPr>
              <a:t>cf</a:t>
            </a:r>
            <a:r>
              <a:rPr lang="en-US" sz="1200" kern="1200" baseline="0" dirty="0" smtClean="0">
                <a:solidFill>
                  <a:schemeClr val="tx1"/>
                </a:solidFill>
                <a:latin typeface="Arial" pitchFamily="34" charset="0"/>
                <a:ea typeface="+mn-ea"/>
                <a:cs typeface="Arial" pitchFamily="34" charset="0"/>
              </a:rPr>
              <a:t> Jer. 18:16. see Ebenezer Henderson - word study in minor prophets.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5BE7312-D6C8-4158-A71C-23D7010D7637}" type="slidenum">
              <a:rPr lang="en-US">
                <a:latin typeface="Arial" charset="0"/>
                <a:cs typeface="Arial" charset="0"/>
              </a:rPr>
              <a:pPr/>
              <a:t>21</a:t>
            </a:fld>
            <a:endParaRPr lang="en-US">
              <a:latin typeface="Arial" charset="0"/>
              <a:cs typeface="Arial"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See notes</a:t>
            </a:r>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89398B0-B4AB-4C4E-97C7-C433B66C92DE}" type="slidenum">
              <a:rPr lang="en-US">
                <a:latin typeface="Arial" charset="0"/>
                <a:cs typeface="Arial" charset="0"/>
              </a:rPr>
              <a:pPr/>
              <a:t>22</a:t>
            </a:fld>
            <a:endParaRPr lang="en-US">
              <a:latin typeface="Arial" charset="0"/>
              <a:cs typeface="Arial"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07668-1CD1-439B-8656-D6323B99982B}" type="slidenum">
              <a:rPr lang="en-US"/>
              <a:pPr/>
              <a:t>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sz="1200" baseline="0" dirty="0" smtClean="0"/>
              <a:t>W. Zechariah (15:8-12) </a:t>
            </a:r>
            <a:r>
              <a:rPr lang="en-US" sz="1200" i="1" baseline="0" dirty="0" smtClean="0"/>
              <a:t>evil like fathers. Murdered by </a:t>
            </a:r>
            <a:r>
              <a:rPr lang="en-US" sz="1200" i="1" baseline="0" dirty="0" err="1" smtClean="0"/>
              <a:t>Shallum</a:t>
            </a:r>
            <a:r>
              <a:rPr lang="en-US" sz="1200" i="1" baseline="0" dirty="0" smtClean="0"/>
              <a:t> - fulfilling prophecy against Jehu - sons to 4</a:t>
            </a:r>
            <a:r>
              <a:rPr lang="en-US" sz="1200" i="1" baseline="30000" dirty="0" smtClean="0"/>
              <a:t>th</a:t>
            </a:r>
            <a:r>
              <a:rPr lang="en-US" sz="1200" i="1" baseline="0" dirty="0" smtClean="0"/>
              <a:t> generation on throne</a:t>
            </a:r>
          </a:p>
          <a:p>
            <a:r>
              <a:rPr lang="en-US" sz="1200" baseline="0" dirty="0" smtClean="0"/>
              <a:t>X. </a:t>
            </a:r>
            <a:r>
              <a:rPr lang="en-US" sz="1200" baseline="0" dirty="0" err="1" smtClean="0"/>
              <a:t>Shallum</a:t>
            </a:r>
            <a:r>
              <a:rPr lang="en-US" sz="1200" baseline="0" dirty="0" smtClean="0"/>
              <a:t>’(15:13-16) </a:t>
            </a:r>
            <a:r>
              <a:rPr lang="en-US" sz="1200" i="1" baseline="0" dirty="0" smtClean="0"/>
              <a:t>1 month. Evil. Murdered by </a:t>
            </a:r>
            <a:r>
              <a:rPr lang="en-US" sz="1200" i="1" baseline="0" dirty="0" err="1" smtClean="0"/>
              <a:t>Menahem</a:t>
            </a:r>
            <a:endParaRPr lang="en-US" sz="1200" i="1" baseline="0" dirty="0" smtClean="0"/>
          </a:p>
          <a:p>
            <a:r>
              <a:rPr lang="en-US" sz="1200" baseline="0" dirty="0" smtClean="0"/>
              <a:t>Y. </a:t>
            </a:r>
            <a:r>
              <a:rPr lang="en-US" sz="1200" baseline="0" dirty="0" err="1" smtClean="0"/>
              <a:t>Menahem</a:t>
            </a:r>
            <a:r>
              <a:rPr lang="en-US" sz="1200" baseline="0" dirty="0" smtClean="0"/>
              <a:t> (15:16-22) </a:t>
            </a:r>
            <a:r>
              <a:rPr lang="en-US" sz="1200" i="1" baseline="0" dirty="0" smtClean="0"/>
              <a:t>10 years. Evil. Murdered </a:t>
            </a:r>
            <a:r>
              <a:rPr lang="en-US" sz="1200" i="1" baseline="0" dirty="0" err="1" smtClean="0"/>
              <a:t>Shallum</a:t>
            </a:r>
            <a:r>
              <a:rPr lang="en-US" sz="1200" i="1" baseline="0" dirty="0" smtClean="0"/>
              <a:t>, struck </a:t>
            </a:r>
            <a:r>
              <a:rPr lang="en-US" sz="1200" i="1" baseline="0" dirty="0" err="1" smtClean="0"/>
              <a:t>Tiphash</a:t>
            </a:r>
            <a:r>
              <a:rPr lang="en-US" sz="1200" i="1" baseline="0" dirty="0" smtClean="0"/>
              <a:t> and “ripped up” the pregnant women.  Paid off </a:t>
            </a:r>
            <a:r>
              <a:rPr lang="en-US" sz="1200" i="1" baseline="0" dirty="0" err="1" smtClean="0"/>
              <a:t>Pul</a:t>
            </a:r>
            <a:r>
              <a:rPr lang="en-US" sz="1200" i="1" baseline="0" dirty="0" smtClean="0"/>
              <a:t>, king of Assyria, with 1,000 talents of silver to go away </a:t>
            </a:r>
          </a:p>
          <a:p>
            <a:r>
              <a:rPr lang="en-US" sz="1200" baseline="0" dirty="0" smtClean="0"/>
              <a:t>Z. </a:t>
            </a:r>
            <a:r>
              <a:rPr lang="en-US" sz="1200" baseline="0" dirty="0" err="1" smtClean="0"/>
              <a:t>Pekahiah</a:t>
            </a:r>
            <a:r>
              <a:rPr lang="en-US" sz="1200" baseline="0" dirty="0" smtClean="0"/>
              <a:t> (15:23-26) </a:t>
            </a:r>
            <a:r>
              <a:rPr lang="en-US" sz="1200" i="1" baseline="0" dirty="0" smtClean="0"/>
              <a:t>2 years. Inherited kingdom. Evil. Murdered by </a:t>
            </a:r>
            <a:r>
              <a:rPr lang="en-US" sz="1200" i="1" baseline="0" dirty="0" err="1" smtClean="0"/>
              <a:t>Pekah</a:t>
            </a:r>
            <a:r>
              <a:rPr lang="en-US" sz="1200" i="1" baseline="0"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00998-A805-4BC8-B258-58AC45CE16F1}" type="slidenum">
              <a:rPr lang="en-US"/>
              <a:pPr/>
              <a:t>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baseline="0" dirty="0" smtClean="0"/>
              <a:t>AA. </a:t>
            </a:r>
            <a:r>
              <a:rPr lang="en-US" sz="1200" baseline="0" dirty="0" err="1" smtClean="0"/>
              <a:t>Pekah</a:t>
            </a:r>
            <a:r>
              <a:rPr lang="en-US" sz="1200" baseline="0" dirty="0" smtClean="0"/>
              <a:t> (15:27-31) </a:t>
            </a:r>
            <a:r>
              <a:rPr lang="en-US" sz="1200" i="1" baseline="0" dirty="0" smtClean="0"/>
              <a:t>20 years. Evil. </a:t>
            </a:r>
            <a:r>
              <a:rPr lang="en-US" sz="1200" i="1" baseline="0" dirty="0" err="1" smtClean="0"/>
              <a:t>Tiglath-pileser</a:t>
            </a:r>
            <a:r>
              <a:rPr lang="en-US" sz="1200" i="1" baseline="0" dirty="0" smtClean="0"/>
              <a:t> (Assyria) conquered northern areas of Israel and deported the inhabitants. Murdered by </a:t>
            </a:r>
            <a:r>
              <a:rPr lang="en-US" sz="1200" i="1" baseline="0" dirty="0" err="1" smtClean="0"/>
              <a:t>Hoshea</a:t>
            </a:r>
            <a:r>
              <a:rPr lang="en-US" sz="1200" i="1" baseline="0" dirty="0" smtClean="0"/>
              <a:t> </a:t>
            </a:r>
          </a:p>
          <a:p>
            <a:r>
              <a:rPr lang="en-US" sz="1200" baseline="0" dirty="0" smtClean="0"/>
              <a:t>BB. </a:t>
            </a:r>
            <a:r>
              <a:rPr lang="en-US" sz="1200" baseline="0" dirty="0" err="1" smtClean="0"/>
              <a:t>Jotham</a:t>
            </a:r>
            <a:r>
              <a:rPr lang="en-US" sz="1200" baseline="0" dirty="0" smtClean="0"/>
              <a:t> (15:32-38) </a:t>
            </a:r>
            <a:r>
              <a:rPr lang="en-US" sz="1200" i="1" baseline="0" dirty="0" smtClean="0"/>
              <a:t>16 years. Mother - </a:t>
            </a:r>
            <a:r>
              <a:rPr lang="en-US" sz="1200" i="1" baseline="0" dirty="0" err="1" smtClean="0"/>
              <a:t>Jerusha</a:t>
            </a:r>
            <a:r>
              <a:rPr lang="en-US" sz="1200" i="1" baseline="0" dirty="0" smtClean="0"/>
              <a:t>, daughter of </a:t>
            </a:r>
            <a:r>
              <a:rPr lang="en-US" sz="1200" i="1" baseline="0" dirty="0" err="1" smtClean="0"/>
              <a:t>Zadok</a:t>
            </a:r>
            <a:r>
              <a:rPr lang="en-US" sz="1200" i="1" baseline="0" dirty="0" smtClean="0"/>
              <a:t>.  Good like father, </a:t>
            </a:r>
            <a:r>
              <a:rPr lang="en-US" sz="1200" i="1" baseline="0" dirty="0" err="1" smtClean="0"/>
              <a:t>Uzziah</a:t>
            </a:r>
            <a:r>
              <a:rPr lang="en-US" sz="1200" i="1" baseline="0" dirty="0" smtClean="0"/>
              <a:t> - but high places remained.  Built upper gate of the House of the Lord</a:t>
            </a:r>
          </a:p>
          <a:p>
            <a:r>
              <a:rPr lang="en-US" sz="1200" i="1" baseline="0" dirty="0" smtClean="0"/>
              <a:t>Toward end of their reigns, Assyria conquered Levant, coastlands and Israel – </a:t>
            </a:r>
            <a:r>
              <a:rPr lang="en-US" sz="1200" i="1" baseline="0" dirty="0" err="1" smtClean="0"/>
              <a:t>Pekah</a:t>
            </a:r>
            <a:r>
              <a:rPr lang="en-US" sz="1200" i="1" baseline="0" dirty="0" smtClean="0"/>
              <a:t> became a vassal of Assyria</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00998-A805-4BC8-B258-58AC45CE16F1}" type="slidenum">
              <a:rPr lang="en-US"/>
              <a:pPr/>
              <a:t>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baseline="0" dirty="0" smtClean="0"/>
              <a:t>CC. </a:t>
            </a:r>
            <a:r>
              <a:rPr lang="en-US" sz="1200" baseline="0" dirty="0" err="1" smtClean="0"/>
              <a:t>Ahaz’s</a:t>
            </a:r>
            <a:r>
              <a:rPr lang="en-US" sz="1200" baseline="0" dirty="0" smtClean="0"/>
              <a:t> Reign in Judah (16)</a:t>
            </a:r>
            <a:r>
              <a:rPr lang="en-US" sz="1200" i="1" baseline="0" dirty="0" smtClean="0"/>
              <a:t> 16 years. Evil. Walked in ways of the kings of Israel - including having sons pass through the fire (</a:t>
            </a:r>
            <a:r>
              <a:rPr lang="en-US" sz="1200" i="1" baseline="0" dirty="0" err="1" smtClean="0"/>
              <a:t>Molech</a:t>
            </a:r>
            <a:r>
              <a:rPr lang="en-US" sz="1200" i="1" baseline="0" dirty="0" smtClean="0"/>
              <a:t> worship?). Besieged by </a:t>
            </a:r>
            <a:r>
              <a:rPr lang="en-US" sz="1200" i="1" baseline="0" dirty="0" err="1" smtClean="0"/>
              <a:t>Pekah</a:t>
            </a:r>
            <a:r>
              <a:rPr lang="en-US" sz="1200" i="1" baseline="0" dirty="0" smtClean="0"/>
              <a:t> and </a:t>
            </a:r>
            <a:r>
              <a:rPr lang="en-US" sz="1200" i="1" baseline="0" dirty="0" err="1" smtClean="0"/>
              <a:t>Rezin</a:t>
            </a:r>
            <a:r>
              <a:rPr lang="en-US" sz="1200" i="1" baseline="0" dirty="0" smtClean="0"/>
              <a:t> (Aram), he made himself a vassal of </a:t>
            </a:r>
            <a:r>
              <a:rPr lang="en-US" sz="1200" i="1" baseline="0" dirty="0" err="1" smtClean="0"/>
              <a:t>Tiglath-pileser</a:t>
            </a:r>
            <a:r>
              <a:rPr lang="en-US" sz="1200" i="1" baseline="0" dirty="0" smtClean="0"/>
              <a:t> who then captured Damascus, killed </a:t>
            </a:r>
            <a:r>
              <a:rPr lang="en-US" sz="1200" i="1" baseline="0" dirty="0" err="1" smtClean="0"/>
              <a:t>Rezin</a:t>
            </a:r>
            <a:r>
              <a:rPr lang="en-US" sz="1200" i="1" baseline="0" dirty="0" smtClean="0"/>
              <a:t> and deported the people. </a:t>
            </a:r>
            <a:r>
              <a:rPr lang="en-US" sz="1200" i="1" baseline="0" dirty="0" err="1" smtClean="0"/>
              <a:t>Ahaz</a:t>
            </a:r>
            <a:r>
              <a:rPr lang="en-US" sz="1200" i="1" baseline="0" dirty="0" smtClean="0"/>
              <a:t> visited </a:t>
            </a:r>
            <a:r>
              <a:rPr lang="en-US" sz="1200" i="1" baseline="0" dirty="0" err="1" smtClean="0"/>
              <a:t>Tiglath-pileser</a:t>
            </a:r>
            <a:r>
              <a:rPr lang="en-US" sz="1200" i="1" baseline="0" dirty="0" smtClean="0"/>
              <a:t> and make a copy of the </a:t>
            </a:r>
            <a:r>
              <a:rPr lang="en-US" sz="1200" i="1" baseline="0" dirty="0" err="1" smtClean="0"/>
              <a:t>atar</a:t>
            </a:r>
            <a:r>
              <a:rPr lang="en-US" sz="1200" i="1" baseline="0" dirty="0" smtClean="0"/>
              <a:t> at Damascus and installed it in Jerusalem, moving the brazen alter to the Lord to the side, removed the sides of the laver, and removed the oxen base of the bronze and set it on the paving. He also removed the covered way and outer entry in the house of the Lord “because of the king of Assyria.”  He was trying to both emulate and please the Assyrians.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00998-A805-4BC8-B258-58AC45CE16F1}" type="slidenum">
              <a:rPr lang="en-US"/>
              <a:pPr/>
              <a:t>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de-DE" sz="1200" baseline="0" dirty="0" smtClean="0"/>
              <a:t>DD. Hoshea’s Reign in Israel (17)</a:t>
            </a:r>
          </a:p>
          <a:p>
            <a:r>
              <a:rPr lang="en-US" sz="1200" baseline="0" dirty="0" smtClean="0"/>
              <a:t>1. </a:t>
            </a:r>
            <a:r>
              <a:rPr lang="en-US" sz="1200" baseline="0" dirty="0" err="1" smtClean="0"/>
              <a:t>Hoshea’s</a:t>
            </a:r>
            <a:r>
              <a:rPr lang="en-US" sz="1200" baseline="0" dirty="0" smtClean="0"/>
              <a:t> Reign (17:1-5) </a:t>
            </a:r>
            <a:r>
              <a:rPr lang="en-US" sz="1200" i="1" baseline="0" dirty="0" smtClean="0"/>
              <a:t> 9 years. Evil - “but not as the kings of Israel who were before him.” Became a vassal to </a:t>
            </a:r>
            <a:r>
              <a:rPr lang="en-US" sz="1200" i="1" baseline="0" dirty="0" err="1" smtClean="0"/>
              <a:t>Shalmaneser</a:t>
            </a:r>
            <a:r>
              <a:rPr lang="en-US" sz="1200" i="1" baseline="0" dirty="0" smtClean="0"/>
              <a:t> (Assyria), but then rebelled aligning himself with Egypt. Assyria invaded and besieged Samaria for 3 years.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3EE18EA-9300-4D58-831F-FC96FEFF19B1}" type="slidenum">
              <a:rPr lang="en-US">
                <a:latin typeface="Arial" charset="0"/>
                <a:cs typeface="Arial" charset="0"/>
              </a:rPr>
              <a:pPr/>
              <a:t>7</a:t>
            </a:fld>
            <a:endParaRPr lang="en-US">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latin typeface="Arial" charset="0"/>
                <a:cs typeface="Arial" charset="0"/>
              </a:rPr>
              <a:t>Peak of Assyrian Empire – would expand and contract – peak under </a:t>
            </a:r>
            <a:r>
              <a:rPr lang="en-US" dirty="0" err="1" smtClean="0">
                <a:latin typeface="Arial" charset="0"/>
                <a:cs typeface="Arial" charset="0"/>
              </a:rPr>
              <a:t>Asherbenapal</a:t>
            </a:r>
            <a:endParaRPr lang="en-US" dirty="0" smtClean="0">
              <a:latin typeface="Arial" charset="0"/>
              <a:cs typeface="Arial" charset="0"/>
            </a:endParaRPr>
          </a:p>
          <a:p>
            <a:pPr eaLnBrk="1" hangingPunct="1"/>
            <a:endParaRPr lang="en-US"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2E635DF-594B-4461-9A2D-8157CCCD5F01}" type="slidenum">
              <a:rPr lang="en-US">
                <a:latin typeface="Arial" charset="0"/>
                <a:cs typeface="Arial" charset="0"/>
              </a:rPr>
              <a:pPr/>
              <a:t>8</a:t>
            </a:fld>
            <a:endParaRPr lang="en-US">
              <a:latin typeface="Arial" charset="0"/>
              <a:cs typeface="Arial"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z="1200" baseline="0" dirty="0" smtClean="0"/>
              <a:t>3. Why Israel Fell (17:7-23)</a:t>
            </a:r>
            <a:r>
              <a:rPr lang="en-US" sz="1200" i="1" baseline="0" dirty="0" smtClean="0"/>
              <a:t> IDOLATRY * They feared and walked in the customs of the nations whom the  Lord had driven out before the sons of Israel (7-8). *They built high places and sacred pillars and </a:t>
            </a:r>
            <a:r>
              <a:rPr lang="en-US" sz="1200" i="1" baseline="0" dirty="0" err="1" smtClean="0"/>
              <a:t>Asherim</a:t>
            </a:r>
            <a:r>
              <a:rPr lang="en-US" sz="1200" i="1" baseline="0" dirty="0" smtClean="0"/>
              <a:t>. (9-11) * They served idols (12). *they would not listen to the prophets the Lord sent (12-14). *They forsook the Lord’s commands (15-16). *The made their children pass through the fire, practicing divination (17). *They introduced their evil to Judah (19-20). *They walked in the ways of Jeroboam. </a:t>
            </a:r>
            <a:endParaRPr lang="en-US"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3A40082-64AB-46D8-8609-C05A683E3B41}" type="slidenum">
              <a:rPr lang="en-US" smtClean="0"/>
              <a:pPr/>
              <a:t>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z="1200" kern="1200" baseline="0" dirty="0" smtClean="0">
                <a:solidFill>
                  <a:schemeClr val="tx1"/>
                </a:solidFill>
                <a:latin typeface="Arial" pitchFamily="34" charset="0"/>
                <a:ea typeface="+mn-ea"/>
                <a:cs typeface="Arial" pitchFamily="34" charset="0"/>
              </a:rPr>
              <a:t>“Hosea” means “salvation”  it is similar to Joshua. He was probably from the North in the area around Samaria.  He speaks as a native of the land.  He notes some of the smaller incidents in that land.  In 7:5 he notes the King of Israel as “our King.”</a:t>
            </a:r>
          </a:p>
          <a:p>
            <a:r>
              <a:rPr lang="en-US" sz="1200" baseline="0" dirty="0" smtClean="0"/>
              <a:t>Politically, the final demise of Israel in imminent (though Israel was currently in a resurgence of power under Jeroboam II). </a:t>
            </a:r>
          </a:p>
          <a:p>
            <a:r>
              <a:rPr lang="en-US" sz="1200" baseline="0" dirty="0" smtClean="0"/>
              <a:t>Spiritually, idolatry was rampant throughout the land.</a:t>
            </a:r>
          </a:p>
          <a:p>
            <a:endParaRPr lang="en-US" sz="1200" kern="1200" baseline="0" dirty="0" smtClean="0">
              <a:solidFill>
                <a:schemeClr val="tx1"/>
              </a:solidFill>
              <a:latin typeface="Arial" pitchFamily="34" charset="0"/>
              <a:ea typeface="+mn-ea"/>
              <a:cs typeface="Arial" pitchFamily="34" charset="0"/>
            </a:endParaRP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219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i="1">
          <a:solidFill>
            <a:schemeClr val="bg1"/>
          </a:solidFill>
          <a:latin typeface="+mj-lt"/>
          <a:ea typeface="+mj-ea"/>
          <a:cs typeface="+mj-cs"/>
        </a:defRPr>
      </a:lvl1pPr>
      <a:lvl2pPr algn="ctr" rtl="0" eaLnBrk="0" fontAlgn="base" hangingPunct="0">
        <a:spcBef>
          <a:spcPct val="0"/>
        </a:spcBef>
        <a:spcAft>
          <a:spcPct val="0"/>
        </a:spcAft>
        <a:defRPr sz="4400" i="1">
          <a:solidFill>
            <a:schemeClr val="bg1"/>
          </a:solidFill>
          <a:latin typeface="Arial" pitchFamily="34" charset="0"/>
          <a:cs typeface="Arial" pitchFamily="34" charset="0"/>
        </a:defRPr>
      </a:lvl2pPr>
      <a:lvl3pPr algn="ctr" rtl="0" eaLnBrk="0" fontAlgn="base" hangingPunct="0">
        <a:spcBef>
          <a:spcPct val="0"/>
        </a:spcBef>
        <a:spcAft>
          <a:spcPct val="0"/>
        </a:spcAft>
        <a:defRPr sz="4400" i="1">
          <a:solidFill>
            <a:schemeClr val="bg1"/>
          </a:solidFill>
          <a:latin typeface="Arial" pitchFamily="34" charset="0"/>
          <a:cs typeface="Arial" pitchFamily="34" charset="0"/>
        </a:defRPr>
      </a:lvl3pPr>
      <a:lvl4pPr algn="ctr" rtl="0" eaLnBrk="0" fontAlgn="base" hangingPunct="0">
        <a:spcBef>
          <a:spcPct val="0"/>
        </a:spcBef>
        <a:spcAft>
          <a:spcPct val="0"/>
        </a:spcAft>
        <a:defRPr sz="4400" i="1">
          <a:solidFill>
            <a:schemeClr val="bg1"/>
          </a:solidFill>
          <a:latin typeface="Arial" pitchFamily="34" charset="0"/>
          <a:cs typeface="Arial" pitchFamily="34" charset="0"/>
        </a:defRPr>
      </a:lvl4pPr>
      <a:lvl5pPr algn="ctr" rtl="0" eaLnBrk="0" fontAlgn="base" hangingPunct="0">
        <a:spcBef>
          <a:spcPct val="0"/>
        </a:spcBef>
        <a:spcAft>
          <a:spcPct val="0"/>
        </a:spcAft>
        <a:defRPr sz="4400" i="1">
          <a:solidFill>
            <a:schemeClr val="bg1"/>
          </a:solidFill>
          <a:latin typeface="Arial" pitchFamily="34" charset="0"/>
          <a:cs typeface="Arial" pitchFamily="34" charset="0"/>
        </a:defRPr>
      </a:lvl5pPr>
      <a:lvl6pPr marL="457200" algn="ctr" rtl="0" fontAlgn="base">
        <a:spcBef>
          <a:spcPct val="0"/>
        </a:spcBef>
        <a:spcAft>
          <a:spcPct val="0"/>
        </a:spcAft>
        <a:defRPr sz="4400" i="1">
          <a:solidFill>
            <a:schemeClr val="bg1"/>
          </a:solidFill>
          <a:latin typeface="Arial" pitchFamily="34" charset="0"/>
          <a:cs typeface="Arial" pitchFamily="34" charset="0"/>
        </a:defRPr>
      </a:lvl6pPr>
      <a:lvl7pPr marL="914400" algn="ctr" rtl="0" fontAlgn="base">
        <a:spcBef>
          <a:spcPct val="0"/>
        </a:spcBef>
        <a:spcAft>
          <a:spcPct val="0"/>
        </a:spcAft>
        <a:defRPr sz="4400" i="1">
          <a:solidFill>
            <a:schemeClr val="bg1"/>
          </a:solidFill>
          <a:latin typeface="Arial" pitchFamily="34" charset="0"/>
          <a:cs typeface="Arial" pitchFamily="34" charset="0"/>
        </a:defRPr>
      </a:lvl7pPr>
      <a:lvl8pPr marL="1371600" algn="ctr" rtl="0" fontAlgn="base">
        <a:spcBef>
          <a:spcPct val="0"/>
        </a:spcBef>
        <a:spcAft>
          <a:spcPct val="0"/>
        </a:spcAft>
        <a:defRPr sz="4400" i="1">
          <a:solidFill>
            <a:schemeClr val="bg1"/>
          </a:solidFill>
          <a:latin typeface="Arial" pitchFamily="34" charset="0"/>
          <a:cs typeface="Arial" pitchFamily="34" charset="0"/>
        </a:defRPr>
      </a:lvl8pPr>
      <a:lvl9pPr marL="1828800" algn="ctr" rtl="0" fontAlgn="base">
        <a:spcBef>
          <a:spcPct val="0"/>
        </a:spcBef>
        <a:spcAft>
          <a:spcPct val="0"/>
        </a:spcAft>
        <a:defRPr sz="4400" i="1">
          <a:solidFill>
            <a:schemeClr val="bg1"/>
          </a:solidFill>
          <a:latin typeface="Arial" pitchFamily="34" charset="0"/>
          <a:cs typeface="Arial" pitchFamily="34" charset="0"/>
        </a:defRPr>
      </a:lvl9pPr>
    </p:titleStyle>
    <p:bodyStyle>
      <a:lvl1pPr marL="176213" indent="-176213" algn="l" rtl="0" eaLnBrk="0" fontAlgn="base" hangingPunct="0">
        <a:spcBef>
          <a:spcPct val="20000"/>
        </a:spcBef>
        <a:spcAft>
          <a:spcPct val="0"/>
        </a:spcAft>
        <a:buChar char="•"/>
        <a:defRPr sz="4000">
          <a:solidFill>
            <a:schemeClr val="bg1"/>
          </a:solidFill>
          <a:latin typeface="+mn-lt"/>
          <a:ea typeface="+mn-ea"/>
          <a:cs typeface="+mn-cs"/>
        </a:defRPr>
      </a:lvl1pPr>
      <a:lvl2pPr marL="457200" indent="-166688" algn="l" rtl="0" eaLnBrk="0" fontAlgn="base" hangingPunct="0">
        <a:spcBef>
          <a:spcPct val="20000"/>
        </a:spcBef>
        <a:spcAft>
          <a:spcPct val="0"/>
        </a:spcAft>
        <a:buSzPct val="85000"/>
        <a:buFont typeface="Wingdings" pitchFamily="2" charset="2"/>
        <a:buChar char="Ø"/>
        <a:defRPr sz="4000">
          <a:solidFill>
            <a:schemeClr val="bg1"/>
          </a:solidFill>
          <a:latin typeface="+mn-lt"/>
          <a:cs typeface="+mn-cs"/>
        </a:defRPr>
      </a:lvl2pPr>
      <a:lvl3pPr marL="735013" indent="-163513" algn="l" rtl="0" eaLnBrk="0" fontAlgn="base" hangingPunct="0">
        <a:spcBef>
          <a:spcPct val="20000"/>
        </a:spcBef>
        <a:spcAft>
          <a:spcPct val="0"/>
        </a:spcAft>
        <a:buChar char="•"/>
        <a:defRPr sz="3600">
          <a:solidFill>
            <a:schemeClr val="bg1"/>
          </a:solidFill>
          <a:latin typeface="+mn-lt"/>
          <a:cs typeface="+mn-cs"/>
        </a:defRPr>
      </a:lvl3pPr>
      <a:lvl4pPr marL="1025525" indent="-176213" algn="l" rtl="0" eaLnBrk="0" fontAlgn="base" hangingPunct="0">
        <a:spcBef>
          <a:spcPct val="20000"/>
        </a:spcBef>
        <a:spcAft>
          <a:spcPct val="0"/>
        </a:spcAft>
        <a:buSzPct val="80000"/>
        <a:buFont typeface="Wingdings" pitchFamily="2" charset="2"/>
        <a:buChar char="ü"/>
        <a:defRPr sz="3600">
          <a:solidFill>
            <a:schemeClr val="bg1"/>
          </a:solidFill>
          <a:latin typeface="+mn-lt"/>
          <a:cs typeface="+mn-cs"/>
        </a:defRPr>
      </a:lvl4pPr>
      <a:lvl5pPr marL="1254125" indent="-114300" algn="l" rtl="0" eaLnBrk="0" fontAlgn="base" hangingPunct="0">
        <a:spcBef>
          <a:spcPct val="20000"/>
        </a:spcBef>
        <a:spcAft>
          <a:spcPct val="0"/>
        </a:spcAft>
        <a:buSzPct val="65000"/>
        <a:buFont typeface="Wingdings" pitchFamily="2" charset="2"/>
        <a:buChar char="v"/>
        <a:defRPr sz="3600">
          <a:solidFill>
            <a:schemeClr val="bg1"/>
          </a:solidFill>
          <a:latin typeface="+mn-lt"/>
          <a:cs typeface="+mn-cs"/>
        </a:defRPr>
      </a:lvl5pPr>
      <a:lvl6pPr marL="17113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6pPr>
      <a:lvl7pPr marL="21685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7pPr>
      <a:lvl8pPr marL="26257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8pPr>
      <a:lvl9pPr marL="3082925" indent="-114300" algn="l" rtl="0" fontAlgn="base">
        <a:spcBef>
          <a:spcPct val="20000"/>
        </a:spcBef>
        <a:spcAft>
          <a:spcPct val="0"/>
        </a:spcAft>
        <a:buSzPct val="65000"/>
        <a:buFont typeface="Wingdings" pitchFamily="2" charset="2"/>
        <a:buChar char="v"/>
        <a:defRPr sz="3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ctrTitle" idx="4294967295"/>
          </p:nvPr>
        </p:nvSpPr>
        <p:spPr>
          <a:xfrm>
            <a:off x="0" y="0"/>
            <a:ext cx="9144000" cy="2492375"/>
          </a:xfrm>
        </p:spPr>
        <p:txBody>
          <a:bodyPr lIns="0" tIns="0" rIns="0" bIns="0">
            <a:spAutoFit/>
          </a:bodyPr>
          <a:lstStyle/>
          <a:p>
            <a:pPr defTabSz="381000" eaLnBrk="1" hangingPunct="1"/>
            <a:r>
              <a:rPr lang="en-US" sz="7200" b="1" smtClean="0">
                <a:solidFill>
                  <a:srgbClr val="A0D0FF"/>
                </a:solidFill>
                <a:latin typeface="Times New Roman" pitchFamily="18" charset="0"/>
                <a:cs typeface="Times New Roman" pitchFamily="18" charset="0"/>
              </a:rPr>
              <a:t>Grace Bible Church</a:t>
            </a:r>
            <a:r>
              <a:rPr lang="en-US" sz="7200" b="1" i="0" smtClean="0">
                <a:solidFill>
                  <a:srgbClr val="A0D0FF"/>
                </a:solidFill>
                <a:latin typeface="Times New Roman" pitchFamily="18" charset="0"/>
                <a:cs typeface="Times New Roman" pitchFamily="18" charset="0"/>
              </a:rPr>
              <a:t/>
            </a:r>
            <a:br>
              <a:rPr lang="en-US" sz="7200" b="1" i="0" smtClean="0">
                <a:solidFill>
                  <a:srgbClr val="A0D0FF"/>
                </a:solidFill>
                <a:latin typeface="Times New Roman" pitchFamily="18" charset="0"/>
                <a:cs typeface="Times New Roman" pitchFamily="18" charset="0"/>
              </a:rPr>
            </a:br>
            <a:r>
              <a:rPr lang="en-US" sz="5400" b="1" i="0" smtClean="0">
                <a:solidFill>
                  <a:srgbClr val="A0D0FF"/>
                </a:solidFill>
                <a:latin typeface="Times New Roman" pitchFamily="18" charset="0"/>
                <a:cs typeface="Times New Roman" pitchFamily="18" charset="0"/>
              </a:rPr>
              <a:t> </a:t>
            </a:r>
            <a:r>
              <a:rPr lang="en-US" sz="3600" b="1" smtClean="0">
                <a:solidFill>
                  <a:srgbClr val="FFFF90"/>
                </a:solidFill>
                <a:latin typeface="Times New Roman" pitchFamily="18" charset="0"/>
                <a:cs typeface="Times New Roman" pitchFamily="18" charset="0"/>
              </a:rPr>
              <a:t>Glorifying God by Making Disciples </a:t>
            </a:r>
            <a:br>
              <a:rPr lang="en-US" sz="3600" b="1" smtClean="0">
                <a:solidFill>
                  <a:srgbClr val="FFFF90"/>
                </a:solidFill>
                <a:latin typeface="Times New Roman" pitchFamily="18" charset="0"/>
                <a:cs typeface="Times New Roman" pitchFamily="18" charset="0"/>
              </a:rPr>
            </a:br>
            <a:r>
              <a:rPr lang="en-US" sz="3600" b="1" smtClean="0">
                <a:solidFill>
                  <a:srgbClr val="FFFF90"/>
                </a:solidFill>
                <a:latin typeface="Times New Roman" pitchFamily="18" charset="0"/>
                <a:cs typeface="Times New Roman" pitchFamily="18" charset="0"/>
              </a:rPr>
              <a:t>of Jesus Christ</a:t>
            </a:r>
          </a:p>
        </p:txBody>
      </p:sp>
      <p:sp>
        <p:nvSpPr>
          <p:cNvPr id="2051" name="TextBox 2"/>
          <p:cNvSpPr txBox="1">
            <a:spLocks noChangeArrowheads="1"/>
          </p:cNvSpPr>
          <p:nvPr/>
        </p:nvSpPr>
        <p:spPr bwMode="auto">
          <a:xfrm>
            <a:off x="0" y="2895600"/>
            <a:ext cx="9144000" cy="1200150"/>
          </a:xfrm>
          <a:prstGeom prst="rect">
            <a:avLst/>
          </a:prstGeom>
          <a:noFill/>
          <a:ln w="9525">
            <a:noFill/>
            <a:miter lim="800000"/>
            <a:headEnd/>
            <a:tailEnd/>
          </a:ln>
        </p:spPr>
        <p:txBody>
          <a:bodyPr>
            <a:spAutoFit/>
          </a:bodyPr>
          <a:lstStyle/>
          <a:p>
            <a:r>
              <a:rPr lang="en-US" sz="3600" b="1">
                <a:solidFill>
                  <a:schemeClr val="bg1"/>
                </a:solidFill>
                <a:latin typeface="Arial Narrow" pitchFamily="34" charset="0"/>
              </a:rPr>
              <a:t>For PDF class notes, go to</a:t>
            </a:r>
          </a:p>
          <a:p>
            <a:r>
              <a:rPr lang="en-US" sz="3600" b="1">
                <a:solidFill>
                  <a:schemeClr val="bg1"/>
                </a:solidFill>
                <a:latin typeface="Arial Narrow" pitchFamily="34" charset="0"/>
              </a:rPr>
              <a:t>https://gracebibleny.org/old-testament-survey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The Book of Hosea</a:t>
            </a:r>
            <a:endParaRPr lang="en-US" sz="3600" b="1" dirty="0" smtClean="0">
              <a:solidFill>
                <a:srgbClr val="FFFF99"/>
              </a:solidFill>
              <a:latin typeface="Arial Narrow" pitchFamily="34" charset="0"/>
            </a:endParaRPr>
          </a:p>
        </p:txBody>
      </p:sp>
      <p:sp>
        <p:nvSpPr>
          <p:cNvPr id="51203" name="Rectangle 3"/>
          <p:cNvSpPr>
            <a:spLocks noGrp="1" noChangeArrowheads="1"/>
          </p:cNvSpPr>
          <p:nvPr>
            <p:ph type="body" idx="4294967295"/>
          </p:nvPr>
        </p:nvSpPr>
        <p:spPr>
          <a:xfrm>
            <a:off x="0" y="838200"/>
            <a:ext cx="9144000" cy="6019800"/>
          </a:xfrm>
          <a:noFill/>
        </p:spPr>
        <p:txBody>
          <a:bodyPr/>
          <a:lstStyle/>
          <a:p>
            <a:pPr marL="403225" indent="-403225" eaLnBrk="1" hangingPunct="1"/>
            <a:r>
              <a:rPr lang="en-US" sz="3600" b="1" dirty="0" smtClean="0">
                <a:solidFill>
                  <a:srgbClr val="FFFF66"/>
                </a:solidFill>
                <a:latin typeface="Arial Narrow" pitchFamily="34" charset="0"/>
              </a:rPr>
              <a:t>Outline</a:t>
            </a:r>
            <a:r>
              <a:rPr lang="en-US" sz="3600" b="1" dirty="0" smtClean="0">
                <a:solidFill>
                  <a:srgbClr val="FFFFFF"/>
                </a:solidFill>
                <a:latin typeface="Arial Narrow" pitchFamily="34" charset="0"/>
              </a:rPr>
              <a:t>:</a:t>
            </a:r>
          </a:p>
          <a:p>
            <a:pPr marL="690563" lvl="1" indent="-287338" eaLnBrk="1" hangingPunct="1">
              <a:buNone/>
            </a:pPr>
            <a:r>
              <a:rPr lang="en-US" sz="3600" b="1" dirty="0" smtClean="0">
                <a:solidFill>
                  <a:srgbClr val="FFFFFF"/>
                </a:solidFill>
                <a:latin typeface="Arial Narrow" pitchFamily="34" charset="0"/>
              </a:rPr>
              <a:t> I</a:t>
            </a:r>
            <a:r>
              <a:rPr lang="en-US" sz="3600" b="1" dirty="0" smtClean="0">
                <a:solidFill>
                  <a:srgbClr val="FFFFFF"/>
                </a:solidFill>
                <a:latin typeface="Arial Narrow" pitchFamily="34" charset="0"/>
              </a:rPr>
              <a:t>. Adulterous wife (</a:t>
            </a:r>
            <a:r>
              <a:rPr lang="en-US" sz="3600" b="1" dirty="0" err="1" smtClean="0">
                <a:solidFill>
                  <a:srgbClr val="FFFFFF"/>
                </a:solidFill>
                <a:latin typeface="Arial Narrow" pitchFamily="34" charset="0"/>
              </a:rPr>
              <a:t>Gomer</a:t>
            </a:r>
            <a:r>
              <a:rPr lang="en-US" sz="3600" b="1" dirty="0" smtClean="0">
                <a:solidFill>
                  <a:srgbClr val="FFFFFF"/>
                </a:solidFill>
                <a:latin typeface="Arial Narrow" pitchFamily="34" charset="0"/>
              </a:rPr>
              <a:t>) &amp; faithful husband (Hosea) 1-3</a:t>
            </a:r>
          </a:p>
          <a:p>
            <a:pPr marL="690563" lvl="1" indent="-287338" eaLnBrk="1" hangingPunct="1">
              <a:buNone/>
            </a:pPr>
            <a:r>
              <a:rPr lang="en-US" sz="3600" b="1" dirty="0" smtClean="0">
                <a:solidFill>
                  <a:srgbClr val="FFFFFF"/>
                </a:solidFill>
                <a:latin typeface="Arial Narrow" pitchFamily="34" charset="0"/>
              </a:rPr>
              <a:t> II</a:t>
            </a:r>
            <a:r>
              <a:rPr lang="en-US" sz="3600" b="1" dirty="0" smtClean="0">
                <a:solidFill>
                  <a:srgbClr val="FFFFFF"/>
                </a:solidFill>
                <a:latin typeface="Arial Narrow" pitchFamily="34" charset="0"/>
              </a:rPr>
              <a:t>. Adulterous Israel &amp; faithful LORD. </a:t>
            </a:r>
            <a:r>
              <a:rPr lang="en-US" sz="3600" b="1" dirty="0" smtClean="0">
                <a:solidFill>
                  <a:srgbClr val="FFFFFF"/>
                </a:solidFill>
                <a:latin typeface="Arial Narrow" pitchFamily="34" charset="0"/>
              </a:rPr>
              <a:t>4-14</a:t>
            </a:r>
          </a:p>
          <a:p>
            <a:r>
              <a:rPr lang="en-US" sz="3600" b="1" baseline="0" dirty="0" smtClean="0">
                <a:solidFill>
                  <a:srgbClr val="FFFF66"/>
                </a:solidFill>
                <a:latin typeface="Arial Narrow" pitchFamily="34" charset="0"/>
              </a:rPr>
              <a:t>Key Chapters &amp; Verses</a:t>
            </a:r>
          </a:p>
          <a:p>
            <a:pPr marL="744538" lvl="1" indent="-341313"/>
            <a:r>
              <a:rPr lang="en-US" sz="3200" baseline="0" dirty="0" smtClean="0">
                <a:latin typeface="Arial Narrow" pitchFamily="34" charset="0"/>
              </a:rPr>
              <a:t>6:6  Loyalty vs. sacrifice</a:t>
            </a:r>
          </a:p>
          <a:p>
            <a:pPr marL="744538" lvl="1" indent="-341313"/>
            <a:r>
              <a:rPr lang="en-US" sz="3200" baseline="0" dirty="0" smtClean="0">
                <a:latin typeface="Arial Narrow" pitchFamily="34" charset="0"/>
              </a:rPr>
              <a:t>11-14 Restoration of Israel to God</a:t>
            </a:r>
          </a:p>
          <a:p>
            <a:pPr marL="744538" lvl="1" indent="-341313"/>
            <a:r>
              <a:rPr lang="en-US" sz="3200" baseline="0" dirty="0" smtClean="0">
                <a:latin typeface="Arial Narrow" pitchFamily="34" charset="0"/>
              </a:rPr>
              <a:t>11:1  Out of Egypt God called His Son whom He loved. (cf. Matt. 2:15)</a:t>
            </a:r>
          </a:p>
          <a:p>
            <a:pPr marL="744538" lvl="1" indent="-341313"/>
            <a:r>
              <a:rPr lang="en-US" sz="3200" baseline="0" dirty="0" smtClean="0">
                <a:latin typeface="Arial Narrow" pitchFamily="34" charset="0"/>
              </a:rPr>
              <a:t>4:6  Israel rejected as a priest; they forgot the law</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dissolve">
                                      <p:cBhvr>
                                        <p:cTn id="11" dur="500"/>
                                        <p:tgtEl>
                                          <p:spTgt spid="51203">
                                            <p:txEl>
                                              <p:pRg st="0" end="0"/>
                                            </p:txEl>
                                          </p:spTgt>
                                        </p:tgtEl>
                                      </p:cBhvr>
                                    </p:animEffec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dissolve">
                                      <p:cBhvr>
                                        <p:cTn id="15" dur="500"/>
                                        <p:tgtEl>
                                          <p:spTgt spid="51203">
                                            <p:txEl>
                                              <p:pRg st="1" end="1"/>
                                            </p:txEl>
                                          </p:spTgt>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Effect transition="in" filter="dissolve">
                                      <p:cBhvr>
                                        <p:cTn id="19" dur="500"/>
                                        <p:tgtEl>
                                          <p:spTgt spid="5120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1203">
                                            <p:txEl>
                                              <p:pRg st="3" end="3"/>
                                            </p:txEl>
                                          </p:spTgt>
                                        </p:tgtEl>
                                        <p:attrNameLst>
                                          <p:attrName>style.visibility</p:attrName>
                                        </p:attrNameLst>
                                      </p:cBhvr>
                                      <p:to>
                                        <p:strVal val="visible"/>
                                      </p:to>
                                    </p:set>
                                    <p:animEffect transition="in" filter="dissolve">
                                      <p:cBhvr>
                                        <p:cTn id="24" dur="500"/>
                                        <p:tgtEl>
                                          <p:spTgt spid="51203">
                                            <p:txEl>
                                              <p:pRg st="3" end="3"/>
                                            </p:txEl>
                                          </p:spTgt>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51203">
                                            <p:txEl>
                                              <p:pRg st="4" end="4"/>
                                            </p:txEl>
                                          </p:spTgt>
                                        </p:tgtEl>
                                        <p:attrNameLst>
                                          <p:attrName>style.visibility</p:attrName>
                                        </p:attrNameLst>
                                      </p:cBhvr>
                                      <p:to>
                                        <p:strVal val="visible"/>
                                      </p:to>
                                    </p:set>
                                    <p:animEffect transition="in" filter="dissolve">
                                      <p:cBhvr>
                                        <p:cTn id="28" dur="500"/>
                                        <p:tgtEl>
                                          <p:spTgt spid="51203">
                                            <p:txEl>
                                              <p:pRg st="4" end="4"/>
                                            </p:txEl>
                                          </p:spTgt>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51203">
                                            <p:txEl>
                                              <p:pRg st="5" end="5"/>
                                            </p:txEl>
                                          </p:spTgt>
                                        </p:tgtEl>
                                        <p:attrNameLst>
                                          <p:attrName>style.visibility</p:attrName>
                                        </p:attrNameLst>
                                      </p:cBhvr>
                                      <p:to>
                                        <p:strVal val="visible"/>
                                      </p:to>
                                    </p:set>
                                    <p:animEffect transition="in" filter="dissolve">
                                      <p:cBhvr>
                                        <p:cTn id="32" dur="500"/>
                                        <p:tgtEl>
                                          <p:spTgt spid="51203">
                                            <p:txEl>
                                              <p:pRg st="5" end="5"/>
                                            </p:txEl>
                                          </p:spTgt>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51203">
                                            <p:txEl>
                                              <p:pRg st="6" end="6"/>
                                            </p:txEl>
                                          </p:spTgt>
                                        </p:tgtEl>
                                        <p:attrNameLst>
                                          <p:attrName>style.visibility</p:attrName>
                                        </p:attrNameLst>
                                      </p:cBhvr>
                                      <p:to>
                                        <p:strVal val="visible"/>
                                      </p:to>
                                    </p:set>
                                    <p:animEffect transition="in" filter="dissolve">
                                      <p:cBhvr>
                                        <p:cTn id="36" dur="500"/>
                                        <p:tgtEl>
                                          <p:spTgt spid="51203">
                                            <p:txEl>
                                              <p:pRg st="6" end="6"/>
                                            </p:txEl>
                                          </p:spTgt>
                                        </p:tgtEl>
                                      </p:cBhvr>
                                    </p:animEffect>
                                  </p:childTnLst>
                                </p:cTn>
                              </p:par>
                            </p:childTnLst>
                          </p:cTn>
                        </p:par>
                        <p:par>
                          <p:cTn id="37" fill="hold">
                            <p:stCondLst>
                              <p:cond delay="2000"/>
                            </p:stCondLst>
                            <p:childTnLst>
                              <p:par>
                                <p:cTn id="38" presetID="9" presetClass="entr" presetSubtype="0" fill="hold" grpId="0" nodeType="afterEffect">
                                  <p:stCondLst>
                                    <p:cond delay="0"/>
                                  </p:stCondLst>
                                  <p:childTnLst>
                                    <p:set>
                                      <p:cBhvr>
                                        <p:cTn id="39" dur="1" fill="hold">
                                          <p:stCondLst>
                                            <p:cond delay="0"/>
                                          </p:stCondLst>
                                        </p:cTn>
                                        <p:tgtEl>
                                          <p:spTgt spid="51203">
                                            <p:txEl>
                                              <p:pRg st="7" end="7"/>
                                            </p:txEl>
                                          </p:spTgt>
                                        </p:tgtEl>
                                        <p:attrNameLst>
                                          <p:attrName>style.visibility</p:attrName>
                                        </p:attrNameLst>
                                      </p:cBhvr>
                                      <p:to>
                                        <p:strVal val="visible"/>
                                      </p:to>
                                    </p:set>
                                    <p:animEffect transition="in" filter="dissolve">
                                      <p:cBhvr>
                                        <p:cTn id="40"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0" y="0"/>
            <a:ext cx="9144000" cy="553998"/>
          </a:xfrm>
          <a:noFill/>
        </p:spPr>
        <p:txBody>
          <a:bodyPr lIns="0" tIns="0" rIns="0" bIns="0">
            <a:spAutoFit/>
          </a:bodyPr>
          <a:lstStyle/>
          <a:p>
            <a:pPr defTabSz="381000" eaLnBrk="1" hangingPunct="1"/>
            <a:r>
              <a:rPr lang="en-US" sz="3600" b="1" u="sng" dirty="0" smtClean="0">
                <a:solidFill>
                  <a:srgbClr val="A0D0FF"/>
                </a:solidFill>
                <a:latin typeface="Arial Narrow" pitchFamily="34" charset="0"/>
              </a:rPr>
              <a:t>THE BOOK OF HOSEA</a:t>
            </a:r>
            <a:endParaRPr lang="en-US" sz="3600" b="1" dirty="0" smtClean="0">
              <a:solidFill>
                <a:srgbClr val="FFFF99"/>
              </a:solidFill>
              <a:latin typeface="Arial Narrow" pitchFamily="34" charset="0"/>
            </a:endParaRPr>
          </a:p>
        </p:txBody>
      </p:sp>
      <p:sp>
        <p:nvSpPr>
          <p:cNvPr id="52227" name="Rectangle 3"/>
          <p:cNvSpPr>
            <a:spLocks noGrp="1" noChangeArrowheads="1"/>
          </p:cNvSpPr>
          <p:nvPr>
            <p:ph type="body" idx="4294967295"/>
          </p:nvPr>
        </p:nvSpPr>
        <p:spPr>
          <a:xfrm>
            <a:off x="0" y="609600"/>
            <a:ext cx="9144000" cy="6248400"/>
          </a:xfrm>
          <a:noFill/>
        </p:spPr>
        <p:txBody>
          <a:bodyPr/>
          <a:lstStyle/>
          <a:p>
            <a:pPr marL="233363" indent="-179388">
              <a:buNone/>
            </a:pPr>
            <a:r>
              <a:rPr lang="en-US" sz="3600" b="1" baseline="0" dirty="0" smtClean="0">
                <a:latin typeface="Arial Narrow" pitchFamily="34" charset="0"/>
              </a:rPr>
              <a:t>I.  The Adulterous Wife &amp; Faithful Husband	1-3</a:t>
            </a:r>
          </a:p>
          <a:p>
            <a:pPr marL="514350" lvl="1" indent="-179388">
              <a:buNone/>
            </a:pPr>
            <a:r>
              <a:rPr lang="en-US" sz="3600" b="1" baseline="0" dirty="0" smtClean="0">
                <a:latin typeface="Arial Narrow" pitchFamily="34" charset="0"/>
              </a:rPr>
              <a:t>A. Introduction	1:1</a:t>
            </a:r>
          </a:p>
          <a:p>
            <a:pPr marL="514350" lvl="1" indent="-179388">
              <a:buNone/>
            </a:pPr>
            <a:r>
              <a:rPr lang="en-US" sz="3600" b="1" baseline="0" dirty="0" smtClean="0">
                <a:latin typeface="Arial Narrow" pitchFamily="34" charset="0"/>
              </a:rPr>
              <a:t>B. Prophetic Marriage of Hosea to </a:t>
            </a:r>
            <a:r>
              <a:rPr lang="en-US" sz="3600" b="1" baseline="0" dirty="0" err="1" smtClean="0">
                <a:latin typeface="Arial Narrow" pitchFamily="34" charset="0"/>
              </a:rPr>
              <a:t>Gomer</a:t>
            </a:r>
            <a:r>
              <a:rPr lang="en-US" sz="3600" b="1" baseline="0" dirty="0" smtClean="0">
                <a:latin typeface="Arial Narrow" pitchFamily="34" charset="0"/>
              </a:rPr>
              <a:t> </a:t>
            </a:r>
            <a:r>
              <a:rPr lang="en-US" sz="3200" b="1" baseline="0" dirty="0" smtClean="0">
                <a:latin typeface="Arial Narrow" pitchFamily="34" charset="0"/>
              </a:rPr>
              <a:t>1:2-2:1</a:t>
            </a:r>
            <a:endParaRPr lang="en-US" sz="3600" b="1" baseline="0" dirty="0" smtClean="0">
              <a:latin typeface="Arial Narrow" pitchFamily="34" charset="0"/>
            </a:endParaRPr>
          </a:p>
          <a:p>
            <a:pPr marL="792163" lvl="2" indent="-179388"/>
            <a:r>
              <a:rPr lang="en-US" sz="3200" b="1" baseline="0" dirty="0" smtClean="0">
                <a:latin typeface="Arial Narrow" pitchFamily="34" charset="0"/>
              </a:rPr>
              <a:t>Hosea’s Marriage to </a:t>
            </a:r>
            <a:r>
              <a:rPr lang="en-US" sz="3200" b="1" baseline="0" dirty="0" err="1" smtClean="0">
                <a:latin typeface="Arial Narrow" pitchFamily="34" charset="0"/>
              </a:rPr>
              <a:t>Gomer</a:t>
            </a:r>
            <a:r>
              <a:rPr lang="en-US" sz="3200" b="1" baseline="0" dirty="0" smtClean="0">
                <a:latin typeface="Arial Narrow" pitchFamily="34" charset="0"/>
              </a:rPr>
              <a:t>	1:2</a:t>
            </a:r>
          </a:p>
          <a:p>
            <a:pPr marL="792163" lvl="2" indent="-179388"/>
            <a:r>
              <a:rPr lang="en-US" sz="3200" b="1" baseline="0" dirty="0" smtClean="0">
                <a:latin typeface="Arial Narrow" pitchFamily="34" charset="0"/>
              </a:rPr>
              <a:t>The Children of Hosea &amp; </a:t>
            </a:r>
            <a:r>
              <a:rPr lang="en-US" sz="3200" b="1" baseline="0" dirty="0" err="1" smtClean="0">
                <a:latin typeface="Arial Narrow" pitchFamily="34" charset="0"/>
              </a:rPr>
              <a:t>Gomer</a:t>
            </a:r>
            <a:r>
              <a:rPr lang="en-US" sz="3200" b="1" baseline="0" dirty="0" smtClean="0">
                <a:latin typeface="Arial Narrow" pitchFamily="34" charset="0"/>
              </a:rPr>
              <a:t>	1:3-9</a:t>
            </a:r>
          </a:p>
          <a:p>
            <a:pPr marL="792163" lvl="2" indent="-179388"/>
            <a:r>
              <a:rPr lang="en-US" sz="3200" b="1" baseline="0" dirty="0" smtClean="0">
                <a:latin typeface="Arial Narrow" pitchFamily="34" charset="0"/>
              </a:rPr>
              <a:t>The  Application of Future Restoration	1:10-2:1</a:t>
            </a:r>
            <a:endParaRPr lang="en-US" sz="3200" b="1" dirty="0" smtClean="0">
              <a:solidFill>
                <a:srgbClr val="FFFFFF"/>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par>
                          <p:cTn id="7" fill="hold">
                            <p:stCondLst>
                              <p:cond delay="0"/>
                            </p:stCondLst>
                            <p:childTnLst>
                              <p:par>
                                <p:cTn id="8" presetID="3" presetClass="entr" presetSubtype="5" fill="hold" grpId="0" nodeType="afterEffect">
                                  <p:stCondLst>
                                    <p:cond delay="0"/>
                                  </p:stCondLst>
                                  <p:childTnLst>
                                    <p:set>
                                      <p:cBhvr>
                                        <p:cTn id="9" dur="1" fill="hold">
                                          <p:stCondLst>
                                            <p:cond delay="0"/>
                                          </p:stCondLst>
                                        </p:cTn>
                                        <p:tgtEl>
                                          <p:spTgt spid="52227">
                                            <p:txEl>
                                              <p:pRg st="0" end="0"/>
                                            </p:txEl>
                                          </p:spTgt>
                                        </p:tgtEl>
                                        <p:attrNameLst>
                                          <p:attrName>style.visibility</p:attrName>
                                        </p:attrNameLst>
                                      </p:cBhvr>
                                      <p:to>
                                        <p:strVal val="visible"/>
                                      </p:to>
                                    </p:set>
                                    <p:animEffect transition="in" filter="blinds(vertical)">
                                      <p:cBhvr>
                                        <p:cTn id="10" dur="500"/>
                                        <p:tgtEl>
                                          <p:spTgt spid="522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52227">
                                            <p:txEl>
                                              <p:pRg st="1" end="1"/>
                                            </p:txEl>
                                          </p:spTgt>
                                        </p:tgtEl>
                                        <p:attrNameLst>
                                          <p:attrName>style.visibility</p:attrName>
                                        </p:attrNameLst>
                                      </p:cBhvr>
                                      <p:to>
                                        <p:strVal val="visible"/>
                                      </p:to>
                                    </p:set>
                                    <p:animEffect transition="in" filter="blinds(vertical)">
                                      <p:cBhvr>
                                        <p:cTn id="15" dur="500"/>
                                        <p:tgtEl>
                                          <p:spTgt spid="522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52227">
                                            <p:txEl>
                                              <p:pRg st="2" end="2"/>
                                            </p:txEl>
                                          </p:spTgt>
                                        </p:tgtEl>
                                        <p:attrNameLst>
                                          <p:attrName>style.visibility</p:attrName>
                                        </p:attrNameLst>
                                      </p:cBhvr>
                                      <p:to>
                                        <p:strVal val="visible"/>
                                      </p:to>
                                    </p:set>
                                    <p:animEffect transition="in" filter="blinds(vertical)">
                                      <p:cBhvr>
                                        <p:cTn id="20" dur="500"/>
                                        <p:tgtEl>
                                          <p:spTgt spid="52227">
                                            <p:txEl>
                                              <p:pRg st="2" end="2"/>
                                            </p:txEl>
                                          </p:spTgt>
                                        </p:tgtEl>
                                      </p:cBhvr>
                                    </p:animEffect>
                                  </p:childTnLst>
                                </p:cTn>
                              </p:par>
                            </p:childTnLst>
                          </p:cTn>
                        </p:par>
                        <p:par>
                          <p:cTn id="21" fill="hold">
                            <p:stCondLst>
                              <p:cond delay="500"/>
                            </p:stCondLst>
                            <p:childTnLst>
                              <p:par>
                                <p:cTn id="22" presetID="3" presetClass="entr" presetSubtype="5" fill="hold" grpId="0" nodeType="afterEffect">
                                  <p:stCondLst>
                                    <p:cond delay="0"/>
                                  </p:stCondLst>
                                  <p:childTnLst>
                                    <p:set>
                                      <p:cBhvr>
                                        <p:cTn id="23" dur="1" fill="hold">
                                          <p:stCondLst>
                                            <p:cond delay="0"/>
                                          </p:stCondLst>
                                        </p:cTn>
                                        <p:tgtEl>
                                          <p:spTgt spid="52227">
                                            <p:txEl>
                                              <p:pRg st="3" end="3"/>
                                            </p:txEl>
                                          </p:spTgt>
                                        </p:tgtEl>
                                        <p:attrNameLst>
                                          <p:attrName>style.visibility</p:attrName>
                                        </p:attrNameLst>
                                      </p:cBhvr>
                                      <p:to>
                                        <p:strVal val="visible"/>
                                      </p:to>
                                    </p:set>
                                    <p:animEffect transition="in" filter="blinds(vertical)">
                                      <p:cBhvr>
                                        <p:cTn id="24" dur="500"/>
                                        <p:tgtEl>
                                          <p:spTgt spid="5222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52227">
                                            <p:txEl>
                                              <p:pRg st="4" end="4"/>
                                            </p:txEl>
                                          </p:spTgt>
                                        </p:tgtEl>
                                        <p:attrNameLst>
                                          <p:attrName>style.visibility</p:attrName>
                                        </p:attrNameLst>
                                      </p:cBhvr>
                                      <p:to>
                                        <p:strVal val="visible"/>
                                      </p:to>
                                    </p:set>
                                    <p:animEffect transition="in" filter="blinds(vertical)">
                                      <p:cBhvr>
                                        <p:cTn id="29" dur="500"/>
                                        <p:tgtEl>
                                          <p:spTgt spid="5222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grpId="0" nodeType="clickEffect">
                                  <p:stCondLst>
                                    <p:cond delay="0"/>
                                  </p:stCondLst>
                                  <p:childTnLst>
                                    <p:set>
                                      <p:cBhvr>
                                        <p:cTn id="33" dur="1" fill="hold">
                                          <p:stCondLst>
                                            <p:cond delay="0"/>
                                          </p:stCondLst>
                                        </p:cTn>
                                        <p:tgtEl>
                                          <p:spTgt spid="52227">
                                            <p:txEl>
                                              <p:pRg st="5" end="5"/>
                                            </p:txEl>
                                          </p:spTgt>
                                        </p:tgtEl>
                                        <p:attrNameLst>
                                          <p:attrName>style.visibility</p:attrName>
                                        </p:attrNameLst>
                                      </p:cBhvr>
                                      <p:to>
                                        <p:strVal val="visible"/>
                                      </p:to>
                                    </p:set>
                                    <p:animEffect transition="in" filter="blinds(vertical)">
                                      <p:cBhvr>
                                        <p:cTn id="34"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idx="4294967295"/>
          </p:nvPr>
        </p:nvSpPr>
        <p:spPr>
          <a:xfrm>
            <a:off x="0" y="0"/>
            <a:ext cx="9144000" cy="677108"/>
          </a:xfrm>
          <a:noFill/>
        </p:spPr>
        <p:txBody>
          <a:bodyPr lIns="0" tIns="0" rIns="0" bIns="0">
            <a:spAutoFit/>
          </a:bodyPr>
          <a:lstStyle/>
          <a:p>
            <a:pPr defTabSz="381000" eaLnBrk="1" hangingPunct="1"/>
            <a:r>
              <a:rPr lang="en-US" b="1" u="sng" dirty="0" smtClean="0">
                <a:solidFill>
                  <a:srgbClr val="A0D0FF"/>
                </a:solidFill>
                <a:latin typeface="Arial Narrow" pitchFamily="34" charset="0"/>
              </a:rPr>
              <a:t>The Book of Hosea</a:t>
            </a:r>
            <a:endParaRPr lang="en-US" sz="3600" b="1" dirty="0" smtClean="0">
              <a:solidFill>
                <a:srgbClr val="FFFF99"/>
              </a:solidFill>
              <a:latin typeface="Arial Narrow" pitchFamily="34" charset="0"/>
            </a:endParaRPr>
          </a:p>
        </p:txBody>
      </p:sp>
      <p:sp>
        <p:nvSpPr>
          <p:cNvPr id="53251" name="Rectangle 3"/>
          <p:cNvSpPr>
            <a:spLocks noGrp="1" noChangeArrowheads="1"/>
          </p:cNvSpPr>
          <p:nvPr>
            <p:ph type="body" idx="4294967295"/>
          </p:nvPr>
        </p:nvSpPr>
        <p:spPr>
          <a:xfrm>
            <a:off x="0" y="762000"/>
            <a:ext cx="9144000" cy="6096000"/>
          </a:xfrm>
          <a:noFill/>
        </p:spPr>
        <p:txBody>
          <a:bodyPr/>
          <a:lstStyle/>
          <a:p>
            <a:pPr eaLnBrk="1" hangingPunct="1">
              <a:buNone/>
            </a:pPr>
            <a:r>
              <a:rPr lang="en-US" sz="3600" b="1" dirty="0" smtClean="0">
                <a:solidFill>
                  <a:srgbClr val="FFFFFF"/>
                </a:solidFill>
                <a:latin typeface="Arial Narrow" pitchFamily="34" charset="0"/>
              </a:rPr>
              <a:t>C. The Application of the Adultery of </a:t>
            </a:r>
            <a:r>
              <a:rPr lang="en-US" sz="3600" b="1" dirty="0" err="1" smtClean="0">
                <a:solidFill>
                  <a:srgbClr val="FFFFFF"/>
                </a:solidFill>
                <a:latin typeface="Arial Narrow" pitchFamily="34" charset="0"/>
              </a:rPr>
              <a:t>Gomer</a:t>
            </a:r>
            <a:r>
              <a:rPr lang="en-US" sz="3600" b="1" dirty="0" smtClean="0">
                <a:solidFill>
                  <a:srgbClr val="FFFFFF"/>
                </a:solidFill>
                <a:latin typeface="Arial Narrow" pitchFamily="34" charset="0"/>
              </a:rPr>
              <a:t> </a:t>
            </a:r>
            <a:r>
              <a:rPr lang="en-US" sz="3200" b="1" dirty="0" smtClean="0">
                <a:solidFill>
                  <a:srgbClr val="FFFFFF"/>
                </a:solidFill>
                <a:latin typeface="Arial Narrow" pitchFamily="34" charset="0"/>
              </a:rPr>
              <a:t>2:2-23</a:t>
            </a:r>
            <a:endParaRPr lang="en-US" sz="3600" b="1" dirty="0" smtClean="0">
              <a:solidFill>
                <a:srgbClr val="FFFFFF"/>
              </a:solidFill>
              <a:latin typeface="Arial Narrow" pitchFamily="34" charset="0"/>
            </a:endParaRPr>
          </a:p>
          <a:p>
            <a:pPr lvl="1" eaLnBrk="1" hangingPunct="1"/>
            <a:r>
              <a:rPr lang="en-US" sz="3600" b="1" dirty="0" smtClean="0">
                <a:solidFill>
                  <a:srgbClr val="FFFFFF"/>
                </a:solidFill>
                <a:latin typeface="Arial Narrow" pitchFamily="34" charset="0"/>
              </a:rPr>
              <a:t>Israel’s </a:t>
            </a:r>
            <a:r>
              <a:rPr lang="en-US" sz="3600" b="1" dirty="0" smtClean="0">
                <a:solidFill>
                  <a:srgbClr val="FFFFFF"/>
                </a:solidFill>
                <a:latin typeface="Arial Narrow" pitchFamily="34" charset="0"/>
              </a:rPr>
              <a:t>Sin of Spiritual Adultery	</a:t>
            </a:r>
            <a:r>
              <a:rPr lang="en-US" sz="3200" b="1" dirty="0" smtClean="0">
                <a:solidFill>
                  <a:srgbClr val="FFFFFF"/>
                </a:solidFill>
                <a:latin typeface="Arial Narrow" pitchFamily="34" charset="0"/>
              </a:rPr>
              <a:t>2:2-5</a:t>
            </a:r>
            <a:endParaRPr lang="en-US" sz="3600" b="1" dirty="0" smtClean="0">
              <a:solidFill>
                <a:srgbClr val="FFFFFF"/>
              </a:solidFill>
              <a:latin typeface="Arial Narrow" pitchFamily="34" charset="0"/>
            </a:endParaRPr>
          </a:p>
          <a:p>
            <a:pPr lvl="1" eaLnBrk="1" hangingPunct="1"/>
            <a:r>
              <a:rPr lang="en-US" sz="3600" b="1" dirty="0" smtClean="0">
                <a:solidFill>
                  <a:srgbClr val="FFFFFF"/>
                </a:solidFill>
                <a:latin typeface="Arial Narrow" pitchFamily="34" charset="0"/>
              </a:rPr>
              <a:t>Judgment </a:t>
            </a:r>
            <a:r>
              <a:rPr lang="en-US" sz="3600" b="1" dirty="0" smtClean="0">
                <a:solidFill>
                  <a:srgbClr val="FFFFFF"/>
                </a:solidFill>
                <a:latin typeface="Arial Narrow" pitchFamily="34" charset="0"/>
              </a:rPr>
              <a:t>of God	</a:t>
            </a:r>
            <a:r>
              <a:rPr lang="en-US" sz="3200" b="1" dirty="0" smtClean="0">
                <a:solidFill>
                  <a:srgbClr val="FFFFFF"/>
                </a:solidFill>
                <a:latin typeface="Arial Narrow" pitchFamily="34" charset="0"/>
              </a:rPr>
              <a:t>2:6-13</a:t>
            </a:r>
            <a:endParaRPr lang="en-US" sz="3600" b="1" dirty="0" smtClean="0">
              <a:solidFill>
                <a:srgbClr val="FFFFFF"/>
              </a:solidFill>
              <a:latin typeface="Arial Narrow" pitchFamily="34" charset="0"/>
            </a:endParaRPr>
          </a:p>
          <a:p>
            <a:pPr lvl="1" eaLnBrk="1" hangingPunct="1"/>
            <a:r>
              <a:rPr lang="en-US" sz="3600" b="1" dirty="0" smtClean="0">
                <a:solidFill>
                  <a:srgbClr val="FFFFFF"/>
                </a:solidFill>
                <a:latin typeface="Arial Narrow" pitchFamily="34" charset="0"/>
              </a:rPr>
              <a:t>Restoration </a:t>
            </a:r>
            <a:r>
              <a:rPr lang="en-US" sz="3600" b="1" dirty="0" smtClean="0">
                <a:solidFill>
                  <a:srgbClr val="FFFFFF"/>
                </a:solidFill>
                <a:latin typeface="Arial Narrow" pitchFamily="34" charset="0"/>
              </a:rPr>
              <a:t>of Israel	</a:t>
            </a:r>
            <a:r>
              <a:rPr lang="en-US" sz="3200" b="1" dirty="0" smtClean="0">
                <a:solidFill>
                  <a:srgbClr val="FFFFFF"/>
                </a:solidFill>
                <a:latin typeface="Arial Narrow" pitchFamily="34" charset="0"/>
              </a:rPr>
              <a:t>2:14-23</a:t>
            </a:r>
            <a:endParaRPr lang="en-US" sz="3600" b="1" dirty="0" smtClean="0">
              <a:solidFill>
                <a:srgbClr val="FFFFFF"/>
              </a:solidFill>
              <a:latin typeface="Arial Narrow" pitchFamily="34" charset="0"/>
            </a:endParaRPr>
          </a:p>
          <a:p>
            <a:pPr eaLnBrk="1" hangingPunct="1">
              <a:buNone/>
            </a:pPr>
            <a:r>
              <a:rPr lang="en-US" sz="3600" b="1" dirty="0" smtClean="0">
                <a:solidFill>
                  <a:srgbClr val="FFFFFF"/>
                </a:solidFill>
                <a:latin typeface="Arial Narrow" pitchFamily="34" charset="0"/>
              </a:rPr>
              <a:t> D</a:t>
            </a:r>
            <a:r>
              <a:rPr lang="en-US" sz="3600" b="1" dirty="0" smtClean="0">
                <a:solidFill>
                  <a:srgbClr val="FFFFFF"/>
                </a:solidFill>
                <a:latin typeface="Arial Narrow" pitchFamily="34" charset="0"/>
              </a:rPr>
              <a:t>. The Restoration of </a:t>
            </a:r>
            <a:r>
              <a:rPr lang="en-US" sz="3600" b="1" dirty="0" err="1" smtClean="0">
                <a:solidFill>
                  <a:srgbClr val="FFFFFF"/>
                </a:solidFill>
                <a:latin typeface="Arial Narrow" pitchFamily="34" charset="0"/>
              </a:rPr>
              <a:t>Gomer</a:t>
            </a:r>
            <a:r>
              <a:rPr lang="en-US" sz="3600" b="1" dirty="0" smtClean="0">
                <a:solidFill>
                  <a:srgbClr val="FFFFFF"/>
                </a:solidFill>
                <a:latin typeface="Arial Narrow" pitchFamily="34" charset="0"/>
              </a:rPr>
              <a:t> to Hosea	</a:t>
            </a:r>
            <a:r>
              <a:rPr lang="en-US" sz="3200" b="1" dirty="0" smtClean="0">
                <a:solidFill>
                  <a:srgbClr val="FFFFFF"/>
                </a:solidFill>
                <a:latin typeface="Arial Narrow" pitchFamily="34" charset="0"/>
              </a:rPr>
              <a:t>3:1-5</a:t>
            </a:r>
            <a:endParaRPr lang="en-US" sz="3600" b="1" dirty="0" smtClean="0">
              <a:solidFill>
                <a:srgbClr val="FFFFFF"/>
              </a:solidFill>
              <a:latin typeface="Arial Narrow"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3251">
                                            <p:txEl>
                                              <p:pRg st="0" end="0"/>
                                            </p:txEl>
                                          </p:spTgt>
                                        </p:tgtEl>
                                        <p:attrNameLst>
                                          <p:attrName>style.visibility</p:attrName>
                                        </p:attrNameLst>
                                      </p:cBhvr>
                                      <p:to>
                                        <p:strVal val="visible"/>
                                      </p:to>
                                    </p:set>
                                    <p:animEffect transition="in" filter="wipe(left)">
                                      <p:cBhvr>
                                        <p:cTn id="10" dur="500"/>
                                        <p:tgtEl>
                                          <p:spTgt spid="53251">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3251">
                                            <p:txEl>
                                              <p:pRg st="1" end="1"/>
                                            </p:txEl>
                                          </p:spTgt>
                                        </p:tgtEl>
                                        <p:attrNameLst>
                                          <p:attrName>style.visibility</p:attrName>
                                        </p:attrNameLst>
                                      </p:cBhvr>
                                      <p:to>
                                        <p:strVal val="visible"/>
                                      </p:to>
                                    </p:set>
                                    <p:animEffect transition="in" filter="wipe(left)">
                                      <p:cBhvr>
                                        <p:cTn id="14" dur="500"/>
                                        <p:tgtEl>
                                          <p:spTgt spid="5325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Effect transition="in" filter="wipe(left)">
                                      <p:cBhvr>
                                        <p:cTn id="19" dur="500"/>
                                        <p:tgtEl>
                                          <p:spTgt spid="5325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3251">
                                            <p:txEl>
                                              <p:pRg st="3" end="3"/>
                                            </p:txEl>
                                          </p:spTgt>
                                        </p:tgtEl>
                                        <p:attrNameLst>
                                          <p:attrName>style.visibility</p:attrName>
                                        </p:attrNameLst>
                                      </p:cBhvr>
                                      <p:to>
                                        <p:strVal val="visible"/>
                                      </p:to>
                                    </p:set>
                                    <p:animEffect transition="in" filter="wipe(left)">
                                      <p:cBhvr>
                                        <p:cTn id="24" dur="500"/>
                                        <p:tgtEl>
                                          <p:spTgt spid="5325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3251">
                                            <p:txEl>
                                              <p:pRg st="4" end="4"/>
                                            </p:txEl>
                                          </p:spTgt>
                                        </p:tgtEl>
                                        <p:attrNameLst>
                                          <p:attrName>style.visibility</p:attrName>
                                        </p:attrNameLst>
                                      </p:cBhvr>
                                      <p:to>
                                        <p:strVal val="visible"/>
                                      </p:to>
                                    </p:set>
                                    <p:animEffect transition="in" filter="wipe(left)">
                                      <p:cBhvr>
                                        <p:cTn id="29"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0" y="24823"/>
            <a:ext cx="9144000" cy="1169551"/>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II.  The Adulterous Israel and the Faithful Lord	</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Hosea 4-14</a:t>
            </a:r>
            <a:endParaRPr lang="en-US" sz="3600" b="1" dirty="0" smtClean="0">
              <a:solidFill>
                <a:srgbClr val="FFFF99"/>
              </a:solidFill>
              <a:latin typeface="Arial Narrow" pitchFamily="34" charset="0"/>
            </a:endParaRPr>
          </a:p>
        </p:txBody>
      </p:sp>
      <p:sp>
        <p:nvSpPr>
          <p:cNvPr id="54275" name="Rectangle 3"/>
          <p:cNvSpPr>
            <a:spLocks noGrp="1" noChangeArrowheads="1"/>
          </p:cNvSpPr>
          <p:nvPr>
            <p:ph type="body" idx="4294967295"/>
          </p:nvPr>
        </p:nvSpPr>
        <p:spPr>
          <a:xfrm>
            <a:off x="0" y="1143000"/>
            <a:ext cx="9144000" cy="5715000"/>
          </a:xfrm>
          <a:noFill/>
        </p:spPr>
        <p:txBody>
          <a:bodyPr/>
          <a:lstStyle/>
          <a:p>
            <a:pPr marL="627063" indent="-400050">
              <a:buNone/>
            </a:pPr>
            <a:r>
              <a:rPr lang="en-US" sz="3600" baseline="0" dirty="0" smtClean="0"/>
              <a:t>A. The Spiritual Adultery of Israel	4:1-6:3</a:t>
            </a:r>
          </a:p>
          <a:p>
            <a:pPr marL="627063" lvl="1" indent="-400050"/>
            <a:r>
              <a:rPr lang="en-US" sz="3200" baseline="0" dirty="0" smtClean="0"/>
              <a:t>The Sins of Israel	4:1-19</a:t>
            </a:r>
          </a:p>
          <a:p>
            <a:pPr marL="627063" lvl="1" indent="-400050"/>
            <a:r>
              <a:rPr lang="en-US" sz="3200" baseline="0" dirty="0" smtClean="0"/>
              <a:t>Rejection of the knowledge of God	4:1-11</a:t>
            </a:r>
          </a:p>
          <a:p>
            <a:pPr marL="627063" lvl="1" indent="-400050"/>
            <a:r>
              <a:rPr lang="en-US" sz="3200" baseline="0" dirty="0" smtClean="0"/>
              <a:t>Idolatry of Israel		4:12-19</a:t>
            </a:r>
          </a:p>
          <a:p>
            <a:pPr marL="627063" lvl="1" indent="-400050"/>
            <a:r>
              <a:rPr lang="en-US" sz="3200" baseline="0" dirty="0" smtClean="0"/>
              <a:t>Judgment on Israel	5:1-14</a:t>
            </a:r>
          </a:p>
          <a:p>
            <a:pPr marL="627063" lvl="1" indent="-400050"/>
            <a:r>
              <a:rPr lang="en-US" sz="3200" baseline="0" dirty="0" smtClean="0"/>
              <a:t>Eventual Restoration of Israel</a:t>
            </a:r>
            <a:r>
              <a:rPr lang="en-US" sz="3200" dirty="0" smtClean="0"/>
              <a:t> </a:t>
            </a:r>
            <a:r>
              <a:rPr lang="en-US" sz="3200" dirty="0" smtClean="0"/>
              <a:t> </a:t>
            </a:r>
            <a:r>
              <a:rPr lang="en-US" sz="3200" baseline="0" dirty="0" smtClean="0"/>
              <a:t>5:15-6:3</a:t>
            </a:r>
            <a:endParaRPr lang="en-US" sz="3200" baseline="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4275">
                                            <p:txEl>
                                              <p:pRg st="0" end="0"/>
                                            </p:txEl>
                                          </p:spTgt>
                                        </p:tgtEl>
                                        <p:attrNameLst>
                                          <p:attrName>style.visibility</p:attrName>
                                        </p:attrNameLst>
                                      </p:cBhvr>
                                      <p:to>
                                        <p:strVal val="visible"/>
                                      </p:to>
                                    </p:set>
                                    <p:animEffect transition="in" filter="fade">
                                      <p:cBhvr>
                                        <p:cTn id="10" dur="1000"/>
                                        <p:tgtEl>
                                          <p:spTgt spid="54275">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fade">
                                      <p:cBhvr>
                                        <p:cTn id="14" dur="1000"/>
                                        <p:tgtEl>
                                          <p:spTgt spid="542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Effect transition="in" filter="fade">
                                      <p:cBhvr>
                                        <p:cTn id="19" dur="1000"/>
                                        <p:tgtEl>
                                          <p:spTgt spid="542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4275">
                                            <p:txEl>
                                              <p:pRg st="3" end="3"/>
                                            </p:txEl>
                                          </p:spTgt>
                                        </p:tgtEl>
                                        <p:attrNameLst>
                                          <p:attrName>style.visibility</p:attrName>
                                        </p:attrNameLst>
                                      </p:cBhvr>
                                      <p:to>
                                        <p:strVal val="visible"/>
                                      </p:to>
                                    </p:set>
                                    <p:animEffect transition="in" filter="fade">
                                      <p:cBhvr>
                                        <p:cTn id="24" dur="1000"/>
                                        <p:tgtEl>
                                          <p:spTgt spid="5427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4275">
                                            <p:txEl>
                                              <p:pRg st="4" end="4"/>
                                            </p:txEl>
                                          </p:spTgt>
                                        </p:tgtEl>
                                        <p:attrNameLst>
                                          <p:attrName>style.visibility</p:attrName>
                                        </p:attrNameLst>
                                      </p:cBhvr>
                                      <p:to>
                                        <p:strVal val="visible"/>
                                      </p:to>
                                    </p:set>
                                    <p:animEffect transition="in" filter="fade">
                                      <p:cBhvr>
                                        <p:cTn id="29" dur="1000"/>
                                        <p:tgtEl>
                                          <p:spTgt spid="5427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275">
                                            <p:txEl>
                                              <p:pRg st="5" end="5"/>
                                            </p:txEl>
                                          </p:spTgt>
                                        </p:tgtEl>
                                        <p:attrNameLst>
                                          <p:attrName>style.visibility</p:attrName>
                                        </p:attrNameLst>
                                      </p:cBhvr>
                                      <p:to>
                                        <p:strVal val="visible"/>
                                      </p:to>
                                    </p:set>
                                    <p:animEffect transition="in" filter="fade">
                                      <p:cBhvr>
                                        <p:cTn id="34" dur="1000"/>
                                        <p:tgtEl>
                                          <p:spTgt spid="54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0" y="24823"/>
            <a:ext cx="9144000" cy="1169551"/>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II.  The Adulterous Israel and the Faithful Lord	</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Hosea 4-14</a:t>
            </a:r>
            <a:endParaRPr lang="en-US" sz="3600" b="1" dirty="0" smtClean="0">
              <a:solidFill>
                <a:srgbClr val="FFFF99"/>
              </a:solidFill>
              <a:latin typeface="Arial Narrow" pitchFamily="34" charset="0"/>
            </a:endParaRPr>
          </a:p>
        </p:txBody>
      </p:sp>
      <p:sp>
        <p:nvSpPr>
          <p:cNvPr id="54275" name="Rectangle 3"/>
          <p:cNvSpPr>
            <a:spLocks noGrp="1" noChangeArrowheads="1"/>
          </p:cNvSpPr>
          <p:nvPr>
            <p:ph type="body" idx="4294967295"/>
          </p:nvPr>
        </p:nvSpPr>
        <p:spPr>
          <a:xfrm>
            <a:off x="0" y="1143000"/>
            <a:ext cx="9144000" cy="5715000"/>
          </a:xfrm>
          <a:noFill/>
        </p:spPr>
        <p:txBody>
          <a:bodyPr/>
          <a:lstStyle/>
          <a:p>
            <a:pPr marL="627063" indent="-400050">
              <a:buNone/>
            </a:pPr>
            <a:r>
              <a:rPr lang="en-US" sz="3600" baseline="0" dirty="0" smtClean="0"/>
              <a:t>B. The Refusal of Israel to Repent of her Adultery	6:4-8:14</a:t>
            </a:r>
          </a:p>
          <a:p>
            <a:pPr marL="627063" lvl="1" indent="-400050"/>
            <a:r>
              <a:rPr lang="en-US" sz="3200" baseline="0" dirty="0" smtClean="0"/>
              <a:t>Willful Transgression of the Covena</a:t>
            </a:r>
            <a:r>
              <a:rPr lang="en-US" sz="3200" b="1" baseline="0" dirty="0" smtClean="0"/>
              <a:t>n</a:t>
            </a:r>
            <a:r>
              <a:rPr lang="en-US" sz="3200" baseline="0" dirty="0" smtClean="0"/>
              <a:t>t</a:t>
            </a:r>
            <a:r>
              <a:rPr lang="en-US" sz="3200" dirty="0" smtClean="0"/>
              <a:t>  </a:t>
            </a:r>
            <a:r>
              <a:rPr lang="en-US" sz="3200" baseline="0" dirty="0" smtClean="0"/>
              <a:t>6:4-11</a:t>
            </a:r>
          </a:p>
          <a:p>
            <a:pPr marL="627063" lvl="1" indent="-400050"/>
            <a:r>
              <a:rPr lang="en-US" sz="3200" baseline="0" dirty="0" smtClean="0"/>
              <a:t>Willful Refusal to Return to the Lord	   7:1-16</a:t>
            </a:r>
          </a:p>
          <a:p>
            <a:pPr marL="627063" lvl="1" indent="-400050"/>
            <a:r>
              <a:rPr lang="en-US" sz="3200" baseline="0" dirty="0" smtClean="0"/>
              <a:t>Willful Idolatry	8:1-14</a:t>
            </a:r>
            <a:endParaRPr lang="en-US" sz="3200" baseline="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4275">
                                            <p:txEl>
                                              <p:pRg st="0" end="0"/>
                                            </p:txEl>
                                          </p:spTgt>
                                        </p:tgtEl>
                                        <p:attrNameLst>
                                          <p:attrName>style.visibility</p:attrName>
                                        </p:attrNameLst>
                                      </p:cBhvr>
                                      <p:to>
                                        <p:strVal val="visible"/>
                                      </p:to>
                                    </p:set>
                                    <p:animEffect transition="in" filter="fade">
                                      <p:cBhvr>
                                        <p:cTn id="10" dur="1000"/>
                                        <p:tgtEl>
                                          <p:spTgt spid="54275">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fade">
                                      <p:cBhvr>
                                        <p:cTn id="14" dur="1000"/>
                                        <p:tgtEl>
                                          <p:spTgt spid="542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Effect transition="in" filter="fade">
                                      <p:cBhvr>
                                        <p:cTn id="19" dur="1000"/>
                                        <p:tgtEl>
                                          <p:spTgt spid="542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4275">
                                            <p:txEl>
                                              <p:pRg st="3" end="3"/>
                                            </p:txEl>
                                          </p:spTgt>
                                        </p:tgtEl>
                                        <p:attrNameLst>
                                          <p:attrName>style.visibility</p:attrName>
                                        </p:attrNameLst>
                                      </p:cBhvr>
                                      <p:to>
                                        <p:strVal val="visible"/>
                                      </p:to>
                                    </p:set>
                                    <p:animEffect transition="in" filter="fade">
                                      <p:cBhvr>
                                        <p:cTn id="24" dur="10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0" y="24823"/>
            <a:ext cx="9144000" cy="1169551"/>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II.  The Adulterous Israel and the Faithful Lord	</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Hosea 4-14</a:t>
            </a:r>
            <a:endParaRPr lang="en-US" sz="3600" b="1" dirty="0" smtClean="0">
              <a:solidFill>
                <a:srgbClr val="FFFF99"/>
              </a:solidFill>
              <a:latin typeface="Arial Narrow" pitchFamily="34" charset="0"/>
            </a:endParaRPr>
          </a:p>
        </p:txBody>
      </p:sp>
      <p:sp>
        <p:nvSpPr>
          <p:cNvPr id="54275" name="Rectangle 3"/>
          <p:cNvSpPr>
            <a:spLocks noGrp="1" noChangeArrowheads="1"/>
          </p:cNvSpPr>
          <p:nvPr>
            <p:ph type="body" idx="4294967295"/>
          </p:nvPr>
        </p:nvSpPr>
        <p:spPr>
          <a:xfrm>
            <a:off x="0" y="1143000"/>
            <a:ext cx="9144000" cy="5715000"/>
          </a:xfrm>
          <a:noFill/>
        </p:spPr>
        <p:txBody>
          <a:bodyPr/>
          <a:lstStyle/>
          <a:p>
            <a:pPr marL="627063" indent="-400050">
              <a:buNone/>
            </a:pPr>
            <a:r>
              <a:rPr lang="en-US" sz="3600" baseline="0" dirty="0" smtClean="0"/>
              <a:t>C. The Judgment of Israel by God	9:1-10:15</a:t>
            </a:r>
          </a:p>
          <a:p>
            <a:pPr marL="627063" lvl="1" indent="-400050"/>
            <a:r>
              <a:rPr lang="en-US" sz="3200" baseline="0" dirty="0" smtClean="0"/>
              <a:t>Judgment of Dispersion	9:1-9</a:t>
            </a:r>
          </a:p>
          <a:p>
            <a:pPr marL="627063" lvl="1" indent="-400050"/>
            <a:r>
              <a:rPr lang="en-US" sz="3200" baseline="0" dirty="0" smtClean="0"/>
              <a:t>Judgment of Bareness	9:10-17</a:t>
            </a:r>
          </a:p>
          <a:p>
            <a:pPr marL="627063" lvl="1" indent="-400050"/>
            <a:r>
              <a:rPr lang="en-US" sz="3200" baseline="0" dirty="0" smtClean="0"/>
              <a:t>Judgment of Destruction	10:1-15</a:t>
            </a:r>
            <a:endParaRPr lang="en-US" sz="3200" baseline="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4275">
                                            <p:txEl>
                                              <p:pRg st="0" end="0"/>
                                            </p:txEl>
                                          </p:spTgt>
                                        </p:tgtEl>
                                        <p:attrNameLst>
                                          <p:attrName>style.visibility</p:attrName>
                                        </p:attrNameLst>
                                      </p:cBhvr>
                                      <p:to>
                                        <p:strVal val="visible"/>
                                      </p:to>
                                    </p:set>
                                    <p:animEffect transition="in" filter="fade">
                                      <p:cBhvr>
                                        <p:cTn id="10" dur="1000"/>
                                        <p:tgtEl>
                                          <p:spTgt spid="54275">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fade">
                                      <p:cBhvr>
                                        <p:cTn id="14" dur="1000"/>
                                        <p:tgtEl>
                                          <p:spTgt spid="542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Effect transition="in" filter="fade">
                                      <p:cBhvr>
                                        <p:cTn id="19" dur="1000"/>
                                        <p:tgtEl>
                                          <p:spTgt spid="542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4275">
                                            <p:txEl>
                                              <p:pRg st="3" end="3"/>
                                            </p:txEl>
                                          </p:spTgt>
                                        </p:tgtEl>
                                        <p:attrNameLst>
                                          <p:attrName>style.visibility</p:attrName>
                                        </p:attrNameLst>
                                      </p:cBhvr>
                                      <p:to>
                                        <p:strVal val="visible"/>
                                      </p:to>
                                    </p:set>
                                    <p:animEffect transition="in" filter="fade">
                                      <p:cBhvr>
                                        <p:cTn id="24" dur="10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0" y="24823"/>
            <a:ext cx="9144000" cy="1169551"/>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II.  The Adulterous Israel and the Faithful Lord	</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Hosea 4-14</a:t>
            </a:r>
            <a:endParaRPr lang="en-US" sz="3600" b="1" dirty="0" smtClean="0">
              <a:solidFill>
                <a:srgbClr val="FFFF99"/>
              </a:solidFill>
              <a:latin typeface="Arial Narrow" pitchFamily="34" charset="0"/>
            </a:endParaRPr>
          </a:p>
        </p:txBody>
      </p:sp>
      <p:sp>
        <p:nvSpPr>
          <p:cNvPr id="54275" name="Rectangle 3"/>
          <p:cNvSpPr>
            <a:spLocks noGrp="1" noChangeArrowheads="1"/>
          </p:cNvSpPr>
          <p:nvPr>
            <p:ph type="body" idx="4294967295"/>
          </p:nvPr>
        </p:nvSpPr>
        <p:spPr>
          <a:xfrm>
            <a:off x="0" y="1143000"/>
            <a:ext cx="9144000" cy="5715000"/>
          </a:xfrm>
          <a:noFill/>
        </p:spPr>
        <p:txBody>
          <a:bodyPr/>
          <a:lstStyle/>
          <a:p>
            <a:pPr marL="627063" indent="-400050">
              <a:buNone/>
            </a:pPr>
            <a:r>
              <a:rPr lang="en-US" sz="3600" baseline="0" dirty="0" smtClean="0"/>
              <a:t>D. The Restoration of Israel to the Lord	11:1-14:9</a:t>
            </a:r>
          </a:p>
          <a:p>
            <a:pPr marL="627063" lvl="1" indent="-400050"/>
            <a:r>
              <a:rPr lang="en-US" sz="3200" baseline="0" dirty="0" smtClean="0"/>
              <a:t>God’s Love for Israel		11:1-2</a:t>
            </a:r>
          </a:p>
          <a:p>
            <a:pPr marL="627063" lvl="1" indent="-400050"/>
            <a:r>
              <a:rPr lang="en-US" sz="3200" baseline="0" dirty="0" smtClean="0"/>
              <a:t>Israel’s Continuing Sin	12:1-13:16</a:t>
            </a:r>
          </a:p>
          <a:p>
            <a:pPr marL="627063" lvl="1" indent="-400050"/>
            <a:r>
              <a:rPr lang="en-US" sz="3200" baseline="0" dirty="0" smtClean="0"/>
              <a:t>God’s Promise to Restore Israel	 14:1-9</a:t>
            </a:r>
            <a:endParaRPr lang="en-US" sz="3200" baseline="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4275">
                                            <p:txEl>
                                              <p:pRg st="0" end="0"/>
                                            </p:txEl>
                                          </p:spTgt>
                                        </p:tgtEl>
                                        <p:attrNameLst>
                                          <p:attrName>style.visibility</p:attrName>
                                        </p:attrNameLst>
                                      </p:cBhvr>
                                      <p:to>
                                        <p:strVal val="visible"/>
                                      </p:to>
                                    </p:set>
                                    <p:animEffect transition="in" filter="fade">
                                      <p:cBhvr>
                                        <p:cTn id="10" dur="1000"/>
                                        <p:tgtEl>
                                          <p:spTgt spid="54275">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fade">
                                      <p:cBhvr>
                                        <p:cTn id="14" dur="1000"/>
                                        <p:tgtEl>
                                          <p:spTgt spid="542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Effect transition="in" filter="fade">
                                      <p:cBhvr>
                                        <p:cTn id="19" dur="1000"/>
                                        <p:tgtEl>
                                          <p:spTgt spid="542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4275">
                                            <p:txEl>
                                              <p:pRg st="3" end="3"/>
                                            </p:txEl>
                                          </p:spTgt>
                                        </p:tgtEl>
                                        <p:attrNameLst>
                                          <p:attrName>style.visibility</p:attrName>
                                        </p:attrNameLst>
                                      </p:cBhvr>
                                      <p:to>
                                        <p:strVal val="visible"/>
                                      </p:to>
                                    </p:set>
                                    <p:animEffect transition="in" filter="fade">
                                      <p:cBhvr>
                                        <p:cTn id="24" dur="10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0"/>
            <a:ext cx="9144000" cy="554038"/>
          </a:xfrm>
          <a:noFill/>
        </p:spPr>
        <p:txBody>
          <a:bodyPr lIns="0" tIns="0" rIns="0" bIns="0">
            <a:spAutoFit/>
          </a:bodyPr>
          <a:lstStyle/>
          <a:p>
            <a:pPr defTabSz="381000" eaLnBrk="1" hangingPunct="1"/>
            <a:r>
              <a:rPr lang="en-US" sz="3600" b="1" dirty="0" smtClean="0">
                <a:solidFill>
                  <a:srgbClr val="FFFF99"/>
                </a:solidFill>
                <a:latin typeface="Arial Narrow" pitchFamily="34" charset="0"/>
              </a:rPr>
              <a:t>The Book of </a:t>
            </a:r>
            <a:r>
              <a:rPr lang="en-US" sz="3600" b="1" dirty="0" smtClean="0">
                <a:solidFill>
                  <a:srgbClr val="FFFF99"/>
                </a:solidFill>
                <a:latin typeface="Arial Narrow" pitchFamily="34" charset="0"/>
              </a:rPr>
              <a:t>Micah</a:t>
            </a:r>
            <a:endParaRPr lang="en-US" sz="3600" b="1" dirty="0" smtClean="0">
              <a:solidFill>
                <a:srgbClr val="FFFF99"/>
              </a:solidFill>
              <a:latin typeface="Arial Narrow" pitchFamily="34" charset="0"/>
            </a:endParaRPr>
          </a:p>
        </p:txBody>
      </p:sp>
      <p:sp>
        <p:nvSpPr>
          <p:cNvPr id="80899" name="Rectangle 3"/>
          <p:cNvSpPr>
            <a:spLocks noGrp="1" noChangeArrowheads="1"/>
          </p:cNvSpPr>
          <p:nvPr>
            <p:ph type="body" idx="4294967295"/>
          </p:nvPr>
        </p:nvSpPr>
        <p:spPr>
          <a:xfrm>
            <a:off x="0" y="685800"/>
            <a:ext cx="9144000" cy="6172200"/>
          </a:xfrm>
          <a:noFill/>
        </p:spPr>
        <p:txBody>
          <a:bodyPr/>
          <a:lstStyle/>
          <a:p>
            <a:pPr eaLnBrk="1" hangingPunct="1">
              <a:lnSpc>
                <a:spcPct val="90000"/>
              </a:lnSpc>
              <a:buFontTx/>
              <a:buNone/>
            </a:pPr>
            <a:r>
              <a:rPr lang="en-US" b="1" dirty="0" smtClean="0">
                <a:solidFill>
                  <a:srgbClr val="FFFF00"/>
                </a:solidFill>
                <a:latin typeface="Arial Narrow" pitchFamily="34" charset="0"/>
              </a:rPr>
              <a:t> Author: </a:t>
            </a:r>
            <a:r>
              <a:rPr lang="en-US" b="1" dirty="0" smtClean="0">
                <a:solidFill>
                  <a:srgbClr val="FFFFFF"/>
                </a:solidFill>
                <a:latin typeface="Arial Narrow" pitchFamily="34" charset="0"/>
              </a:rPr>
              <a:t>Micah</a:t>
            </a:r>
            <a:r>
              <a:rPr lang="en-US" b="1" dirty="0" smtClean="0">
                <a:solidFill>
                  <a:srgbClr val="FFFFFF"/>
                </a:solidFill>
                <a:latin typeface="Arial Narrow" pitchFamily="34" charset="0"/>
              </a:rPr>
              <a:t>		</a:t>
            </a:r>
            <a:r>
              <a:rPr lang="en-US" b="1" dirty="0" smtClean="0">
                <a:solidFill>
                  <a:srgbClr val="FFFF00"/>
                </a:solidFill>
                <a:latin typeface="Arial Narrow" pitchFamily="34" charset="0"/>
              </a:rPr>
              <a:t>Date: </a:t>
            </a:r>
            <a:r>
              <a:rPr lang="en-US" b="1" dirty="0" smtClean="0">
                <a:solidFill>
                  <a:srgbClr val="FFFFFF"/>
                </a:solidFill>
                <a:latin typeface="Arial Narrow" pitchFamily="34" charset="0"/>
              </a:rPr>
              <a:t>739-686 BC</a:t>
            </a:r>
            <a:endParaRPr lang="en-US" b="1" dirty="0" smtClean="0">
              <a:solidFill>
                <a:srgbClr val="FFFFFF"/>
              </a:solidFill>
              <a:latin typeface="Arial Narrow" pitchFamily="34" charset="0"/>
            </a:endParaRPr>
          </a:p>
          <a:p>
            <a:pPr eaLnBrk="1" hangingPunct="1">
              <a:lnSpc>
                <a:spcPct val="90000"/>
              </a:lnSpc>
              <a:buNone/>
            </a:pPr>
            <a:r>
              <a:rPr lang="en-US" b="1" dirty="0" smtClean="0">
                <a:solidFill>
                  <a:srgbClr val="FFFF00"/>
                </a:solidFill>
                <a:latin typeface="Arial Narrow" pitchFamily="34" charset="0"/>
              </a:rPr>
              <a:t> </a:t>
            </a:r>
            <a:r>
              <a:rPr lang="en-US" b="1" dirty="0" smtClean="0">
                <a:solidFill>
                  <a:srgbClr val="FFFF00"/>
                </a:solidFill>
                <a:latin typeface="Arial Narrow" pitchFamily="34" charset="0"/>
              </a:rPr>
              <a:t>Theme</a:t>
            </a:r>
            <a:r>
              <a:rPr lang="en-US" b="1" dirty="0" smtClean="0">
                <a:solidFill>
                  <a:srgbClr val="FFFF00"/>
                </a:solidFill>
                <a:latin typeface="Arial Narrow" pitchFamily="34" charset="0"/>
              </a:rPr>
              <a:t>: </a:t>
            </a:r>
            <a:r>
              <a:rPr lang="en-US" b="1" i="1" dirty="0" smtClean="0">
                <a:solidFill>
                  <a:srgbClr val="FFFFFF"/>
                </a:solidFill>
                <a:latin typeface="Arial Narrow" pitchFamily="34" charset="0"/>
              </a:rPr>
              <a:t>“Judgment on Samaria &amp; Judah”</a:t>
            </a:r>
            <a:endParaRPr lang="en-US" b="1" i="1" dirty="0" smtClean="0">
              <a:solidFill>
                <a:srgbClr val="FFFFFF"/>
              </a:solidFill>
              <a:latin typeface="Arial Narrow" pitchFamily="34" charset="0"/>
            </a:endParaRPr>
          </a:p>
          <a:p>
            <a:pPr eaLnBrk="1" hangingPunct="1">
              <a:lnSpc>
                <a:spcPct val="90000"/>
              </a:lnSpc>
              <a:buNone/>
            </a:pPr>
            <a:r>
              <a:rPr lang="en-US" b="1" dirty="0" smtClean="0">
                <a:solidFill>
                  <a:srgbClr val="FFFF00"/>
                </a:solidFill>
                <a:latin typeface="Arial Narrow" pitchFamily="34" charset="0"/>
              </a:rPr>
              <a:t>  </a:t>
            </a:r>
            <a:r>
              <a:rPr lang="en-US" b="1" dirty="0" smtClean="0">
                <a:solidFill>
                  <a:srgbClr val="FFFF00"/>
                </a:solidFill>
                <a:latin typeface="Arial Narrow" pitchFamily="34" charset="0"/>
              </a:rPr>
              <a:t>Biblical Context:</a:t>
            </a:r>
            <a:r>
              <a:rPr lang="en-US" b="1" dirty="0" smtClean="0">
                <a:latin typeface="Arial Narrow" pitchFamily="34" charset="0"/>
              </a:rPr>
              <a:t> 2 Kings 15:32-19:37, 2 Chronicles  27:1-32:23,  Jeremiah  8</a:t>
            </a:r>
          </a:p>
          <a:p>
            <a:pPr eaLnBrk="1" hangingPunct="1">
              <a:lnSpc>
                <a:spcPct val="90000"/>
              </a:lnSpc>
              <a:buNone/>
            </a:pPr>
            <a:r>
              <a:rPr lang="en-US" sz="4400" b="1" dirty="0" smtClean="0">
                <a:solidFill>
                  <a:srgbClr val="FFFF00"/>
                </a:solidFill>
                <a:latin typeface="Arial Narrow" pitchFamily="34" charset="0"/>
              </a:rPr>
              <a:t> Contemporaries: </a:t>
            </a:r>
            <a:r>
              <a:rPr lang="en-US" sz="4400" b="1" dirty="0" smtClean="0">
                <a:latin typeface="Arial Narrow" pitchFamily="34" charset="0"/>
              </a:rPr>
              <a:t>Kings </a:t>
            </a:r>
            <a:r>
              <a:rPr lang="en-US" sz="4400" b="1" dirty="0" err="1" smtClean="0">
                <a:latin typeface="Arial Narrow" pitchFamily="34" charset="0"/>
              </a:rPr>
              <a:t>Jotham</a:t>
            </a:r>
            <a:r>
              <a:rPr lang="en-US" sz="4400" b="1" dirty="0" smtClean="0">
                <a:latin typeface="Arial Narrow" pitchFamily="34" charset="0"/>
              </a:rPr>
              <a:t>, </a:t>
            </a:r>
            <a:r>
              <a:rPr lang="en-US" sz="4400" b="1" dirty="0" err="1" smtClean="0">
                <a:latin typeface="Arial Narrow" pitchFamily="34" charset="0"/>
              </a:rPr>
              <a:t>Ahaz</a:t>
            </a:r>
            <a:r>
              <a:rPr lang="en-US" sz="4400" b="1" dirty="0" smtClean="0">
                <a:latin typeface="Arial Narrow" pitchFamily="34" charset="0"/>
              </a:rPr>
              <a:t>, &amp; </a:t>
            </a:r>
            <a:r>
              <a:rPr lang="en-US" sz="4400" b="1" dirty="0" err="1" smtClean="0">
                <a:latin typeface="Arial Narrow" pitchFamily="34" charset="0"/>
              </a:rPr>
              <a:t>Hezikiah</a:t>
            </a:r>
            <a:r>
              <a:rPr lang="en-US" sz="4400" b="1" dirty="0" smtClean="0">
                <a:latin typeface="Arial Narrow" pitchFamily="34" charset="0"/>
              </a:rPr>
              <a:t> in Judah, and Jeroboam II in Israel. Prophets: Hosea, Isaiah</a:t>
            </a:r>
            <a:endParaRPr lang="en-US" sz="4400" b="1" i="1" dirty="0" smtClean="0">
              <a:latin typeface="Manuscript"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0899">
                                            <p:txEl>
                                              <p:pRg st="0" end="0"/>
                                            </p:txEl>
                                          </p:spTgt>
                                        </p:tgtEl>
                                        <p:attrNameLst>
                                          <p:attrName>style.visibility</p:attrName>
                                        </p:attrNameLst>
                                      </p:cBhvr>
                                      <p:to>
                                        <p:strVal val="visible"/>
                                      </p:to>
                                    </p:set>
                                    <p:anim calcmode="lin" valueType="num">
                                      <p:cBhvr additive="base">
                                        <p:cTn id="11"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0899">
                                            <p:txEl>
                                              <p:pRg st="1" end="1"/>
                                            </p:txEl>
                                          </p:spTgt>
                                        </p:tgtEl>
                                        <p:attrNameLst>
                                          <p:attrName>style.visibility</p:attrName>
                                        </p:attrNameLst>
                                      </p:cBhvr>
                                      <p:to>
                                        <p:strVal val="visible"/>
                                      </p:to>
                                    </p:set>
                                    <p:anim calcmode="lin" valueType="num">
                                      <p:cBhvr additive="base">
                                        <p:cTn id="17"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0899">
                                            <p:txEl>
                                              <p:pRg st="2" end="2"/>
                                            </p:txEl>
                                          </p:spTgt>
                                        </p:tgtEl>
                                        <p:attrNameLst>
                                          <p:attrName>style.visibility</p:attrName>
                                        </p:attrNameLst>
                                      </p:cBhvr>
                                      <p:to>
                                        <p:strVal val="visible"/>
                                      </p:to>
                                    </p:set>
                                    <p:anim calcmode="lin" valueType="num">
                                      <p:cBhvr additive="base">
                                        <p:cTn id="23"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0899">
                                            <p:txEl>
                                              <p:pRg st="3" end="3"/>
                                            </p:txEl>
                                          </p:spTgt>
                                        </p:tgtEl>
                                        <p:attrNameLst>
                                          <p:attrName>style.visibility</p:attrName>
                                        </p:attrNameLst>
                                      </p:cBhvr>
                                      <p:to>
                                        <p:strVal val="visible"/>
                                      </p:to>
                                    </p:set>
                                    <p:anim calcmode="lin" valueType="num">
                                      <p:cBhvr additive="base">
                                        <p:cTn id="29"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idx="4294967295"/>
          </p:nvPr>
        </p:nvSpPr>
        <p:spPr>
          <a:xfrm>
            <a:off x="0" y="0"/>
            <a:ext cx="9144000" cy="615553"/>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Micah - Outline</a:t>
            </a:r>
            <a:endParaRPr lang="en-US" sz="3600" b="1" dirty="0" smtClean="0">
              <a:solidFill>
                <a:srgbClr val="FFFF99"/>
              </a:solidFill>
              <a:latin typeface="Arial Narrow" pitchFamily="34" charset="0"/>
            </a:endParaRPr>
          </a:p>
        </p:txBody>
      </p:sp>
      <p:sp>
        <p:nvSpPr>
          <p:cNvPr id="55299" name="Rectangle 3"/>
          <p:cNvSpPr>
            <a:spLocks noGrp="1" noChangeArrowheads="1"/>
          </p:cNvSpPr>
          <p:nvPr>
            <p:ph type="body" idx="4294967295"/>
          </p:nvPr>
        </p:nvSpPr>
        <p:spPr>
          <a:xfrm>
            <a:off x="0" y="762000"/>
            <a:ext cx="9144000" cy="6096000"/>
          </a:xfrm>
          <a:noFill/>
        </p:spPr>
        <p:txBody>
          <a:bodyPr/>
          <a:lstStyle/>
          <a:p>
            <a:pPr eaLnBrk="1" hangingPunct="1">
              <a:buNone/>
            </a:pPr>
            <a:r>
              <a:rPr lang="en-US" sz="3600" b="1" dirty="0" smtClean="0">
                <a:solidFill>
                  <a:srgbClr val="FFFFFF"/>
                </a:solidFill>
                <a:latin typeface="Arial Narrow" pitchFamily="34" charset="0"/>
              </a:rPr>
              <a:t> I.  Prediction of Judgment 	(1-3)</a:t>
            </a:r>
          </a:p>
          <a:p>
            <a:pPr lvl="1" eaLnBrk="1" hangingPunct="1">
              <a:buNone/>
            </a:pPr>
            <a:r>
              <a:rPr lang="en-US" sz="3600" b="1" dirty="0" smtClean="0">
                <a:solidFill>
                  <a:srgbClr val="FFFFFF"/>
                </a:solidFill>
                <a:latin typeface="Arial Narrow" pitchFamily="34" charset="0"/>
              </a:rPr>
              <a:t>  A. Judgment on People  1:2 - 2:13</a:t>
            </a:r>
          </a:p>
          <a:p>
            <a:pPr lvl="2" eaLnBrk="1" hangingPunct="1">
              <a:buNone/>
            </a:pPr>
            <a:r>
              <a:rPr lang="en-US" b="1" dirty="0" smtClean="0">
                <a:solidFill>
                  <a:srgbClr val="FFFFFF"/>
                </a:solidFill>
                <a:latin typeface="Arial Narrow" pitchFamily="34" charset="0"/>
              </a:rPr>
              <a:t> 1. Judgment on Samaria 1:2-8</a:t>
            </a:r>
            <a:endParaRPr lang="en-US" sz="4400" b="1" dirty="0" smtClean="0">
              <a:solidFill>
                <a:srgbClr val="FFFFFF"/>
              </a:solidFill>
              <a:latin typeface="Arial Narrow" pitchFamily="34" charset="0"/>
            </a:endParaRPr>
          </a:p>
          <a:p>
            <a:pPr lvl="2" eaLnBrk="1" hangingPunct="1">
              <a:buNone/>
            </a:pPr>
            <a:r>
              <a:rPr lang="en-US" b="1" dirty="0" smtClean="0">
                <a:solidFill>
                  <a:srgbClr val="FFFFFF"/>
                </a:solidFill>
                <a:latin typeface="Arial Narrow" pitchFamily="34" charset="0"/>
              </a:rPr>
              <a:t> 2. Judgment on Judah 1:9-16</a:t>
            </a:r>
            <a:endParaRPr lang="en-US" sz="4400" b="1" dirty="0" smtClean="0">
              <a:solidFill>
                <a:srgbClr val="FFFFFF"/>
              </a:solidFill>
              <a:latin typeface="Arial Narrow" pitchFamily="34" charset="0"/>
            </a:endParaRPr>
          </a:p>
          <a:p>
            <a:pPr lvl="2" eaLnBrk="1" hangingPunct="1">
              <a:buNone/>
            </a:pPr>
            <a:r>
              <a:rPr lang="en-US" b="1" dirty="0" smtClean="0">
                <a:solidFill>
                  <a:srgbClr val="FFFFFF"/>
                </a:solidFill>
                <a:latin typeface="Arial Narrow" pitchFamily="34" charset="0"/>
              </a:rPr>
              <a:t> 3. Cause of Judgment 2:1-11</a:t>
            </a:r>
            <a:endParaRPr lang="en-US" sz="4400" b="1" dirty="0" smtClean="0">
              <a:solidFill>
                <a:srgbClr val="FFFFFF"/>
              </a:solidFill>
              <a:latin typeface="Arial Narrow" pitchFamily="34" charset="0"/>
            </a:endParaRPr>
          </a:p>
          <a:p>
            <a:pPr lvl="2" eaLnBrk="1" hangingPunct="1">
              <a:buNone/>
            </a:pPr>
            <a:r>
              <a:rPr lang="en-US" b="1" dirty="0" smtClean="0">
                <a:solidFill>
                  <a:srgbClr val="FFFFFF"/>
                </a:solidFill>
                <a:latin typeface="Arial Narrow" pitchFamily="34" charset="0"/>
              </a:rPr>
              <a:t> 4. Promise of Future Restoration 2:12-13</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10" dur="500"/>
                                        <p:tgtEl>
                                          <p:spTgt spid="55299">
                                            <p:txEl>
                                              <p:pRg st="0" end="0"/>
                                            </p:txEl>
                                          </p:spTgt>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14" dur="500"/>
                                        <p:tgtEl>
                                          <p:spTgt spid="55299">
                                            <p:txEl>
                                              <p:pRg st="1" end="1"/>
                                            </p:txEl>
                                          </p:spTgt>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55299">
                                            <p:txEl>
                                              <p:pRg st="2" end="2"/>
                                            </p:txEl>
                                          </p:spTgt>
                                        </p:tgtEl>
                                        <p:attrNameLst>
                                          <p:attrName>style.visibility</p:attrName>
                                        </p:attrNameLst>
                                      </p:cBhvr>
                                      <p:to>
                                        <p:strVal val="visible"/>
                                      </p:to>
                                    </p:set>
                                    <p:animEffect transition="in" filter="blinds(horizontal)">
                                      <p:cBhvr>
                                        <p:cTn id="18" dur="500"/>
                                        <p:tgtEl>
                                          <p:spTgt spid="552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5299">
                                            <p:txEl>
                                              <p:pRg st="3" end="3"/>
                                            </p:txEl>
                                          </p:spTgt>
                                        </p:tgtEl>
                                        <p:attrNameLst>
                                          <p:attrName>style.visibility</p:attrName>
                                        </p:attrNameLst>
                                      </p:cBhvr>
                                      <p:to>
                                        <p:strVal val="visible"/>
                                      </p:to>
                                    </p:set>
                                    <p:animEffect transition="in" filter="blinds(horizontal)">
                                      <p:cBhvr>
                                        <p:cTn id="23" dur="500"/>
                                        <p:tgtEl>
                                          <p:spTgt spid="552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5299">
                                            <p:txEl>
                                              <p:pRg st="4" end="4"/>
                                            </p:txEl>
                                          </p:spTgt>
                                        </p:tgtEl>
                                        <p:attrNameLst>
                                          <p:attrName>style.visibility</p:attrName>
                                        </p:attrNameLst>
                                      </p:cBhvr>
                                      <p:to>
                                        <p:strVal val="visible"/>
                                      </p:to>
                                    </p:set>
                                    <p:animEffect transition="in" filter="blinds(horizontal)">
                                      <p:cBhvr>
                                        <p:cTn id="28" dur="500"/>
                                        <p:tgtEl>
                                          <p:spTgt spid="5529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5299">
                                            <p:txEl>
                                              <p:pRg st="5" end="5"/>
                                            </p:txEl>
                                          </p:spTgt>
                                        </p:tgtEl>
                                        <p:attrNameLst>
                                          <p:attrName>style.visibility</p:attrName>
                                        </p:attrNameLst>
                                      </p:cBhvr>
                                      <p:to>
                                        <p:strVal val="visible"/>
                                      </p:to>
                                    </p:set>
                                    <p:animEffect transition="in" filter="blinds(horizontal)">
                                      <p:cBhvr>
                                        <p:cTn id="33" dur="500"/>
                                        <p:tgtEl>
                                          <p:spTgt spid="55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idx="4294967295"/>
          </p:nvPr>
        </p:nvSpPr>
        <p:spPr>
          <a:xfrm>
            <a:off x="0" y="30777"/>
            <a:ext cx="9144000" cy="615553"/>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Micah - Outline</a:t>
            </a:r>
            <a:endParaRPr lang="en-US" sz="3200" b="1" dirty="0" smtClean="0">
              <a:solidFill>
                <a:srgbClr val="FFFF99"/>
              </a:solidFill>
              <a:latin typeface="Arial Narrow" pitchFamily="34" charset="0"/>
            </a:endParaRPr>
          </a:p>
        </p:txBody>
      </p:sp>
      <p:sp>
        <p:nvSpPr>
          <p:cNvPr id="56323" name="Rectangle 3"/>
          <p:cNvSpPr>
            <a:spLocks noGrp="1" noChangeArrowheads="1"/>
          </p:cNvSpPr>
          <p:nvPr>
            <p:ph type="body" idx="4294967295"/>
          </p:nvPr>
        </p:nvSpPr>
        <p:spPr>
          <a:xfrm>
            <a:off x="0" y="762000"/>
            <a:ext cx="9144000" cy="6096000"/>
          </a:xfrm>
          <a:noFill/>
        </p:spPr>
        <p:txBody>
          <a:bodyPr/>
          <a:lstStyle/>
          <a:p>
            <a:pPr eaLnBrk="1" hangingPunct="1">
              <a:buNone/>
            </a:pPr>
            <a:r>
              <a:rPr lang="en-US" sz="4400" b="1" dirty="0" smtClean="0">
                <a:solidFill>
                  <a:srgbClr val="FFFFFF"/>
                </a:solidFill>
                <a:latin typeface="Arial Narrow" pitchFamily="34" charset="0"/>
              </a:rPr>
              <a:t> B</a:t>
            </a:r>
            <a:r>
              <a:rPr lang="en-US" sz="4400" b="1" dirty="0" smtClean="0">
                <a:solidFill>
                  <a:srgbClr val="FFFFFF"/>
                </a:solidFill>
                <a:latin typeface="Arial Narrow" pitchFamily="34" charset="0"/>
              </a:rPr>
              <a:t>. Judgment on Leadership  3:1-12</a:t>
            </a:r>
          </a:p>
          <a:p>
            <a:pPr lvl="1" eaLnBrk="1" hangingPunct="1">
              <a:buNone/>
            </a:pPr>
            <a:r>
              <a:rPr lang="en-US" sz="4400" b="1" dirty="0" smtClean="0">
                <a:solidFill>
                  <a:srgbClr val="FFFFFF"/>
                </a:solidFill>
                <a:latin typeface="Arial Narrow" pitchFamily="34" charset="0"/>
              </a:rPr>
              <a:t>  1</a:t>
            </a:r>
            <a:r>
              <a:rPr lang="en-US" sz="4400" b="1" dirty="0" smtClean="0">
                <a:solidFill>
                  <a:srgbClr val="FFFFFF"/>
                </a:solidFill>
                <a:latin typeface="Arial Narrow" pitchFamily="34" charset="0"/>
              </a:rPr>
              <a:t>. Judgment on Princes 3:1-4</a:t>
            </a:r>
          </a:p>
          <a:p>
            <a:pPr lvl="1" eaLnBrk="1" hangingPunct="1">
              <a:buNone/>
            </a:pPr>
            <a:r>
              <a:rPr lang="en-US" sz="4400" b="1" dirty="0" smtClean="0">
                <a:solidFill>
                  <a:srgbClr val="FFFFFF"/>
                </a:solidFill>
                <a:latin typeface="Arial Narrow" pitchFamily="34" charset="0"/>
              </a:rPr>
              <a:t>  2</a:t>
            </a:r>
            <a:r>
              <a:rPr lang="en-US" sz="4400" b="1" dirty="0" smtClean="0">
                <a:solidFill>
                  <a:srgbClr val="FFFFFF"/>
                </a:solidFill>
                <a:latin typeface="Arial Narrow" pitchFamily="34" charset="0"/>
              </a:rPr>
              <a:t>. Judgment on Prophets 3:5-8</a:t>
            </a:r>
          </a:p>
          <a:p>
            <a:pPr lvl="1" eaLnBrk="1" hangingPunct="1">
              <a:buNone/>
            </a:pPr>
            <a:r>
              <a:rPr lang="en-US" sz="4400" b="1" dirty="0" smtClean="0">
                <a:solidFill>
                  <a:srgbClr val="FFFFFF"/>
                </a:solidFill>
                <a:latin typeface="Arial Narrow" pitchFamily="34" charset="0"/>
              </a:rPr>
              <a:t>  3</a:t>
            </a:r>
            <a:r>
              <a:rPr lang="en-US" sz="4400" b="1" dirty="0" smtClean="0">
                <a:solidFill>
                  <a:srgbClr val="FFFFFF"/>
                </a:solidFill>
                <a:latin typeface="Arial Narrow" pitchFamily="34" charset="0"/>
              </a:rPr>
              <a:t>. Promise of Future Judgment 3:9-12</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childTnLst>
                          </p:cTn>
                        </p:par>
                        <p:par>
                          <p:cTn id="7" fill="hold">
                            <p:stCondLst>
                              <p:cond delay="0"/>
                            </p:stCondLst>
                            <p:childTnLst>
                              <p:par>
                                <p:cTn id="8" presetID="16" presetClass="entr" presetSubtype="37" fill="hold" grpId="0" nodeType="afterEffect">
                                  <p:stCondLst>
                                    <p:cond delay="0"/>
                                  </p:stCondLst>
                                  <p:childTnLst>
                                    <p:set>
                                      <p:cBhvr>
                                        <p:cTn id="9" dur="1" fill="hold">
                                          <p:stCondLst>
                                            <p:cond delay="0"/>
                                          </p:stCondLst>
                                        </p:cTn>
                                        <p:tgtEl>
                                          <p:spTgt spid="56323">
                                            <p:txEl>
                                              <p:pRg st="0" end="0"/>
                                            </p:txEl>
                                          </p:spTgt>
                                        </p:tgtEl>
                                        <p:attrNameLst>
                                          <p:attrName>style.visibility</p:attrName>
                                        </p:attrNameLst>
                                      </p:cBhvr>
                                      <p:to>
                                        <p:strVal val="visible"/>
                                      </p:to>
                                    </p:set>
                                    <p:animEffect transition="in" filter="barn(outVertical)">
                                      <p:cBhvr>
                                        <p:cTn id="10" dur="500"/>
                                        <p:tgtEl>
                                          <p:spTgt spid="56323">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56323">
                                            <p:txEl>
                                              <p:pRg st="1" end="1"/>
                                            </p:txEl>
                                          </p:spTgt>
                                        </p:tgtEl>
                                        <p:attrNameLst>
                                          <p:attrName>style.visibility</p:attrName>
                                        </p:attrNameLst>
                                      </p:cBhvr>
                                      <p:to>
                                        <p:strVal val="visible"/>
                                      </p:to>
                                    </p:set>
                                    <p:animEffect transition="in" filter="barn(outVertical)">
                                      <p:cBhvr>
                                        <p:cTn id="14" dur="500"/>
                                        <p:tgtEl>
                                          <p:spTgt spid="5632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Effect transition="in" filter="barn(outVertical)">
                                      <p:cBhvr>
                                        <p:cTn id="19" dur="500"/>
                                        <p:tgtEl>
                                          <p:spTgt spid="5632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56323">
                                            <p:txEl>
                                              <p:pRg st="3" end="3"/>
                                            </p:txEl>
                                          </p:spTgt>
                                        </p:tgtEl>
                                        <p:attrNameLst>
                                          <p:attrName>style.visibility</p:attrName>
                                        </p:attrNameLst>
                                      </p:cBhvr>
                                      <p:to>
                                        <p:strVal val="visible"/>
                                      </p:to>
                                    </p:set>
                                    <p:animEffect transition="in" filter="barn(outVertical)">
                                      <p:cBhvr>
                                        <p:cTn id="24" dur="500"/>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56388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ctr" defTabSz="3810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rgbClr val="FFFF99"/>
                </a:solidFill>
                <a:effectLst/>
                <a:uLnTx/>
                <a:uFillTx/>
                <a:latin typeface="Arial Narrow" pitchFamily="34" charset="0"/>
                <a:ea typeface="+mj-ea"/>
                <a:cs typeface="+mj-cs"/>
              </a:rPr>
              <a:t>2 Kings </a:t>
            </a:r>
            <a:r>
              <a:rPr kumimoji="0" lang="en-US" sz="3600" b="1" i="1" u="none" strike="noStrike" kern="0" cap="none" spc="0" normalizeH="0" baseline="0" noProof="0" dirty="0" smtClean="0">
                <a:ln>
                  <a:noFill/>
                </a:ln>
                <a:solidFill>
                  <a:srgbClr val="FFFF99"/>
                </a:solidFill>
                <a:effectLst/>
                <a:uLnTx/>
                <a:uFillTx/>
                <a:latin typeface="Arial Narrow" pitchFamily="34" charset="0"/>
                <a:ea typeface="+mj-ea"/>
                <a:cs typeface="+mj-cs"/>
              </a:rPr>
              <a:t>13-15</a:t>
            </a:r>
            <a:endParaRPr kumimoji="0" lang="en-US" sz="3600" b="1" i="1" u="none" strike="noStrike" kern="0" cap="none" spc="0" normalizeH="0" baseline="0" noProof="0" dirty="0" smtClean="0">
              <a:ln>
                <a:noFill/>
              </a:ln>
              <a:solidFill>
                <a:srgbClr val="FFFF99"/>
              </a:solidFill>
              <a:effectLst/>
              <a:uLnTx/>
              <a:uFillTx/>
              <a:latin typeface="Arial Narrow" pitchFamily="34" charset="0"/>
              <a:ea typeface="+mj-ea"/>
              <a:cs typeface="+mj-cs"/>
            </a:endParaRPr>
          </a:p>
        </p:txBody>
      </p:sp>
      <p:sp>
        <p:nvSpPr>
          <p:cNvPr id="5" name="Rectangle 6"/>
          <p:cNvSpPr txBox="1">
            <a:spLocks noChangeArrowheads="1"/>
          </p:cNvSpPr>
          <p:nvPr/>
        </p:nvSpPr>
        <p:spPr bwMode="auto">
          <a:xfrm>
            <a:off x="0" y="685800"/>
            <a:ext cx="57150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09588" indent="-457200">
              <a:spcBef>
                <a:spcPct val="20000"/>
              </a:spcBef>
              <a:tabLst>
                <a:tab pos="457200" algn="l"/>
              </a:tabLst>
            </a:pPr>
            <a:r>
              <a:rPr lang="en-US" sz="3600" b="1" u="sng" kern="0" dirty="0" smtClean="0">
                <a:solidFill>
                  <a:srgbClr val="FF0000"/>
                </a:solidFill>
                <a:latin typeface="Arial Narrow" pitchFamily="34" charset="0"/>
                <a:cs typeface="+mn-cs"/>
              </a:rPr>
              <a:t>Jeroboam </a:t>
            </a:r>
            <a:r>
              <a:rPr lang="en-US" sz="3600" b="1" u="sng" kern="0" dirty="0" smtClean="0">
                <a:solidFill>
                  <a:srgbClr val="FF0000"/>
                </a:solidFill>
                <a:latin typeface="Arial Narrow" pitchFamily="34" charset="0"/>
                <a:cs typeface="+mn-cs"/>
              </a:rPr>
              <a:t>II </a:t>
            </a:r>
            <a:r>
              <a:rPr lang="en-US" sz="3200" b="1" kern="0" dirty="0" smtClean="0">
                <a:solidFill>
                  <a:srgbClr val="FF0000"/>
                </a:solidFill>
                <a:latin typeface="Arial Narrow" pitchFamily="34" charset="0"/>
                <a:cs typeface="+mn-cs"/>
              </a:rPr>
              <a:t>(Israel)</a:t>
            </a:r>
            <a:r>
              <a:rPr lang="en-US" sz="3200" i="1" dirty="0" smtClean="0">
                <a:solidFill>
                  <a:srgbClr val="A0ECFE"/>
                </a:solidFill>
              </a:rPr>
              <a:t> 	      Hosea</a:t>
            </a:r>
            <a:r>
              <a:rPr lang="en-US" sz="3200" b="1" kern="0" dirty="0" smtClean="0">
                <a:solidFill>
                  <a:srgbClr val="FF0000"/>
                </a:solidFill>
                <a:latin typeface="Arial Narrow" pitchFamily="34" charset="0"/>
                <a:cs typeface="+mn-cs"/>
              </a:rPr>
              <a:t> </a:t>
            </a:r>
          </a:p>
          <a:p>
            <a:pPr marL="509588" indent="-457200">
              <a:spcBef>
                <a:spcPct val="20000"/>
              </a:spcBef>
              <a:tabLst>
                <a:tab pos="457200" algn="l"/>
              </a:tabLst>
            </a:pPr>
            <a:r>
              <a:rPr lang="en-US" sz="3200" b="1" kern="0" dirty="0">
                <a:solidFill>
                  <a:srgbClr val="FF0000"/>
                </a:solidFill>
                <a:latin typeface="Arial Narrow" pitchFamily="34" charset="0"/>
                <a:cs typeface="+mn-cs"/>
              </a:rPr>
              <a:t>	</a:t>
            </a:r>
            <a:r>
              <a:rPr lang="en-US" sz="3200" kern="0" dirty="0" smtClean="0">
                <a:solidFill>
                  <a:srgbClr val="FFFFFF"/>
                </a:solidFill>
                <a:latin typeface="Arial"/>
                <a:cs typeface="Arial"/>
              </a:rPr>
              <a:t>793-753 </a:t>
            </a:r>
            <a:r>
              <a:rPr lang="en-US" sz="3200" kern="0" dirty="0" smtClean="0">
                <a:solidFill>
                  <a:srgbClr val="FFFFFF"/>
                </a:solidFill>
                <a:latin typeface="Arial"/>
                <a:cs typeface="Arial"/>
              </a:rPr>
              <a:t>(41 yr</a:t>
            </a:r>
            <a:r>
              <a:rPr lang="en-US" sz="3200" kern="0" dirty="0" smtClean="0">
                <a:solidFill>
                  <a:srgbClr val="FFFFFF"/>
                </a:solidFill>
                <a:latin typeface="Arial"/>
                <a:cs typeface="Arial"/>
              </a:rPr>
              <a:t>)</a:t>
            </a:r>
            <a:r>
              <a:rPr lang="en-US" sz="3200" i="1" dirty="0" smtClean="0">
                <a:solidFill>
                  <a:srgbClr val="A0ECFE"/>
                </a:solidFill>
              </a:rPr>
              <a:t> 	</a:t>
            </a:r>
          </a:p>
          <a:p>
            <a:pPr marL="509588" indent="-457200">
              <a:spcBef>
                <a:spcPct val="20000"/>
              </a:spcBef>
              <a:tabLst>
                <a:tab pos="457200" algn="l"/>
              </a:tabLst>
            </a:pPr>
            <a:r>
              <a:rPr lang="en-US" sz="3200" kern="0" dirty="0" smtClean="0">
                <a:solidFill>
                  <a:srgbClr val="FFFFFF"/>
                </a:solidFill>
                <a:latin typeface="Arial"/>
                <a:cs typeface="Arial"/>
              </a:rPr>
              <a:t>	Evil – restores border of Israel &amp; extends NW </a:t>
            </a:r>
          </a:p>
          <a:p>
            <a:pPr marL="176213" lvl="0" indent="-176213" eaLnBrk="0" hangingPunct="0">
              <a:spcBef>
                <a:spcPct val="20000"/>
              </a:spcBef>
            </a:pPr>
            <a:r>
              <a:rPr kumimoji="0" lang="en-US" sz="3600" b="1" i="0" u="sng" strike="noStrike" kern="0" cap="none" spc="0" normalizeH="0" baseline="0" noProof="0" dirty="0" smtClean="0">
                <a:ln>
                  <a:noFill/>
                </a:ln>
                <a:solidFill>
                  <a:srgbClr val="FFFF99"/>
                </a:solidFill>
                <a:effectLst/>
                <a:uLnTx/>
                <a:uFillTx/>
                <a:latin typeface="Arial Narrow" pitchFamily="34" charset="0"/>
                <a:cs typeface="Arial"/>
              </a:rPr>
              <a:t> </a:t>
            </a:r>
            <a:r>
              <a:rPr kumimoji="0" lang="en-US" sz="3600" b="1" i="0" u="sng" strike="noStrike" kern="0" cap="none" spc="0" normalizeH="0" baseline="0" noProof="0" dirty="0" err="1" smtClean="0">
                <a:ln>
                  <a:noFill/>
                </a:ln>
                <a:solidFill>
                  <a:srgbClr val="FFFF99"/>
                </a:solidFill>
                <a:effectLst/>
                <a:uLnTx/>
                <a:uFillTx/>
                <a:latin typeface="Arial Narrow" pitchFamily="34" charset="0"/>
                <a:cs typeface="Arial"/>
              </a:rPr>
              <a:t>Uzziah</a:t>
            </a:r>
            <a:r>
              <a:rPr kumimoji="0" lang="en-US" sz="3600" b="1" i="0" u="sng" strike="noStrike" kern="0" cap="none" spc="0" normalizeH="0" baseline="0" noProof="0" dirty="0" smtClean="0">
                <a:ln>
                  <a:noFill/>
                </a:ln>
                <a:solidFill>
                  <a:srgbClr val="FFFF99"/>
                </a:solidFill>
                <a:effectLst/>
                <a:uLnTx/>
                <a:uFillTx/>
                <a:latin typeface="Arial Narrow" pitchFamily="34" charset="0"/>
                <a:cs typeface="Arial"/>
              </a:rPr>
              <a:t> </a:t>
            </a:r>
            <a:r>
              <a:rPr kumimoji="0" lang="en-US" sz="3200" b="1" i="0" strike="noStrike" kern="0" cap="none" spc="0" normalizeH="0" baseline="0" noProof="0" dirty="0" smtClean="0">
                <a:ln>
                  <a:noFill/>
                </a:ln>
                <a:solidFill>
                  <a:srgbClr val="FFFF99"/>
                </a:solidFill>
                <a:effectLst/>
                <a:uLnTx/>
                <a:uFillTx/>
                <a:latin typeface="Arial Narrow" pitchFamily="34" charset="0"/>
                <a:cs typeface="Arial"/>
              </a:rPr>
              <a:t>(Judah)</a:t>
            </a:r>
            <a:r>
              <a:rPr kumimoji="0" lang="en-US" sz="3200" b="1" i="0" strike="noStrike" kern="0" cap="none" spc="0" normalizeH="0" baseline="0" noProof="0" dirty="0" smtClean="0">
                <a:ln>
                  <a:noFill/>
                </a:ln>
                <a:solidFill>
                  <a:srgbClr val="FFFFFF"/>
                </a:solidFill>
                <a:effectLst/>
                <a:uLnTx/>
                <a:uFillTx/>
                <a:latin typeface="Arial Narrow" pitchFamily="34" charset="0"/>
                <a:cs typeface="Arial"/>
              </a:rPr>
              <a:t> </a:t>
            </a:r>
            <a:r>
              <a:rPr kumimoji="0" lang="en-US" sz="3600" b="0" i="0" strike="noStrike" kern="0" cap="none" spc="0" normalizeH="0" baseline="0" noProof="0" dirty="0" smtClean="0">
                <a:ln>
                  <a:noFill/>
                </a:ln>
                <a:solidFill>
                  <a:srgbClr val="FFFFFF"/>
                </a:solidFill>
                <a:effectLst/>
                <a:uLnTx/>
                <a:uFillTx/>
                <a:latin typeface="Arial Narrow" pitchFamily="34" charset="0"/>
                <a:cs typeface="Arial"/>
              </a:rPr>
              <a:t>  </a:t>
            </a:r>
          </a:p>
          <a:p>
            <a:pPr marL="176213" lvl="0" indent="-176213" eaLnBrk="0" hangingPunct="0">
              <a:spcBef>
                <a:spcPct val="20000"/>
              </a:spcBef>
            </a:pPr>
            <a:r>
              <a:rPr lang="en-US" sz="3600" kern="0" dirty="0">
                <a:solidFill>
                  <a:srgbClr val="FFFFFF"/>
                </a:solidFill>
                <a:latin typeface="Arial"/>
                <a:cs typeface="Arial"/>
              </a:rPr>
              <a:t>	</a:t>
            </a:r>
            <a:r>
              <a:rPr kumimoji="0" lang="en-US" sz="3200" b="0" i="0" u="none" strike="noStrike" kern="0" cap="none" spc="0" normalizeH="0" baseline="0" noProof="0" dirty="0" smtClean="0">
                <a:ln>
                  <a:noFill/>
                </a:ln>
                <a:solidFill>
                  <a:srgbClr val="FFFFFF"/>
                </a:solidFill>
                <a:effectLst/>
                <a:uLnTx/>
                <a:uFillTx/>
                <a:latin typeface="Arial"/>
                <a:ea typeface="+mn-ea"/>
                <a:cs typeface="Arial"/>
              </a:rPr>
              <a:t>790-740 (52 yrs),    </a:t>
            </a:r>
            <a:endParaRPr kumimoji="0" lang="en-US" sz="3600" b="0" i="0" u="none" strike="noStrike" kern="0" cap="none" spc="0" normalizeH="0" baseline="0" noProof="0" dirty="0" smtClean="0">
              <a:ln>
                <a:noFill/>
              </a:ln>
              <a:solidFill>
                <a:srgbClr val="FFFFFF"/>
              </a:solidFill>
              <a:effectLst/>
              <a:uLnTx/>
              <a:uFillTx/>
              <a:latin typeface="Arial"/>
              <a:ea typeface="+mn-ea"/>
              <a:cs typeface="Arial"/>
            </a:endParaRPr>
          </a:p>
          <a:p>
            <a:pPr marL="176213" lvl="0" indent="-176213" eaLnBrk="0" hangingPunct="0">
              <a:spcBef>
                <a:spcPct val="20000"/>
              </a:spcBef>
            </a:pPr>
            <a:r>
              <a:rPr kumimoji="0" lang="en-US" sz="3600" b="0" i="0" u="none" strike="noStrike" kern="0" cap="none" spc="0" normalizeH="0" baseline="0" noProof="0" dirty="0" smtClean="0">
                <a:ln>
                  <a:noFill/>
                </a:ln>
                <a:solidFill>
                  <a:srgbClr val="FFFFFF"/>
                </a:solidFill>
                <a:effectLst/>
                <a:uLnTx/>
                <a:uFillTx/>
                <a:latin typeface="Arial"/>
                <a:ea typeface="+mn-ea"/>
                <a:cs typeface="Arial"/>
              </a:rPr>
              <a:t>	</a:t>
            </a:r>
            <a:r>
              <a:rPr kumimoji="0" lang="en-US" sz="3200" b="0" i="0" u="none" strike="noStrike" kern="0" cap="none" spc="0" normalizeH="0" baseline="0" noProof="0" dirty="0" smtClean="0">
                <a:ln>
                  <a:noFill/>
                </a:ln>
                <a:solidFill>
                  <a:srgbClr val="FFFFFF"/>
                </a:solidFill>
                <a:effectLst/>
                <a:uLnTx/>
                <a:uFillTx/>
                <a:latin typeface="Arial"/>
                <a:ea typeface="+mn-ea"/>
                <a:cs typeface="Arial"/>
              </a:rPr>
              <a:t>Good, then proud, then humbled. Extended Judah West</a:t>
            </a:r>
            <a:r>
              <a:rPr kumimoji="0" lang="en-US" sz="3200" b="0" i="0" u="none" strike="noStrike" kern="0" cap="none" spc="0" normalizeH="0" noProof="0" dirty="0" smtClean="0">
                <a:ln>
                  <a:noFill/>
                </a:ln>
                <a:solidFill>
                  <a:srgbClr val="FFFFFF"/>
                </a:solidFill>
                <a:effectLst/>
                <a:uLnTx/>
                <a:uFillTx/>
                <a:latin typeface="Arial"/>
                <a:ea typeface="+mn-ea"/>
                <a:cs typeface="Arial"/>
              </a:rPr>
              <a:t> &amp; South</a:t>
            </a:r>
            <a:endParaRPr kumimoji="0" lang="en-US" sz="4000" b="0" i="0" u="none" strike="noStrike" kern="0" cap="none" spc="0" normalizeH="0" baseline="0" noProof="0" dirty="0" smtClean="0">
              <a:ln>
                <a:noFill/>
              </a:ln>
              <a:solidFill>
                <a:srgbClr val="FFFFFF"/>
              </a:solidFill>
              <a:effectLst/>
              <a:uLnTx/>
              <a:uFillTx/>
              <a:latin typeface="Arial"/>
              <a:ea typeface="+mn-ea"/>
              <a:cs typeface="Arial"/>
            </a:endParaRPr>
          </a:p>
          <a:p>
            <a:pPr marL="509588" indent="-457200" algn="l">
              <a:spcBef>
                <a:spcPct val="20000"/>
              </a:spcBef>
              <a:tabLst>
                <a:tab pos="457200" algn="l"/>
              </a:tabLst>
            </a:pPr>
            <a:r>
              <a:rPr lang="en-US" sz="3600" kern="0" dirty="0" smtClean="0">
                <a:solidFill>
                  <a:srgbClr val="FFFFFF"/>
                </a:solidFill>
                <a:latin typeface="Arial"/>
                <a:cs typeface="Arial"/>
              </a:rPr>
              <a:t> </a:t>
            </a:r>
            <a:endParaRPr lang="en-US" sz="3600" b="1" kern="0" dirty="0" smtClean="0">
              <a:solidFill>
                <a:srgbClr val="FF0000"/>
              </a:solidFill>
              <a:latin typeface="Arial Narrow" pitchFamily="34" charset="0"/>
              <a:cs typeface="+mn-cs"/>
            </a:endParaRPr>
          </a:p>
        </p:txBody>
      </p:sp>
      <p:pic>
        <p:nvPicPr>
          <p:cNvPr id="4098" name="Picture 2"/>
          <p:cNvPicPr>
            <a:picLocks noChangeAspect="1" noChangeArrowheads="1"/>
          </p:cNvPicPr>
          <p:nvPr/>
        </p:nvPicPr>
        <p:blipFill>
          <a:blip r:embed="rId3" cstate="print"/>
          <a:srcRect l="3978" t="3563" r="45308" b="23519"/>
          <a:stretch>
            <a:fillRect/>
          </a:stretch>
        </p:blipFill>
        <p:spPr bwMode="auto">
          <a:xfrm>
            <a:off x="5725475" y="0"/>
            <a:ext cx="3418526"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8"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0" y="76200"/>
            <a:ext cx="9144000" cy="615553"/>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Micah - Outline</a:t>
            </a:r>
            <a:endParaRPr lang="en-US" sz="3600" b="1" dirty="0" smtClean="0">
              <a:solidFill>
                <a:srgbClr val="FFFF99"/>
              </a:solidFill>
              <a:latin typeface="Arial Narrow" pitchFamily="34" charset="0"/>
            </a:endParaRPr>
          </a:p>
        </p:txBody>
      </p:sp>
      <p:sp>
        <p:nvSpPr>
          <p:cNvPr id="57347" name="Rectangle 3"/>
          <p:cNvSpPr>
            <a:spLocks noGrp="1" noChangeArrowheads="1"/>
          </p:cNvSpPr>
          <p:nvPr>
            <p:ph type="body" idx="4294967295"/>
          </p:nvPr>
        </p:nvSpPr>
        <p:spPr>
          <a:xfrm>
            <a:off x="0" y="838200"/>
            <a:ext cx="9144000" cy="6019800"/>
          </a:xfrm>
          <a:noFill/>
        </p:spPr>
        <p:txBody>
          <a:bodyPr/>
          <a:lstStyle/>
          <a:p>
            <a:pPr eaLnBrk="1" hangingPunct="1">
              <a:buNone/>
            </a:pPr>
            <a:r>
              <a:rPr lang="en-US" sz="3600" b="1" dirty="0" smtClean="0">
                <a:solidFill>
                  <a:srgbClr val="FFFFFF"/>
                </a:solidFill>
                <a:latin typeface="Arial Narrow" pitchFamily="34" charset="0"/>
              </a:rPr>
              <a:t> II</a:t>
            </a:r>
            <a:r>
              <a:rPr lang="en-US" sz="3600" b="1" dirty="0" smtClean="0">
                <a:solidFill>
                  <a:srgbClr val="FFFFFF"/>
                </a:solidFill>
                <a:latin typeface="Arial Narrow" pitchFamily="34" charset="0"/>
              </a:rPr>
              <a:t>.  Prediction of Restoration 	(4-5)</a:t>
            </a:r>
          </a:p>
          <a:p>
            <a:pPr lvl="1" eaLnBrk="1" hangingPunct="1">
              <a:buNone/>
            </a:pPr>
            <a:r>
              <a:rPr lang="en-US" sz="3600" b="1" dirty="0" smtClean="0">
                <a:solidFill>
                  <a:srgbClr val="FFFFFF"/>
                </a:solidFill>
                <a:latin typeface="Arial Narrow" pitchFamily="34" charset="0"/>
              </a:rPr>
              <a:t>  A</a:t>
            </a:r>
            <a:r>
              <a:rPr lang="en-US" sz="3600" b="1" dirty="0" smtClean="0">
                <a:solidFill>
                  <a:srgbClr val="FFFFFF"/>
                </a:solidFill>
                <a:latin typeface="Arial Narrow" pitchFamily="34" charset="0"/>
              </a:rPr>
              <a:t>. Promise of Coming Kingdom </a:t>
            </a:r>
            <a:r>
              <a:rPr lang="en-US" sz="3600" b="1" dirty="0" smtClean="0">
                <a:solidFill>
                  <a:srgbClr val="FFFFFF"/>
                </a:solidFill>
                <a:latin typeface="Arial Narrow" pitchFamily="34" charset="0"/>
              </a:rPr>
              <a:t>4:1-8</a:t>
            </a:r>
            <a:endParaRPr lang="en-US" sz="3600" b="1" dirty="0" smtClean="0">
              <a:solidFill>
                <a:srgbClr val="FFFFFF"/>
              </a:solidFill>
              <a:latin typeface="Arial Narrow" pitchFamily="34" charset="0"/>
            </a:endParaRPr>
          </a:p>
          <a:p>
            <a:pPr lvl="1" eaLnBrk="1" hangingPunct="1">
              <a:buNone/>
            </a:pPr>
            <a:r>
              <a:rPr lang="en-US" sz="3600" b="1" dirty="0" smtClean="0">
                <a:solidFill>
                  <a:srgbClr val="FFFFFF"/>
                </a:solidFill>
                <a:latin typeface="Arial Narrow" pitchFamily="34" charset="0"/>
              </a:rPr>
              <a:t>  B</a:t>
            </a:r>
            <a:r>
              <a:rPr lang="en-US" sz="3600" b="1" dirty="0" smtClean="0">
                <a:solidFill>
                  <a:srgbClr val="FFFFFF"/>
                </a:solidFill>
                <a:latin typeface="Arial Narrow" pitchFamily="34" charset="0"/>
              </a:rPr>
              <a:t>. Promise of Coming Captivities </a:t>
            </a:r>
            <a:r>
              <a:rPr lang="en-US" sz="3600" b="1" dirty="0" smtClean="0">
                <a:solidFill>
                  <a:srgbClr val="FFFFFF"/>
                </a:solidFill>
                <a:latin typeface="Arial Narrow" pitchFamily="34" charset="0"/>
              </a:rPr>
              <a:t>4:9-5:1</a:t>
            </a:r>
            <a:endParaRPr lang="en-US" sz="3600" b="1" dirty="0" smtClean="0">
              <a:solidFill>
                <a:srgbClr val="FFFFFF"/>
              </a:solidFill>
              <a:latin typeface="Arial Narrow" pitchFamily="34" charset="0"/>
            </a:endParaRPr>
          </a:p>
          <a:p>
            <a:pPr lvl="1" eaLnBrk="1" hangingPunct="1">
              <a:buNone/>
            </a:pPr>
            <a:r>
              <a:rPr lang="en-US" sz="3600" b="1" dirty="0" smtClean="0">
                <a:solidFill>
                  <a:srgbClr val="FFFFFF"/>
                </a:solidFill>
                <a:latin typeface="Arial Narrow" pitchFamily="34" charset="0"/>
              </a:rPr>
              <a:t>  C</a:t>
            </a:r>
            <a:r>
              <a:rPr lang="en-US" sz="3600" b="1" dirty="0" smtClean="0">
                <a:solidFill>
                  <a:srgbClr val="FFFFFF"/>
                </a:solidFill>
                <a:latin typeface="Arial Narrow" pitchFamily="34" charset="0"/>
              </a:rPr>
              <a:t>. Promise of Coming King 5:2-15</a:t>
            </a:r>
          </a:p>
          <a:p>
            <a:pPr lvl="2" eaLnBrk="1" hangingPunct="1">
              <a:buNone/>
            </a:pPr>
            <a:r>
              <a:rPr lang="en-US" b="1" dirty="0" smtClean="0">
                <a:solidFill>
                  <a:srgbClr val="FFFFFF"/>
                </a:solidFill>
                <a:latin typeface="Arial Narrow" pitchFamily="34" charset="0"/>
              </a:rPr>
              <a:t>  1</a:t>
            </a:r>
            <a:r>
              <a:rPr lang="en-US" b="1" dirty="0" smtClean="0">
                <a:solidFill>
                  <a:srgbClr val="FFFFFF"/>
                </a:solidFill>
                <a:latin typeface="Arial Narrow" pitchFamily="34" charset="0"/>
              </a:rPr>
              <a:t>. Birth of the Messiah </a:t>
            </a:r>
            <a:r>
              <a:rPr lang="en-US" b="1" dirty="0" smtClean="0">
                <a:solidFill>
                  <a:srgbClr val="FFFFFF"/>
                </a:solidFill>
                <a:latin typeface="Arial Narrow" pitchFamily="34" charset="0"/>
              </a:rPr>
              <a:t>5:2</a:t>
            </a:r>
            <a:endParaRPr lang="en-US" b="1" dirty="0" smtClean="0">
              <a:solidFill>
                <a:srgbClr val="FFFFFF"/>
              </a:solidFill>
              <a:latin typeface="Arial Narrow" pitchFamily="34" charset="0"/>
            </a:endParaRPr>
          </a:p>
          <a:p>
            <a:pPr lvl="2" eaLnBrk="1" hangingPunct="1">
              <a:buNone/>
            </a:pPr>
            <a:r>
              <a:rPr lang="en-US" b="1" dirty="0" smtClean="0">
                <a:solidFill>
                  <a:srgbClr val="FFFFFF"/>
                </a:solidFill>
                <a:latin typeface="Arial Narrow" pitchFamily="34" charset="0"/>
              </a:rPr>
              <a:t>  2</a:t>
            </a:r>
            <a:r>
              <a:rPr lang="en-US" b="1" dirty="0" smtClean="0">
                <a:solidFill>
                  <a:srgbClr val="FFFFFF"/>
                </a:solidFill>
                <a:latin typeface="Arial Narrow" pitchFamily="34" charset="0"/>
              </a:rPr>
              <a:t>. Rejection of the Messiah </a:t>
            </a:r>
            <a:r>
              <a:rPr lang="en-US" b="1" dirty="0" smtClean="0">
                <a:solidFill>
                  <a:srgbClr val="FFFFFF"/>
                </a:solidFill>
                <a:latin typeface="Arial Narrow" pitchFamily="34" charset="0"/>
              </a:rPr>
              <a:t>5:3</a:t>
            </a:r>
            <a:endParaRPr lang="en-US" b="1" dirty="0" smtClean="0">
              <a:solidFill>
                <a:srgbClr val="FFFFFF"/>
              </a:solidFill>
              <a:latin typeface="Arial Narrow" pitchFamily="34" charset="0"/>
            </a:endParaRPr>
          </a:p>
          <a:p>
            <a:pPr lvl="2" eaLnBrk="1" hangingPunct="1">
              <a:buNone/>
            </a:pPr>
            <a:r>
              <a:rPr lang="en-US" b="1" dirty="0" smtClean="0">
                <a:solidFill>
                  <a:srgbClr val="FFFFFF"/>
                </a:solidFill>
                <a:latin typeface="Arial Narrow" pitchFamily="34" charset="0"/>
              </a:rPr>
              <a:t>  3</a:t>
            </a:r>
            <a:r>
              <a:rPr lang="en-US" b="1" dirty="0" smtClean="0">
                <a:solidFill>
                  <a:srgbClr val="FFFFFF"/>
                </a:solidFill>
                <a:latin typeface="Arial Narrow" pitchFamily="34" charset="0"/>
              </a:rPr>
              <a:t>. Work of the Messiah 5:4-15</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57347">
                                            <p:txEl>
                                              <p:pRg st="0" end="0"/>
                                            </p:txEl>
                                          </p:spTgt>
                                        </p:tgtEl>
                                        <p:attrNameLst>
                                          <p:attrName>style.visibility</p:attrName>
                                        </p:attrNameLst>
                                      </p:cBhvr>
                                      <p:to>
                                        <p:strVal val="visible"/>
                                      </p:to>
                                    </p:set>
                                    <p:animEffect transition="in" filter="slide(fromBottom)">
                                      <p:cBhvr>
                                        <p:cTn id="10" dur="500"/>
                                        <p:tgtEl>
                                          <p:spTgt spid="57347">
                                            <p:txEl>
                                              <p:pRg st="0" end="0"/>
                                            </p:txEl>
                                          </p:spTgt>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Effect transition="in" filter="slide(fromBottom)">
                                      <p:cBhvr>
                                        <p:cTn id="14" dur="500"/>
                                        <p:tgtEl>
                                          <p:spTgt spid="5734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Effect transition="in" filter="slide(fromBottom)">
                                      <p:cBhvr>
                                        <p:cTn id="19" dur="500"/>
                                        <p:tgtEl>
                                          <p:spTgt spid="5734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7347">
                                            <p:txEl>
                                              <p:pRg st="3" end="3"/>
                                            </p:txEl>
                                          </p:spTgt>
                                        </p:tgtEl>
                                        <p:attrNameLst>
                                          <p:attrName>style.visibility</p:attrName>
                                        </p:attrNameLst>
                                      </p:cBhvr>
                                      <p:to>
                                        <p:strVal val="visible"/>
                                      </p:to>
                                    </p:set>
                                    <p:animEffect transition="in" filter="slide(fromBottom)">
                                      <p:cBhvr>
                                        <p:cTn id="24" dur="500"/>
                                        <p:tgtEl>
                                          <p:spTgt spid="57347">
                                            <p:txEl>
                                              <p:pRg st="3" end="3"/>
                                            </p:txEl>
                                          </p:spTgt>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57347">
                                            <p:txEl>
                                              <p:pRg st="4" end="4"/>
                                            </p:txEl>
                                          </p:spTgt>
                                        </p:tgtEl>
                                        <p:attrNameLst>
                                          <p:attrName>style.visibility</p:attrName>
                                        </p:attrNameLst>
                                      </p:cBhvr>
                                      <p:to>
                                        <p:strVal val="visible"/>
                                      </p:to>
                                    </p:set>
                                    <p:animEffect transition="in" filter="slide(fromBottom)">
                                      <p:cBhvr>
                                        <p:cTn id="28" dur="500"/>
                                        <p:tgtEl>
                                          <p:spTgt spid="5734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57347">
                                            <p:txEl>
                                              <p:pRg st="5" end="5"/>
                                            </p:txEl>
                                          </p:spTgt>
                                        </p:tgtEl>
                                        <p:attrNameLst>
                                          <p:attrName>style.visibility</p:attrName>
                                        </p:attrNameLst>
                                      </p:cBhvr>
                                      <p:to>
                                        <p:strVal val="visible"/>
                                      </p:to>
                                    </p:set>
                                    <p:animEffect transition="in" filter="slide(fromBottom)">
                                      <p:cBhvr>
                                        <p:cTn id="33" dur="500"/>
                                        <p:tgtEl>
                                          <p:spTgt spid="5734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57347">
                                            <p:txEl>
                                              <p:pRg st="6" end="6"/>
                                            </p:txEl>
                                          </p:spTgt>
                                        </p:tgtEl>
                                        <p:attrNameLst>
                                          <p:attrName>style.visibility</p:attrName>
                                        </p:attrNameLst>
                                      </p:cBhvr>
                                      <p:to>
                                        <p:strVal val="visible"/>
                                      </p:to>
                                    </p:set>
                                    <p:animEffect transition="in" filter="slide(fromBottom)">
                                      <p:cBhvr>
                                        <p:cTn id="38" dur="5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idx="4294967295"/>
          </p:nvPr>
        </p:nvSpPr>
        <p:spPr>
          <a:xfrm>
            <a:off x="0" y="0"/>
            <a:ext cx="9144000" cy="615553"/>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Micah - Outline</a:t>
            </a:r>
            <a:endParaRPr lang="en-US" sz="3600" b="1" dirty="0" smtClean="0">
              <a:solidFill>
                <a:srgbClr val="FFFF99"/>
              </a:solidFill>
              <a:latin typeface="Arial Narrow" pitchFamily="34" charset="0"/>
            </a:endParaRPr>
          </a:p>
        </p:txBody>
      </p:sp>
      <p:sp>
        <p:nvSpPr>
          <p:cNvPr id="59395" name="Rectangle 3"/>
          <p:cNvSpPr>
            <a:spLocks noGrp="1" noChangeArrowheads="1"/>
          </p:cNvSpPr>
          <p:nvPr>
            <p:ph type="body" idx="4294967295"/>
          </p:nvPr>
        </p:nvSpPr>
        <p:spPr>
          <a:xfrm>
            <a:off x="0" y="685800"/>
            <a:ext cx="9144000" cy="6172200"/>
          </a:xfrm>
          <a:noFill/>
        </p:spPr>
        <p:txBody>
          <a:bodyPr/>
          <a:lstStyle/>
          <a:p>
            <a:pPr eaLnBrk="1" hangingPunct="1">
              <a:buNone/>
            </a:pPr>
            <a:r>
              <a:rPr lang="en-US" b="1" dirty="0" smtClean="0">
                <a:solidFill>
                  <a:srgbClr val="FFFFFF"/>
                </a:solidFill>
                <a:latin typeface="Arial Narrow" pitchFamily="34" charset="0"/>
              </a:rPr>
              <a:t> III</a:t>
            </a:r>
            <a:r>
              <a:rPr lang="en-US" b="1" dirty="0" smtClean="0">
                <a:solidFill>
                  <a:srgbClr val="FFFFFF"/>
                </a:solidFill>
                <a:latin typeface="Arial Narrow" pitchFamily="34" charset="0"/>
              </a:rPr>
              <a:t>.  Plea for Repentance 		(6-7)</a:t>
            </a:r>
          </a:p>
          <a:p>
            <a:pPr lvl="1" eaLnBrk="1" hangingPunct="1">
              <a:buNone/>
            </a:pPr>
            <a:r>
              <a:rPr lang="en-US" b="1" dirty="0" smtClean="0">
                <a:solidFill>
                  <a:srgbClr val="FFFFFF"/>
                </a:solidFill>
                <a:latin typeface="Arial Narrow" pitchFamily="34" charset="0"/>
              </a:rPr>
              <a:t>  A</a:t>
            </a:r>
            <a:r>
              <a:rPr lang="en-US" b="1" dirty="0" smtClean="0">
                <a:solidFill>
                  <a:srgbClr val="FFFFFF"/>
                </a:solidFill>
                <a:latin typeface="Arial Narrow" pitchFamily="34" charset="0"/>
              </a:rPr>
              <a:t>. First Plea of God </a:t>
            </a:r>
            <a:r>
              <a:rPr lang="en-US" b="1" dirty="0" smtClean="0">
                <a:solidFill>
                  <a:srgbClr val="FFFFFF"/>
                </a:solidFill>
                <a:latin typeface="Arial Narrow" pitchFamily="34" charset="0"/>
              </a:rPr>
              <a:t>6:1-9</a:t>
            </a:r>
            <a:endParaRPr lang="en-US" b="1" dirty="0" smtClean="0">
              <a:solidFill>
                <a:srgbClr val="FFFFFF"/>
              </a:solidFill>
              <a:latin typeface="Arial Narrow" pitchFamily="34" charset="0"/>
            </a:endParaRPr>
          </a:p>
          <a:p>
            <a:pPr lvl="1" eaLnBrk="1" hangingPunct="1">
              <a:buNone/>
            </a:pPr>
            <a:r>
              <a:rPr lang="en-US" b="1" dirty="0" smtClean="0">
                <a:solidFill>
                  <a:srgbClr val="FFFFFF"/>
                </a:solidFill>
                <a:latin typeface="Arial Narrow" pitchFamily="34" charset="0"/>
              </a:rPr>
              <a:t>  B</a:t>
            </a:r>
            <a:r>
              <a:rPr lang="en-US" b="1" dirty="0" smtClean="0">
                <a:solidFill>
                  <a:srgbClr val="FFFFFF"/>
                </a:solidFill>
                <a:latin typeface="Arial Narrow" pitchFamily="34" charset="0"/>
              </a:rPr>
              <a:t>. Second Plea of God </a:t>
            </a:r>
            <a:r>
              <a:rPr lang="en-US" b="1" dirty="0" smtClean="0">
                <a:solidFill>
                  <a:srgbClr val="FFFFFF"/>
                </a:solidFill>
                <a:latin typeface="Arial Narrow" pitchFamily="34" charset="0"/>
              </a:rPr>
              <a:t>6:9-7:6</a:t>
            </a:r>
            <a:endParaRPr lang="en-US" b="1" dirty="0" smtClean="0">
              <a:solidFill>
                <a:srgbClr val="FFFFFF"/>
              </a:solidFill>
              <a:latin typeface="Arial Narrow" pitchFamily="34" charset="0"/>
            </a:endParaRPr>
          </a:p>
          <a:p>
            <a:pPr lvl="1" eaLnBrk="1" hangingPunct="1">
              <a:buNone/>
            </a:pPr>
            <a:r>
              <a:rPr lang="en-US" b="1" dirty="0" smtClean="0">
                <a:solidFill>
                  <a:srgbClr val="FFFFFF"/>
                </a:solidFill>
                <a:latin typeface="Arial Narrow" pitchFamily="34" charset="0"/>
              </a:rPr>
              <a:t>  C</a:t>
            </a:r>
            <a:r>
              <a:rPr lang="en-US" b="1" dirty="0" smtClean="0">
                <a:solidFill>
                  <a:srgbClr val="FFFFFF"/>
                </a:solidFill>
                <a:latin typeface="Arial Narrow" pitchFamily="34" charset="0"/>
              </a:rPr>
              <a:t>. Promise of Final Salvation 7:7-20</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59395">
                                            <p:txEl>
                                              <p:pRg st="0" end="0"/>
                                            </p:txEl>
                                          </p:spTgt>
                                        </p:tgtEl>
                                        <p:attrNameLst>
                                          <p:attrName>style.visibility</p:attrName>
                                        </p:attrNameLst>
                                      </p:cBhvr>
                                      <p:to>
                                        <p:strVal val="visible"/>
                                      </p:to>
                                    </p:set>
                                    <p:animEffect transition="in" filter="randombar(horizontal)">
                                      <p:cBhvr>
                                        <p:cTn id="10" dur="500"/>
                                        <p:tgtEl>
                                          <p:spTgt spid="59395">
                                            <p:txEl>
                                              <p:pRg st="0" end="0"/>
                                            </p:txEl>
                                          </p:spTgt>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Effect transition="in" filter="randombar(horizontal)">
                                      <p:cBhvr>
                                        <p:cTn id="14" dur="500"/>
                                        <p:tgtEl>
                                          <p:spTgt spid="5939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Effect transition="in" filter="randombar(horizontal)">
                                      <p:cBhvr>
                                        <p:cTn id="19" dur="500"/>
                                        <p:tgtEl>
                                          <p:spTgt spid="5939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9395">
                                            <p:txEl>
                                              <p:pRg st="3" end="3"/>
                                            </p:txEl>
                                          </p:spTgt>
                                        </p:tgtEl>
                                        <p:attrNameLst>
                                          <p:attrName>style.visibility</p:attrName>
                                        </p:attrNameLst>
                                      </p:cBhvr>
                                      <p:to>
                                        <p:strVal val="visible"/>
                                      </p:to>
                                    </p:set>
                                    <p:animEffect transition="in" filter="randombar(horizontal)">
                                      <p:cBhvr>
                                        <p:cTn id="24"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ctrTitle" idx="4294967295"/>
          </p:nvPr>
        </p:nvSpPr>
        <p:spPr>
          <a:xfrm>
            <a:off x="433388" y="1838325"/>
            <a:ext cx="8240712" cy="2468563"/>
          </a:xfrm>
          <a:noFill/>
        </p:spPr>
        <p:txBody>
          <a:bodyPr lIns="0" tIns="0" rIns="0" bIns="0">
            <a:spAutoFit/>
          </a:bodyPr>
          <a:lstStyle/>
          <a:p>
            <a:pPr defTabSz="381000" eaLnBrk="1" hangingPunct="1"/>
            <a:r>
              <a:rPr lang="en-US" sz="7200" b="1" smtClean="0">
                <a:solidFill>
                  <a:srgbClr val="A0D0FF"/>
                </a:solidFill>
                <a:latin typeface="Times New Roman" pitchFamily="18" charset="0"/>
                <a:cs typeface="Times New Roman" pitchFamily="18" charset="0"/>
              </a:rPr>
              <a:t>Grace Bible Church</a:t>
            </a:r>
            <a:r>
              <a:rPr lang="en-US" sz="7200" b="1" i="0" smtClean="0">
                <a:solidFill>
                  <a:srgbClr val="A0D0FF"/>
                </a:solidFill>
                <a:latin typeface="Times New Roman" pitchFamily="18" charset="0"/>
                <a:cs typeface="Times New Roman" pitchFamily="18" charset="0"/>
              </a:rPr>
              <a:t/>
            </a:r>
            <a:br>
              <a:rPr lang="en-US" sz="7200" b="1" i="0" smtClean="0">
                <a:solidFill>
                  <a:srgbClr val="A0D0FF"/>
                </a:solidFill>
                <a:latin typeface="Times New Roman" pitchFamily="18" charset="0"/>
                <a:cs typeface="Times New Roman" pitchFamily="18" charset="0"/>
              </a:rPr>
            </a:br>
            <a:r>
              <a:rPr lang="en-US" sz="5400" b="1" i="0" smtClean="0">
                <a:solidFill>
                  <a:srgbClr val="A0D0FF"/>
                </a:solidFill>
                <a:latin typeface="Times New Roman" pitchFamily="18" charset="0"/>
                <a:cs typeface="Times New Roman" pitchFamily="18" charset="0"/>
              </a:rPr>
              <a:t> </a:t>
            </a:r>
            <a:r>
              <a:rPr lang="en-US" sz="3600" b="1" smtClean="0">
                <a:solidFill>
                  <a:srgbClr val="FFFF90"/>
                </a:solidFill>
                <a:latin typeface="Times New Roman" pitchFamily="18" charset="0"/>
                <a:cs typeface="Times New Roman" pitchFamily="18" charset="0"/>
              </a:rPr>
              <a:t>Glorifying God </a:t>
            </a:r>
            <a:br>
              <a:rPr lang="en-US" sz="3600" b="1" smtClean="0">
                <a:solidFill>
                  <a:srgbClr val="FFFF90"/>
                </a:solidFill>
                <a:latin typeface="Times New Roman" pitchFamily="18" charset="0"/>
                <a:cs typeface="Times New Roman" pitchFamily="18" charset="0"/>
              </a:rPr>
            </a:br>
            <a:r>
              <a:rPr lang="en-US" sz="3600" b="1" smtClean="0">
                <a:solidFill>
                  <a:srgbClr val="FFFF90"/>
                </a:solidFill>
                <a:latin typeface="Times New Roman" pitchFamily="18" charset="0"/>
                <a:cs typeface="Times New Roman" pitchFamily="18" charset="0"/>
              </a:rPr>
              <a:t>by Making Disciples of Jesus Christ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4294967295"/>
          </p:nvPr>
        </p:nvSpPr>
        <p:spPr>
          <a:xfrm>
            <a:off x="0" y="0"/>
            <a:ext cx="9144000" cy="6858000"/>
          </a:xfrm>
          <a:noFill/>
          <a:ln/>
        </p:spPr>
        <p:txBody>
          <a:bodyPr/>
          <a:lstStyle/>
          <a:p>
            <a:pPr marL="401638" indent="-401638">
              <a:buFontTx/>
              <a:buNone/>
            </a:pPr>
            <a:r>
              <a:rPr lang="en-US" sz="3600" b="1" u="sng" dirty="0" smtClean="0">
                <a:solidFill>
                  <a:srgbClr val="FF0000"/>
                </a:solidFill>
              </a:rPr>
              <a:t>Kings </a:t>
            </a:r>
            <a:r>
              <a:rPr lang="en-US" sz="3600" b="1" u="sng" dirty="0">
                <a:solidFill>
                  <a:srgbClr val="FF0000"/>
                </a:solidFill>
              </a:rPr>
              <a:t>of </a:t>
            </a:r>
            <a:r>
              <a:rPr lang="en-US" sz="3600" b="1" u="sng" dirty="0" smtClean="0">
                <a:solidFill>
                  <a:srgbClr val="FF0000"/>
                </a:solidFill>
              </a:rPr>
              <a:t>Israel</a:t>
            </a:r>
            <a:r>
              <a:rPr lang="en-US" sz="3600" b="1" dirty="0" smtClean="0">
                <a:solidFill>
                  <a:srgbClr val="FFFF99"/>
                </a:solidFill>
              </a:rPr>
              <a:t>	</a:t>
            </a:r>
            <a:r>
              <a:rPr lang="en-US" sz="3600" b="1" dirty="0" smtClean="0">
                <a:solidFill>
                  <a:srgbClr val="FFFF99"/>
                </a:solidFill>
              </a:rPr>
              <a:t>			      </a:t>
            </a:r>
            <a:r>
              <a:rPr lang="en-US" sz="3600" b="1" u="sng" dirty="0" smtClean="0">
                <a:solidFill>
                  <a:srgbClr val="A0ECFE"/>
                </a:solidFill>
              </a:rPr>
              <a:t>Prophet</a:t>
            </a:r>
            <a:endParaRPr lang="en-US" sz="3600" i="1" dirty="0">
              <a:solidFill>
                <a:srgbClr val="A0ECFE"/>
              </a:solidFill>
            </a:endParaRPr>
          </a:p>
          <a:p>
            <a:pPr marL="401638" indent="-401638">
              <a:buFontTx/>
              <a:buNone/>
            </a:pPr>
            <a:r>
              <a:rPr lang="en-US" sz="3600" b="1" u="sng" dirty="0" smtClean="0">
                <a:solidFill>
                  <a:srgbClr val="FF0000"/>
                </a:solidFill>
              </a:rPr>
              <a:t>Zechariah</a:t>
            </a:r>
            <a:r>
              <a:rPr lang="en-US" sz="3600" dirty="0" smtClean="0"/>
              <a:t>  </a:t>
            </a:r>
            <a:r>
              <a:rPr lang="en-US" sz="3200" dirty="0"/>
              <a:t>783-752 (6 mo)</a:t>
            </a:r>
            <a:r>
              <a:rPr lang="en-US" sz="3600" dirty="0"/>
              <a:t>                 </a:t>
            </a:r>
            <a:r>
              <a:rPr lang="en-US" sz="3600" dirty="0" smtClean="0"/>
              <a:t> </a:t>
            </a:r>
            <a:r>
              <a:rPr lang="en-US" sz="3600" i="1" dirty="0" smtClean="0">
                <a:solidFill>
                  <a:srgbClr val="A0ECFE"/>
                </a:solidFill>
              </a:rPr>
              <a:t>Hosea</a:t>
            </a:r>
            <a:endParaRPr lang="en-US" sz="3600" dirty="0"/>
          </a:p>
          <a:p>
            <a:pPr marL="401638" indent="-401638">
              <a:buFontTx/>
              <a:buNone/>
            </a:pPr>
            <a:r>
              <a:rPr lang="en-US" sz="3600" dirty="0"/>
              <a:t>	 </a:t>
            </a:r>
            <a:r>
              <a:rPr lang="en-US" sz="3200" dirty="0">
                <a:solidFill>
                  <a:srgbClr val="FFFFFF"/>
                </a:solidFill>
              </a:rPr>
              <a:t>Inherited, </a:t>
            </a:r>
            <a:r>
              <a:rPr lang="en-US" sz="3200" dirty="0"/>
              <a:t>Evil like Jeroboam</a:t>
            </a:r>
          </a:p>
          <a:p>
            <a:pPr marL="401638" indent="-401638">
              <a:buFontTx/>
              <a:buNone/>
            </a:pPr>
            <a:r>
              <a:rPr lang="en-US" sz="3600" b="1" u="sng" dirty="0" err="1" smtClean="0">
                <a:solidFill>
                  <a:srgbClr val="FF0000"/>
                </a:solidFill>
              </a:rPr>
              <a:t>Shallum</a:t>
            </a:r>
            <a:r>
              <a:rPr lang="en-US" sz="3600" dirty="0" smtClean="0"/>
              <a:t> </a:t>
            </a:r>
            <a:r>
              <a:rPr lang="en-US" sz="3200" dirty="0"/>
              <a:t>752 (1 </a:t>
            </a:r>
            <a:r>
              <a:rPr lang="en-US" sz="3200" dirty="0" smtClean="0"/>
              <a:t>month)</a:t>
            </a:r>
            <a:r>
              <a:rPr lang="en-US" sz="3200" dirty="0"/>
              <a:t>	                          </a:t>
            </a:r>
            <a:r>
              <a:rPr lang="en-US" sz="3600" i="1" dirty="0">
                <a:solidFill>
                  <a:srgbClr val="A0ECFE"/>
                </a:solidFill>
              </a:rPr>
              <a:t>Hosea</a:t>
            </a:r>
            <a:endParaRPr lang="en-US" sz="3200" dirty="0"/>
          </a:p>
          <a:p>
            <a:pPr marL="401638" indent="-401638">
              <a:buFontTx/>
              <a:buNone/>
            </a:pPr>
            <a:r>
              <a:rPr lang="en-US" sz="3200" dirty="0"/>
              <a:t>	Usurper, Evil like </a:t>
            </a:r>
            <a:r>
              <a:rPr lang="en-US" sz="3200" dirty="0" smtClean="0"/>
              <a:t>Jeroboam</a:t>
            </a:r>
          </a:p>
          <a:p>
            <a:pPr marL="401638" indent="-401638">
              <a:buFontTx/>
              <a:buNone/>
            </a:pPr>
            <a:r>
              <a:rPr lang="en-US" sz="3600" b="1" u="sng" dirty="0" err="1" smtClean="0">
                <a:solidFill>
                  <a:srgbClr val="FF0000"/>
                </a:solidFill>
              </a:rPr>
              <a:t>Menahem</a:t>
            </a:r>
            <a:r>
              <a:rPr lang="en-US" sz="3600" dirty="0" smtClean="0"/>
              <a:t> </a:t>
            </a:r>
            <a:r>
              <a:rPr lang="en-US" sz="3200" dirty="0" smtClean="0"/>
              <a:t>752-742 (10 yrs)</a:t>
            </a:r>
            <a:r>
              <a:rPr lang="en-US" sz="3600" dirty="0" smtClean="0"/>
              <a:t>	                </a:t>
            </a:r>
            <a:r>
              <a:rPr lang="en-US" sz="3600" i="1" dirty="0" smtClean="0">
                <a:solidFill>
                  <a:srgbClr val="A0ECFE"/>
                </a:solidFill>
              </a:rPr>
              <a:t>Hosea</a:t>
            </a:r>
            <a:endParaRPr lang="en-US" sz="3600" dirty="0" smtClean="0"/>
          </a:p>
          <a:p>
            <a:pPr marL="401638" indent="-401638">
              <a:buFontTx/>
              <a:buNone/>
            </a:pPr>
            <a:r>
              <a:rPr lang="en-US" sz="3600" dirty="0" smtClean="0"/>
              <a:t>	</a:t>
            </a:r>
            <a:r>
              <a:rPr lang="en-US" sz="3200" dirty="0" smtClean="0"/>
              <a:t>Usurper, Evil like Jeroboam</a:t>
            </a:r>
            <a:endParaRPr lang="en-US" sz="3600" dirty="0" smtClean="0"/>
          </a:p>
          <a:p>
            <a:pPr marL="401638" indent="-401638">
              <a:buFontTx/>
              <a:buNone/>
            </a:pPr>
            <a:r>
              <a:rPr lang="en-US" sz="3600" b="1" u="sng" dirty="0" err="1" smtClean="0">
                <a:solidFill>
                  <a:srgbClr val="FF0000"/>
                </a:solidFill>
              </a:rPr>
              <a:t>Pekahiah</a:t>
            </a:r>
            <a:r>
              <a:rPr lang="en-US" sz="3600" dirty="0" smtClean="0"/>
              <a:t> </a:t>
            </a:r>
            <a:r>
              <a:rPr lang="en-US" sz="3200" dirty="0" smtClean="0"/>
              <a:t>742-740 (2 yrs)</a:t>
            </a:r>
            <a:r>
              <a:rPr lang="en-US" sz="3600" dirty="0" smtClean="0"/>
              <a:t>	                </a:t>
            </a:r>
            <a:r>
              <a:rPr lang="en-US" sz="3600" i="1" dirty="0" smtClean="0">
                <a:solidFill>
                  <a:srgbClr val="A0ECFE"/>
                </a:solidFill>
              </a:rPr>
              <a:t>Hosea</a:t>
            </a:r>
            <a:endParaRPr lang="en-US" sz="3600" dirty="0" smtClean="0"/>
          </a:p>
          <a:p>
            <a:pPr marL="401638" indent="-401638">
              <a:buFontTx/>
              <a:buNone/>
            </a:pPr>
            <a:r>
              <a:rPr lang="en-US" sz="3600" dirty="0" smtClean="0"/>
              <a:t>	</a:t>
            </a:r>
            <a:r>
              <a:rPr lang="en-US" sz="3200" dirty="0" smtClean="0"/>
              <a:t>Inherited, Evil like Jeroboam</a:t>
            </a:r>
            <a:endParaRPr lang="en-US" sz="36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fade">
                                      <p:cBhvr>
                                        <p:cTn id="7" dur="1000"/>
                                        <p:tgtEl>
                                          <p:spTgt spid="9728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7282">
                                            <p:txEl>
                                              <p:pRg st="1" end="1"/>
                                            </p:txEl>
                                          </p:spTgt>
                                        </p:tgtEl>
                                        <p:attrNameLst>
                                          <p:attrName>style.visibility</p:attrName>
                                        </p:attrNameLst>
                                      </p:cBhvr>
                                      <p:to>
                                        <p:strVal val="visible"/>
                                      </p:to>
                                    </p:set>
                                    <p:animEffect transition="in" filter="fade">
                                      <p:cBhvr>
                                        <p:cTn id="11" dur="1000"/>
                                        <p:tgtEl>
                                          <p:spTgt spid="97282">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7282">
                                            <p:txEl>
                                              <p:pRg st="2" end="2"/>
                                            </p:txEl>
                                          </p:spTgt>
                                        </p:tgtEl>
                                        <p:attrNameLst>
                                          <p:attrName>style.visibility</p:attrName>
                                        </p:attrNameLst>
                                      </p:cBhvr>
                                      <p:to>
                                        <p:strVal val="visible"/>
                                      </p:to>
                                    </p:set>
                                    <p:animEffect transition="in" filter="fade">
                                      <p:cBhvr>
                                        <p:cTn id="15" dur="1000"/>
                                        <p:tgtEl>
                                          <p:spTgt spid="97282">
                                            <p:txEl>
                                              <p:pRg st="2" end="2"/>
                                            </p:txEl>
                                          </p:spTgt>
                                        </p:tgtEl>
                                      </p:cBhvr>
                                    </p:animEffect>
                                  </p:childTnLst>
                                  <p:subTnLst>
                                    <p:animClr>
                                      <p:cBhvr override="childStyle">
                                        <p:cTn dur="1" fill="hold" display="0" masterRel="nextClick" afterEffect="1"/>
                                        <p:tgtEl>
                                          <p:spTgt spid="97282">
                                            <p:txEl>
                                              <p:pRg st="2" end="2"/>
                                            </p:txEl>
                                          </p:spTgt>
                                        </p:tgtEl>
                                        <p:attrNameLst>
                                          <p:attrName>ppt_c</p:attrName>
                                        </p:attrNameLst>
                                      </p:cBhvr>
                                      <p:to>
                                        <a:srgbClr val="C0C0C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7282">
                                            <p:txEl>
                                              <p:pRg st="3" end="3"/>
                                            </p:txEl>
                                          </p:spTgt>
                                        </p:tgtEl>
                                        <p:attrNameLst>
                                          <p:attrName>style.visibility</p:attrName>
                                        </p:attrNameLst>
                                      </p:cBhvr>
                                      <p:to>
                                        <p:strVal val="visible"/>
                                      </p:to>
                                    </p:set>
                                    <p:animEffect transition="in" filter="fade">
                                      <p:cBhvr>
                                        <p:cTn id="20" dur="1000"/>
                                        <p:tgtEl>
                                          <p:spTgt spid="97282">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7282">
                                            <p:txEl>
                                              <p:pRg st="4" end="4"/>
                                            </p:txEl>
                                          </p:spTgt>
                                        </p:tgtEl>
                                        <p:attrNameLst>
                                          <p:attrName>style.visibility</p:attrName>
                                        </p:attrNameLst>
                                      </p:cBhvr>
                                      <p:to>
                                        <p:strVal val="visible"/>
                                      </p:to>
                                    </p:set>
                                    <p:animEffect transition="in" filter="fade">
                                      <p:cBhvr>
                                        <p:cTn id="24" dur="1000"/>
                                        <p:tgtEl>
                                          <p:spTgt spid="9728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7282">
                                            <p:txEl>
                                              <p:pRg st="5" end="5"/>
                                            </p:txEl>
                                          </p:spTgt>
                                        </p:tgtEl>
                                        <p:attrNameLst>
                                          <p:attrName>style.visibility</p:attrName>
                                        </p:attrNameLst>
                                      </p:cBhvr>
                                      <p:to>
                                        <p:strVal val="visible"/>
                                      </p:to>
                                    </p:set>
                                    <p:animEffect transition="in" filter="fade">
                                      <p:cBhvr>
                                        <p:cTn id="29" dur="1000"/>
                                        <p:tgtEl>
                                          <p:spTgt spid="97282">
                                            <p:txEl>
                                              <p:pRg st="5" end="5"/>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7282">
                                            <p:txEl>
                                              <p:pRg st="6" end="6"/>
                                            </p:txEl>
                                          </p:spTgt>
                                        </p:tgtEl>
                                        <p:attrNameLst>
                                          <p:attrName>style.visibility</p:attrName>
                                        </p:attrNameLst>
                                      </p:cBhvr>
                                      <p:to>
                                        <p:strVal val="visible"/>
                                      </p:to>
                                    </p:set>
                                    <p:animEffect transition="in" filter="fade">
                                      <p:cBhvr>
                                        <p:cTn id="33" dur="1000"/>
                                        <p:tgtEl>
                                          <p:spTgt spid="9728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7282">
                                            <p:txEl>
                                              <p:pRg st="7" end="7"/>
                                            </p:txEl>
                                          </p:spTgt>
                                        </p:tgtEl>
                                        <p:attrNameLst>
                                          <p:attrName>style.visibility</p:attrName>
                                        </p:attrNameLst>
                                      </p:cBhvr>
                                      <p:to>
                                        <p:strVal val="visible"/>
                                      </p:to>
                                    </p:set>
                                    <p:animEffect transition="in" filter="fade">
                                      <p:cBhvr>
                                        <p:cTn id="38" dur="1000"/>
                                        <p:tgtEl>
                                          <p:spTgt spid="97282">
                                            <p:txEl>
                                              <p:pRg st="7" end="7"/>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97282">
                                            <p:txEl>
                                              <p:pRg st="8" end="8"/>
                                            </p:txEl>
                                          </p:spTgt>
                                        </p:tgtEl>
                                        <p:attrNameLst>
                                          <p:attrName>style.visibility</p:attrName>
                                        </p:attrNameLst>
                                      </p:cBhvr>
                                      <p:to>
                                        <p:strVal val="visible"/>
                                      </p:to>
                                    </p:set>
                                    <p:animEffect transition="in" filter="fade">
                                      <p:cBhvr>
                                        <p:cTn id="42" dur="1000"/>
                                        <p:tgtEl>
                                          <p:spTgt spid="972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4294967295"/>
          </p:nvPr>
        </p:nvSpPr>
        <p:spPr>
          <a:xfrm>
            <a:off x="0" y="0"/>
            <a:ext cx="4419600" cy="6858000"/>
          </a:xfrm>
          <a:noFill/>
          <a:ln/>
        </p:spPr>
        <p:txBody>
          <a:bodyPr/>
          <a:lstStyle/>
          <a:p>
            <a:pPr marL="401638" indent="-401638">
              <a:buFontTx/>
              <a:buNone/>
            </a:pPr>
            <a:r>
              <a:rPr lang="en-US" sz="3600" b="1" u="sng" dirty="0" err="1" smtClean="0">
                <a:solidFill>
                  <a:srgbClr val="FF0000"/>
                </a:solidFill>
              </a:rPr>
              <a:t>Pekah</a:t>
            </a:r>
            <a:r>
              <a:rPr lang="en-US" sz="3600" b="1" u="sng" dirty="0" smtClean="0">
                <a:solidFill>
                  <a:srgbClr val="FF0000"/>
                </a:solidFill>
              </a:rPr>
              <a:t> </a:t>
            </a:r>
            <a:r>
              <a:rPr lang="en-US" sz="3200" b="1" dirty="0" smtClean="0">
                <a:solidFill>
                  <a:srgbClr val="FF0000"/>
                </a:solidFill>
              </a:rPr>
              <a:t>(</a:t>
            </a:r>
            <a:r>
              <a:rPr lang="en-US" sz="3200" b="1" dirty="0" smtClean="0">
                <a:solidFill>
                  <a:srgbClr val="FF0000"/>
                </a:solidFill>
              </a:rPr>
              <a:t>Israel)</a:t>
            </a:r>
            <a:r>
              <a:rPr lang="en-US" sz="3200" dirty="0" smtClean="0"/>
              <a:t> </a:t>
            </a:r>
            <a:r>
              <a:rPr lang="en-US" sz="3200" i="1" dirty="0" smtClean="0">
                <a:solidFill>
                  <a:srgbClr val="A0ECFE"/>
                </a:solidFill>
              </a:rPr>
              <a:t>Hosea</a:t>
            </a:r>
            <a:endParaRPr lang="en-US" sz="3200" dirty="0" smtClean="0"/>
          </a:p>
          <a:p>
            <a:pPr marL="401638" indent="-401638">
              <a:buFontTx/>
              <a:buNone/>
            </a:pPr>
            <a:r>
              <a:rPr lang="en-US" sz="3200" dirty="0" smtClean="0"/>
              <a:t>	</a:t>
            </a:r>
            <a:r>
              <a:rPr lang="en-US" sz="3200" dirty="0" smtClean="0"/>
              <a:t>752-732 (20 yrs)</a:t>
            </a:r>
            <a:r>
              <a:rPr lang="en-US" sz="3600" dirty="0" smtClean="0"/>
              <a:t>	</a:t>
            </a:r>
          </a:p>
          <a:p>
            <a:pPr marL="401638" indent="-401638">
              <a:buFontTx/>
              <a:buNone/>
            </a:pPr>
            <a:r>
              <a:rPr lang="en-US" sz="3600" dirty="0" smtClean="0"/>
              <a:t>	</a:t>
            </a:r>
            <a:r>
              <a:rPr lang="en-US" sz="3200" dirty="0" smtClean="0"/>
              <a:t>Usurper, Evil like Jeroboam</a:t>
            </a:r>
          </a:p>
          <a:p>
            <a:pPr>
              <a:buFontTx/>
              <a:buNone/>
            </a:pPr>
            <a:r>
              <a:rPr lang="en-US" sz="3600" b="1" u="sng" dirty="0" err="1" smtClean="0">
                <a:solidFill>
                  <a:srgbClr val="FFFF99"/>
                </a:solidFill>
              </a:rPr>
              <a:t>Jotham</a:t>
            </a:r>
            <a:r>
              <a:rPr lang="en-US" sz="3600" b="1" u="sng" dirty="0" smtClean="0">
                <a:solidFill>
                  <a:srgbClr val="FFFF99"/>
                </a:solidFill>
              </a:rPr>
              <a:t> </a:t>
            </a:r>
            <a:r>
              <a:rPr lang="en-US" sz="3200" b="1" dirty="0" smtClean="0">
                <a:solidFill>
                  <a:srgbClr val="FFFF99"/>
                </a:solidFill>
              </a:rPr>
              <a:t>(Judah)</a:t>
            </a:r>
            <a:r>
              <a:rPr lang="en-US" sz="3200" b="1" dirty="0" smtClean="0"/>
              <a:t> </a:t>
            </a:r>
            <a:r>
              <a:rPr lang="en-US" sz="3200" dirty="0" smtClean="0">
                <a:solidFill>
                  <a:srgbClr val="A0ECFE"/>
                </a:solidFill>
              </a:rPr>
              <a:t>Isaiah &amp; Micah</a:t>
            </a:r>
            <a:endParaRPr lang="en-US" sz="3200" dirty="0" smtClean="0"/>
          </a:p>
          <a:p>
            <a:pPr>
              <a:buFontTx/>
              <a:buNone/>
            </a:pPr>
            <a:r>
              <a:rPr lang="en-US" sz="3200" dirty="0" smtClean="0"/>
              <a:t>	</a:t>
            </a:r>
            <a:r>
              <a:rPr lang="en-US" sz="3200" dirty="0" smtClean="0"/>
              <a:t>750-731 </a:t>
            </a:r>
            <a:r>
              <a:rPr lang="en-US" sz="3200" dirty="0"/>
              <a:t>(16 yrs</a:t>
            </a:r>
            <a:r>
              <a:rPr lang="en-US" sz="3200" dirty="0" smtClean="0"/>
              <a:t>)</a:t>
            </a:r>
            <a:endParaRPr lang="en-US" sz="3600" dirty="0">
              <a:solidFill>
                <a:srgbClr val="A0ECFE"/>
              </a:solidFill>
            </a:endParaRPr>
          </a:p>
          <a:p>
            <a:pPr>
              <a:buFontTx/>
              <a:buNone/>
            </a:pPr>
            <a:r>
              <a:rPr lang="en-US" sz="3600" dirty="0"/>
              <a:t>	</a:t>
            </a:r>
            <a:r>
              <a:rPr lang="en-US" sz="3200" dirty="0" smtClean="0"/>
              <a:t>Good, like </a:t>
            </a:r>
            <a:r>
              <a:rPr lang="en-US" sz="3200" dirty="0" err="1" smtClean="0"/>
              <a:t>Uzziah</a:t>
            </a:r>
            <a:r>
              <a:rPr lang="en-US" sz="3200" dirty="0" smtClean="0"/>
              <a:t>, but high places remained</a:t>
            </a:r>
            <a:endParaRPr lang="en-US" sz="3600" dirty="0" smtClean="0"/>
          </a:p>
          <a:p>
            <a:pPr>
              <a:buNone/>
            </a:pPr>
            <a:r>
              <a:rPr lang="en-US" sz="3600" dirty="0" smtClean="0"/>
              <a:t>	Territory lost to </a:t>
            </a:r>
            <a:r>
              <a:rPr lang="en-US" sz="3600" dirty="0" err="1" smtClean="0"/>
              <a:t>Tiglath-Pilesar</a:t>
            </a:r>
            <a:endParaRPr lang="en-US" sz="3600" dirty="0" smtClean="0"/>
          </a:p>
          <a:p>
            <a:pPr>
              <a:buFontTx/>
              <a:buNone/>
            </a:pPr>
            <a:endParaRPr lang="en-US" sz="3600" dirty="0"/>
          </a:p>
        </p:txBody>
      </p:sp>
      <p:pic>
        <p:nvPicPr>
          <p:cNvPr id="54274" name="Picture 2" descr="C:\Users\Scott\AppData\Local\Temp\Temp1_SBA jpg 2016.zip\7.5 Assyria in Israel Tiglath.jpg"/>
          <p:cNvPicPr>
            <a:picLocks noChangeAspect="1" noChangeArrowheads="1"/>
          </p:cNvPicPr>
          <p:nvPr/>
        </p:nvPicPr>
        <p:blipFill>
          <a:blip r:embed="rId3" cstate="print"/>
          <a:srcRect l="2611" t="1111" r="3142" b="3333"/>
          <a:stretch>
            <a:fillRect/>
          </a:stretch>
        </p:blipFill>
        <p:spPr bwMode="auto">
          <a:xfrm>
            <a:off x="4343400" y="0"/>
            <a:ext cx="4800600" cy="6880860"/>
          </a:xfrm>
          <a:prstGeom prst="rect">
            <a:avLst/>
          </a:prstGeom>
          <a:noFill/>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randombar(horizontal)">
                                      <p:cBhvr>
                                        <p:cTn id="7" dur="500"/>
                                        <p:tgtEl>
                                          <p:spTgt spid="10547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5474">
                                            <p:txEl>
                                              <p:pRg st="1" end="1"/>
                                            </p:txEl>
                                          </p:spTgt>
                                        </p:tgtEl>
                                        <p:attrNameLst>
                                          <p:attrName>style.visibility</p:attrName>
                                        </p:attrNameLst>
                                      </p:cBhvr>
                                      <p:to>
                                        <p:strVal val="visible"/>
                                      </p:to>
                                    </p:set>
                                    <p:animEffect transition="in" filter="randombar(horizontal)">
                                      <p:cBhvr>
                                        <p:cTn id="10" dur="500"/>
                                        <p:tgtEl>
                                          <p:spTgt spid="105474">
                                            <p:txEl>
                                              <p:pRg st="1" end="1"/>
                                            </p:txEl>
                                          </p:spTgt>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5474">
                                            <p:txEl>
                                              <p:pRg st="2" end="2"/>
                                            </p:txEl>
                                          </p:spTgt>
                                        </p:tgtEl>
                                        <p:attrNameLst>
                                          <p:attrName>style.visibility</p:attrName>
                                        </p:attrNameLst>
                                      </p:cBhvr>
                                      <p:to>
                                        <p:strVal val="visible"/>
                                      </p:to>
                                    </p:set>
                                    <p:animEffect transition="in" filter="randombar(horizontal)">
                                      <p:cBhvr>
                                        <p:cTn id="14" dur="500"/>
                                        <p:tgtEl>
                                          <p:spTgt spid="10547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5474">
                                            <p:txEl>
                                              <p:pRg st="3" end="3"/>
                                            </p:txEl>
                                          </p:spTgt>
                                        </p:tgtEl>
                                        <p:attrNameLst>
                                          <p:attrName>style.visibility</p:attrName>
                                        </p:attrNameLst>
                                      </p:cBhvr>
                                      <p:to>
                                        <p:strVal val="visible"/>
                                      </p:to>
                                    </p:set>
                                    <p:animEffect transition="in" filter="randombar(horizontal)">
                                      <p:cBhvr>
                                        <p:cTn id="19" dur="500"/>
                                        <p:tgtEl>
                                          <p:spTgt spid="105474">
                                            <p:txEl>
                                              <p:pRg st="3" end="3"/>
                                            </p:txEl>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05474">
                                            <p:txEl>
                                              <p:pRg st="4" end="4"/>
                                            </p:txEl>
                                          </p:spTgt>
                                        </p:tgtEl>
                                        <p:attrNameLst>
                                          <p:attrName>style.visibility</p:attrName>
                                        </p:attrNameLst>
                                      </p:cBhvr>
                                      <p:to>
                                        <p:strVal val="visible"/>
                                      </p:to>
                                    </p:set>
                                    <p:animEffect transition="in" filter="randombar(horizontal)">
                                      <p:cBhvr>
                                        <p:cTn id="23" dur="500"/>
                                        <p:tgtEl>
                                          <p:spTgt spid="105474">
                                            <p:txEl>
                                              <p:pRg st="4" end="4"/>
                                            </p:txEl>
                                          </p:spTgt>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105474">
                                            <p:txEl>
                                              <p:pRg st="5" end="5"/>
                                            </p:txEl>
                                          </p:spTgt>
                                        </p:tgtEl>
                                        <p:attrNameLst>
                                          <p:attrName>style.visibility</p:attrName>
                                        </p:attrNameLst>
                                      </p:cBhvr>
                                      <p:to>
                                        <p:strVal val="visible"/>
                                      </p:to>
                                    </p:set>
                                    <p:animEffect transition="in" filter="randombar(horizontal)">
                                      <p:cBhvr>
                                        <p:cTn id="27" dur="500"/>
                                        <p:tgtEl>
                                          <p:spTgt spid="10547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5474">
                                            <p:txEl>
                                              <p:pRg st="6" end="6"/>
                                            </p:txEl>
                                          </p:spTgt>
                                        </p:tgtEl>
                                        <p:attrNameLst>
                                          <p:attrName>style.visibility</p:attrName>
                                        </p:attrNameLst>
                                      </p:cBhvr>
                                      <p:to>
                                        <p:strVal val="visible"/>
                                      </p:to>
                                    </p:set>
                                    <p:animEffect transition="in" filter="randombar(horizontal)">
                                      <p:cBhvr>
                                        <p:cTn id="32" dur="500"/>
                                        <p:tgtEl>
                                          <p:spTgt spid="105474">
                                            <p:txEl>
                                              <p:pRg st="6" end="6"/>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4294967295"/>
          </p:nvPr>
        </p:nvSpPr>
        <p:spPr>
          <a:xfrm>
            <a:off x="0" y="0"/>
            <a:ext cx="4419600" cy="6858000"/>
          </a:xfrm>
          <a:noFill/>
          <a:ln/>
        </p:spPr>
        <p:txBody>
          <a:bodyPr/>
          <a:lstStyle/>
          <a:p>
            <a:pPr>
              <a:buNone/>
            </a:pPr>
            <a:r>
              <a:rPr lang="en-US" sz="3600" b="1" u="sng" dirty="0" err="1" smtClean="0">
                <a:solidFill>
                  <a:srgbClr val="FFFF99"/>
                </a:solidFill>
              </a:rPr>
              <a:t>Ahaz</a:t>
            </a:r>
            <a:r>
              <a:rPr lang="en-US" sz="3600" b="1" u="sng" dirty="0" smtClean="0"/>
              <a:t> </a:t>
            </a:r>
            <a:r>
              <a:rPr lang="en-US" sz="3200" b="1" u="sng" dirty="0" smtClean="0">
                <a:solidFill>
                  <a:srgbClr val="FFFF99"/>
                </a:solidFill>
              </a:rPr>
              <a:t>(Judah)</a:t>
            </a:r>
            <a:r>
              <a:rPr lang="en-US" sz="3600" dirty="0" smtClean="0"/>
              <a:t>  </a:t>
            </a:r>
          </a:p>
          <a:p>
            <a:pPr>
              <a:buNone/>
            </a:pPr>
            <a:r>
              <a:rPr lang="en-US" sz="3600" dirty="0" smtClean="0"/>
              <a:t>	</a:t>
            </a:r>
            <a:r>
              <a:rPr lang="en-US" sz="3200" dirty="0" smtClean="0"/>
              <a:t>735-715 </a:t>
            </a:r>
            <a:r>
              <a:rPr lang="en-US" sz="3200" dirty="0"/>
              <a:t>(16 yrs)                             </a:t>
            </a:r>
            <a:r>
              <a:rPr lang="en-US" sz="3200" dirty="0" smtClean="0">
                <a:solidFill>
                  <a:srgbClr val="A0ECFE"/>
                </a:solidFill>
              </a:rPr>
              <a:t>Isaiah &amp; Micah</a:t>
            </a:r>
            <a:endParaRPr lang="en-US" sz="3200" dirty="0"/>
          </a:p>
          <a:p>
            <a:pPr>
              <a:buFontTx/>
              <a:buNone/>
            </a:pPr>
            <a:r>
              <a:rPr lang="en-US" sz="3200" dirty="0"/>
              <a:t>	Evil like kings of </a:t>
            </a:r>
            <a:r>
              <a:rPr lang="en-US" sz="3200" dirty="0" smtClean="0"/>
              <a:t>Israel</a:t>
            </a:r>
          </a:p>
          <a:p>
            <a:pPr>
              <a:buFontTx/>
              <a:buNone/>
            </a:pPr>
            <a:r>
              <a:rPr lang="en-US" sz="3200" dirty="0" smtClean="0"/>
              <a:t>	</a:t>
            </a:r>
            <a:r>
              <a:rPr lang="en-US" sz="3200" dirty="0" smtClean="0"/>
              <a:t>Lost territory on all sides. </a:t>
            </a:r>
          </a:p>
          <a:p>
            <a:pPr>
              <a:buFontTx/>
              <a:buNone/>
            </a:pPr>
            <a:r>
              <a:rPr lang="en-US" sz="3200" dirty="0" smtClean="0"/>
              <a:t>	Made alliance with Assyria – copied their idolatry</a:t>
            </a:r>
            <a:r>
              <a:rPr lang="en-US" sz="3200" dirty="0" smtClean="0"/>
              <a:t>	</a:t>
            </a:r>
            <a:endParaRPr lang="en-US" sz="3600" dirty="0"/>
          </a:p>
        </p:txBody>
      </p:sp>
      <p:pic>
        <p:nvPicPr>
          <p:cNvPr id="55298" name="Picture 2" descr="C:\Users\Scott\AppData\Local\Temp\Temp1_SBA jpg 2016.zip\7.3 Ahaz Lost Territory.jpg"/>
          <p:cNvPicPr>
            <a:picLocks noChangeAspect="1" noChangeArrowheads="1"/>
          </p:cNvPicPr>
          <p:nvPr/>
        </p:nvPicPr>
        <p:blipFill>
          <a:blip r:embed="rId3" cstate="print"/>
          <a:srcRect l="2712" t="1111" r="3138" b="3333"/>
          <a:stretch>
            <a:fillRect/>
          </a:stretch>
        </p:blipFill>
        <p:spPr bwMode="auto">
          <a:xfrm>
            <a:off x="4343400" y="0"/>
            <a:ext cx="4800600" cy="6880860"/>
          </a:xfrm>
          <a:prstGeom prst="rect">
            <a:avLst/>
          </a:prstGeom>
          <a:noFill/>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randombar(horizontal)">
                                      <p:cBhvr>
                                        <p:cTn id="7" dur="500"/>
                                        <p:tgtEl>
                                          <p:spTgt spid="10547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5474">
                                            <p:txEl>
                                              <p:pRg st="1" end="1"/>
                                            </p:txEl>
                                          </p:spTgt>
                                        </p:tgtEl>
                                        <p:attrNameLst>
                                          <p:attrName>style.visibility</p:attrName>
                                        </p:attrNameLst>
                                      </p:cBhvr>
                                      <p:to>
                                        <p:strVal val="visible"/>
                                      </p:to>
                                    </p:set>
                                    <p:animEffect transition="in" filter="randombar(horizontal)">
                                      <p:cBhvr>
                                        <p:cTn id="10" dur="500"/>
                                        <p:tgtEl>
                                          <p:spTgt spid="105474">
                                            <p:txEl>
                                              <p:pRg st="1" end="1"/>
                                            </p:txEl>
                                          </p:spTgt>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5474">
                                            <p:txEl>
                                              <p:pRg st="2" end="2"/>
                                            </p:txEl>
                                          </p:spTgt>
                                        </p:tgtEl>
                                        <p:attrNameLst>
                                          <p:attrName>style.visibility</p:attrName>
                                        </p:attrNameLst>
                                      </p:cBhvr>
                                      <p:to>
                                        <p:strVal val="visible"/>
                                      </p:to>
                                    </p:set>
                                    <p:animEffect transition="in" filter="randombar(horizontal)">
                                      <p:cBhvr>
                                        <p:cTn id="14" dur="500"/>
                                        <p:tgtEl>
                                          <p:spTgt spid="10547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5474">
                                            <p:txEl>
                                              <p:pRg st="3" end="3"/>
                                            </p:txEl>
                                          </p:spTgt>
                                        </p:tgtEl>
                                        <p:attrNameLst>
                                          <p:attrName>style.visibility</p:attrName>
                                        </p:attrNameLst>
                                      </p:cBhvr>
                                      <p:to>
                                        <p:strVal val="visible"/>
                                      </p:to>
                                    </p:set>
                                    <p:animEffect transition="in" filter="randombar(horizontal)">
                                      <p:cBhvr>
                                        <p:cTn id="19" dur="500"/>
                                        <p:tgtEl>
                                          <p:spTgt spid="105474">
                                            <p:txEl>
                                              <p:pRg st="3" end="3"/>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5529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5474">
                                            <p:txEl>
                                              <p:pRg st="4" end="4"/>
                                            </p:txEl>
                                          </p:spTgt>
                                        </p:tgtEl>
                                        <p:attrNameLst>
                                          <p:attrName>style.visibility</p:attrName>
                                        </p:attrNameLst>
                                      </p:cBhvr>
                                      <p:to>
                                        <p:strVal val="visible"/>
                                      </p:to>
                                    </p:set>
                                    <p:animEffect transition="in" filter="randombar(horizontal)">
                                      <p:cBhvr>
                                        <p:cTn id="26" dur="500"/>
                                        <p:tgtEl>
                                          <p:spTgt spid="1054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4294967295"/>
          </p:nvPr>
        </p:nvSpPr>
        <p:spPr>
          <a:xfrm>
            <a:off x="0" y="0"/>
            <a:ext cx="4419600" cy="6858000"/>
          </a:xfrm>
          <a:noFill/>
          <a:ln/>
        </p:spPr>
        <p:txBody>
          <a:bodyPr/>
          <a:lstStyle/>
          <a:p>
            <a:pPr marL="401638" indent="-401638">
              <a:buFontTx/>
              <a:buNone/>
            </a:pPr>
            <a:r>
              <a:rPr lang="en-US" sz="3600" b="1" u="sng" dirty="0" err="1" smtClean="0">
                <a:solidFill>
                  <a:srgbClr val="FF0000"/>
                </a:solidFill>
              </a:rPr>
              <a:t>Hoshea</a:t>
            </a:r>
            <a:r>
              <a:rPr lang="en-US" sz="3600" b="1" u="sng" dirty="0" smtClean="0">
                <a:solidFill>
                  <a:srgbClr val="FF0000"/>
                </a:solidFill>
              </a:rPr>
              <a:t> (Israel)</a:t>
            </a:r>
            <a:r>
              <a:rPr lang="en-US" sz="3600" dirty="0" smtClean="0"/>
              <a:t> </a:t>
            </a:r>
          </a:p>
          <a:p>
            <a:pPr marL="401638" indent="-401638">
              <a:buFontTx/>
              <a:buNone/>
            </a:pPr>
            <a:r>
              <a:rPr lang="en-US" sz="3600" dirty="0" smtClean="0"/>
              <a:t>	</a:t>
            </a:r>
            <a:r>
              <a:rPr lang="en-US" sz="3200" dirty="0" smtClean="0"/>
              <a:t>732-722 (9 yrs)</a:t>
            </a:r>
            <a:r>
              <a:rPr lang="en-US" sz="3600" dirty="0" smtClean="0"/>
              <a:t>	                </a:t>
            </a:r>
            <a:r>
              <a:rPr lang="en-US" sz="3200" i="1" dirty="0" smtClean="0">
                <a:solidFill>
                  <a:srgbClr val="A0ECFE"/>
                </a:solidFill>
              </a:rPr>
              <a:t>Hosea</a:t>
            </a:r>
            <a:endParaRPr lang="en-US" sz="3600" dirty="0" smtClean="0"/>
          </a:p>
          <a:p>
            <a:pPr marL="401638" indent="-401638">
              <a:buFontTx/>
              <a:buNone/>
            </a:pPr>
            <a:r>
              <a:rPr lang="en-US" sz="3600" dirty="0" smtClean="0"/>
              <a:t>	</a:t>
            </a:r>
            <a:r>
              <a:rPr lang="en-US" sz="3200" dirty="0" smtClean="0"/>
              <a:t>Usurper, Evil like Jeroboam</a:t>
            </a:r>
          </a:p>
          <a:p>
            <a:pPr marL="401638" indent="-401638">
              <a:buFontTx/>
              <a:buNone/>
            </a:pPr>
            <a:r>
              <a:rPr lang="en-US" sz="3200" dirty="0" smtClean="0"/>
              <a:t>	</a:t>
            </a:r>
            <a:r>
              <a:rPr lang="en-US" sz="3200" dirty="0" smtClean="0"/>
              <a:t>Began as vassal of Assyria – rebelled and was destroyed after 3 year siege – last of Israel deported</a:t>
            </a:r>
            <a:endParaRPr lang="en-US" sz="3600" dirty="0"/>
          </a:p>
        </p:txBody>
      </p:sp>
      <p:pic>
        <p:nvPicPr>
          <p:cNvPr id="56323" name="Picture 3" descr="C:\Users\Scott\AppData\Local\Temp\Temp1_SBA jpg 2016.zip\7.6 Fall of Samaria 2.jpg"/>
          <p:cNvPicPr>
            <a:picLocks noChangeAspect="1" noChangeArrowheads="1"/>
          </p:cNvPicPr>
          <p:nvPr/>
        </p:nvPicPr>
        <p:blipFill>
          <a:blip r:embed="rId3" cstate="print"/>
          <a:srcRect l="3542" t="1074" r="4670" b="3333"/>
          <a:stretch>
            <a:fillRect/>
          </a:stretch>
        </p:blipFill>
        <p:spPr bwMode="auto">
          <a:xfrm>
            <a:off x="4495800" y="0"/>
            <a:ext cx="4648200" cy="6781800"/>
          </a:xfrm>
          <a:prstGeom prst="rect">
            <a:avLst/>
          </a:prstGeom>
          <a:noFill/>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randombar(horizontal)">
                                      <p:cBhvr>
                                        <p:cTn id="7" dur="500"/>
                                        <p:tgtEl>
                                          <p:spTgt spid="10547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5474">
                                            <p:txEl>
                                              <p:pRg st="1" end="1"/>
                                            </p:txEl>
                                          </p:spTgt>
                                        </p:tgtEl>
                                        <p:attrNameLst>
                                          <p:attrName>style.visibility</p:attrName>
                                        </p:attrNameLst>
                                      </p:cBhvr>
                                      <p:to>
                                        <p:strVal val="visible"/>
                                      </p:to>
                                    </p:set>
                                    <p:animEffect transition="in" filter="randombar(horizontal)">
                                      <p:cBhvr>
                                        <p:cTn id="10" dur="500"/>
                                        <p:tgtEl>
                                          <p:spTgt spid="105474">
                                            <p:txEl>
                                              <p:pRg st="1" end="1"/>
                                            </p:txEl>
                                          </p:spTgt>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5474">
                                            <p:txEl>
                                              <p:pRg st="2" end="2"/>
                                            </p:txEl>
                                          </p:spTgt>
                                        </p:tgtEl>
                                        <p:attrNameLst>
                                          <p:attrName>style.visibility</p:attrName>
                                        </p:attrNameLst>
                                      </p:cBhvr>
                                      <p:to>
                                        <p:strVal val="visible"/>
                                      </p:to>
                                    </p:set>
                                    <p:animEffect transition="in" filter="randombar(horizontal)">
                                      <p:cBhvr>
                                        <p:cTn id="14" dur="500"/>
                                        <p:tgtEl>
                                          <p:spTgt spid="10547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5474">
                                            <p:txEl>
                                              <p:pRg st="3" end="3"/>
                                            </p:txEl>
                                          </p:spTgt>
                                        </p:tgtEl>
                                        <p:attrNameLst>
                                          <p:attrName>style.visibility</p:attrName>
                                        </p:attrNameLst>
                                      </p:cBhvr>
                                      <p:to>
                                        <p:strVal val="visible"/>
                                      </p:to>
                                    </p:set>
                                    <p:animEffect transition="in" filter="randombar(horizontal)">
                                      <p:cBhvr>
                                        <p:cTn id="19" dur="500"/>
                                        <p:tgtEl>
                                          <p:spTgt spid="105474">
                                            <p:txEl>
                                              <p:pRg st="3" end="3"/>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C:\Users\Scott\AppData\Local\Temp\Temp1_SBA jpg 2016.zip\7.4 Assyrian Empire.jpg"/>
          <p:cNvPicPr>
            <a:picLocks noChangeAspect="1" noChangeArrowheads="1"/>
          </p:cNvPicPr>
          <p:nvPr/>
        </p:nvPicPr>
        <p:blipFill>
          <a:blip r:embed="rId3" cstate="print"/>
          <a:srcRect/>
          <a:stretch>
            <a:fillRect/>
          </a:stretch>
        </p:blipFill>
        <p:spPr bwMode="auto">
          <a:xfrm>
            <a:off x="0" y="196799"/>
            <a:ext cx="9144000" cy="6464401"/>
          </a:xfrm>
          <a:prstGeom prst="rect">
            <a:avLst/>
          </a:prstGeom>
          <a:noFill/>
        </p:spPr>
      </p:pic>
    </p:spTree>
  </p:cSld>
  <p:clrMapOvr>
    <a:masterClrMapping/>
  </p:clrMapOvr>
  <p:transition spd="med">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00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0" y="24824"/>
            <a:ext cx="9144000" cy="1169551"/>
          </a:xfrm>
          <a:noFill/>
        </p:spPr>
        <p:txBody>
          <a:bodyPr lIns="0" tIns="0" rIns="0" bIns="0">
            <a:spAutoFit/>
          </a:bodyPr>
          <a:lstStyle/>
          <a:p>
            <a:pPr defTabSz="381000" eaLnBrk="1" hangingPunct="1"/>
            <a:r>
              <a:rPr lang="en-US" sz="4000" b="1" u="sng" dirty="0" smtClean="0">
                <a:solidFill>
                  <a:srgbClr val="A0D0FF"/>
                </a:solidFill>
                <a:latin typeface="Arial Narrow" pitchFamily="34" charset="0"/>
              </a:rPr>
              <a:t>Fall of Israel</a:t>
            </a:r>
            <a:r>
              <a:rPr lang="en-US" b="1" i="0" u="sng" dirty="0" smtClean="0">
                <a:solidFill>
                  <a:srgbClr val="A0D0FF"/>
                </a:solidFill>
                <a:latin typeface="Arial Narrow" pitchFamily="34" charset="0"/>
              </a:rPr>
              <a:t/>
            </a:r>
            <a:br>
              <a:rPr lang="en-US" b="1" i="0" u="sng" dirty="0" smtClean="0">
                <a:solidFill>
                  <a:srgbClr val="A0D0FF"/>
                </a:solidFill>
                <a:latin typeface="Arial Narrow" pitchFamily="34" charset="0"/>
              </a:rPr>
            </a:br>
            <a:r>
              <a:rPr lang="en-US" sz="3600" b="1" dirty="0" smtClean="0">
                <a:solidFill>
                  <a:srgbClr val="FFFF99"/>
                </a:solidFill>
                <a:latin typeface="Arial Narrow" pitchFamily="34" charset="0"/>
              </a:rPr>
              <a:t>2 Kings 17:6-41</a:t>
            </a:r>
            <a:endParaRPr lang="en-US" sz="3600" b="1" dirty="0" smtClean="0">
              <a:solidFill>
                <a:srgbClr val="FFFF99"/>
              </a:solidFill>
              <a:latin typeface="Arial Narrow" pitchFamily="34" charset="0"/>
            </a:endParaRPr>
          </a:p>
        </p:txBody>
      </p:sp>
      <p:sp>
        <p:nvSpPr>
          <p:cNvPr id="6150" name="Rectangle 6"/>
          <p:cNvSpPr>
            <a:spLocks noGrp="1" noChangeArrowheads="1"/>
          </p:cNvSpPr>
          <p:nvPr>
            <p:ph type="body" idx="4294967295"/>
          </p:nvPr>
        </p:nvSpPr>
        <p:spPr>
          <a:xfrm>
            <a:off x="0" y="1143000"/>
            <a:ext cx="9144000" cy="5562600"/>
          </a:xfrm>
          <a:noFill/>
        </p:spPr>
        <p:txBody>
          <a:bodyPr/>
          <a:lstStyle/>
          <a:p>
            <a:pPr eaLnBrk="1" hangingPunct="1"/>
            <a:r>
              <a:rPr lang="en-US" sz="3600" b="1" dirty="0" smtClean="0">
                <a:solidFill>
                  <a:srgbClr val="FFFFFF"/>
                </a:solidFill>
                <a:latin typeface="Arial Narrow" pitchFamily="34" charset="0"/>
              </a:rPr>
              <a:t>Israel Captured by Assyria – 722 BC  (6)</a:t>
            </a:r>
          </a:p>
          <a:p>
            <a:pPr eaLnBrk="1" hangingPunct="1"/>
            <a:r>
              <a:rPr lang="en-US" sz="3600" b="1" dirty="0" smtClean="0">
                <a:solidFill>
                  <a:srgbClr val="FFFFFF"/>
                </a:solidFill>
                <a:latin typeface="Arial Narrow" pitchFamily="34" charset="0"/>
              </a:rPr>
              <a:t>Why Israel Fell (7-23)</a:t>
            </a:r>
          </a:p>
          <a:p>
            <a:pPr lvl="1" eaLnBrk="1" hangingPunct="1"/>
            <a:r>
              <a:rPr lang="en-US" sz="3200" b="1" dirty="0" smtClean="0">
                <a:solidFill>
                  <a:srgbClr val="FFFFFF"/>
                </a:solidFill>
                <a:latin typeface="Arial Narrow" pitchFamily="34" charset="0"/>
              </a:rPr>
              <a:t>Idolatry</a:t>
            </a:r>
          </a:p>
          <a:p>
            <a:pPr lvl="1" eaLnBrk="1" hangingPunct="1"/>
            <a:r>
              <a:rPr lang="en-US" sz="3200" b="1" dirty="0" smtClean="0">
                <a:solidFill>
                  <a:srgbClr val="FFFFFF"/>
                </a:solidFill>
                <a:latin typeface="Arial Narrow" pitchFamily="34" charset="0"/>
              </a:rPr>
              <a:t>Forsook the Lord’s Commands</a:t>
            </a:r>
          </a:p>
          <a:p>
            <a:pPr eaLnBrk="1" hangingPunct="1"/>
            <a:r>
              <a:rPr lang="en-US" sz="3600" b="1" dirty="0" smtClean="0">
                <a:solidFill>
                  <a:srgbClr val="FFFFFF"/>
                </a:solidFill>
                <a:latin typeface="Arial Narrow" pitchFamily="34" charset="0"/>
              </a:rPr>
              <a:t>Importation of Foreigners to Israel (24-41)</a:t>
            </a:r>
          </a:p>
          <a:p>
            <a:pPr lvl="1" eaLnBrk="1" hangingPunct="1"/>
            <a:r>
              <a:rPr lang="en-US" sz="3200" b="1" dirty="0" smtClean="0">
                <a:solidFill>
                  <a:srgbClr val="FFFFFF"/>
                </a:solidFill>
                <a:latin typeface="Arial Narrow" pitchFamily="34" charset="0"/>
              </a:rPr>
              <a:t>Assyria imports people from other lands</a:t>
            </a:r>
          </a:p>
          <a:p>
            <a:pPr lvl="1" eaLnBrk="1" hangingPunct="1"/>
            <a:r>
              <a:rPr lang="en-US" sz="3200" b="1" dirty="0" smtClean="0">
                <a:solidFill>
                  <a:srgbClr val="FFFFFF"/>
                </a:solidFill>
                <a:latin typeface="Arial Narrow" pitchFamily="34" charset="0"/>
              </a:rPr>
              <a:t>Lions killing them – priest of Israel sent to Bethel to teach them “the custom of the God of the land” – they continued to serve their gods</a:t>
            </a:r>
            <a:endParaRPr lang="en-US" sz="3200" b="1" dirty="0" smtClean="0">
              <a:solidFill>
                <a:srgbClr val="FFFFFF"/>
              </a:solidFill>
              <a:latin typeface="Arial Narrow" pitchFamily="34"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6150">
                                            <p:txEl>
                                              <p:pRg st="0" end="0"/>
                                            </p:txEl>
                                          </p:spTgt>
                                        </p:tgtEl>
                                        <p:attrNameLst>
                                          <p:attrName>style.visibility</p:attrName>
                                        </p:attrNameLst>
                                      </p:cBhvr>
                                      <p:to>
                                        <p:strVal val="visible"/>
                                      </p:to>
                                    </p:set>
                                    <p:anim calcmode="lin" valueType="num">
                                      <p:cBhvr additive="base">
                                        <p:cTn id="10"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61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150">
                                            <p:txEl>
                                              <p:pRg st="1" end="1"/>
                                            </p:txEl>
                                          </p:spTgt>
                                        </p:tgtEl>
                                        <p:attrNameLst>
                                          <p:attrName>style.visibility</p:attrName>
                                        </p:attrNameLst>
                                      </p:cBhvr>
                                      <p:to>
                                        <p:strVal val="visible"/>
                                      </p:to>
                                    </p:set>
                                    <p:anim calcmode="lin" valueType="num">
                                      <p:cBhvr additive="base">
                                        <p:cTn id="16" dur="500" fill="hold"/>
                                        <p:tgtEl>
                                          <p:spTgt spid="615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150">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150">
                                            <p:txEl>
                                              <p:pRg st="2" end="2"/>
                                            </p:txEl>
                                          </p:spTgt>
                                        </p:tgtEl>
                                        <p:attrNameLst>
                                          <p:attrName>style.visibility</p:attrName>
                                        </p:attrNameLst>
                                      </p:cBhvr>
                                      <p:to>
                                        <p:strVal val="visible"/>
                                      </p:to>
                                    </p:set>
                                    <p:anim calcmode="lin" valueType="num">
                                      <p:cBhvr additive="base">
                                        <p:cTn id="20" dur="500" fill="hold"/>
                                        <p:tgtEl>
                                          <p:spTgt spid="6150">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150">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150">
                                            <p:txEl>
                                              <p:pRg st="3" end="3"/>
                                            </p:txEl>
                                          </p:spTgt>
                                        </p:tgtEl>
                                        <p:attrNameLst>
                                          <p:attrName>style.visibility</p:attrName>
                                        </p:attrNameLst>
                                      </p:cBhvr>
                                      <p:to>
                                        <p:strVal val="visible"/>
                                      </p:to>
                                    </p:set>
                                    <p:anim calcmode="lin" valueType="num">
                                      <p:cBhvr additive="base">
                                        <p:cTn id="24" dur="500" fill="hold"/>
                                        <p:tgtEl>
                                          <p:spTgt spid="6150">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1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150">
                                            <p:txEl>
                                              <p:pRg st="4" end="4"/>
                                            </p:txEl>
                                          </p:spTgt>
                                        </p:tgtEl>
                                        <p:attrNameLst>
                                          <p:attrName>style.visibility</p:attrName>
                                        </p:attrNameLst>
                                      </p:cBhvr>
                                      <p:to>
                                        <p:strVal val="visible"/>
                                      </p:to>
                                    </p:set>
                                    <p:anim calcmode="lin" valueType="num">
                                      <p:cBhvr additive="base">
                                        <p:cTn id="30" dur="500" fill="hold"/>
                                        <p:tgtEl>
                                          <p:spTgt spid="6150">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150">
                                            <p:txEl>
                                              <p:pRg st="4" end="4"/>
                                            </p:txEl>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6150">
                                            <p:txEl>
                                              <p:pRg st="5" end="5"/>
                                            </p:txEl>
                                          </p:spTgt>
                                        </p:tgtEl>
                                        <p:attrNameLst>
                                          <p:attrName>style.visibility</p:attrName>
                                        </p:attrNameLst>
                                      </p:cBhvr>
                                      <p:to>
                                        <p:strVal val="visible"/>
                                      </p:to>
                                    </p:set>
                                    <p:anim calcmode="lin" valueType="num">
                                      <p:cBhvr additive="base">
                                        <p:cTn id="34" dur="500" fill="hold"/>
                                        <p:tgtEl>
                                          <p:spTgt spid="6150">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6150">
                                            <p:txEl>
                                              <p:pRg st="5" end="5"/>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150">
                                            <p:txEl>
                                              <p:pRg st="6" end="6"/>
                                            </p:txEl>
                                          </p:spTgt>
                                        </p:tgtEl>
                                        <p:attrNameLst>
                                          <p:attrName>style.visibility</p:attrName>
                                        </p:attrNameLst>
                                      </p:cBhvr>
                                      <p:to>
                                        <p:strVal val="visible"/>
                                      </p:to>
                                    </p:set>
                                    <p:anim calcmode="lin" valueType="num">
                                      <p:cBhvr additive="base">
                                        <p:cTn id="38" dur="500" fill="hold"/>
                                        <p:tgtEl>
                                          <p:spTgt spid="6150">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615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0" y="0"/>
            <a:ext cx="9144000" cy="554038"/>
          </a:xfrm>
          <a:noFill/>
        </p:spPr>
        <p:txBody>
          <a:bodyPr lIns="0" tIns="0" rIns="0" bIns="0">
            <a:spAutoFit/>
          </a:bodyPr>
          <a:lstStyle/>
          <a:p>
            <a:pPr defTabSz="381000" eaLnBrk="1" hangingPunct="1"/>
            <a:r>
              <a:rPr lang="en-US" sz="3600" b="1" dirty="0" smtClean="0">
                <a:solidFill>
                  <a:srgbClr val="FFFF99"/>
                </a:solidFill>
                <a:latin typeface="Arial Narrow" pitchFamily="34" charset="0"/>
              </a:rPr>
              <a:t>The Book of </a:t>
            </a:r>
            <a:r>
              <a:rPr lang="en-US" sz="3600" b="1" dirty="0" smtClean="0">
                <a:solidFill>
                  <a:srgbClr val="FFFF99"/>
                </a:solidFill>
                <a:latin typeface="Arial Narrow" pitchFamily="34" charset="0"/>
              </a:rPr>
              <a:t>Hosea</a:t>
            </a:r>
            <a:endParaRPr lang="en-US" sz="3600" b="1" dirty="0" smtClean="0">
              <a:solidFill>
                <a:srgbClr val="FFFF99"/>
              </a:solidFill>
              <a:latin typeface="Arial Narrow" pitchFamily="34" charset="0"/>
            </a:endParaRPr>
          </a:p>
        </p:txBody>
      </p:sp>
      <p:sp>
        <p:nvSpPr>
          <p:cNvPr id="80899" name="Rectangle 3"/>
          <p:cNvSpPr>
            <a:spLocks noGrp="1" noChangeArrowheads="1"/>
          </p:cNvSpPr>
          <p:nvPr>
            <p:ph type="body" idx="4294967295"/>
          </p:nvPr>
        </p:nvSpPr>
        <p:spPr>
          <a:xfrm>
            <a:off x="0" y="685800"/>
            <a:ext cx="9144000" cy="6172200"/>
          </a:xfrm>
          <a:noFill/>
        </p:spPr>
        <p:txBody>
          <a:bodyPr/>
          <a:lstStyle/>
          <a:p>
            <a:pPr eaLnBrk="1" hangingPunct="1">
              <a:lnSpc>
                <a:spcPct val="90000"/>
              </a:lnSpc>
              <a:buFontTx/>
              <a:buNone/>
            </a:pPr>
            <a:r>
              <a:rPr lang="en-US" b="1" dirty="0" smtClean="0">
                <a:solidFill>
                  <a:srgbClr val="FFFF00"/>
                </a:solidFill>
                <a:latin typeface="Arial Narrow" pitchFamily="34" charset="0"/>
              </a:rPr>
              <a:t> Author: </a:t>
            </a:r>
            <a:r>
              <a:rPr lang="en-US" b="1" dirty="0" smtClean="0">
                <a:solidFill>
                  <a:srgbClr val="FFFFFF"/>
                </a:solidFill>
                <a:latin typeface="Arial Narrow" pitchFamily="34" charset="0"/>
              </a:rPr>
              <a:t>Hosea</a:t>
            </a:r>
            <a:r>
              <a:rPr lang="en-US" b="1" dirty="0" smtClean="0">
                <a:solidFill>
                  <a:srgbClr val="FFFFFF"/>
                </a:solidFill>
                <a:latin typeface="Arial Narrow" pitchFamily="34" charset="0"/>
              </a:rPr>
              <a:t>		</a:t>
            </a:r>
            <a:r>
              <a:rPr lang="en-US" b="1" dirty="0" smtClean="0">
                <a:solidFill>
                  <a:srgbClr val="FFFF00"/>
                </a:solidFill>
                <a:latin typeface="Arial Narrow" pitchFamily="34" charset="0"/>
              </a:rPr>
              <a:t>Date: </a:t>
            </a:r>
            <a:r>
              <a:rPr lang="en-US" b="1" dirty="0" smtClean="0">
                <a:solidFill>
                  <a:srgbClr val="FFFFFF"/>
                </a:solidFill>
                <a:latin typeface="Arial Narrow" pitchFamily="34" charset="0"/>
              </a:rPr>
              <a:t>760-715 BC</a:t>
            </a:r>
            <a:endParaRPr lang="en-US" b="1" dirty="0" smtClean="0">
              <a:solidFill>
                <a:srgbClr val="FFFFFF"/>
              </a:solidFill>
              <a:latin typeface="Arial Narrow" pitchFamily="34" charset="0"/>
            </a:endParaRPr>
          </a:p>
          <a:p>
            <a:pPr eaLnBrk="1" hangingPunct="1">
              <a:lnSpc>
                <a:spcPct val="90000"/>
              </a:lnSpc>
              <a:buNone/>
            </a:pPr>
            <a:r>
              <a:rPr lang="en-US" b="1" dirty="0" smtClean="0">
                <a:solidFill>
                  <a:srgbClr val="FFFF00"/>
                </a:solidFill>
                <a:latin typeface="Arial Narrow" pitchFamily="34" charset="0"/>
              </a:rPr>
              <a:t> </a:t>
            </a:r>
            <a:r>
              <a:rPr lang="en-US" b="1" dirty="0" smtClean="0">
                <a:solidFill>
                  <a:srgbClr val="FFFF00"/>
                </a:solidFill>
                <a:latin typeface="Arial Narrow" pitchFamily="34" charset="0"/>
              </a:rPr>
              <a:t>Theme</a:t>
            </a:r>
            <a:r>
              <a:rPr lang="en-US" b="1" dirty="0" smtClean="0">
                <a:solidFill>
                  <a:srgbClr val="FFFF00"/>
                </a:solidFill>
                <a:latin typeface="Arial Narrow" pitchFamily="34" charset="0"/>
              </a:rPr>
              <a:t>: </a:t>
            </a:r>
            <a:r>
              <a:rPr lang="en-US" b="1" i="1" dirty="0" smtClean="0">
                <a:solidFill>
                  <a:srgbClr val="FFFFFF"/>
                </a:solidFill>
                <a:latin typeface="Arial Narrow" pitchFamily="34" charset="0"/>
              </a:rPr>
              <a:t>“Loyal Love: God’s loyal love toward an unfaithful people ”</a:t>
            </a:r>
            <a:endParaRPr lang="en-US" b="1" i="1" dirty="0" smtClean="0">
              <a:solidFill>
                <a:srgbClr val="FFFFFF"/>
              </a:solidFill>
              <a:latin typeface="Arial Narrow" pitchFamily="34" charset="0"/>
            </a:endParaRPr>
          </a:p>
          <a:p>
            <a:pPr eaLnBrk="1" hangingPunct="1">
              <a:lnSpc>
                <a:spcPct val="90000"/>
              </a:lnSpc>
              <a:buNone/>
            </a:pPr>
            <a:r>
              <a:rPr lang="en-US" b="1" dirty="0" smtClean="0">
                <a:solidFill>
                  <a:srgbClr val="FFFF00"/>
                </a:solidFill>
                <a:latin typeface="Arial Narrow" pitchFamily="34" charset="0"/>
              </a:rPr>
              <a:t>  </a:t>
            </a:r>
            <a:r>
              <a:rPr lang="en-US" b="1" dirty="0" smtClean="0">
                <a:solidFill>
                  <a:srgbClr val="FFFF00"/>
                </a:solidFill>
                <a:latin typeface="Arial Narrow" pitchFamily="34" charset="0"/>
              </a:rPr>
              <a:t>Biblical Context:</a:t>
            </a:r>
            <a:r>
              <a:rPr lang="en-US" b="1" dirty="0" smtClean="0">
                <a:latin typeface="Arial Narrow" pitchFamily="34" charset="0"/>
              </a:rPr>
              <a:t> 2 Kings 14:23-18:12</a:t>
            </a:r>
          </a:p>
          <a:p>
            <a:pPr eaLnBrk="1" hangingPunct="1">
              <a:lnSpc>
                <a:spcPct val="90000"/>
              </a:lnSpc>
              <a:buNone/>
            </a:pPr>
            <a:r>
              <a:rPr lang="en-US" sz="4400" b="1" dirty="0" smtClean="0">
                <a:solidFill>
                  <a:srgbClr val="FFFF00"/>
                </a:solidFill>
                <a:latin typeface="Arial Narrow" pitchFamily="34" charset="0"/>
              </a:rPr>
              <a:t> Contemporaries: </a:t>
            </a:r>
            <a:r>
              <a:rPr lang="en-US" sz="4400" b="1" dirty="0" smtClean="0">
                <a:latin typeface="Arial Narrow" pitchFamily="34" charset="0"/>
              </a:rPr>
              <a:t>Kings </a:t>
            </a:r>
            <a:r>
              <a:rPr lang="en-US" sz="4400" b="1" dirty="0" err="1" smtClean="0">
                <a:latin typeface="Arial Narrow" pitchFamily="34" charset="0"/>
              </a:rPr>
              <a:t>Uzziah</a:t>
            </a:r>
            <a:r>
              <a:rPr lang="en-US" sz="4400" b="1" dirty="0" smtClean="0">
                <a:latin typeface="Arial Narrow" pitchFamily="34" charset="0"/>
              </a:rPr>
              <a:t>, </a:t>
            </a:r>
            <a:r>
              <a:rPr lang="en-US" sz="4400" b="1" dirty="0" err="1" smtClean="0">
                <a:latin typeface="Arial Narrow" pitchFamily="34" charset="0"/>
              </a:rPr>
              <a:t>Jotham</a:t>
            </a:r>
            <a:r>
              <a:rPr lang="en-US" sz="4400" b="1" dirty="0" smtClean="0">
                <a:latin typeface="Arial Narrow" pitchFamily="34" charset="0"/>
              </a:rPr>
              <a:t>, </a:t>
            </a:r>
            <a:r>
              <a:rPr lang="en-US" sz="4400" b="1" dirty="0" err="1" smtClean="0">
                <a:latin typeface="Arial Narrow" pitchFamily="34" charset="0"/>
              </a:rPr>
              <a:t>Ahaz</a:t>
            </a:r>
            <a:r>
              <a:rPr lang="en-US" sz="4400" b="1" dirty="0" smtClean="0">
                <a:latin typeface="Arial Narrow" pitchFamily="34" charset="0"/>
              </a:rPr>
              <a:t>, &amp; </a:t>
            </a:r>
            <a:r>
              <a:rPr lang="en-US" sz="4400" b="1" dirty="0" err="1" smtClean="0">
                <a:latin typeface="Arial Narrow" pitchFamily="34" charset="0"/>
              </a:rPr>
              <a:t>Hezikiah</a:t>
            </a:r>
            <a:r>
              <a:rPr lang="en-US" sz="4400" b="1" dirty="0" smtClean="0">
                <a:latin typeface="Arial Narrow" pitchFamily="34" charset="0"/>
              </a:rPr>
              <a:t> in Judah, and Jeroboam II in Israel. Prophets: Amos, Jonah, Micah, Isaiah</a:t>
            </a:r>
            <a:endParaRPr lang="en-US" sz="4400" b="1" i="1" dirty="0" smtClean="0">
              <a:latin typeface="Manuscript"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0899">
                                            <p:txEl>
                                              <p:pRg st="0" end="0"/>
                                            </p:txEl>
                                          </p:spTgt>
                                        </p:tgtEl>
                                        <p:attrNameLst>
                                          <p:attrName>style.visibility</p:attrName>
                                        </p:attrNameLst>
                                      </p:cBhvr>
                                      <p:to>
                                        <p:strVal val="visible"/>
                                      </p:to>
                                    </p:set>
                                    <p:anim calcmode="lin" valueType="num">
                                      <p:cBhvr additive="base">
                                        <p:cTn id="11"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0899">
                                            <p:txEl>
                                              <p:pRg st="1" end="1"/>
                                            </p:txEl>
                                          </p:spTgt>
                                        </p:tgtEl>
                                        <p:attrNameLst>
                                          <p:attrName>style.visibility</p:attrName>
                                        </p:attrNameLst>
                                      </p:cBhvr>
                                      <p:to>
                                        <p:strVal val="visible"/>
                                      </p:to>
                                    </p:set>
                                    <p:anim calcmode="lin" valueType="num">
                                      <p:cBhvr additive="base">
                                        <p:cTn id="17"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0899">
                                            <p:txEl>
                                              <p:pRg st="2" end="2"/>
                                            </p:txEl>
                                          </p:spTgt>
                                        </p:tgtEl>
                                        <p:attrNameLst>
                                          <p:attrName>style.visibility</p:attrName>
                                        </p:attrNameLst>
                                      </p:cBhvr>
                                      <p:to>
                                        <p:strVal val="visible"/>
                                      </p:to>
                                    </p:set>
                                    <p:anim calcmode="lin" valueType="num">
                                      <p:cBhvr additive="base">
                                        <p:cTn id="23"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0899">
                                            <p:txEl>
                                              <p:pRg st="3" end="3"/>
                                            </p:txEl>
                                          </p:spTgt>
                                        </p:tgtEl>
                                        <p:attrNameLst>
                                          <p:attrName>style.visibility</p:attrName>
                                        </p:attrNameLst>
                                      </p:cBhvr>
                                      <p:to>
                                        <p:strVal val="visible"/>
                                      </p:to>
                                    </p:set>
                                    <p:anim calcmode="lin" valueType="num">
                                      <p:cBhvr additive="base">
                                        <p:cTn id="29"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1</Template>
  <TotalTime>982</TotalTime>
  <Words>2244</Words>
  <Application>Microsoft Office PowerPoint</Application>
  <PresentationFormat>On-screen Show (4:3)</PresentationFormat>
  <Paragraphs>231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Wingdings</vt:lpstr>
      <vt:lpstr>Times New Roman</vt:lpstr>
      <vt:lpstr>Arial Narrow</vt:lpstr>
      <vt:lpstr>Custom Design</vt:lpstr>
      <vt:lpstr>Grace Bible Church  Glorifying God by Making Disciples  of Jesus Christ</vt:lpstr>
      <vt:lpstr>Slide 2</vt:lpstr>
      <vt:lpstr>Slide 3</vt:lpstr>
      <vt:lpstr>Slide 4</vt:lpstr>
      <vt:lpstr>Slide 5</vt:lpstr>
      <vt:lpstr>Slide 6</vt:lpstr>
      <vt:lpstr>Slide 7</vt:lpstr>
      <vt:lpstr>Fall of Israel 2 Kings 17:6-41</vt:lpstr>
      <vt:lpstr>The Book of Hosea</vt:lpstr>
      <vt:lpstr>The Book of Hosea</vt:lpstr>
      <vt:lpstr>THE BOOK OF HOSEA</vt:lpstr>
      <vt:lpstr>The Book of Hosea</vt:lpstr>
      <vt:lpstr>II.  The Adulterous Israel and the Faithful Lord  Hosea 4-14</vt:lpstr>
      <vt:lpstr>II.  The Adulterous Israel and the Faithful Lord  Hosea 4-14</vt:lpstr>
      <vt:lpstr>II.  The Adulterous Israel and the Faithful Lord  Hosea 4-14</vt:lpstr>
      <vt:lpstr>II.  The Adulterous Israel and the Faithful Lord  Hosea 4-14</vt:lpstr>
      <vt:lpstr>The Book of Micah</vt:lpstr>
      <vt:lpstr>Micah - Outline</vt:lpstr>
      <vt:lpstr>Micah - Outline</vt:lpstr>
      <vt:lpstr>Micah - Outline</vt:lpstr>
      <vt:lpstr>Micah - Outline</vt:lpstr>
      <vt:lpstr>Grace Bible Church  Glorifying God  by Making Disciples of Jesus Christ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Bible Church</dc:title>
  <dc:creator>Scott</dc:creator>
  <cp:lastModifiedBy>Scott</cp:lastModifiedBy>
  <cp:revision>70</cp:revision>
  <dcterms:modified xsi:type="dcterms:W3CDTF">2019-01-03T22:45:22Z</dcterms:modified>
</cp:coreProperties>
</file>