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3"/>
  </p:notesMasterIdLst>
  <p:sldIdLst>
    <p:sldId id="300" r:id="rId2"/>
    <p:sldId id="306" r:id="rId3"/>
    <p:sldId id="307" r:id="rId4"/>
    <p:sldId id="314" r:id="rId5"/>
    <p:sldId id="308" r:id="rId6"/>
    <p:sldId id="309" r:id="rId7"/>
    <p:sldId id="310" r:id="rId8"/>
    <p:sldId id="313" r:id="rId9"/>
    <p:sldId id="311" r:id="rId10"/>
    <p:sldId id="315" r:id="rId11"/>
    <p:sldId id="301" r:id="rId12"/>
    <p:sldId id="302" r:id="rId13"/>
    <p:sldId id="278" r:id="rId14"/>
    <p:sldId id="279" r:id="rId15"/>
    <p:sldId id="303" r:id="rId16"/>
    <p:sldId id="280" r:id="rId17"/>
    <p:sldId id="304" r:id="rId18"/>
    <p:sldId id="305" r:id="rId19"/>
    <p:sldId id="281" r:id="rId20"/>
    <p:sldId id="282" r:id="rId21"/>
    <p:sldId id="29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561F21-BB75-4392-91A8-AF8E1F93F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21EF7-1CD0-4FB4-B212-98DECAC87D28}" type="slidenum">
              <a:rPr lang="en-US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BAB02-6353-4D9A-9573-23B21F9C7194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57EC5-19DA-490E-9116-FE89E7121D65}" type="slidenum">
              <a:rPr lang="en-US">
                <a:latin typeface="Arial" charset="0"/>
                <a:cs typeface="Arial" charset="0"/>
              </a:rPr>
              <a:pPr/>
              <a:t>13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390A5-96B8-4255-9DE6-64B7EF2233DE}" type="slidenum">
              <a:rPr lang="en-US">
                <a:latin typeface="Arial" charset="0"/>
                <a:cs typeface="Arial" charset="0"/>
              </a:rPr>
              <a:pPr/>
              <a:t>14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28418-F4A8-4A2D-8DB7-AF3A0174E545}" type="slidenum">
              <a:rPr lang="en-US">
                <a:latin typeface="Arial" charset="0"/>
                <a:cs typeface="Arial" charset="0"/>
              </a:rPr>
              <a:pPr/>
              <a:t>16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28418-F4A8-4A2D-8DB7-AF3A0174E545}" type="slidenum">
              <a:rPr lang="en-US">
                <a:latin typeface="Arial" charset="0"/>
                <a:cs typeface="Arial" charset="0"/>
              </a:rPr>
              <a:pPr/>
              <a:t>17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28418-F4A8-4A2D-8DB7-AF3A0174E545}" type="slidenum">
              <a:rPr lang="en-US">
                <a:latin typeface="Arial" charset="0"/>
                <a:cs typeface="Arial" charset="0"/>
              </a:rPr>
              <a:pPr/>
              <a:t>18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AFEF8-382D-4657-B86C-72A542721FF6}" type="slidenum">
              <a:rPr lang="en-US">
                <a:latin typeface="Arial" charset="0"/>
                <a:cs typeface="Arial" charset="0"/>
              </a:rPr>
              <a:pPr/>
              <a:t>19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DBB2B-9027-4D9E-9DC3-B4C4F1B683F9}" type="slidenum">
              <a:rPr lang="en-US">
                <a:latin typeface="Arial" charset="0"/>
                <a:cs typeface="Arial" charset="0"/>
              </a:rPr>
              <a:pPr/>
              <a:t>20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624B7-7878-4BBA-B5B9-D529551AA3F3}" type="slidenum">
              <a:rPr lang="en-US">
                <a:latin typeface="Arial" charset="0"/>
                <a:cs typeface="Arial" charset="0"/>
              </a:rPr>
              <a:pPr/>
              <a:t>21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BAB02-6353-4D9A-9573-23B21F9C7194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BAB02-6353-4D9A-9573-23B21F9C7194}" type="slidenum">
              <a:rPr lang="en-US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19287-A00F-4AF8-8E33-1407E86E4933}" type="slidenum">
              <a:rPr lang="en-US">
                <a:latin typeface="Arial" charset="0"/>
                <a:cs typeface="Arial" charset="0"/>
              </a:rPr>
              <a:pPr/>
              <a:t>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19287-A00F-4AF8-8E33-1407E86E4933}" type="slidenum">
              <a:rPr lang="en-US">
                <a:latin typeface="Arial" charset="0"/>
                <a:cs typeface="Arial" charset="0"/>
              </a:rPr>
              <a:pPr/>
              <a:t>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47282-8B50-415A-A5DB-636884DD9007}" type="slidenum">
              <a:rPr lang="en-US">
                <a:latin typeface="Arial" charset="0"/>
                <a:cs typeface="Arial" charset="0"/>
              </a:rPr>
              <a:pPr/>
              <a:t>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47282-8B50-415A-A5DB-636884DD9007}" type="slidenum">
              <a:rPr lang="en-US">
                <a:latin typeface="Arial" charset="0"/>
                <a:cs typeface="Arial" charset="0"/>
              </a:rPr>
              <a:pPr/>
              <a:t>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21EF7-1CD0-4FB4-B212-98DECAC87D28}" type="slidenum">
              <a:rPr lang="en-US"/>
              <a:pPr/>
              <a:t>10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BAB02-6353-4D9A-9573-23B21F9C7194}" type="slidenum">
              <a:rPr lang="en-US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Ø"/>
        <a:defRPr sz="4000">
          <a:solidFill>
            <a:schemeClr val="bg1"/>
          </a:solidFill>
          <a:latin typeface="+mn-lt"/>
          <a:cs typeface="+mn-cs"/>
        </a:defRPr>
      </a:lvl2pPr>
      <a:lvl3pPr marL="735013" indent="-163513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+mn-lt"/>
          <a:cs typeface="+mn-cs"/>
        </a:defRPr>
      </a:lvl3pPr>
      <a:lvl4pPr marL="1025525" indent="-1762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ü"/>
        <a:defRPr sz="3600">
          <a:solidFill>
            <a:schemeClr val="bg1"/>
          </a:solidFill>
          <a:latin typeface="+mn-lt"/>
          <a:cs typeface="+mn-cs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5pPr>
      <a:lvl6pPr marL="17113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6pPr>
      <a:lvl7pPr marL="21685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7pPr>
      <a:lvl8pPr marL="26257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8pPr>
      <a:lvl9pPr marL="3082925" indent="-114300" algn="l" rtl="0" fontAlgn="base">
        <a:spcBef>
          <a:spcPct val="20000"/>
        </a:spcBef>
        <a:spcAft>
          <a:spcPct val="0"/>
        </a:spcAft>
        <a:buSzPct val="65000"/>
        <a:buFont typeface="Wingdings" pitchFamily="2" charset="2"/>
        <a:buChar char="v"/>
        <a:defRPr sz="3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2492375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7200" b="1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Grace Bible Church</a:t>
            </a:r>
            <a:r>
              <a:rPr 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Glorifying God by Making Disciples </a:t>
            </a:r>
            <a:b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of Jesus Christ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0" y="2895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 Narrow" pitchFamily="34" charset="0"/>
              </a:rPr>
              <a:t>For PDF class notes, go to</a:t>
            </a:r>
          </a:p>
          <a:p>
            <a:r>
              <a:rPr lang="en-US" sz="3600" b="1">
                <a:solidFill>
                  <a:schemeClr val="bg1"/>
                </a:solidFill>
                <a:latin typeface="Arial Narrow" pitchFamily="34" charset="0"/>
              </a:rPr>
              <a:t>https://gracebibleny.org/old-testament-survey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2492375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7200" b="1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Grace Bible Church</a:t>
            </a:r>
            <a:r>
              <a:rPr 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Glorifying God by Making Disciples </a:t>
            </a:r>
            <a:b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of Jesus Christ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0" y="28956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 Narrow" pitchFamily="34" charset="0"/>
              </a:rPr>
              <a:t>For PDF class notes, go to</a:t>
            </a:r>
          </a:p>
          <a:p>
            <a:r>
              <a:rPr lang="en-US" sz="3600" b="1">
                <a:solidFill>
                  <a:schemeClr val="bg1"/>
                </a:solidFill>
                <a:latin typeface="Arial Narrow" pitchFamily="34" charset="0"/>
              </a:rPr>
              <a:t>https://gracebibleny.org/old-testament-survey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614363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4000" b="1" dirty="0" smtClean="0">
                <a:solidFill>
                  <a:srgbClr val="FFFF99"/>
                </a:solidFill>
                <a:latin typeface="Arial Narrow" pitchFamily="34" charset="0"/>
              </a:rPr>
              <a:t>Amos</a:t>
            </a:r>
            <a:endParaRPr lang="en-US" sz="40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Authors: </a:t>
            </a:r>
            <a:r>
              <a:rPr lang="en-US" sz="3600" b="1" dirty="0" smtClean="0">
                <a:solidFill>
                  <a:srgbClr val="FFFFFF"/>
                </a:solidFill>
                <a:latin typeface="Arial Narrow" pitchFamily="34" charset="0"/>
              </a:rPr>
              <a:t>Amos </a:t>
            </a: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(“Burden-bearer”)  from </a:t>
            </a:r>
            <a:r>
              <a:rPr lang="en-US" sz="3200" b="1" dirty="0" err="1" smtClean="0">
                <a:solidFill>
                  <a:srgbClr val="FFFFFF"/>
                </a:solidFill>
                <a:latin typeface="Arial Narrow" pitchFamily="34" charset="0"/>
              </a:rPr>
              <a:t>Tekoa</a:t>
            </a: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 – a shepherd &amp; fig grower by trade</a:t>
            </a:r>
            <a:endParaRPr lang="en-US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Date: </a:t>
            </a:r>
            <a:r>
              <a:rPr lang="en-US" sz="3600" b="1" dirty="0" smtClean="0">
                <a:solidFill>
                  <a:srgbClr val="FFFFFF"/>
                </a:solidFill>
                <a:latin typeface="Arial Narrow" pitchFamily="34" charset="0"/>
              </a:rPr>
              <a:t>764-753 </a:t>
            </a:r>
            <a:r>
              <a:rPr lang="en-US" sz="3600" b="1" dirty="0" smtClean="0">
                <a:solidFill>
                  <a:srgbClr val="FFFFFF"/>
                </a:solidFill>
                <a:latin typeface="Arial Narrow" pitchFamily="34" charset="0"/>
              </a:rPr>
              <a:t>B.C.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Time Period: </a:t>
            </a:r>
            <a:r>
              <a:rPr lang="en-US" sz="3600" b="1" dirty="0" smtClean="0">
                <a:latin typeface="Arial Narrow" pitchFamily="34" charset="0"/>
              </a:rPr>
              <a:t>Overlap of reigns of </a:t>
            </a:r>
            <a:r>
              <a:rPr lang="en-US" sz="3600" b="1" dirty="0" err="1" smtClean="0">
                <a:latin typeface="Arial Narrow" pitchFamily="34" charset="0"/>
              </a:rPr>
              <a:t>Uzziah</a:t>
            </a:r>
            <a:r>
              <a:rPr lang="en-US" sz="3600" b="1" dirty="0" smtClean="0">
                <a:latin typeface="Arial Narrow" pitchFamily="34" charset="0"/>
              </a:rPr>
              <a:t> &amp; Jeroboam (1:1). </a:t>
            </a:r>
            <a:r>
              <a:rPr lang="en-US" sz="3200" b="1" dirty="0" smtClean="0">
                <a:latin typeface="Arial Narrow" pitchFamily="34" charset="0"/>
              </a:rPr>
              <a:t>Earthquake – 760 BC. Solar Eclipse June 15, 763 B.C. </a:t>
            </a:r>
            <a:endParaRPr lang="en-US" sz="3600" b="1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Context: </a:t>
            </a:r>
            <a:r>
              <a:rPr lang="en-US" b="1" i="1" dirty="0" smtClean="0">
                <a:solidFill>
                  <a:srgbClr val="FFFFFF"/>
                </a:solidFill>
                <a:latin typeface="Arial Narrow" pitchFamily="34" charset="0"/>
              </a:rPr>
              <a:t>2 Kings 14:23-15:7.  Contemporary with Hosea</a:t>
            </a:r>
            <a:endParaRPr lang="en-US" b="1" i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614363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4000" b="1" dirty="0" smtClean="0">
                <a:solidFill>
                  <a:srgbClr val="FFFF99"/>
                </a:solidFill>
                <a:latin typeface="Arial Narrow" pitchFamily="34" charset="0"/>
              </a:rPr>
              <a:t>Amos</a:t>
            </a:r>
            <a:endParaRPr lang="en-US" sz="40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Theme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: </a:t>
            </a:r>
            <a:r>
              <a:rPr lang="en-US" b="1" i="1" dirty="0" smtClean="0">
                <a:solidFill>
                  <a:srgbClr val="FFFFFF"/>
                </a:solidFill>
                <a:latin typeface="Arial Narrow" pitchFamily="34" charset="0"/>
              </a:rPr>
              <a:t>“Judgment of </a:t>
            </a:r>
            <a:r>
              <a:rPr lang="en-US" b="1" i="1" dirty="0" smtClean="0">
                <a:solidFill>
                  <a:srgbClr val="FFFFFF"/>
                </a:solidFill>
                <a:latin typeface="Arial Narrow" pitchFamily="34" charset="0"/>
              </a:rPr>
              <a:t>Israel” </a:t>
            </a:r>
            <a:r>
              <a:rPr lang="en-US" b="1" i="1" dirty="0" smtClean="0">
                <a:solidFill>
                  <a:srgbClr val="FFFFFF"/>
                </a:solidFill>
                <a:latin typeface="Arial Narrow" pitchFamily="34" charset="0"/>
              </a:rPr>
              <a:t>- </a:t>
            </a:r>
            <a:r>
              <a:rPr lang="en-US" sz="3600" b="1" i="1" dirty="0" smtClean="0">
                <a:solidFill>
                  <a:srgbClr val="FFFFFF"/>
                </a:solidFill>
                <a:latin typeface="Arial Narrow" pitchFamily="34" charset="0"/>
              </a:rPr>
              <a:t>Religion and everyday life are inseparable; God holds His people accountable to His law both in letter and in spirit</a:t>
            </a:r>
            <a:r>
              <a:rPr lang="en-US" sz="3600" b="1" i="1" dirty="0" smtClean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i="1" dirty="0" smtClean="0">
                <a:solidFill>
                  <a:srgbClr val="FFFFFF"/>
                </a:solidFill>
                <a:latin typeface="Arial Narrow" pitchFamily="34" charset="0"/>
              </a:rPr>
              <a:t>	</a:t>
            </a:r>
            <a:r>
              <a:rPr lang="en-US" sz="3600" b="1" i="1" dirty="0" smtClean="0">
                <a:solidFill>
                  <a:srgbClr val="FFFF00"/>
                </a:solidFill>
                <a:latin typeface="Arial Narrow" pitchFamily="34" charset="0"/>
              </a:rPr>
              <a:t>Key Chapters &amp; Verses:</a:t>
            </a:r>
          </a:p>
          <a:p>
            <a:pPr marL="341313" indent="-287338" eaLnBrk="1" hangingPunct="1">
              <a:lnSpc>
                <a:spcPct val="90000"/>
              </a:lnSpc>
              <a:buNone/>
            </a:pPr>
            <a:r>
              <a:rPr lang="en-US" sz="3200" b="1" i="1" dirty="0" smtClean="0">
                <a:latin typeface="Arial Narrow" pitchFamily="34" charset="0"/>
              </a:rPr>
              <a:t>7  Amos warns through visions: locusts, fire, </a:t>
            </a:r>
            <a:r>
              <a:rPr lang="en-US" sz="3200" b="1" i="1" dirty="0" err="1" smtClean="0">
                <a:latin typeface="Arial Narrow" pitchFamily="34" charset="0"/>
              </a:rPr>
              <a:t>plumbline</a:t>
            </a:r>
            <a:r>
              <a:rPr lang="en-US" sz="3200" b="1" i="1" dirty="0" smtClean="0">
                <a:latin typeface="Arial Narrow" pitchFamily="34" charset="0"/>
              </a:rPr>
              <a:t>.</a:t>
            </a:r>
          </a:p>
          <a:p>
            <a:pPr marL="341313" indent="-287338" eaLnBrk="1" hangingPunct="1">
              <a:lnSpc>
                <a:spcPct val="90000"/>
              </a:lnSpc>
              <a:buNone/>
            </a:pPr>
            <a:r>
              <a:rPr lang="en-US" sz="3200" b="1" i="1" dirty="0" smtClean="0">
                <a:latin typeface="Arial Narrow" pitchFamily="34" charset="0"/>
              </a:rPr>
              <a:t>9:8   Destroy sinful kingdom, but not totally</a:t>
            </a:r>
          </a:p>
          <a:p>
            <a:pPr marL="341313" indent="-287338" eaLnBrk="1" hangingPunct="1">
              <a:lnSpc>
                <a:spcPct val="90000"/>
              </a:lnSpc>
              <a:buNone/>
            </a:pPr>
            <a:r>
              <a:rPr lang="en-US" sz="3200" b="1" i="1" dirty="0" smtClean="0">
                <a:latin typeface="Arial Narrow" pitchFamily="34" charset="0"/>
              </a:rPr>
              <a:t>9:13-15  Future hope of restoration of Israel</a:t>
            </a:r>
            <a:endParaRPr lang="en-US" sz="3600" b="1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553998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3600" b="1" dirty="0" smtClean="0">
                <a:solidFill>
                  <a:srgbClr val="FFFF99"/>
                </a:solidFill>
                <a:latin typeface="Arial Narrow" pitchFamily="34" charset="0"/>
              </a:rPr>
              <a:t>Amos - Outline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9144000" cy="6172200"/>
          </a:xfrm>
          <a:noFill/>
        </p:spPr>
        <p:txBody>
          <a:bodyPr/>
          <a:lstStyle/>
          <a:p>
            <a:pPr marL="690563" indent="-636588" eaLnBrk="1" hangingPunct="1">
              <a:buFont typeface="+mj-lt"/>
              <a:buAutoNum type="romanUcPeriod"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Eight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prophecies against nations. 	1-2</a:t>
            </a:r>
          </a:p>
          <a:p>
            <a:pPr marL="690563" indent="-636588" eaLnBrk="1" hangingPunct="1">
              <a:buFont typeface="+mj-lt"/>
              <a:buAutoNum type="romanUcPeriod"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Three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Sermons on Israel's sin.    	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	3-6</a:t>
            </a:r>
            <a:endParaRPr lang="en-US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marL="690563" indent="-636588" eaLnBrk="1" hangingPunct="1">
              <a:buFont typeface="+mj-lt"/>
              <a:buAutoNum type="romanUcPeriod"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Five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Visions of judgment.         	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  7-9:10</a:t>
            </a:r>
            <a:endParaRPr lang="en-US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marL="690563" indent="-636588" eaLnBrk="1" hangingPunct="1">
              <a:buFont typeface="+mj-lt"/>
              <a:buAutoNum type="romanUcPeriod"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Five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promises of restoration of Israel.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9:11-15</a:t>
            </a:r>
            <a:endParaRPr lang="en-US" b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I. Eight prophecies against nations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rgbClr val="FFFF99"/>
                </a:solidFill>
                <a:latin typeface="Arial Narrow" pitchFamily="34" charset="0"/>
              </a:rPr>
              <a:t>Amos 1 &amp; 2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690563" indent="-520700" eaLnBrk="1" hangingPunct="1">
              <a:buFont typeface="+mj-lt"/>
              <a:buAutoNum type="alphaUcPeriod"/>
            </a:pP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Introduction </a:t>
            </a: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(1:1-2)</a:t>
            </a:r>
          </a:p>
          <a:p>
            <a:pPr marL="690563" indent="-520700" eaLnBrk="1" hangingPunct="1">
              <a:buFont typeface="+mj-lt"/>
              <a:buAutoNum type="alphaUcPeriod"/>
            </a:pP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Judgment </a:t>
            </a: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Against Syria (1:3-5)</a:t>
            </a:r>
          </a:p>
          <a:p>
            <a:pPr marL="690563" indent="-520700" eaLnBrk="1" hangingPunct="1">
              <a:buFont typeface="+mj-lt"/>
              <a:buAutoNum type="alphaUcPeriod"/>
            </a:pP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Judgment </a:t>
            </a: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Against Philistia (1:6-8)</a:t>
            </a:r>
          </a:p>
          <a:p>
            <a:pPr marL="690563" indent="-520700" eaLnBrk="1" hangingPunct="1">
              <a:buFont typeface="+mj-lt"/>
              <a:buAutoNum type="alphaUcPeriod"/>
            </a:pP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Judgment </a:t>
            </a: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Against Phoenicia (1:9-10)</a:t>
            </a:r>
          </a:p>
          <a:p>
            <a:pPr marL="690563" indent="-520700" eaLnBrk="1" hangingPunct="1">
              <a:buFont typeface="+mj-lt"/>
              <a:buAutoNum type="alphaUcPeriod"/>
            </a:pP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Judgment </a:t>
            </a: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Against Edom (1:11,12)</a:t>
            </a:r>
          </a:p>
          <a:p>
            <a:pPr marL="690563" indent="-520700" eaLnBrk="1" hangingPunct="1">
              <a:buFont typeface="+mj-lt"/>
              <a:buAutoNum type="alphaUcPeriod"/>
            </a:pP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Judgment </a:t>
            </a: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Against </a:t>
            </a:r>
            <a:r>
              <a:rPr lang="en-US" sz="3200" b="1" dirty="0" err="1" smtClean="0">
                <a:solidFill>
                  <a:srgbClr val="FFFFFF"/>
                </a:solidFill>
                <a:latin typeface="Arial Narrow" pitchFamily="34" charset="0"/>
              </a:rPr>
              <a:t>Ammon</a:t>
            </a: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 (1:13-15)</a:t>
            </a:r>
          </a:p>
          <a:p>
            <a:pPr marL="690563" indent="-520700" eaLnBrk="1" hangingPunct="1">
              <a:buFont typeface="+mj-lt"/>
              <a:buAutoNum type="alphaUcPeriod"/>
            </a:pP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Judgment </a:t>
            </a: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Against Moab (2:1-3)</a:t>
            </a:r>
          </a:p>
          <a:p>
            <a:pPr marL="690563" indent="-520700" eaLnBrk="1" hangingPunct="1">
              <a:buFont typeface="+mj-lt"/>
              <a:buAutoNum type="alphaUcPeriod"/>
            </a:pP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Judgment </a:t>
            </a: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Against Judah (2:4-5)</a:t>
            </a:r>
          </a:p>
          <a:p>
            <a:pPr marL="690563" indent="-520700" eaLnBrk="1" hangingPunct="1">
              <a:buFont typeface="+mj-lt"/>
              <a:buAutoNum type="alphaUcPeriod"/>
            </a:pP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Judgment </a:t>
            </a: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Against Israel (2:6-16)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2784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5000" y="533400"/>
            <a:ext cx="593432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</a:rPr>
              <a:t>Syria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67923">
            <a:off x="2819400" y="4343400"/>
            <a:ext cx="803425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Philistia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551519">
            <a:off x="4343400" y="457200"/>
            <a:ext cx="971741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Phoenicia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715000"/>
            <a:ext cx="652743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Edom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581400"/>
            <a:ext cx="801823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66"/>
                </a:solidFill>
              </a:rPr>
              <a:t>Ammon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5105400"/>
            <a:ext cx="631904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Moab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4800600"/>
            <a:ext cx="671979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Judah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3048000"/>
            <a:ext cx="622286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66"/>
                </a:solidFill>
              </a:rPr>
              <a:t>Israel</a:t>
            </a:r>
            <a:endParaRPr lang="en-US" sz="1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4000" b="1" u="sng" dirty="0" smtClean="0">
                <a:solidFill>
                  <a:srgbClr val="A0D0FF"/>
                </a:solidFill>
                <a:latin typeface="Arial Narrow" pitchFamily="34" charset="0"/>
              </a:rPr>
              <a:t>II. Three Sermons on Israel's sin</a:t>
            </a:r>
            <a:r>
              <a:rPr lang="en-US" sz="4000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sz="4000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sz="4000" b="1" dirty="0" smtClean="0">
                <a:solidFill>
                  <a:srgbClr val="FFFF99"/>
                </a:solidFill>
                <a:latin typeface="Arial Narrow" pitchFamily="34" charset="0"/>
              </a:rPr>
              <a:t>Amos 3-6</a:t>
            </a:r>
            <a:endParaRPr lang="en-US" sz="40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A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. First Sermon: Israel’s Present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(3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)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1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. Judgment is Deserved (3:1-10)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2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. Judgment is Described (3:11-15)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4000" b="1" u="sng" dirty="0" smtClean="0">
                <a:solidFill>
                  <a:srgbClr val="A0D0FF"/>
                </a:solidFill>
                <a:latin typeface="Arial Narrow" pitchFamily="34" charset="0"/>
              </a:rPr>
              <a:t>II. Three Sermons on Israel's sin</a:t>
            </a:r>
            <a:r>
              <a:rPr lang="en-US" sz="4000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sz="4000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sz="4000" b="1" dirty="0" smtClean="0">
                <a:solidFill>
                  <a:srgbClr val="FFFF99"/>
                </a:solidFill>
                <a:latin typeface="Arial Narrow" pitchFamily="34" charset="0"/>
              </a:rPr>
              <a:t>Amos 3-6</a:t>
            </a:r>
            <a:endParaRPr lang="en-US" sz="40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 A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. Second Sermon: Israel’s Past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(4)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1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. Judgment is Deserved (4:1-5)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2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. Judgment is Demonstrated (4:6-11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)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3. Judgment is Described (4:12-13)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4000" b="1" u="sng" dirty="0" smtClean="0">
                <a:solidFill>
                  <a:srgbClr val="A0D0FF"/>
                </a:solidFill>
                <a:latin typeface="Arial Narrow" pitchFamily="34" charset="0"/>
              </a:rPr>
              <a:t>II. Three Sermons on Israel's sin</a:t>
            </a:r>
            <a:r>
              <a:rPr lang="en-US" sz="4000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sz="4000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sz="4000" b="1" dirty="0" smtClean="0">
                <a:solidFill>
                  <a:srgbClr val="FFFF99"/>
                </a:solidFill>
                <a:latin typeface="Arial Narrow" pitchFamily="34" charset="0"/>
              </a:rPr>
              <a:t>Amos 3-6</a:t>
            </a:r>
            <a:endParaRPr lang="en-US" sz="40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 A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.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Third Sermon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: Israel’s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Future (5-6)</a:t>
            </a:r>
            <a:endParaRPr lang="en-US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lvl="1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1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. Judgment is Deserved (5:1-15)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2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. Judgment is Described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(5:16-6:14)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	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	a. The First Woe of Judgment (5:16-27)</a:t>
            </a:r>
          </a:p>
          <a:p>
            <a:pPr lvl="1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	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	b. The Second Woe of Judgment (6)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5953"/>
            <a:ext cx="9144000" cy="1231106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IV. Five Visions of Judgment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rgbClr val="FFFF99"/>
                </a:solidFill>
                <a:latin typeface="Arial Narrow" pitchFamily="34" charset="0"/>
              </a:rPr>
              <a:t>Amos 7:1-9:10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742950" indent="-627063" eaLnBrk="1" hangingPunct="1">
              <a:buFont typeface="+mj-lt"/>
              <a:buAutoNum type="alphaUcPeriod"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Vision of the Locusts (7:1-3)</a:t>
            </a:r>
            <a:endParaRPr lang="en-US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marL="742950" indent="-627063" eaLnBrk="1" hangingPunct="1">
              <a:buFont typeface="+mj-lt"/>
              <a:buAutoNum type="alphaUcPeriod"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Vision of the Fire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(7:4-6)</a:t>
            </a:r>
          </a:p>
          <a:p>
            <a:pPr marL="742950" indent="-627063" eaLnBrk="1" hangingPunct="1">
              <a:buFont typeface="+mj-lt"/>
              <a:buAutoNum type="alphaUcPeriod"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Vision of the Plumb Line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(7:7-9)</a:t>
            </a:r>
          </a:p>
          <a:p>
            <a:pPr marL="742950" indent="-627063" eaLnBrk="1" hangingPunct="1">
              <a:buFont typeface="+mj-lt"/>
              <a:buAutoNum type="alphaUcPeriod"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Historical Interlude  - Opposition by </a:t>
            </a:r>
            <a:r>
              <a:rPr lang="en-US" b="1" dirty="0" err="1" smtClean="0">
                <a:solidFill>
                  <a:srgbClr val="FFFFFF"/>
                </a:solidFill>
                <a:latin typeface="Arial Narrow" pitchFamily="34" charset="0"/>
              </a:rPr>
              <a:t>Amaziah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 (7:10-17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)</a:t>
            </a:r>
          </a:p>
          <a:p>
            <a:pPr marL="742950" indent="-627063" eaLnBrk="1" hangingPunct="1">
              <a:buFont typeface="+mj-lt"/>
              <a:buAutoNum type="alphaUcPeriod"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Vision of the Summer Fruit (8:1-14)</a:t>
            </a:r>
            <a:endParaRPr lang="en-US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buNone/>
            </a:pPr>
            <a:endParaRPr lang="en-US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/>
            <a:endParaRPr lang="en-US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	F. Vision of the Stricken Doorposts (9:1-10)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614363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4000" b="1" dirty="0" smtClean="0">
                <a:solidFill>
                  <a:srgbClr val="FFFF99"/>
                </a:solidFill>
                <a:latin typeface="Arial Narrow" pitchFamily="34" charset="0"/>
              </a:rPr>
              <a:t>Jonah</a:t>
            </a:r>
            <a:endParaRPr lang="en-US" sz="40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Authors: </a:t>
            </a:r>
            <a:r>
              <a:rPr lang="en-US" sz="3600" b="1" dirty="0" smtClean="0">
                <a:solidFill>
                  <a:srgbClr val="FFFFFF"/>
                </a:solidFill>
                <a:latin typeface="Arial Narrow" pitchFamily="34" charset="0"/>
              </a:rPr>
              <a:t>Jonah </a:t>
            </a:r>
            <a:r>
              <a:rPr lang="en-US" sz="3200" b="1" dirty="0" smtClean="0">
                <a:solidFill>
                  <a:srgbClr val="FFFFFF"/>
                </a:solidFill>
                <a:latin typeface="Arial Narrow" pitchFamily="34" charset="0"/>
              </a:rPr>
              <a:t>(“Dove”)  from Gath </a:t>
            </a:r>
            <a:r>
              <a:rPr lang="en-US" sz="3200" b="1" dirty="0" err="1" smtClean="0">
                <a:solidFill>
                  <a:srgbClr val="FFFFFF"/>
                </a:solidFill>
                <a:latin typeface="Arial Narrow" pitchFamily="34" charset="0"/>
              </a:rPr>
              <a:t>Hepher</a:t>
            </a:r>
            <a:endParaRPr lang="en-US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Date: </a:t>
            </a:r>
            <a:r>
              <a:rPr lang="en-US" sz="3600" b="1" dirty="0" smtClean="0">
                <a:solidFill>
                  <a:srgbClr val="FFFFFF"/>
                </a:solidFill>
                <a:latin typeface="Arial Narrow" pitchFamily="34" charset="0"/>
              </a:rPr>
              <a:t>780-753 </a:t>
            </a:r>
            <a:r>
              <a:rPr lang="en-US" sz="3600" b="1" dirty="0" smtClean="0">
                <a:solidFill>
                  <a:srgbClr val="FFFFFF"/>
                </a:solidFill>
                <a:latin typeface="Arial Narrow" pitchFamily="34" charset="0"/>
              </a:rPr>
              <a:t>B.C.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Time Period: </a:t>
            </a:r>
            <a:r>
              <a:rPr lang="en-US" sz="3600" b="1" dirty="0" smtClean="0">
                <a:latin typeface="Arial Narrow" pitchFamily="34" charset="0"/>
              </a:rPr>
              <a:t>Jeroboam II (2 Kings 14:25)\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Context: </a:t>
            </a:r>
            <a:r>
              <a:rPr lang="en-US" b="1" i="1" dirty="0" smtClean="0">
                <a:solidFill>
                  <a:srgbClr val="FFFFFF"/>
                </a:solidFill>
                <a:latin typeface="Arial Narrow" pitchFamily="34" charset="0"/>
              </a:rPr>
              <a:t>2 Kings </a:t>
            </a:r>
            <a:r>
              <a:rPr lang="en-US" b="1" i="1" dirty="0" smtClean="0">
                <a:solidFill>
                  <a:srgbClr val="FFFFFF"/>
                </a:solidFill>
                <a:latin typeface="Arial Narrow" pitchFamily="34" charset="0"/>
              </a:rPr>
              <a:t>13:10-25, 14:23.29.  </a:t>
            </a:r>
            <a:r>
              <a:rPr lang="en-US" b="1" i="1" dirty="0" smtClean="0">
                <a:solidFill>
                  <a:srgbClr val="FFFFFF"/>
                </a:solidFill>
                <a:latin typeface="Arial Narrow" pitchFamily="34" charset="0"/>
              </a:rPr>
              <a:t>Contemporary with </a:t>
            </a:r>
            <a:r>
              <a:rPr lang="en-US" b="1" i="1" dirty="0" smtClean="0">
                <a:solidFill>
                  <a:srgbClr val="FFFFFF"/>
                </a:solidFill>
                <a:latin typeface="Arial Narrow" pitchFamily="34" charset="0"/>
              </a:rPr>
              <a:t>Amos &amp; Hosea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Theme: </a:t>
            </a:r>
            <a:r>
              <a:rPr lang="en-US" b="1" i="1" u="sng" dirty="0" smtClean="0">
                <a:solidFill>
                  <a:srgbClr val="FFFFFF"/>
                </a:solidFill>
                <a:latin typeface="Arial Narrow" pitchFamily="34" charset="0"/>
              </a:rPr>
              <a:t>God's </a:t>
            </a:r>
            <a:r>
              <a:rPr lang="en-US" b="1" i="1" u="sng" dirty="0" smtClean="0">
                <a:solidFill>
                  <a:srgbClr val="FFFFFF"/>
                </a:solidFill>
                <a:latin typeface="Arial Narrow" pitchFamily="34" charset="0"/>
              </a:rPr>
              <a:t>fathomless mercy </a:t>
            </a:r>
            <a:r>
              <a:rPr lang="en-US" b="1" i="1" dirty="0" smtClean="0">
                <a:solidFill>
                  <a:srgbClr val="FFFFFF"/>
                </a:solidFill>
                <a:latin typeface="Arial Narrow" pitchFamily="34" charset="0"/>
              </a:rPr>
              <a:t>extends to all those who repent and turn</a:t>
            </a:r>
            <a:endParaRPr lang="en-US" b="1" i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Five Promises of Restoration of Israel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rgbClr val="FFFF99"/>
                </a:solidFill>
                <a:latin typeface="Arial Narrow" pitchFamily="34" charset="0"/>
              </a:rPr>
              <a:t>Amos 9:11-15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Restoration of the Land (11)</a:t>
            </a: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Restoration of the Borders (12)</a:t>
            </a: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Restoration of Abundant Prosperity (13)</a:t>
            </a: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Restoration of the Cities (14)</a:t>
            </a:r>
          </a:p>
          <a:p>
            <a:pPr eaLnBrk="1" hangingPunct="1"/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Restoration of Security (15)</a:t>
            </a:r>
            <a:endParaRPr lang="en-US" b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7200" b="1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Grace Bible Church</a:t>
            </a:r>
            <a:r>
              <a:rPr 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i="0" smtClean="0">
                <a:solidFill>
                  <a:srgbClr val="A0D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Glorifying God </a:t>
            </a:r>
            <a:b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FFFF90"/>
                </a:solidFill>
                <a:latin typeface="Times New Roman" pitchFamily="18" charset="0"/>
                <a:cs typeface="Times New Roman" pitchFamily="18" charset="0"/>
              </a:rPr>
              <a:t>by Making Disciples 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614363"/>
          </a:xfrm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4000" b="1" dirty="0" smtClean="0">
                <a:solidFill>
                  <a:srgbClr val="FFFF99"/>
                </a:solidFill>
                <a:latin typeface="Arial Narrow" pitchFamily="34" charset="0"/>
              </a:rPr>
              <a:t>Jonah</a:t>
            </a:r>
            <a:endParaRPr lang="en-US" sz="40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Setting:</a:t>
            </a:r>
            <a:r>
              <a:rPr lang="en-US" sz="3600" b="1" i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3600" b="1" i="1" dirty="0" smtClean="0">
                <a:solidFill>
                  <a:srgbClr val="FFFFFF"/>
                </a:solidFill>
                <a:latin typeface="Arial Narrow" pitchFamily="34" charset="0"/>
              </a:rPr>
              <a:t>Israel is prosperous under Jeroboam II with Assyria in mild decline after being dominate. Assyrian cruelty was already legendary.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i="1" dirty="0" smtClean="0">
                <a:solidFill>
                  <a:srgbClr val="FFFF00"/>
                </a:solidFill>
                <a:latin typeface="Arial Narrow" pitchFamily="34" charset="0"/>
              </a:rPr>
              <a:t>Outline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b="1" i="1" dirty="0" smtClean="0">
                <a:latin typeface="Arial Narrow" pitchFamily="34" charset="0"/>
              </a:rPr>
              <a:t>I. God's Mercy upon Jonah.   1-2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b="1" i="1" dirty="0" smtClean="0">
                <a:latin typeface="Arial Narrow" pitchFamily="34" charset="0"/>
              </a:rPr>
              <a:t>    A. Jonah and the Sea 	  (1)  (I won't go)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b="1" i="1" dirty="0" smtClean="0">
                <a:latin typeface="Arial Narrow" pitchFamily="34" charset="0"/>
              </a:rPr>
              <a:t>	  B. Jonah and the Fish         (2)   (I will go)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b="1" i="1" dirty="0" smtClean="0">
                <a:latin typeface="Arial Narrow" pitchFamily="34" charset="0"/>
              </a:rPr>
              <a:t>II. God's Mercy upon Nineveh. 3-4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b="1" i="1" dirty="0" smtClean="0">
                <a:latin typeface="Arial Narrow" pitchFamily="34" charset="0"/>
              </a:rPr>
              <a:t>	  A. Jonah in the City 		(3)   (Here I am) 	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b="1" i="1" dirty="0" smtClean="0">
                <a:latin typeface="Arial Narrow" pitchFamily="34" charset="0"/>
              </a:rPr>
              <a:t>	  B. Jonah under the gourd (4)   (I shouldn't have come)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i="1" dirty="0" smtClean="0">
                <a:solidFill>
                  <a:srgbClr val="FFFFFF"/>
                </a:solidFill>
                <a:latin typeface="Arial Narrow" pitchFamily="34" charset="0"/>
              </a:rPr>
              <a:t>	</a:t>
            </a:r>
            <a:endParaRPr lang="en-US" sz="3200" b="1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805" y="1"/>
            <a:ext cx="498039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Jonah &amp; the Sea </a:t>
            </a:r>
            <a:r>
              <a:rPr lang="en-US" sz="4000" b="1" u="sng" dirty="0" smtClean="0">
                <a:solidFill>
                  <a:srgbClr val="A0D0FF"/>
                </a:solidFill>
                <a:latin typeface="Arial Narrow" pitchFamily="34" charset="0"/>
              </a:rPr>
              <a:t>(I Won’t Go)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rgbClr val="FFFF99"/>
                </a:solidFill>
                <a:latin typeface="Arial Narrow" pitchFamily="34" charset="0"/>
              </a:rPr>
              <a:t>Jonah 1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627063" indent="-573088" eaLnBrk="1" hangingPunct="1">
              <a:buAutoNum type="arabicPeriod"/>
            </a:pP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Jonah </a:t>
            </a: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is disobedient to first call (vs. 1-3</a:t>
            </a: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)</a:t>
            </a:r>
            <a:endParaRPr lang="en-US" sz="44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marL="627063" indent="-573088" eaLnBrk="1" hangingPunct="1">
              <a:buAutoNum type="arabicPeriod"/>
            </a:pP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2</a:t>
            </a: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. Jonah is judged (vs. 4-17)</a:t>
            </a:r>
          </a:p>
          <a:p>
            <a:pPr marL="627063" lvl="1" indent="-336550" eaLnBrk="1" hangingPunct="1"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	a</a:t>
            </a: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. The Great Storm (vs. 4-16)</a:t>
            </a:r>
          </a:p>
          <a:p>
            <a:pPr marL="627063" lvl="1" indent="-336550" eaLnBrk="1" hangingPunct="1"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	b</a:t>
            </a: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. The Great Fish (vs. 17)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Jonah &amp; the Fish </a:t>
            </a:r>
            <a:r>
              <a:rPr lang="en-US" sz="4000" b="1" u="sng" dirty="0" smtClean="0">
                <a:solidFill>
                  <a:srgbClr val="A0D0FF"/>
                </a:solidFill>
                <a:latin typeface="Arial Narrow" pitchFamily="34" charset="0"/>
              </a:rPr>
              <a:t>(I Will Go)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rgbClr val="FFFF99"/>
                </a:solidFill>
                <a:latin typeface="Arial Narrow" pitchFamily="34" charset="0"/>
              </a:rPr>
              <a:t>Jonah 2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798513" indent="-628650" eaLnBrk="1" hangingPunct="1"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1. Jonah’s prayer (vs. 1-9)</a:t>
            </a:r>
          </a:p>
          <a:p>
            <a:pPr eaLnBrk="1" hangingPunct="1">
              <a:buNone/>
            </a:pP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  2</a:t>
            </a: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. Jonah's Deliverance (vs. 10</a:t>
            </a:r>
            <a:r>
              <a:rPr lang="en-US" sz="4400" b="1" dirty="0" smtClean="0">
                <a:solidFill>
                  <a:srgbClr val="FFFFFF"/>
                </a:solidFill>
                <a:latin typeface="Arial Narrow" pitchFamily="34" charset="0"/>
              </a:rPr>
              <a:t>)</a:t>
            </a:r>
            <a:endParaRPr lang="en-US" sz="4400" b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219200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>Jonah in the City </a:t>
            </a:r>
            <a:r>
              <a:rPr lang="en-US" sz="4000" b="1" u="sng" dirty="0" smtClean="0">
                <a:solidFill>
                  <a:srgbClr val="A0D0FF"/>
                </a:solidFill>
                <a:latin typeface="Arial Narrow" pitchFamily="34" charset="0"/>
              </a:rPr>
              <a:t>(Here I Am)</a:t>
            </a:r>
            <a: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i="0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rgbClr val="FFFF99"/>
                </a:solidFill>
                <a:latin typeface="Arial Narrow" pitchFamily="34" charset="0"/>
              </a:rPr>
              <a:t>Jonah 3</a:t>
            </a:r>
            <a:endParaRPr lang="en-US" sz="3600" b="1" dirty="0" smtClean="0">
              <a:solidFill>
                <a:srgbClr val="FFFF99"/>
              </a:solidFill>
              <a:latin typeface="Arial Narrow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9144000" cy="5715000"/>
          </a:xfrm>
          <a:noFill/>
        </p:spPr>
        <p:txBody>
          <a:bodyPr/>
          <a:lstStyle/>
          <a:p>
            <a:pPr marL="511175" indent="-395288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1. Jonah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is Obedient to Second Call (vs. 1-4)</a:t>
            </a:r>
          </a:p>
          <a:p>
            <a:pPr marL="511175" indent="-395288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2. Judgment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of </a:t>
            </a:r>
            <a:r>
              <a:rPr lang="en-US" b="1" dirty="0" err="1" smtClean="0">
                <a:solidFill>
                  <a:srgbClr val="FFFFFF"/>
                </a:solidFill>
                <a:latin typeface="Arial Narrow" pitchFamily="34" charset="0"/>
              </a:rPr>
              <a:t>Ninevah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 Averted (vs. 5-10)</a:t>
            </a:r>
          </a:p>
          <a:p>
            <a:pPr marL="627063" lvl="1" indent="-336550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	a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.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Their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Repentance (vs. 5-9)</a:t>
            </a:r>
          </a:p>
          <a:p>
            <a:pPr marL="627063" lvl="1" indent="-336550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	b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.  God’s Mercy (vs. 10)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4824"/>
            <a:ext cx="9144000" cy="1169551"/>
          </a:xfrm>
          <a:noFill/>
        </p:spPr>
        <p:txBody>
          <a:bodyPr lIns="0" tIns="0" rIns="0" bIns="0">
            <a:spAutoFit/>
          </a:bodyPr>
          <a:lstStyle/>
          <a:p>
            <a:pPr defTabSz="381000" eaLnBrk="1" hangingPunct="1"/>
            <a:r>
              <a:rPr lang="en-US" sz="4000" b="1" u="sng" dirty="0" smtClean="0">
                <a:solidFill>
                  <a:srgbClr val="A0D0FF"/>
                </a:solidFill>
                <a:latin typeface="Arial Narrow" pitchFamily="34" charset="0"/>
              </a:rPr>
              <a:t>Jonah Under the Gourd </a:t>
            </a:r>
            <a: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  <a:t/>
            </a:r>
            <a:br>
              <a:rPr lang="en-US" b="1" u="sng" dirty="0" smtClean="0">
                <a:solidFill>
                  <a:srgbClr val="A0D0FF"/>
                </a:solidFill>
                <a:latin typeface="Arial Narrow" pitchFamily="34" charset="0"/>
              </a:rPr>
            </a:br>
            <a:r>
              <a:rPr lang="en-US" sz="3600" b="1" u="sng" dirty="0" smtClean="0">
                <a:solidFill>
                  <a:srgbClr val="A0D0FF"/>
                </a:solidFill>
                <a:latin typeface="Arial Narrow" pitchFamily="34" charset="0"/>
              </a:rPr>
              <a:t>(I Shouldn’t have Come)</a:t>
            </a:r>
            <a:r>
              <a:rPr lang="en-US" sz="3600" b="1" dirty="0" smtClean="0">
                <a:solidFill>
                  <a:srgbClr val="FFFF99"/>
                </a:solidFill>
                <a:latin typeface="Arial Narrow" pitchFamily="34" charset="0"/>
              </a:rPr>
              <a:t> Jonah </a:t>
            </a:r>
            <a:r>
              <a:rPr lang="en-US" sz="3600" b="1" dirty="0" smtClean="0">
                <a:solidFill>
                  <a:srgbClr val="FFFF99"/>
                </a:solidFill>
                <a:latin typeface="Arial Narrow" pitchFamily="34" charset="0"/>
              </a:rPr>
              <a:t>4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noFill/>
        </p:spPr>
        <p:txBody>
          <a:bodyPr/>
          <a:lstStyle/>
          <a:p>
            <a:pPr marL="511175" indent="-395288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1. Jonah’s Displeasure (vs. 1-3)</a:t>
            </a:r>
            <a:endParaRPr lang="en-US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marL="511175" indent="-395288" eaLnBrk="1" hangingPunct="1">
              <a:buNone/>
            </a:pP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2. Jonah is Rebuked (vs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. </a:t>
            </a:r>
            <a:r>
              <a:rPr lang="en-US" b="1" dirty="0" smtClean="0">
                <a:solidFill>
                  <a:srgbClr val="FFFFFF"/>
                </a:solidFill>
                <a:latin typeface="Arial Narrow" pitchFamily="34" charset="0"/>
              </a:rPr>
              <a:t>4-11)</a:t>
            </a:r>
            <a:endParaRPr lang="en-US" b="1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1091</TotalTime>
  <Words>619</Words>
  <Application>Microsoft Office PowerPoint</Application>
  <PresentationFormat>On-screen Show (4:3)</PresentationFormat>
  <Paragraphs>121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Wingdings</vt:lpstr>
      <vt:lpstr>Times New Roman</vt:lpstr>
      <vt:lpstr>Arial Narrow</vt:lpstr>
      <vt:lpstr>Custom Design</vt:lpstr>
      <vt:lpstr>Grace Bible Church  Glorifying God by Making Disciples  of Jesus Christ</vt:lpstr>
      <vt:lpstr>Jonah</vt:lpstr>
      <vt:lpstr>Jonah</vt:lpstr>
      <vt:lpstr>Slide 4</vt:lpstr>
      <vt:lpstr>Jonah &amp; the Sea (I Won’t Go) Jonah 1</vt:lpstr>
      <vt:lpstr>Jonah &amp; the Fish (I Will Go) Jonah 2</vt:lpstr>
      <vt:lpstr>Jonah in the City (Here I Am) Jonah 3</vt:lpstr>
      <vt:lpstr>Slide 8</vt:lpstr>
      <vt:lpstr>Jonah Under the Gourd  (I Shouldn’t have Come) Jonah 4</vt:lpstr>
      <vt:lpstr>Grace Bible Church  Glorifying God by Making Disciples  of Jesus Christ</vt:lpstr>
      <vt:lpstr>Amos</vt:lpstr>
      <vt:lpstr>Amos</vt:lpstr>
      <vt:lpstr>Amos - Outline</vt:lpstr>
      <vt:lpstr>I. Eight prophecies against nations Amos 1 &amp; 2</vt:lpstr>
      <vt:lpstr>Slide 15</vt:lpstr>
      <vt:lpstr>II. Three Sermons on Israel's sin Amos 3-6</vt:lpstr>
      <vt:lpstr>II. Three Sermons on Israel's sin Amos 3-6</vt:lpstr>
      <vt:lpstr>II. Three Sermons on Israel's sin Amos 3-6</vt:lpstr>
      <vt:lpstr>IV. Five Visions of Judgment Amos 7:1-9:10</vt:lpstr>
      <vt:lpstr>Five Promises of Restoration of Israel Amos 9:11-15</vt:lpstr>
      <vt:lpstr>Grace Bible Church  Glorifying God  by Making Disciples of Jesus Christ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</dc:creator>
  <cp:lastModifiedBy>Scott</cp:lastModifiedBy>
  <cp:revision>81</cp:revision>
  <dcterms:modified xsi:type="dcterms:W3CDTF">2018-12-20T21:32:01Z</dcterms:modified>
</cp:coreProperties>
</file>