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3"/>
  </p:notesMasterIdLst>
  <p:sldIdLst>
    <p:sldId id="315" r:id="rId2"/>
    <p:sldId id="316" r:id="rId3"/>
    <p:sldId id="317" r:id="rId4"/>
    <p:sldId id="314" r:id="rId5"/>
    <p:sldId id="343" r:id="rId6"/>
    <p:sldId id="344" r:id="rId7"/>
    <p:sldId id="345" r:id="rId8"/>
    <p:sldId id="346" r:id="rId9"/>
    <p:sldId id="347" r:id="rId10"/>
    <p:sldId id="348" r:id="rId11"/>
    <p:sldId id="342" r:id="rId12"/>
    <p:sldId id="331" r:id="rId13"/>
    <p:sldId id="328" r:id="rId14"/>
    <p:sldId id="326" r:id="rId15"/>
    <p:sldId id="349" r:id="rId16"/>
    <p:sldId id="330" r:id="rId17"/>
    <p:sldId id="318" r:id="rId18"/>
    <p:sldId id="337" r:id="rId19"/>
    <p:sldId id="338" r:id="rId20"/>
    <p:sldId id="340" r:id="rId21"/>
    <p:sldId id="339" r:id="rId22"/>
    <p:sldId id="341" r:id="rId23"/>
    <p:sldId id="332" r:id="rId24"/>
    <p:sldId id="325" r:id="rId25"/>
    <p:sldId id="333" r:id="rId26"/>
    <p:sldId id="334" r:id="rId27"/>
    <p:sldId id="321" r:id="rId28"/>
    <p:sldId id="335" r:id="rId29"/>
    <p:sldId id="336" r:id="rId30"/>
    <p:sldId id="319" r:id="rId31"/>
    <p:sldId id="320" r:id="rId32"/>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0ECFE"/>
    <a:srgbClr val="C0C0C0"/>
    <a:srgbClr val="000066"/>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1013" autoAdjust="0"/>
  </p:normalViewPr>
  <p:slideViewPr>
    <p:cSldViewPr>
      <p:cViewPr varScale="1">
        <p:scale>
          <a:sx n="90" d="100"/>
          <a:sy n="90" d="100"/>
        </p:scale>
        <p:origin x="-21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smtClean="0"/>
            </a:lvl1pPr>
          </a:lstStyle>
          <a:p>
            <a:pPr>
              <a:defRPr/>
            </a:pPr>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smtClean="0"/>
            </a:lvl1pPr>
          </a:lstStyle>
          <a:p>
            <a:pPr>
              <a:defRPr/>
            </a:pPr>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F23240CB-84C6-4C01-B139-4CFF798AA9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3B21EF7-1CD0-4FB4-B212-98DECAC87D28}"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3EE18EA-9300-4D58-831F-FC96FEFF19B1}" type="slidenum">
              <a:rPr lang="en-US">
                <a:latin typeface="Arial" charset="0"/>
                <a:cs typeface="Arial" charset="0"/>
              </a:rPr>
              <a:pPr/>
              <a:t>10</a:t>
            </a:fld>
            <a:endParaRPr lang="en-US">
              <a:latin typeface="Arial"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2CA8CD0-A2CD-4A8A-95DD-5B2CE174CDAC}" type="slidenum">
              <a:rPr lang="en-US"/>
              <a:pPr/>
              <a:t>11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D4374F5-5459-4B94-B1F6-5803992B7674}" type="slidenum">
              <a:rPr lang="en-US">
                <a:latin typeface="Arial" charset="0"/>
                <a:cs typeface="Arial" charset="0"/>
              </a:rPr>
              <a:pPr/>
              <a:t>12</a:t>
            </a:fld>
            <a:endParaRPr lang="en-US">
              <a:latin typeface="Arial" charset="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CAB6A6B-6342-408B-9E70-951440237BAA}" type="slidenum">
              <a:rPr lang="en-US">
                <a:latin typeface="Arial" charset="0"/>
                <a:cs typeface="Arial" charset="0"/>
              </a:rPr>
              <a:pPr/>
              <a:t>13</a:t>
            </a:fld>
            <a:endParaRPr lang="en-US">
              <a:latin typeface="Arial" charset="0"/>
              <a:cs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CAB6A6B-6342-408B-9E70-951440237BAA}" type="slidenum">
              <a:rPr lang="en-US">
                <a:latin typeface="Arial" charset="0"/>
                <a:cs typeface="Arial" charset="0"/>
              </a:rPr>
              <a:pPr/>
              <a:t>14</a:t>
            </a:fld>
            <a:endParaRPr lang="en-US">
              <a:latin typeface="Arial" charset="0"/>
              <a:cs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D4374F5-5459-4B94-B1F6-5803992B7674}" type="slidenum">
              <a:rPr lang="en-US">
                <a:latin typeface="Arial" charset="0"/>
                <a:cs typeface="Arial" charset="0"/>
              </a:rPr>
              <a:pPr/>
              <a:t>16</a:t>
            </a:fld>
            <a:endParaRPr lang="en-US">
              <a:latin typeface="Arial" charset="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CBD63-A645-4FAE-A118-3692A484045E}" type="slidenum">
              <a:rPr lang="en-US"/>
              <a:pPr/>
              <a:t>17</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03BAB02-6353-4D9A-9573-23B21F9C7194}" type="slidenum">
              <a:rPr lang="en-US"/>
              <a:pPr/>
              <a:t>18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z="1200" baseline="0" dirty="0" smtClean="0"/>
              <a:t>The name occurs 19 times in the O.T. referring to 13 different people.  This Obadiah may have been one of the officials sent out by Jehoshaphat to teach the law in the cities of Judah - 2 Chronicles 17:7</a:t>
            </a:r>
          </a:p>
          <a:p>
            <a:pPr eaLnBrk="1" hangingPunct="1"/>
            <a:r>
              <a:rPr lang="en-US" sz="1200" baseline="0" dirty="0" smtClean="0"/>
              <a:t>Early date is preferred: *No mention of the Chaldeans, the destruction of the city or temple, or the deportation of the all the people. *Those who are taken captive are taken to the Negev instead of east to Babylon (vs. 2). *Obadiah seems more parallel Amos, and Jeremiah quotes him in the same manner as he does Isaiah. *Finally, there are no Aramaic expressions</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2706CE2-A267-46E5-861B-483B0388B521}" type="slidenum">
              <a:rPr lang="en-US"/>
              <a:pPr/>
              <a:t>19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2706CE2-A267-46E5-861B-483B0388B521}" type="slidenum">
              <a:rPr lang="en-US"/>
              <a:pPr/>
              <a:t>20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Vs. 10:  Reason – Their violence</a:t>
            </a:r>
          </a:p>
          <a:p>
            <a:pPr eaLnBrk="1" hangingPunct="1"/>
            <a:r>
              <a:rPr lang="en-US" baseline="0" dirty="0" smtClean="0"/>
              <a:t>            Result – “cut off forever” – near that under </a:t>
            </a:r>
            <a:r>
              <a:rPr lang="en-US" baseline="0" dirty="0" err="1" smtClean="0"/>
              <a:t>Maccabeans</a:t>
            </a:r>
            <a:r>
              <a:rPr lang="en-US" baseline="0" dirty="0" smtClean="0"/>
              <a:t> – completely fulfilled by 70 A.D.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03BAB02-6353-4D9A-9573-23B21F9C7194}" type="slidenum">
              <a:rPr lang="en-US"/>
              <a:pPr/>
              <a:t>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2706CE2-A267-46E5-861B-483B0388B521}" type="slidenum">
              <a:rPr lang="en-US"/>
              <a:pPr/>
              <a:t>21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err="1" smtClean="0">
                <a:solidFill>
                  <a:schemeClr val="tx1"/>
                </a:solidFill>
                <a:latin typeface="Arial" charset="0"/>
                <a:ea typeface="+mn-ea"/>
                <a:cs typeface="Arial" charset="0"/>
              </a:rPr>
              <a:t>Zaraepth</a:t>
            </a:r>
            <a:r>
              <a:rPr lang="en-US" sz="1200" kern="1200" baseline="0" dirty="0" smtClean="0">
                <a:solidFill>
                  <a:schemeClr val="tx1"/>
                </a:solidFill>
                <a:latin typeface="Arial" charset="0"/>
                <a:ea typeface="+mn-ea"/>
                <a:cs typeface="Arial" charset="0"/>
              </a:rPr>
              <a:t> is north near </a:t>
            </a:r>
            <a:r>
              <a:rPr lang="en-US" sz="1200" kern="1200" baseline="0" dirty="0" err="1" smtClean="0">
                <a:solidFill>
                  <a:schemeClr val="tx1"/>
                </a:solidFill>
                <a:latin typeface="Arial" charset="0"/>
                <a:ea typeface="+mn-ea"/>
                <a:cs typeface="Arial" charset="0"/>
              </a:rPr>
              <a:t>Tyre</a:t>
            </a:r>
            <a:r>
              <a:rPr lang="en-US" sz="1200" kern="1200" baseline="0" dirty="0" smtClean="0">
                <a:solidFill>
                  <a:schemeClr val="tx1"/>
                </a:solidFill>
                <a:latin typeface="Arial" charset="0"/>
                <a:ea typeface="+mn-ea"/>
                <a:cs typeface="Arial"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err="1" smtClean="0">
                <a:solidFill>
                  <a:schemeClr val="tx1"/>
                </a:solidFill>
                <a:latin typeface="Arial" charset="0"/>
                <a:ea typeface="+mn-ea"/>
                <a:cs typeface="Arial" charset="0"/>
              </a:rPr>
              <a:t>Sepharad</a:t>
            </a:r>
            <a:r>
              <a:rPr lang="en-US" sz="1200" kern="1200" baseline="0" dirty="0" smtClean="0">
                <a:solidFill>
                  <a:schemeClr val="tx1"/>
                </a:solidFill>
                <a:latin typeface="Arial" charset="0"/>
                <a:ea typeface="+mn-ea"/>
                <a:cs typeface="Arial" charset="0"/>
              </a:rPr>
              <a:t> is Spain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Arial" charset="0"/>
            </a:endParaRP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2706CE2-A267-46E5-861B-483B0388B521}" type="slidenum">
              <a:rPr lang="en-US"/>
              <a:pPr/>
              <a:t>22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err="1" smtClean="0">
                <a:solidFill>
                  <a:schemeClr val="tx1"/>
                </a:solidFill>
                <a:latin typeface="Arial" charset="0"/>
                <a:ea typeface="+mn-ea"/>
                <a:cs typeface="Arial" charset="0"/>
              </a:rPr>
              <a:t>Zaraepth</a:t>
            </a:r>
            <a:r>
              <a:rPr lang="en-US" sz="1200" kern="1200" baseline="0" dirty="0" smtClean="0">
                <a:solidFill>
                  <a:schemeClr val="tx1"/>
                </a:solidFill>
                <a:latin typeface="Arial" charset="0"/>
                <a:ea typeface="+mn-ea"/>
                <a:cs typeface="Arial" charset="0"/>
              </a:rPr>
              <a:t> is north near </a:t>
            </a:r>
            <a:r>
              <a:rPr lang="en-US" sz="1200" kern="1200" baseline="0" dirty="0" err="1" smtClean="0">
                <a:solidFill>
                  <a:schemeClr val="tx1"/>
                </a:solidFill>
                <a:latin typeface="Arial" charset="0"/>
                <a:ea typeface="+mn-ea"/>
                <a:cs typeface="Arial" charset="0"/>
              </a:rPr>
              <a:t>Tyre</a:t>
            </a:r>
            <a:r>
              <a:rPr lang="en-US" sz="1200" kern="1200" baseline="0" dirty="0" smtClean="0">
                <a:solidFill>
                  <a:schemeClr val="tx1"/>
                </a:solidFill>
                <a:latin typeface="Arial" charset="0"/>
                <a:ea typeface="+mn-ea"/>
                <a:cs typeface="Arial"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err="1" smtClean="0">
                <a:solidFill>
                  <a:schemeClr val="tx1"/>
                </a:solidFill>
                <a:latin typeface="Arial" charset="0"/>
                <a:ea typeface="+mn-ea"/>
                <a:cs typeface="Arial" charset="0"/>
              </a:rPr>
              <a:t>Sepharad</a:t>
            </a:r>
            <a:r>
              <a:rPr lang="en-US" sz="1200" kern="1200" baseline="0" dirty="0" smtClean="0">
                <a:solidFill>
                  <a:schemeClr val="tx1"/>
                </a:solidFill>
                <a:latin typeface="Arial" charset="0"/>
                <a:ea typeface="+mn-ea"/>
                <a:cs typeface="Arial" charset="0"/>
              </a:rPr>
              <a:t> is Spain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Arial" charset="0"/>
            </a:endParaRP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D4374F5-5459-4B94-B1F6-5803992B7674}" type="slidenum">
              <a:rPr lang="en-US">
                <a:latin typeface="Arial" charset="0"/>
                <a:cs typeface="Arial" charset="0"/>
              </a:rPr>
              <a:pPr/>
              <a:t>23</a:t>
            </a:fld>
            <a:endParaRPr lang="en-US">
              <a:latin typeface="Arial" charset="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2CA8CD0-A2CD-4A8A-95DD-5B2CE174CDAC}" type="slidenum">
              <a:rPr lang="en-US"/>
              <a:pPr/>
              <a:t>24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CBD63-A645-4FAE-A118-3692A484045E}" type="slidenum">
              <a:rPr lang="en-US"/>
              <a:pPr/>
              <a:t>25</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2CA8CD0-A2CD-4A8A-95DD-5B2CE174CDAC}" type="slidenum">
              <a:rPr lang="en-US"/>
              <a:pPr/>
              <a:t>26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10F12-5289-42A4-B305-72994C5B7EA1}" type="slidenum">
              <a:rPr lang="en-US"/>
              <a:pPr/>
              <a:t>27</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2CA8CD0-A2CD-4A8A-95DD-5B2CE174CDAC}" type="slidenum">
              <a:rPr lang="en-US"/>
              <a:pPr/>
              <a:t>28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07668-1CD1-439B-8656-D6323B99982B}" type="slidenum">
              <a:rPr lang="en-US"/>
              <a:pPr/>
              <a:t>29</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00998-A805-4BC8-B258-58AC45CE16F1}" type="slidenum">
              <a:rPr lang="en-US"/>
              <a:pPr/>
              <a:t>30</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2706CE2-A267-46E5-861B-483B0388B521}" type="slidenum">
              <a:rPr lang="en-US"/>
              <a:pPr/>
              <a:t>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3B21EF7-1CD0-4FB4-B212-98DECAC87D28}" type="slidenum">
              <a:rPr lang="en-US"/>
              <a:pPr/>
              <a:t>31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2CA8CD0-A2CD-4A8A-95DD-5B2CE174CDAC}" type="slidenum">
              <a:rPr lang="en-US"/>
              <a:pPr/>
              <a:t>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03BAB02-6353-4D9A-9573-23B21F9C7194}" type="slidenum">
              <a:rPr lang="en-US"/>
              <a:pPr/>
              <a:t>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z="1200" baseline="0" dirty="0" smtClean="0"/>
              <a:t>The name occurs 19 times in the O.T. referring to 13 different people.  This Obadiah may have been one of the officials sent out by Jehoshaphat to teach the law in the cities of Judah - 2 Chronicles 17:7</a:t>
            </a:r>
          </a:p>
          <a:p>
            <a:pPr eaLnBrk="1" hangingPunct="1"/>
            <a:r>
              <a:rPr lang="en-US" sz="1200" baseline="0" dirty="0" smtClean="0"/>
              <a:t>Early date is preferred: *No mention of the Chaldeans, the destruction of the city or temple, or the deportation of the all the people. *Those who are taken captive are taken to the Negev instead of east to Babylon (vs. 2). *Obadiah seems more parallel Amos, and Jeremiah quotes him in the same manner as he does Isaiah. *Finally, there are no Aramaic expressions</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2706CE2-A267-46E5-861B-483B0388B521}" type="slidenum">
              <a:rPr lang="en-US"/>
              <a:pPr/>
              <a:t>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3EE18EA-9300-4D58-831F-FC96FEFF19B1}" type="slidenum">
              <a:rPr lang="en-US">
                <a:latin typeface="Arial" charset="0"/>
                <a:cs typeface="Arial" charset="0"/>
              </a:rPr>
              <a:pPr/>
              <a:t>7</a:t>
            </a:fld>
            <a:endParaRPr lang="en-US">
              <a:latin typeface="Arial"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3EE18EA-9300-4D58-831F-FC96FEFF19B1}" type="slidenum">
              <a:rPr lang="en-US">
                <a:latin typeface="Arial" charset="0"/>
                <a:cs typeface="Arial" charset="0"/>
              </a:rPr>
              <a:pPr/>
              <a:t>8</a:t>
            </a:fld>
            <a:endParaRPr lang="en-US">
              <a:latin typeface="Arial"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3EE18EA-9300-4D58-831F-FC96FEFF19B1}" type="slidenum">
              <a:rPr lang="en-US">
                <a:latin typeface="Arial" charset="0"/>
                <a:cs typeface="Arial" charset="0"/>
              </a:rPr>
              <a:pPr/>
              <a:t>9</a:t>
            </a:fld>
            <a:endParaRPr lang="en-US">
              <a:latin typeface="Arial"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2192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i="1">
          <a:solidFill>
            <a:schemeClr val="bg1"/>
          </a:solidFill>
          <a:latin typeface="+mj-lt"/>
          <a:ea typeface="+mj-ea"/>
          <a:cs typeface="+mj-cs"/>
        </a:defRPr>
      </a:lvl1pPr>
      <a:lvl2pPr algn="ctr" rtl="0" eaLnBrk="0" fontAlgn="base" hangingPunct="0">
        <a:spcBef>
          <a:spcPct val="0"/>
        </a:spcBef>
        <a:spcAft>
          <a:spcPct val="0"/>
        </a:spcAft>
        <a:defRPr sz="4400" i="1">
          <a:solidFill>
            <a:schemeClr val="bg1"/>
          </a:solidFill>
          <a:latin typeface="Arial" charset="0"/>
          <a:cs typeface="Arial" charset="0"/>
        </a:defRPr>
      </a:lvl2pPr>
      <a:lvl3pPr algn="ctr" rtl="0" eaLnBrk="0" fontAlgn="base" hangingPunct="0">
        <a:spcBef>
          <a:spcPct val="0"/>
        </a:spcBef>
        <a:spcAft>
          <a:spcPct val="0"/>
        </a:spcAft>
        <a:defRPr sz="4400" i="1">
          <a:solidFill>
            <a:schemeClr val="bg1"/>
          </a:solidFill>
          <a:latin typeface="Arial" charset="0"/>
          <a:cs typeface="Arial" charset="0"/>
        </a:defRPr>
      </a:lvl3pPr>
      <a:lvl4pPr algn="ctr" rtl="0" eaLnBrk="0" fontAlgn="base" hangingPunct="0">
        <a:spcBef>
          <a:spcPct val="0"/>
        </a:spcBef>
        <a:spcAft>
          <a:spcPct val="0"/>
        </a:spcAft>
        <a:defRPr sz="4400" i="1">
          <a:solidFill>
            <a:schemeClr val="bg1"/>
          </a:solidFill>
          <a:latin typeface="Arial" charset="0"/>
          <a:cs typeface="Arial" charset="0"/>
        </a:defRPr>
      </a:lvl4pPr>
      <a:lvl5pPr algn="ctr" rtl="0" eaLnBrk="0" fontAlgn="base" hangingPunct="0">
        <a:spcBef>
          <a:spcPct val="0"/>
        </a:spcBef>
        <a:spcAft>
          <a:spcPct val="0"/>
        </a:spcAft>
        <a:defRPr sz="4400" i="1">
          <a:solidFill>
            <a:schemeClr val="bg1"/>
          </a:solidFill>
          <a:latin typeface="Arial" charset="0"/>
          <a:cs typeface="Arial" charset="0"/>
        </a:defRPr>
      </a:lvl5pPr>
      <a:lvl6pPr marL="457200" algn="ctr" rtl="0" fontAlgn="base">
        <a:spcBef>
          <a:spcPct val="0"/>
        </a:spcBef>
        <a:spcAft>
          <a:spcPct val="0"/>
        </a:spcAft>
        <a:defRPr sz="4400" i="1">
          <a:solidFill>
            <a:schemeClr val="bg1"/>
          </a:solidFill>
          <a:latin typeface="Arial" charset="0"/>
          <a:cs typeface="Arial" charset="0"/>
        </a:defRPr>
      </a:lvl6pPr>
      <a:lvl7pPr marL="914400" algn="ctr" rtl="0" fontAlgn="base">
        <a:spcBef>
          <a:spcPct val="0"/>
        </a:spcBef>
        <a:spcAft>
          <a:spcPct val="0"/>
        </a:spcAft>
        <a:defRPr sz="4400" i="1">
          <a:solidFill>
            <a:schemeClr val="bg1"/>
          </a:solidFill>
          <a:latin typeface="Arial" charset="0"/>
          <a:cs typeface="Arial" charset="0"/>
        </a:defRPr>
      </a:lvl7pPr>
      <a:lvl8pPr marL="1371600" algn="ctr" rtl="0" fontAlgn="base">
        <a:spcBef>
          <a:spcPct val="0"/>
        </a:spcBef>
        <a:spcAft>
          <a:spcPct val="0"/>
        </a:spcAft>
        <a:defRPr sz="4400" i="1">
          <a:solidFill>
            <a:schemeClr val="bg1"/>
          </a:solidFill>
          <a:latin typeface="Arial" charset="0"/>
          <a:cs typeface="Arial" charset="0"/>
        </a:defRPr>
      </a:lvl8pPr>
      <a:lvl9pPr marL="1828800" algn="ctr" rtl="0" fontAlgn="base">
        <a:spcBef>
          <a:spcPct val="0"/>
        </a:spcBef>
        <a:spcAft>
          <a:spcPct val="0"/>
        </a:spcAft>
        <a:defRPr sz="4400" i="1">
          <a:solidFill>
            <a:schemeClr val="bg1"/>
          </a:solidFill>
          <a:latin typeface="Arial" charset="0"/>
          <a:cs typeface="Arial" charset="0"/>
        </a:defRPr>
      </a:lvl9pPr>
    </p:titleStyle>
    <p:bodyStyle>
      <a:lvl1pPr marL="176213" indent="-176213" algn="l" rtl="0" eaLnBrk="0" fontAlgn="base" hangingPunct="0">
        <a:spcBef>
          <a:spcPct val="20000"/>
        </a:spcBef>
        <a:spcAft>
          <a:spcPct val="0"/>
        </a:spcAft>
        <a:buChar char="•"/>
        <a:defRPr sz="4000">
          <a:solidFill>
            <a:schemeClr val="bg1"/>
          </a:solidFill>
          <a:latin typeface="+mn-lt"/>
          <a:ea typeface="+mn-ea"/>
          <a:cs typeface="+mn-cs"/>
        </a:defRPr>
      </a:lvl1pPr>
      <a:lvl2pPr marL="457200" indent="-166688" algn="l" rtl="0" eaLnBrk="0" fontAlgn="base" hangingPunct="0">
        <a:spcBef>
          <a:spcPct val="20000"/>
        </a:spcBef>
        <a:spcAft>
          <a:spcPct val="0"/>
        </a:spcAft>
        <a:buSzPct val="85000"/>
        <a:buFont typeface="Wingdings" pitchFamily="2" charset="2"/>
        <a:buChar char="Ø"/>
        <a:defRPr sz="4000">
          <a:solidFill>
            <a:schemeClr val="bg1"/>
          </a:solidFill>
          <a:latin typeface="+mn-lt"/>
          <a:cs typeface="+mn-cs"/>
        </a:defRPr>
      </a:lvl2pPr>
      <a:lvl3pPr marL="735013" indent="-163513" algn="l" rtl="0" eaLnBrk="0" fontAlgn="base" hangingPunct="0">
        <a:spcBef>
          <a:spcPct val="20000"/>
        </a:spcBef>
        <a:spcAft>
          <a:spcPct val="0"/>
        </a:spcAft>
        <a:buChar char="•"/>
        <a:defRPr sz="3600">
          <a:solidFill>
            <a:schemeClr val="bg1"/>
          </a:solidFill>
          <a:latin typeface="+mn-lt"/>
          <a:cs typeface="+mn-cs"/>
        </a:defRPr>
      </a:lvl3pPr>
      <a:lvl4pPr marL="1025525" indent="-176213" algn="l" rtl="0" eaLnBrk="0" fontAlgn="base" hangingPunct="0">
        <a:spcBef>
          <a:spcPct val="20000"/>
        </a:spcBef>
        <a:spcAft>
          <a:spcPct val="0"/>
        </a:spcAft>
        <a:buSzPct val="80000"/>
        <a:buFont typeface="Wingdings" pitchFamily="2" charset="2"/>
        <a:buChar char="ü"/>
        <a:defRPr sz="3600">
          <a:solidFill>
            <a:schemeClr val="bg1"/>
          </a:solidFill>
          <a:latin typeface="+mn-lt"/>
          <a:cs typeface="+mn-cs"/>
        </a:defRPr>
      </a:lvl4pPr>
      <a:lvl5pPr marL="1254125" indent="-114300" algn="l" rtl="0" eaLnBrk="0" fontAlgn="base" hangingPunct="0">
        <a:spcBef>
          <a:spcPct val="20000"/>
        </a:spcBef>
        <a:spcAft>
          <a:spcPct val="0"/>
        </a:spcAft>
        <a:buSzPct val="65000"/>
        <a:buFont typeface="Wingdings" pitchFamily="2" charset="2"/>
        <a:buChar char="v"/>
        <a:defRPr sz="3600">
          <a:solidFill>
            <a:schemeClr val="bg1"/>
          </a:solidFill>
          <a:latin typeface="+mn-lt"/>
          <a:cs typeface="+mn-cs"/>
        </a:defRPr>
      </a:lvl5pPr>
      <a:lvl6pPr marL="17113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6pPr>
      <a:lvl7pPr marL="21685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7pPr>
      <a:lvl8pPr marL="26257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8pPr>
      <a:lvl9pPr marL="30829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ctrTitle" idx="4294967295"/>
          </p:nvPr>
        </p:nvSpPr>
        <p:spPr>
          <a:xfrm>
            <a:off x="0" y="0"/>
            <a:ext cx="9144000" cy="2492375"/>
          </a:xfrm>
        </p:spPr>
        <p:txBody>
          <a:bodyPr lIns="0" tIns="0" rIns="0" bIns="0">
            <a:spAutoFit/>
          </a:bodyPr>
          <a:lstStyle/>
          <a:p>
            <a:pPr defTabSz="381000" eaLnBrk="1" hangingPunct="1"/>
            <a:r>
              <a:rPr lang="en-US" sz="7200" b="1" smtClean="0">
                <a:solidFill>
                  <a:srgbClr val="A0D0FF"/>
                </a:solidFill>
                <a:latin typeface="Times New Roman" pitchFamily="18" charset="0"/>
                <a:cs typeface="Times New Roman" pitchFamily="18" charset="0"/>
              </a:rPr>
              <a:t>Grace Bible Church</a:t>
            </a:r>
            <a:r>
              <a:rPr lang="en-US" sz="7200" b="1" i="0" smtClean="0">
                <a:solidFill>
                  <a:srgbClr val="A0D0FF"/>
                </a:solidFill>
                <a:latin typeface="Times New Roman" pitchFamily="18" charset="0"/>
                <a:cs typeface="Times New Roman" pitchFamily="18" charset="0"/>
              </a:rPr>
              <a:t/>
            </a:r>
            <a:br>
              <a:rPr lang="en-US" sz="7200" b="1" i="0" smtClean="0">
                <a:solidFill>
                  <a:srgbClr val="A0D0FF"/>
                </a:solidFill>
                <a:latin typeface="Times New Roman" pitchFamily="18" charset="0"/>
                <a:cs typeface="Times New Roman" pitchFamily="18" charset="0"/>
              </a:rPr>
            </a:br>
            <a:r>
              <a:rPr lang="en-US" sz="5400" b="1" i="0" smtClean="0">
                <a:solidFill>
                  <a:srgbClr val="A0D0FF"/>
                </a:solidFill>
                <a:latin typeface="Times New Roman" pitchFamily="18" charset="0"/>
                <a:cs typeface="Times New Roman" pitchFamily="18" charset="0"/>
              </a:rPr>
              <a:t> </a:t>
            </a:r>
            <a:r>
              <a:rPr lang="en-US" sz="3600" b="1" smtClean="0">
                <a:solidFill>
                  <a:srgbClr val="FFFF90"/>
                </a:solidFill>
                <a:latin typeface="Times New Roman" pitchFamily="18" charset="0"/>
                <a:cs typeface="Times New Roman" pitchFamily="18" charset="0"/>
              </a:rPr>
              <a:t>Glorifying God by Making Disciples </a:t>
            </a:r>
            <a:br>
              <a:rPr lang="en-US" sz="3600" b="1" smtClean="0">
                <a:solidFill>
                  <a:srgbClr val="FFFF90"/>
                </a:solidFill>
                <a:latin typeface="Times New Roman" pitchFamily="18" charset="0"/>
                <a:cs typeface="Times New Roman" pitchFamily="18" charset="0"/>
              </a:rPr>
            </a:br>
            <a:r>
              <a:rPr lang="en-US" sz="3600" b="1" smtClean="0">
                <a:solidFill>
                  <a:srgbClr val="FFFF90"/>
                </a:solidFill>
                <a:latin typeface="Times New Roman" pitchFamily="18" charset="0"/>
                <a:cs typeface="Times New Roman" pitchFamily="18" charset="0"/>
              </a:rPr>
              <a:t>of Jesus Christ</a:t>
            </a:r>
          </a:p>
        </p:txBody>
      </p:sp>
      <p:sp>
        <p:nvSpPr>
          <p:cNvPr id="2051" name="TextBox 2"/>
          <p:cNvSpPr txBox="1">
            <a:spLocks noChangeArrowheads="1"/>
          </p:cNvSpPr>
          <p:nvPr/>
        </p:nvSpPr>
        <p:spPr bwMode="auto">
          <a:xfrm>
            <a:off x="0" y="2895600"/>
            <a:ext cx="9144000" cy="1200150"/>
          </a:xfrm>
          <a:prstGeom prst="rect">
            <a:avLst/>
          </a:prstGeom>
          <a:noFill/>
          <a:ln w="9525">
            <a:noFill/>
            <a:miter lim="800000"/>
            <a:headEnd/>
            <a:tailEnd/>
          </a:ln>
        </p:spPr>
        <p:txBody>
          <a:bodyPr>
            <a:spAutoFit/>
          </a:bodyPr>
          <a:lstStyle/>
          <a:p>
            <a:r>
              <a:rPr lang="en-US" sz="3600" b="1">
                <a:solidFill>
                  <a:schemeClr val="bg1"/>
                </a:solidFill>
                <a:latin typeface="Arial Narrow" pitchFamily="34" charset="0"/>
              </a:rPr>
              <a:t>For PDF class notes, go to</a:t>
            </a:r>
          </a:p>
          <a:p>
            <a:r>
              <a:rPr lang="en-US" sz="3600" b="1">
                <a:solidFill>
                  <a:schemeClr val="bg1"/>
                </a:solidFill>
                <a:latin typeface="Arial Narrow" pitchFamily="34" charset="0"/>
              </a:rPr>
              <a:t>https://gracebibleny.org/old-testament-survey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 y="0"/>
          <a:ext cx="8839200" cy="6830291"/>
        </p:xfrm>
        <a:graphic>
          <a:graphicData uri="http://schemas.openxmlformats.org/presentationml/2006/ole">
            <p:oleObj spid="_x0000_s1026" name="Acrobat Document" r:id="rId4" imgW="7543732" imgH="5829300" progId="AcroExch.Document.DC">
              <p:embed/>
            </p:oleObj>
          </a:graphicData>
        </a:graphic>
      </p:graphicFrame>
    </p:spTree>
  </p:cSld>
  <p:clrMapOvr>
    <a:masterClrMapping/>
  </p:clrMapOvr>
  <p:transition spd="med">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4294967295"/>
          </p:nvPr>
        </p:nvSpPr>
        <p:spPr>
          <a:xfrm>
            <a:off x="0" y="0"/>
            <a:ext cx="9144000" cy="6858000"/>
          </a:xfrm>
          <a:noFill/>
        </p:spPr>
        <p:txBody>
          <a:bodyPr/>
          <a:lstStyle/>
          <a:p>
            <a:pPr marL="401638" indent="-401638" eaLnBrk="1" hangingPunct="1">
              <a:buFontTx/>
              <a:buNone/>
            </a:pPr>
            <a:r>
              <a:rPr lang="en-US" sz="3200" b="1" u="sng" dirty="0" err="1" smtClean="0">
                <a:solidFill>
                  <a:srgbClr val="FF3300"/>
                </a:solidFill>
              </a:rPr>
              <a:t>Ahaziah</a:t>
            </a:r>
            <a:r>
              <a:rPr lang="en-US" sz="3200" b="1" u="sng" dirty="0" smtClean="0">
                <a:solidFill>
                  <a:srgbClr val="FF3300"/>
                </a:solidFill>
              </a:rPr>
              <a:t> </a:t>
            </a:r>
            <a:r>
              <a:rPr lang="en-US" sz="3200" dirty="0" smtClean="0">
                <a:solidFill>
                  <a:srgbClr val="FFFFFF"/>
                </a:solidFill>
              </a:rPr>
              <a:t>  </a:t>
            </a:r>
            <a:r>
              <a:rPr lang="en-US" sz="2800" dirty="0" smtClean="0">
                <a:solidFill>
                  <a:srgbClr val="FFFFFF"/>
                </a:solidFill>
              </a:rPr>
              <a:t>853-852 (2 yrs),</a:t>
            </a:r>
            <a:r>
              <a:rPr lang="en-US" sz="3200" dirty="0" smtClean="0">
                <a:solidFill>
                  <a:srgbClr val="FFFFFF"/>
                </a:solidFill>
              </a:rPr>
              <a:t>	</a:t>
            </a:r>
            <a:r>
              <a:rPr lang="en-US" sz="2800" dirty="0" smtClean="0"/>
              <a:t>	                       </a:t>
            </a:r>
            <a:r>
              <a:rPr lang="en-US" sz="3200" i="1" dirty="0" smtClean="0">
                <a:solidFill>
                  <a:srgbClr val="A0ECFE"/>
                </a:solidFill>
              </a:rPr>
              <a:t>Elijah</a:t>
            </a:r>
            <a:endParaRPr lang="en-US" sz="3200" dirty="0" smtClean="0">
              <a:solidFill>
                <a:srgbClr val="FFFFFF"/>
              </a:solidFill>
            </a:endParaRPr>
          </a:p>
          <a:p>
            <a:pPr marL="401638" indent="-401638">
              <a:buFontTx/>
              <a:buNone/>
            </a:pPr>
            <a:r>
              <a:rPr lang="en-US" sz="3200" dirty="0" smtClean="0">
                <a:solidFill>
                  <a:srgbClr val="FFFFFF"/>
                </a:solidFill>
              </a:rPr>
              <a:t>	</a:t>
            </a:r>
            <a:r>
              <a:rPr lang="en-US" sz="2800" dirty="0" smtClean="0">
                <a:solidFill>
                  <a:srgbClr val="FFFFFF"/>
                </a:solidFill>
              </a:rPr>
              <a:t>Inherited,  Evil like Ahab &amp; Jeroboam</a:t>
            </a:r>
          </a:p>
          <a:p>
            <a:pPr marL="401638" indent="-401638">
              <a:buFontTx/>
              <a:buNone/>
            </a:pPr>
            <a:r>
              <a:rPr lang="en-US" sz="3200" b="1" u="sng" dirty="0" err="1" smtClean="0">
                <a:solidFill>
                  <a:srgbClr val="FF0000"/>
                </a:solidFill>
              </a:rPr>
              <a:t>Jehoram</a:t>
            </a:r>
            <a:r>
              <a:rPr lang="en-US" sz="3200" b="1" u="sng" dirty="0" smtClean="0">
                <a:solidFill>
                  <a:srgbClr val="FF0000"/>
                </a:solidFill>
              </a:rPr>
              <a:t> </a:t>
            </a:r>
            <a:r>
              <a:rPr lang="en-US" sz="3200" dirty="0" smtClean="0">
                <a:solidFill>
                  <a:srgbClr val="FF0000"/>
                </a:solidFill>
              </a:rPr>
              <a:t> </a:t>
            </a:r>
            <a:r>
              <a:rPr lang="en-US" sz="3200" dirty="0" smtClean="0">
                <a:solidFill>
                  <a:srgbClr val="FFFFFF"/>
                </a:solidFill>
              </a:rPr>
              <a:t> </a:t>
            </a:r>
            <a:r>
              <a:rPr lang="en-US" sz="2800" dirty="0" smtClean="0">
                <a:solidFill>
                  <a:srgbClr val="FFFFFF"/>
                </a:solidFill>
              </a:rPr>
              <a:t>852-841(12 yr)</a:t>
            </a:r>
            <a:r>
              <a:rPr lang="en-US" sz="3200" dirty="0" smtClean="0">
                <a:solidFill>
                  <a:srgbClr val="FFFFFF"/>
                </a:solidFill>
              </a:rPr>
              <a:t>                       </a:t>
            </a:r>
            <a:r>
              <a:rPr lang="en-US" sz="3200" i="1" dirty="0" smtClean="0">
                <a:solidFill>
                  <a:srgbClr val="A0ECFE"/>
                </a:solidFill>
              </a:rPr>
              <a:t>Elijah</a:t>
            </a:r>
            <a:endParaRPr lang="en-US" sz="3200" dirty="0" smtClean="0">
              <a:solidFill>
                <a:srgbClr val="FFFFFF"/>
              </a:solidFill>
            </a:endParaRPr>
          </a:p>
          <a:p>
            <a:pPr marL="401638" indent="-401638">
              <a:buFontTx/>
              <a:buNone/>
            </a:pPr>
            <a:r>
              <a:rPr lang="en-US" sz="3200" dirty="0" smtClean="0">
                <a:solidFill>
                  <a:srgbClr val="FFFFFF"/>
                </a:solidFill>
              </a:rPr>
              <a:t>	</a:t>
            </a:r>
            <a:r>
              <a:rPr lang="en-US" sz="2800" dirty="0" smtClean="0">
                <a:solidFill>
                  <a:srgbClr val="FFFFFF"/>
                </a:solidFill>
              </a:rPr>
              <a:t>Inherited (brother?)</a:t>
            </a:r>
            <a:r>
              <a:rPr lang="en-US" sz="2800" dirty="0" smtClean="0"/>
              <a:t>                                    </a:t>
            </a:r>
            <a:r>
              <a:rPr lang="en-US" sz="3200" i="1" dirty="0" smtClean="0">
                <a:solidFill>
                  <a:srgbClr val="A0ECFE"/>
                </a:solidFill>
              </a:rPr>
              <a:t>Elisha </a:t>
            </a:r>
            <a:endParaRPr lang="en-US" sz="3200" dirty="0" smtClean="0">
              <a:solidFill>
                <a:srgbClr val="FFFFFF"/>
              </a:solidFill>
            </a:endParaRPr>
          </a:p>
          <a:p>
            <a:pPr marL="401638" indent="-401638">
              <a:buFontTx/>
              <a:buNone/>
            </a:pPr>
            <a:r>
              <a:rPr lang="en-US" sz="3200" dirty="0" smtClean="0">
                <a:solidFill>
                  <a:srgbClr val="FFFFFF"/>
                </a:solidFill>
              </a:rPr>
              <a:t>	</a:t>
            </a:r>
            <a:r>
              <a:rPr lang="en-US" sz="2800" dirty="0" smtClean="0">
                <a:solidFill>
                  <a:srgbClr val="FFFFFF"/>
                </a:solidFill>
              </a:rPr>
              <a:t>Evil like Jeroboam</a:t>
            </a:r>
          </a:p>
          <a:p>
            <a:pPr marL="401638" indent="-401638" eaLnBrk="1" hangingPunct="1">
              <a:buFontTx/>
              <a:buNone/>
            </a:pPr>
            <a:endParaRPr lang="en-US" sz="2800" dirty="0" smtClean="0">
              <a:solidFill>
                <a:srgbClr val="FFFFFF"/>
              </a:solidFill>
            </a:endParaRPr>
          </a:p>
          <a:p>
            <a:pPr marL="401638" indent="-401638" eaLnBrk="1" hangingPunct="1">
              <a:buFontTx/>
              <a:buNone/>
            </a:pPr>
            <a:endParaRPr lang="en-US" sz="2800" dirty="0" smtClean="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Effect transition="in" filter="fade">
                                      <p:cBhvr>
                                        <p:cTn id="7" dur="1000"/>
                                        <p:tgtEl>
                                          <p:spTgt spid="13005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0050">
                                            <p:txEl>
                                              <p:pRg st="1" end="1"/>
                                            </p:txEl>
                                          </p:spTgt>
                                        </p:tgtEl>
                                        <p:attrNameLst>
                                          <p:attrName>style.visibility</p:attrName>
                                        </p:attrNameLst>
                                      </p:cBhvr>
                                      <p:to>
                                        <p:strVal val="visible"/>
                                      </p:to>
                                    </p:set>
                                    <p:animEffect transition="in" filter="fade">
                                      <p:cBhvr>
                                        <p:cTn id="11" dur="1000"/>
                                        <p:tgtEl>
                                          <p:spTgt spid="130050">
                                            <p:txEl>
                                              <p:pRg st="1" end="1"/>
                                            </p:txEl>
                                          </p:spTgt>
                                        </p:tgtEl>
                                      </p:cBhvr>
                                    </p:animEffect>
                                  </p:childTnLst>
                                  <p:subTnLst>
                                    <p:animClr>
                                      <p:cBhvr override="childStyle">
                                        <p:cTn dur="1" fill="hold" display="0" masterRel="nextClick" afterEffect="1"/>
                                        <p:tgtEl>
                                          <p:spTgt spid="130050">
                                            <p:txEl>
                                              <p:pRg st="1" end="1"/>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0050">
                                            <p:txEl>
                                              <p:pRg st="2" end="2"/>
                                            </p:txEl>
                                          </p:spTgt>
                                        </p:tgtEl>
                                        <p:attrNameLst>
                                          <p:attrName>style.visibility</p:attrName>
                                        </p:attrNameLst>
                                      </p:cBhvr>
                                      <p:to>
                                        <p:strVal val="visible"/>
                                      </p:to>
                                    </p:set>
                                    <p:animEffect transition="in" filter="fade">
                                      <p:cBhvr>
                                        <p:cTn id="16" dur="1000"/>
                                        <p:tgtEl>
                                          <p:spTgt spid="130050">
                                            <p:txEl>
                                              <p:pRg st="2" end="2"/>
                                            </p:txEl>
                                          </p:spTgt>
                                        </p:tgtEl>
                                      </p:cBhvr>
                                    </p:animEffect>
                                  </p:childTnLst>
                                  <p:subTnLst>
                                    <p:animClr>
                                      <p:cBhvr override="childStyle">
                                        <p:cTn dur="1" fill="hold" display="0" masterRel="nextClick" afterEffect="1"/>
                                        <p:tgtEl>
                                          <p:spTgt spid="130050">
                                            <p:txEl>
                                              <p:pRg st="2" end="2"/>
                                            </p:txEl>
                                          </p:spTgt>
                                        </p:tgtEl>
                                        <p:attrNameLst>
                                          <p:attrName>ppt_c</p:attrName>
                                        </p:attrNameLst>
                                      </p:cBhvr>
                                      <p:to>
                                        <a:srgbClr val="C0C0C0"/>
                                      </p:to>
                                    </p:animClr>
                                  </p:sub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0050">
                                            <p:txEl>
                                              <p:pRg st="3" end="3"/>
                                            </p:txEl>
                                          </p:spTgt>
                                        </p:tgtEl>
                                        <p:attrNameLst>
                                          <p:attrName>style.visibility</p:attrName>
                                        </p:attrNameLst>
                                      </p:cBhvr>
                                      <p:to>
                                        <p:strVal val="visible"/>
                                      </p:to>
                                    </p:set>
                                    <p:animEffect transition="in" filter="fade">
                                      <p:cBhvr>
                                        <p:cTn id="20" dur="1000"/>
                                        <p:tgtEl>
                                          <p:spTgt spid="130050">
                                            <p:txEl>
                                              <p:pRg st="3" end="3"/>
                                            </p:txEl>
                                          </p:spTgt>
                                        </p:tgtEl>
                                      </p:cBhvr>
                                    </p:animEffect>
                                  </p:childTnLst>
                                  <p:subTnLst>
                                    <p:animClr>
                                      <p:cBhvr override="childStyle">
                                        <p:cTn dur="1" fill="hold" display="0" masterRel="nextClick" afterEffect="1"/>
                                        <p:tgtEl>
                                          <p:spTgt spid="130050">
                                            <p:txEl>
                                              <p:pRg st="3" end="3"/>
                                            </p:txEl>
                                          </p:spTgt>
                                        </p:tgtEl>
                                        <p:attrNameLst>
                                          <p:attrName>ppt_c</p:attrName>
                                        </p:attrNameLst>
                                      </p:cBhvr>
                                      <p:to>
                                        <a:srgbClr val="C0C0C0"/>
                                      </p:to>
                                    </p:animClr>
                                  </p:sub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0050">
                                            <p:txEl>
                                              <p:pRg st="4" end="4"/>
                                            </p:txEl>
                                          </p:spTgt>
                                        </p:tgtEl>
                                        <p:attrNameLst>
                                          <p:attrName>style.visibility</p:attrName>
                                        </p:attrNameLst>
                                      </p:cBhvr>
                                      <p:to>
                                        <p:strVal val="visible"/>
                                      </p:to>
                                    </p:set>
                                    <p:animEffect transition="in" filter="fade">
                                      <p:cBhvr>
                                        <p:cTn id="24" dur="1000"/>
                                        <p:tgtEl>
                                          <p:spTgt spid="130050">
                                            <p:txEl>
                                              <p:pRg st="4" end="4"/>
                                            </p:txEl>
                                          </p:spTgt>
                                        </p:tgtEl>
                                      </p:cBhvr>
                                    </p:animEffect>
                                  </p:childTnLst>
                                  <p:subTnLst>
                                    <p:animClr>
                                      <p:cBhvr override="childStyle">
                                        <p:cTn dur="1" fill="hold" display="0" masterRel="nextClick" afterEffect="1"/>
                                        <p:tgtEl>
                                          <p:spTgt spid="130050">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0" y="0"/>
            <a:ext cx="4495800" cy="1107996"/>
          </a:xfrm>
          <a:noFill/>
        </p:spPr>
        <p:txBody>
          <a:bodyPr wrap="square" lIns="0" tIns="0" rIns="0" bIns="0">
            <a:spAutoFit/>
          </a:bodyPr>
          <a:lstStyle/>
          <a:p>
            <a:pPr defTabSz="381000" eaLnBrk="1" hangingPunct="1"/>
            <a:r>
              <a:rPr lang="en-US" sz="3600" b="1" u="sng" dirty="0" smtClean="0">
                <a:solidFill>
                  <a:srgbClr val="A0D0FF"/>
                </a:solidFill>
                <a:latin typeface="Arial Narrow" pitchFamily="34" charset="0"/>
              </a:rPr>
              <a:t>1. Transition </a:t>
            </a:r>
            <a:br>
              <a:rPr lang="en-US" sz="3600" b="1" u="sng" dirty="0" smtClean="0">
                <a:solidFill>
                  <a:srgbClr val="A0D0FF"/>
                </a:solidFill>
                <a:latin typeface="Arial Narrow" pitchFamily="34" charset="0"/>
              </a:rPr>
            </a:br>
            <a:r>
              <a:rPr lang="en-US" sz="3600" b="1" dirty="0" smtClean="0">
                <a:solidFill>
                  <a:srgbClr val="FFFF99"/>
                </a:solidFill>
                <a:latin typeface="Arial Narrow" pitchFamily="34" charset="0"/>
              </a:rPr>
              <a:t> 2 Kings 2:1-25</a:t>
            </a:r>
          </a:p>
        </p:txBody>
      </p:sp>
      <p:sp>
        <p:nvSpPr>
          <p:cNvPr id="51203" name="Rectangle 3"/>
          <p:cNvSpPr>
            <a:spLocks noGrp="1" noChangeArrowheads="1"/>
          </p:cNvSpPr>
          <p:nvPr>
            <p:ph type="body" idx="4294967295"/>
          </p:nvPr>
        </p:nvSpPr>
        <p:spPr>
          <a:xfrm>
            <a:off x="0" y="1143000"/>
            <a:ext cx="4495800" cy="5715000"/>
          </a:xfrm>
          <a:noFill/>
        </p:spPr>
        <p:txBody>
          <a:bodyPr/>
          <a:lstStyle/>
          <a:p>
            <a:pPr marL="404813" indent="-404813" eaLnBrk="1" hangingPunct="1">
              <a:buFont typeface="+mj-lt"/>
              <a:buAutoNum type="arabicPeriod"/>
              <a:tabLst>
                <a:tab pos="404813" algn="l"/>
              </a:tabLst>
            </a:pPr>
            <a:r>
              <a:rPr lang="en-US" sz="3200" b="1" dirty="0" smtClean="0">
                <a:solidFill>
                  <a:srgbClr val="FFFFFF"/>
                </a:solidFill>
                <a:latin typeface="Arial Narrow" pitchFamily="34" charset="0"/>
              </a:rPr>
              <a:t>Elisha’s hometown</a:t>
            </a:r>
          </a:p>
          <a:p>
            <a:pPr marL="404813" indent="-404813" eaLnBrk="1" hangingPunct="1">
              <a:buFont typeface="+mj-lt"/>
              <a:buAutoNum type="arabicPeriod"/>
              <a:tabLst>
                <a:tab pos="404813" algn="l"/>
              </a:tabLst>
            </a:pPr>
            <a:r>
              <a:rPr lang="en-US" sz="3200" b="1" dirty="0" smtClean="0">
                <a:solidFill>
                  <a:srgbClr val="FFFFFF"/>
                </a:solidFill>
                <a:latin typeface="Arial Narrow" pitchFamily="34" charset="0"/>
              </a:rPr>
              <a:t>Elijah take to heaven – Elisha receives double portion of spirit</a:t>
            </a:r>
          </a:p>
          <a:p>
            <a:pPr marL="404813" indent="-404813" eaLnBrk="1" hangingPunct="1">
              <a:buFont typeface="+mj-lt"/>
              <a:buAutoNum type="arabicPeriod"/>
              <a:tabLst>
                <a:tab pos="404813" algn="l"/>
              </a:tabLst>
            </a:pPr>
            <a:r>
              <a:rPr lang="en-US" sz="3200" b="1" dirty="0" smtClean="0">
                <a:solidFill>
                  <a:srgbClr val="FFFFFF"/>
                </a:solidFill>
                <a:latin typeface="Arial Narrow" pitchFamily="34" charset="0"/>
              </a:rPr>
              <a:t>Purifies water in Jericho</a:t>
            </a:r>
          </a:p>
          <a:p>
            <a:pPr marL="457200" indent="-339725" eaLnBrk="1" hangingPunct="1">
              <a:buFont typeface="Arial" pitchFamily="34" charset="0"/>
              <a:buChar char="•"/>
            </a:pPr>
            <a:r>
              <a:rPr lang="en-US" sz="3200" b="1" dirty="0" smtClean="0">
                <a:solidFill>
                  <a:srgbClr val="FFFFFF"/>
                </a:solidFill>
                <a:latin typeface="Arial Narrow" pitchFamily="34" charset="0"/>
              </a:rPr>
              <a:t>Elisha curses 42 lads who are then torn up by two bears – on way to </a:t>
            </a:r>
            <a:r>
              <a:rPr lang="en-US" sz="3200" b="1" dirty="0" err="1" smtClean="0">
                <a:solidFill>
                  <a:srgbClr val="FFFFFF"/>
                </a:solidFill>
                <a:latin typeface="Arial Narrow" pitchFamily="34" charset="0"/>
              </a:rPr>
              <a:t>to</a:t>
            </a:r>
            <a:r>
              <a:rPr lang="en-US" sz="3200" b="1" dirty="0" smtClean="0">
                <a:solidFill>
                  <a:srgbClr val="FFFFFF"/>
                </a:solidFill>
                <a:latin typeface="Arial Narrow" pitchFamily="34" charset="0"/>
              </a:rPr>
              <a:t> Bethel </a:t>
            </a:r>
          </a:p>
          <a:p>
            <a:pPr marL="457200" indent="-404813" eaLnBrk="1" hangingPunct="1">
              <a:buFont typeface="+mj-lt"/>
              <a:buAutoNum type="arabicPeriod" startAt="4"/>
            </a:pPr>
            <a:r>
              <a:rPr lang="en-US" sz="3200" b="1" dirty="0" smtClean="0">
                <a:solidFill>
                  <a:srgbClr val="FFFFFF"/>
                </a:solidFill>
                <a:latin typeface="Arial Narrow" pitchFamily="34" charset="0"/>
              </a:rPr>
              <a:t>Mt Carmel</a:t>
            </a:r>
          </a:p>
        </p:txBody>
      </p:sp>
      <p:pic>
        <p:nvPicPr>
          <p:cNvPr id="2050" name="Picture 2" descr="C:\Users\Scott\AppData\Local\Temp\Temp1_SBA jpg 2016.zip\6.5 Elisha Jehoram Jehu Aram stroked.jpg"/>
          <p:cNvPicPr>
            <a:picLocks noChangeAspect="1" noChangeArrowheads="1"/>
          </p:cNvPicPr>
          <p:nvPr/>
        </p:nvPicPr>
        <p:blipFill>
          <a:blip r:embed="rId3" cstate="print"/>
          <a:srcRect l="4127" t="1111" r="3143" b="3333"/>
          <a:stretch>
            <a:fillRect/>
          </a:stretch>
        </p:blipFill>
        <p:spPr bwMode="auto">
          <a:xfrm>
            <a:off x="4495800" y="82659"/>
            <a:ext cx="4648200" cy="6775342"/>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animEffect transition="in" filter="dissolve">
                                      <p:cBhvr>
                                        <p:cTn id="11" dur="500"/>
                                        <p:tgtEl>
                                          <p:spTgt spid="51203">
                                            <p:txEl>
                                              <p:pRg st="0" end="0"/>
                                            </p:txEl>
                                          </p:spTgt>
                                        </p:tgtEl>
                                      </p:cBhvr>
                                    </p:animEffect>
                                  </p:childTnLst>
                                  <p:subTnLst>
                                    <p:animClr>
                                      <p:cBhvr override="childStyle">
                                        <p:cTn dur="1" fill="hold" display="0" masterRel="nextClick" afterEffect="1"/>
                                        <p:tgtEl>
                                          <p:spTgt spid="51203">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1203">
                                            <p:txEl>
                                              <p:pRg st="1" end="1"/>
                                            </p:txEl>
                                          </p:spTgt>
                                        </p:tgtEl>
                                        <p:attrNameLst>
                                          <p:attrName>style.visibility</p:attrName>
                                        </p:attrNameLst>
                                      </p:cBhvr>
                                      <p:to>
                                        <p:strVal val="visible"/>
                                      </p:to>
                                    </p:set>
                                    <p:animEffect transition="in" filter="dissolve">
                                      <p:cBhvr>
                                        <p:cTn id="16" dur="500"/>
                                        <p:tgtEl>
                                          <p:spTgt spid="51203">
                                            <p:txEl>
                                              <p:pRg st="1" end="1"/>
                                            </p:txEl>
                                          </p:spTgt>
                                        </p:tgtEl>
                                      </p:cBhvr>
                                    </p:animEffect>
                                  </p:childTnLst>
                                  <p:subTnLst>
                                    <p:animClr>
                                      <p:cBhvr override="childStyle">
                                        <p:cTn dur="1" fill="hold" display="0" masterRel="nextClick" afterEffect="1"/>
                                        <p:tgtEl>
                                          <p:spTgt spid="51203">
                                            <p:txEl>
                                              <p:pRg st="1" end="1"/>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Effect transition="in" filter="dissolve">
                                      <p:cBhvr>
                                        <p:cTn id="21" dur="500"/>
                                        <p:tgtEl>
                                          <p:spTgt spid="51203">
                                            <p:txEl>
                                              <p:pRg st="2" end="2"/>
                                            </p:txEl>
                                          </p:spTgt>
                                        </p:tgtEl>
                                      </p:cBhvr>
                                    </p:animEffect>
                                  </p:childTnLst>
                                  <p:subTnLst>
                                    <p:animClr>
                                      <p:cBhvr override="childStyle">
                                        <p:cTn dur="1" fill="hold" display="0" masterRel="nextClick" afterEffect="1"/>
                                        <p:tgtEl>
                                          <p:spTgt spid="51203">
                                            <p:txEl>
                                              <p:pRg st="2" end="2"/>
                                            </p:txEl>
                                          </p:spTgt>
                                        </p:tgtEl>
                                        <p:attrNameLst>
                                          <p:attrName>ppt_c</p:attrName>
                                        </p:attrNameLst>
                                      </p:cBhvr>
                                      <p:to>
                                        <a:srgbClr val="C0C0C0"/>
                                      </p:to>
                                    </p:animClr>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1203">
                                            <p:txEl>
                                              <p:pRg st="3" end="3"/>
                                            </p:txEl>
                                          </p:spTgt>
                                        </p:tgtEl>
                                        <p:attrNameLst>
                                          <p:attrName>style.visibility</p:attrName>
                                        </p:attrNameLst>
                                      </p:cBhvr>
                                      <p:to>
                                        <p:strVal val="visible"/>
                                      </p:to>
                                    </p:set>
                                    <p:animEffect transition="in" filter="dissolve">
                                      <p:cBhvr>
                                        <p:cTn id="26" dur="500"/>
                                        <p:tgtEl>
                                          <p:spTgt spid="51203">
                                            <p:txEl>
                                              <p:pRg st="3" end="3"/>
                                            </p:txEl>
                                          </p:spTgt>
                                        </p:tgtEl>
                                      </p:cBhvr>
                                    </p:animEffect>
                                  </p:childTnLst>
                                  <p:subTnLst>
                                    <p:animClr>
                                      <p:cBhvr override="childStyle">
                                        <p:cTn dur="1" fill="hold" display="0" masterRel="nextClick" afterEffect="1"/>
                                        <p:tgtEl>
                                          <p:spTgt spid="51203">
                                            <p:txEl>
                                              <p:pRg st="3" end="3"/>
                                            </p:txEl>
                                          </p:spTgt>
                                        </p:tgtEl>
                                        <p:attrNameLst>
                                          <p:attrName>ppt_c</p:attrName>
                                        </p:attrNameLst>
                                      </p:cBhvr>
                                      <p:to>
                                        <a:srgbClr val="C0C0C0"/>
                                      </p:to>
                                    </p:animClr>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Effect transition="in" filter="dissolve">
                                      <p:cBhvr>
                                        <p:cTn id="31"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0" y="24824"/>
            <a:ext cx="9144000" cy="1169551"/>
          </a:xfrm>
          <a:noFill/>
        </p:spPr>
        <p:txBody>
          <a:bodyPr lIns="0" tIns="0" rIns="0" bIns="0">
            <a:spAutoFit/>
          </a:bodyPr>
          <a:lstStyle/>
          <a:p>
            <a:pPr defTabSz="381000" eaLnBrk="1" hangingPunct="1"/>
            <a:r>
              <a:rPr lang="en-US" sz="4000" b="1" u="sng" dirty="0" smtClean="0">
                <a:solidFill>
                  <a:srgbClr val="A0D0FF"/>
                </a:solidFill>
                <a:latin typeface="Arial Narrow" pitchFamily="34" charset="0"/>
              </a:rPr>
              <a:t>2. </a:t>
            </a:r>
            <a:r>
              <a:rPr lang="en-US" sz="4000" b="1" u="sng" dirty="0" err="1" smtClean="0">
                <a:solidFill>
                  <a:srgbClr val="FF0000"/>
                </a:solidFill>
                <a:latin typeface="Arial Narrow" pitchFamily="34" charset="0"/>
              </a:rPr>
              <a:t>Jehoram’s</a:t>
            </a:r>
            <a:r>
              <a:rPr lang="en-US" sz="4000" b="1" u="sng" dirty="0" smtClean="0">
                <a:solidFill>
                  <a:srgbClr val="A0D0FF"/>
                </a:solidFill>
                <a:latin typeface="Arial Narrow" pitchFamily="34" charset="0"/>
              </a:rPr>
              <a:t> Kingdom (3) </a:t>
            </a:r>
            <a:r>
              <a:rPr lang="en-US" sz="4000" b="1" i="0" u="sng" dirty="0" smtClean="0">
                <a:solidFill>
                  <a:srgbClr val="A0D0FF"/>
                </a:solidFill>
                <a:latin typeface="Arial Narrow" pitchFamily="34" charset="0"/>
              </a:rPr>
              <a:t/>
            </a:r>
            <a:br>
              <a:rPr lang="en-US" sz="4000" b="1" i="0" u="sng" dirty="0" smtClean="0">
                <a:solidFill>
                  <a:srgbClr val="A0D0FF"/>
                </a:solidFill>
                <a:latin typeface="Arial Narrow" pitchFamily="34" charset="0"/>
              </a:rPr>
            </a:br>
            <a:r>
              <a:rPr lang="en-US" sz="3600" b="1" dirty="0" smtClean="0">
                <a:solidFill>
                  <a:srgbClr val="FFFF99"/>
                </a:solidFill>
                <a:latin typeface="Arial Narrow" pitchFamily="34" charset="0"/>
              </a:rPr>
              <a:t> 2 Kings 3:1-27</a:t>
            </a:r>
          </a:p>
        </p:txBody>
      </p:sp>
      <p:sp>
        <p:nvSpPr>
          <p:cNvPr id="6150" name="Rectangle 6"/>
          <p:cNvSpPr>
            <a:spLocks noGrp="1" noChangeArrowheads="1"/>
          </p:cNvSpPr>
          <p:nvPr>
            <p:ph type="body" idx="4294967295"/>
          </p:nvPr>
        </p:nvSpPr>
        <p:spPr>
          <a:xfrm>
            <a:off x="0" y="1143000"/>
            <a:ext cx="9144000" cy="5562600"/>
          </a:xfrm>
          <a:noFill/>
        </p:spPr>
        <p:txBody>
          <a:bodyPr/>
          <a:lstStyle/>
          <a:p>
            <a:pPr marL="457200" indent="-339725" eaLnBrk="1" hangingPunct="1">
              <a:buNone/>
            </a:pPr>
            <a:r>
              <a:rPr lang="en-US" sz="3600" b="1" dirty="0" smtClean="0">
                <a:solidFill>
                  <a:srgbClr val="FFFFFF"/>
                </a:solidFill>
                <a:latin typeface="Arial Narrow" pitchFamily="34" charset="0"/>
              </a:rPr>
              <a:t>Evil like Jeroboam, but tore down pillar of Baal </a:t>
            </a:r>
          </a:p>
          <a:p>
            <a:pPr marL="457200" indent="-339725" eaLnBrk="1" hangingPunct="1">
              <a:buNone/>
            </a:pPr>
            <a:r>
              <a:rPr lang="en-US" sz="3600" b="1" dirty="0" smtClean="0">
                <a:solidFill>
                  <a:srgbClr val="FFFFFF"/>
                </a:solidFill>
                <a:latin typeface="Arial Narrow" pitchFamily="34" charset="0"/>
              </a:rPr>
              <a:t>Moab rebelled &amp; he got Jehoshaphat &amp; king of Edom to join him to attack Moab</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150">
                                            <p:txEl>
                                              <p:pRg st="0" end="0"/>
                                            </p:txEl>
                                          </p:spTgt>
                                        </p:tgtEl>
                                        <p:attrNameLst>
                                          <p:attrName>style.visibility</p:attrName>
                                        </p:attrNameLst>
                                      </p:cBhvr>
                                      <p:to>
                                        <p:strVal val="visible"/>
                                      </p:to>
                                    </p:set>
                                    <p:anim calcmode="lin" valueType="num">
                                      <p:cBhvr additive="base">
                                        <p:cTn id="11" dur="500" fill="hold"/>
                                        <p:tgtEl>
                                          <p:spTgt spid="615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150">
                                            <p:txEl>
                                              <p:pRg st="1" end="1"/>
                                            </p:txEl>
                                          </p:spTgt>
                                        </p:tgtEl>
                                        <p:attrNameLst>
                                          <p:attrName>style.visibility</p:attrName>
                                        </p:attrNameLst>
                                      </p:cBhvr>
                                      <p:to>
                                        <p:strVal val="visible"/>
                                      </p:to>
                                    </p:set>
                                    <p:anim calcmode="lin" valueType="num">
                                      <p:cBhvr additive="base">
                                        <p:cTn id="17" dur="500" fill="hold"/>
                                        <p:tgtEl>
                                          <p:spTgt spid="615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15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ott\AppData\Local\Temp\Temp1_SBA jpg 2016.zip\6.4 Mesha.jpg"/>
          <p:cNvPicPr>
            <a:picLocks noChangeAspect="1" noChangeArrowheads="1"/>
          </p:cNvPicPr>
          <p:nvPr/>
        </p:nvPicPr>
        <p:blipFill>
          <a:blip r:embed="rId3" cstate="print"/>
          <a:srcRect l="2849" t="1111" r="2849" b="3333"/>
          <a:stretch>
            <a:fillRect/>
          </a:stretch>
        </p:blipFill>
        <p:spPr bwMode="auto">
          <a:xfrm>
            <a:off x="4359349" y="0"/>
            <a:ext cx="4784651" cy="6858000"/>
          </a:xfrm>
          <a:prstGeom prst="rect">
            <a:avLst/>
          </a:prstGeom>
          <a:noFill/>
        </p:spPr>
      </p:pic>
      <p:sp>
        <p:nvSpPr>
          <p:cNvPr id="5" name="Rectangle 6"/>
          <p:cNvSpPr txBox="1">
            <a:spLocks noChangeArrowheads="1"/>
          </p:cNvSpPr>
          <p:nvPr/>
        </p:nvSpPr>
        <p:spPr bwMode="auto">
          <a:xfrm>
            <a:off x="0" y="0"/>
            <a:ext cx="4419600" cy="670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4813" marR="0" lvl="0" indent="-404813"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3600" b="1" i="0" u="none" strike="noStrike" kern="0" cap="none" spc="0" normalizeH="0" baseline="0" noProof="0" dirty="0" smtClean="0">
                <a:ln>
                  <a:noFill/>
                </a:ln>
                <a:solidFill>
                  <a:srgbClr val="FFFFFF"/>
                </a:solidFill>
                <a:effectLst/>
                <a:uLnTx/>
                <a:uFillTx/>
                <a:latin typeface="Arial Narrow" pitchFamily="34" charset="0"/>
                <a:ea typeface="+mn-ea"/>
                <a:cs typeface="+mn-cs"/>
              </a:rPr>
              <a:t>Moab expansion north</a:t>
            </a:r>
          </a:p>
          <a:p>
            <a:pPr marL="404813" marR="0" lvl="0" indent="-404813" algn="l" defTabSz="914400" rtl="0" eaLnBrk="1" fontAlgn="base" latinLnBrk="0" hangingPunct="1">
              <a:lnSpc>
                <a:spcPct val="100000"/>
              </a:lnSpc>
              <a:spcBef>
                <a:spcPct val="20000"/>
              </a:spcBef>
              <a:spcAft>
                <a:spcPct val="0"/>
              </a:spcAft>
              <a:buClrTx/>
              <a:buSzTx/>
              <a:buFont typeface="+mj-lt"/>
              <a:buAutoNum type="arabicPeriod"/>
              <a:tabLst/>
              <a:defRPr/>
            </a:pPr>
            <a:r>
              <a:rPr lang="en-US" sz="3600" b="1" kern="0" dirty="0" smtClean="0">
                <a:solidFill>
                  <a:srgbClr val="FFFFFF"/>
                </a:solidFill>
                <a:latin typeface="Arial Narrow" pitchFamily="34" charset="0"/>
                <a:cs typeface="+mn-cs"/>
              </a:rPr>
              <a:t> Israel, Judah &amp; Edom alliance attack Moab</a:t>
            </a:r>
          </a:p>
          <a:p>
            <a:pPr marL="404813" marR="0" lvl="0" indent="-404813"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600" b="1" kern="0" dirty="0" smtClean="0">
                <a:solidFill>
                  <a:srgbClr val="FFFFFF"/>
                </a:solidFill>
                <a:latin typeface="Arial Narrow" pitchFamily="34" charset="0"/>
                <a:cs typeface="+mn-cs"/>
              </a:rPr>
              <a:t>7 days in wilderness &amp; run out of water</a:t>
            </a:r>
          </a:p>
          <a:p>
            <a:pPr marL="404813" marR="0" lvl="0" indent="-404813"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600" b="1" kern="0" dirty="0" smtClean="0">
                <a:solidFill>
                  <a:srgbClr val="FFFFFF"/>
                </a:solidFill>
                <a:latin typeface="Arial Narrow" pitchFamily="34" charset="0"/>
                <a:cs typeface="+mn-cs"/>
              </a:rPr>
              <a:t>Elisha prophecies provision of water (upper </a:t>
            </a:r>
            <a:r>
              <a:rPr lang="en-US" sz="3600" b="1" kern="0" dirty="0" err="1" smtClean="0">
                <a:solidFill>
                  <a:srgbClr val="FFFFFF"/>
                </a:solidFill>
                <a:latin typeface="Arial Narrow" pitchFamily="34" charset="0"/>
                <a:cs typeface="+mn-cs"/>
              </a:rPr>
              <a:t>Zered</a:t>
            </a:r>
            <a:r>
              <a:rPr lang="en-US" sz="3600" b="1" kern="0" dirty="0" smtClean="0">
                <a:solidFill>
                  <a:srgbClr val="FFFFFF"/>
                </a:solidFill>
                <a:latin typeface="Arial Narrow" pitchFamily="34" charset="0"/>
                <a:cs typeface="+mn-cs"/>
              </a:rPr>
              <a:t>?) &amp; destruction of Moab</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0" end="0"/>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2" end="2"/>
                                            </p:txEl>
                                          </p:spTgt>
                                        </p:tgtEl>
                                        <p:attrNameLst>
                                          <p:attrName>ppt_c</p:attrName>
                                        </p:attrNameLst>
                                      </p:cBhvr>
                                      <p:to>
                                        <a:srgbClr val="C0C0C0"/>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889" t="2222" r="2973" b="2222"/>
          <a:stretch>
            <a:fillRect/>
          </a:stretch>
        </p:blipFill>
        <p:spPr bwMode="auto">
          <a:xfrm>
            <a:off x="4038600" y="-2381"/>
            <a:ext cx="5105400" cy="6860381"/>
          </a:xfrm>
          <a:prstGeom prst="rect">
            <a:avLst/>
          </a:prstGeom>
          <a:noFill/>
          <a:ln w="9525">
            <a:noFill/>
            <a:miter lim="800000"/>
            <a:headEnd/>
            <a:tailEnd/>
          </a:ln>
        </p:spPr>
      </p:pic>
      <p:sp>
        <p:nvSpPr>
          <p:cNvPr id="3" name="Rectangle 3"/>
          <p:cNvSpPr txBox="1">
            <a:spLocks noChangeArrowheads="1"/>
          </p:cNvSpPr>
          <p:nvPr/>
        </p:nvSpPr>
        <p:spPr bwMode="auto">
          <a:xfrm>
            <a:off x="0" y="1143000"/>
            <a:ext cx="40386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lgn="l">
              <a:spcBef>
                <a:spcPct val="20000"/>
              </a:spcBef>
              <a:buFont typeface="Arial" pitchFamily="34" charset="0"/>
              <a:buChar char="•"/>
              <a:tabLst>
                <a:tab pos="404813" algn="l"/>
              </a:tabLst>
            </a:pPr>
            <a:r>
              <a:rPr lang="en-US" sz="3200" b="1" kern="0" dirty="0" smtClean="0">
                <a:solidFill>
                  <a:srgbClr val="FFFFFF"/>
                </a:solidFill>
                <a:latin typeface="Arial Narrow" pitchFamily="34" charset="0"/>
                <a:cs typeface="+mn-cs"/>
              </a:rPr>
              <a:t>The Oil</a:t>
            </a:r>
          </a:p>
          <a:p>
            <a:pPr marL="339725" indent="-339725" algn="l">
              <a:spcBef>
                <a:spcPct val="20000"/>
              </a:spcBef>
              <a:buFont typeface="Arial" pitchFamily="34" charset="0"/>
              <a:buChar char="•"/>
              <a:tabLst>
                <a:tab pos="404813" algn="l"/>
              </a:tabLst>
            </a:pPr>
            <a:r>
              <a:rPr lang="en-US" sz="3200" b="1" kern="0" dirty="0" smtClean="0">
                <a:solidFill>
                  <a:srgbClr val="FFFFFF"/>
                </a:solidFill>
                <a:latin typeface="Arial Narrow" pitchFamily="34" charset="0"/>
                <a:cs typeface="+mn-cs"/>
              </a:rPr>
              <a:t>The  </a:t>
            </a:r>
            <a:r>
              <a:rPr lang="en-US" sz="3200" b="1" kern="0" dirty="0" err="1" smtClean="0">
                <a:solidFill>
                  <a:srgbClr val="FFFFFF"/>
                </a:solidFill>
                <a:latin typeface="Arial Narrow" pitchFamily="34" charset="0"/>
                <a:cs typeface="+mn-cs"/>
              </a:rPr>
              <a:t>Shunammite’s</a:t>
            </a:r>
            <a:r>
              <a:rPr lang="en-US" sz="3200" b="1" kern="0" dirty="0" smtClean="0">
                <a:solidFill>
                  <a:srgbClr val="FFFFFF"/>
                </a:solidFill>
                <a:latin typeface="Arial Narrow" pitchFamily="34" charset="0"/>
                <a:cs typeface="+mn-cs"/>
              </a:rPr>
              <a:t> Son </a:t>
            </a:r>
          </a:p>
          <a:p>
            <a:pPr marL="339725" indent="-339725" algn="l">
              <a:spcBef>
                <a:spcPct val="20000"/>
              </a:spcBef>
              <a:buFont typeface="Arial" pitchFamily="34" charset="0"/>
              <a:buChar char="•"/>
              <a:tabLst>
                <a:tab pos="404813" algn="l"/>
              </a:tabLst>
            </a:pPr>
            <a:r>
              <a:rPr lang="en-US" sz="3200" b="1" kern="0" dirty="0" smtClean="0">
                <a:solidFill>
                  <a:srgbClr val="FFFFFF"/>
                </a:solidFill>
                <a:latin typeface="Arial Narrow" pitchFamily="34" charset="0"/>
                <a:cs typeface="+mn-cs"/>
              </a:rPr>
              <a:t>The Poisonous Stew (38-41) </a:t>
            </a:r>
          </a:p>
          <a:p>
            <a:pPr marL="339725" marR="0" lvl="0" indent="-339725" algn="l" defTabSz="914400" rtl="0" eaLnBrk="1" fontAlgn="base" latinLnBrk="0" hangingPunct="1">
              <a:lnSpc>
                <a:spcPct val="100000"/>
              </a:lnSpc>
              <a:spcBef>
                <a:spcPct val="20000"/>
              </a:spcBef>
              <a:spcAft>
                <a:spcPct val="0"/>
              </a:spcAft>
              <a:buClrTx/>
              <a:buSzTx/>
              <a:buFont typeface="Arial" pitchFamily="34" charset="0"/>
              <a:buChar char="•"/>
              <a:tabLst>
                <a:tab pos="404813" algn="l"/>
              </a:tabLst>
              <a:defRPr/>
            </a:pPr>
            <a:r>
              <a:rPr kumimoji="0" lang="en-US" sz="3200" b="1" i="0" u="none" strike="noStrike" kern="0" cap="none" spc="0" normalizeH="0" baseline="0" noProof="0" dirty="0" smtClean="0">
                <a:ln>
                  <a:noFill/>
                </a:ln>
                <a:solidFill>
                  <a:srgbClr val="FFFFFF"/>
                </a:solidFill>
                <a:effectLst/>
                <a:uLnTx/>
                <a:uFillTx/>
                <a:latin typeface="Arial Narrow" pitchFamily="34" charset="0"/>
                <a:ea typeface="+mn-ea"/>
                <a:cs typeface="+mn-cs"/>
              </a:rPr>
              <a:t>The Bread (4:42-44)</a:t>
            </a:r>
          </a:p>
          <a:p>
            <a:pPr marL="339725" marR="0" lvl="0" indent="-339725" algn="l" defTabSz="914400" rtl="0" eaLnBrk="1" fontAlgn="base" latinLnBrk="0" hangingPunct="1">
              <a:lnSpc>
                <a:spcPct val="100000"/>
              </a:lnSpc>
              <a:spcBef>
                <a:spcPct val="20000"/>
              </a:spcBef>
              <a:spcAft>
                <a:spcPct val="0"/>
              </a:spcAft>
              <a:buClrTx/>
              <a:buSzTx/>
              <a:buFont typeface="Arial" pitchFamily="34" charset="0"/>
              <a:buChar char="•"/>
              <a:tabLst>
                <a:tab pos="404813" algn="l"/>
              </a:tabLst>
              <a:defRPr/>
            </a:pPr>
            <a:r>
              <a:rPr kumimoji="0" lang="en-US" sz="3200" b="1" i="0" u="none" strike="noStrike" kern="0" cap="none" spc="0" normalizeH="0" baseline="0" noProof="0" dirty="0" err="1" smtClean="0">
                <a:ln>
                  <a:noFill/>
                </a:ln>
                <a:solidFill>
                  <a:srgbClr val="FFFFFF"/>
                </a:solidFill>
                <a:effectLst/>
                <a:uLnTx/>
                <a:uFillTx/>
                <a:latin typeface="Arial Narrow" pitchFamily="34" charset="0"/>
                <a:ea typeface="+mn-ea"/>
                <a:cs typeface="+mn-cs"/>
              </a:rPr>
              <a:t>Namaan’s</a:t>
            </a:r>
            <a:r>
              <a:rPr kumimoji="0" lang="en-US" sz="3200" b="1" i="0" u="none" strike="noStrike" kern="0" cap="none" spc="0" normalizeH="0" baseline="0" noProof="0" dirty="0" smtClean="0">
                <a:ln>
                  <a:noFill/>
                </a:ln>
                <a:solidFill>
                  <a:srgbClr val="FFFFFF"/>
                </a:solidFill>
                <a:effectLst/>
                <a:uLnTx/>
                <a:uFillTx/>
                <a:latin typeface="Arial Narrow" pitchFamily="34" charset="0"/>
                <a:ea typeface="+mn-ea"/>
                <a:cs typeface="+mn-cs"/>
              </a:rPr>
              <a:t> Leprosy (5)</a:t>
            </a:r>
          </a:p>
        </p:txBody>
      </p:sp>
      <p:sp>
        <p:nvSpPr>
          <p:cNvPr id="4" name="Rectangle 2"/>
          <p:cNvSpPr txBox="1">
            <a:spLocks noChangeArrowheads="1"/>
          </p:cNvSpPr>
          <p:nvPr/>
        </p:nvSpPr>
        <p:spPr bwMode="auto">
          <a:xfrm>
            <a:off x="0" y="55602"/>
            <a:ext cx="4114800" cy="110799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ctr" defTabSz="381000" rtl="0" eaLnBrk="1" fontAlgn="base" latinLnBrk="0" hangingPunct="1">
              <a:lnSpc>
                <a:spcPct val="100000"/>
              </a:lnSpc>
              <a:spcBef>
                <a:spcPct val="0"/>
              </a:spcBef>
              <a:spcAft>
                <a:spcPct val="0"/>
              </a:spcAft>
              <a:buClrTx/>
              <a:buSzTx/>
              <a:buFontTx/>
              <a:buNone/>
              <a:tabLst/>
              <a:defRPr/>
            </a:pPr>
            <a:r>
              <a:rPr kumimoji="0" lang="en-US" sz="3600" b="1" i="1" u="sng" strike="noStrike" kern="0" cap="none" spc="0" normalizeH="0" baseline="0" noProof="0" smtClean="0">
                <a:ln>
                  <a:noFill/>
                </a:ln>
                <a:solidFill>
                  <a:srgbClr val="A0D0FF"/>
                </a:solidFill>
                <a:effectLst/>
                <a:uLnTx/>
                <a:uFillTx/>
                <a:latin typeface="Arial Narrow" pitchFamily="34" charset="0"/>
                <a:ea typeface="+mj-ea"/>
                <a:cs typeface="+mj-cs"/>
              </a:rPr>
              <a:t>3. Miracles of Elisha</a:t>
            </a:r>
            <a:r>
              <a:rPr kumimoji="0" lang="en-US" sz="3600" b="1" i="0" u="sng" strike="noStrike" kern="0" cap="none" spc="0" normalizeH="0" baseline="0" noProof="0" smtClean="0">
                <a:ln>
                  <a:noFill/>
                </a:ln>
                <a:solidFill>
                  <a:srgbClr val="A0D0FF"/>
                </a:solidFill>
                <a:effectLst/>
                <a:uLnTx/>
                <a:uFillTx/>
                <a:latin typeface="Arial Narrow" pitchFamily="34" charset="0"/>
                <a:ea typeface="+mj-ea"/>
                <a:cs typeface="+mj-cs"/>
              </a:rPr>
              <a:t/>
            </a:r>
            <a:br>
              <a:rPr kumimoji="0" lang="en-US" sz="3600" b="1" i="0" u="sng" strike="noStrike" kern="0" cap="none" spc="0" normalizeH="0" baseline="0" noProof="0" smtClean="0">
                <a:ln>
                  <a:noFill/>
                </a:ln>
                <a:solidFill>
                  <a:srgbClr val="A0D0FF"/>
                </a:solidFill>
                <a:effectLst/>
                <a:uLnTx/>
                <a:uFillTx/>
                <a:latin typeface="Arial Narrow" pitchFamily="34" charset="0"/>
                <a:ea typeface="+mj-ea"/>
                <a:cs typeface="+mj-cs"/>
              </a:rPr>
            </a:br>
            <a:r>
              <a:rPr kumimoji="0" lang="en-US" sz="3600" b="1" i="1" u="none" strike="noStrike" kern="0" cap="none" spc="0" normalizeH="0" baseline="0" noProof="0" smtClean="0">
                <a:ln>
                  <a:noFill/>
                </a:ln>
                <a:solidFill>
                  <a:srgbClr val="FFFF99"/>
                </a:solidFill>
                <a:effectLst/>
                <a:uLnTx/>
                <a:uFillTx/>
                <a:latin typeface="Arial Narrow" pitchFamily="34" charset="0"/>
                <a:ea typeface="+mj-ea"/>
                <a:cs typeface="+mj-cs"/>
              </a:rPr>
              <a:t>2 Kings 4 &amp; 5</a:t>
            </a:r>
            <a:endParaRPr kumimoji="0" lang="en-US" sz="3600" b="1" i="1" u="none" strike="noStrike" kern="0" cap="none" spc="0" normalizeH="0" baseline="0" noProof="0" dirty="0" smtClean="0">
              <a:ln>
                <a:noFill/>
              </a:ln>
              <a:solidFill>
                <a:srgbClr val="FFFF99"/>
              </a:solidFill>
              <a:effectLst/>
              <a:uLnTx/>
              <a:uFillTx/>
              <a:latin typeface="Arial Narrow"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0" y="55602"/>
            <a:ext cx="4572000" cy="1107996"/>
          </a:xfrm>
          <a:noFill/>
        </p:spPr>
        <p:txBody>
          <a:bodyPr wrap="square" lIns="0" tIns="0" rIns="0" bIns="0">
            <a:spAutoFit/>
          </a:bodyPr>
          <a:lstStyle/>
          <a:p>
            <a:pPr defTabSz="381000" eaLnBrk="1" hangingPunct="1"/>
            <a:r>
              <a:rPr lang="en-US" sz="3600" b="1" u="sng" dirty="0" smtClean="0">
                <a:solidFill>
                  <a:srgbClr val="A0D0FF"/>
                </a:solidFill>
                <a:latin typeface="Arial Narrow" pitchFamily="34" charset="0"/>
              </a:rPr>
              <a:t>3. Miracles of Elisha</a:t>
            </a:r>
            <a:r>
              <a:rPr lang="en-US" sz="3600" b="1" i="0" u="sng" dirty="0" smtClean="0">
                <a:solidFill>
                  <a:srgbClr val="A0D0FF"/>
                </a:solidFill>
                <a:latin typeface="Arial Narrow" pitchFamily="34" charset="0"/>
              </a:rPr>
              <a:t/>
            </a:r>
            <a:br>
              <a:rPr lang="en-US" sz="3600" b="1" i="0" u="sng" dirty="0" smtClean="0">
                <a:solidFill>
                  <a:srgbClr val="A0D0FF"/>
                </a:solidFill>
                <a:latin typeface="Arial Narrow" pitchFamily="34" charset="0"/>
              </a:rPr>
            </a:br>
            <a:r>
              <a:rPr lang="en-US" sz="3600" b="1" dirty="0" smtClean="0">
                <a:solidFill>
                  <a:srgbClr val="FFFF99"/>
                </a:solidFill>
                <a:latin typeface="Arial Narrow" pitchFamily="34" charset="0"/>
              </a:rPr>
              <a:t>2 Kings 6 &amp; 7</a:t>
            </a:r>
          </a:p>
        </p:txBody>
      </p:sp>
      <p:sp>
        <p:nvSpPr>
          <p:cNvPr id="51203" name="Rectangle 3"/>
          <p:cNvSpPr>
            <a:spLocks noGrp="1" noChangeArrowheads="1"/>
          </p:cNvSpPr>
          <p:nvPr>
            <p:ph type="body" idx="4294967295"/>
          </p:nvPr>
        </p:nvSpPr>
        <p:spPr>
          <a:xfrm>
            <a:off x="0" y="1143000"/>
            <a:ext cx="4495800" cy="5715000"/>
          </a:xfrm>
          <a:noFill/>
        </p:spPr>
        <p:txBody>
          <a:bodyPr/>
          <a:lstStyle/>
          <a:p>
            <a:pPr marL="404813" indent="-352425" eaLnBrk="1" hangingPunct="1">
              <a:buFont typeface="Arial" pitchFamily="34" charset="0"/>
              <a:buChar char="•"/>
              <a:tabLst>
                <a:tab pos="404813" algn="l"/>
              </a:tabLst>
            </a:pPr>
            <a:r>
              <a:rPr lang="en-US" sz="3200" b="1" dirty="0" smtClean="0">
                <a:solidFill>
                  <a:srgbClr val="FFFFFF"/>
                </a:solidFill>
                <a:latin typeface="Arial Narrow" pitchFamily="34" charset="0"/>
              </a:rPr>
              <a:t>The Miracle of the Floating axe head </a:t>
            </a:r>
          </a:p>
          <a:p>
            <a:pPr lvl="1" indent="-404813" eaLnBrk="1" hangingPunct="1">
              <a:buFont typeface="+mj-lt"/>
              <a:buAutoNum type="arabicPeriod" startAt="7"/>
              <a:tabLst>
                <a:tab pos="404813" algn="l"/>
              </a:tabLst>
            </a:pPr>
            <a:r>
              <a:rPr lang="en-US" sz="3200" b="1" dirty="0" smtClean="0">
                <a:solidFill>
                  <a:srgbClr val="FFFFFF"/>
                </a:solidFill>
                <a:latin typeface="Arial Narrow" pitchFamily="34" charset="0"/>
              </a:rPr>
              <a:t>The Miracles of sight &amp; blindness – (6:8-23)</a:t>
            </a:r>
          </a:p>
          <a:p>
            <a:pPr lvl="1" indent="-404813" eaLnBrk="1" hangingPunct="1">
              <a:buFont typeface="+mj-lt"/>
              <a:buAutoNum type="arabicPeriod" startAt="7"/>
              <a:tabLst>
                <a:tab pos="404813" algn="l"/>
              </a:tabLst>
            </a:pPr>
            <a:r>
              <a:rPr lang="en-US" sz="3200" b="1" dirty="0" smtClean="0">
                <a:solidFill>
                  <a:srgbClr val="FFFFFF"/>
                </a:solidFill>
                <a:latin typeface="Arial Narrow" pitchFamily="34" charset="0"/>
              </a:rPr>
              <a:t>The Miracle lifting the siege of Samaria (7)</a:t>
            </a:r>
          </a:p>
          <a:p>
            <a:pPr marL="404813" lvl="1" indent="-354013" eaLnBrk="1" hangingPunct="1">
              <a:buFont typeface="+mj-lt"/>
              <a:buAutoNum type="arabicPeriod" startAt="6"/>
              <a:tabLst>
                <a:tab pos="404813" algn="l"/>
              </a:tabLst>
            </a:pPr>
            <a:r>
              <a:rPr lang="en-US" sz="3200" b="1" dirty="0" err="1" smtClean="0">
                <a:solidFill>
                  <a:srgbClr val="FFFFFF"/>
                </a:solidFill>
                <a:latin typeface="Arial Narrow" pitchFamily="34" charset="0"/>
              </a:rPr>
              <a:t>Shunammite</a:t>
            </a:r>
            <a:r>
              <a:rPr lang="en-US" sz="3200" b="1" dirty="0" smtClean="0">
                <a:solidFill>
                  <a:srgbClr val="FFFFFF"/>
                </a:solidFill>
                <a:latin typeface="Arial Narrow" pitchFamily="34" charset="0"/>
              </a:rPr>
              <a:t> woman’s land restored (8:1-6)</a:t>
            </a:r>
          </a:p>
          <a:p>
            <a:pPr marL="404813" lvl="1" indent="-354013" eaLnBrk="1" hangingPunct="1">
              <a:buFont typeface="Arial" pitchFamily="34" charset="0"/>
              <a:buChar char="•"/>
              <a:tabLst>
                <a:tab pos="404813" algn="l"/>
              </a:tabLst>
            </a:pPr>
            <a:r>
              <a:rPr lang="en-US" sz="3200" b="1" dirty="0" smtClean="0">
                <a:solidFill>
                  <a:srgbClr val="FFFFFF"/>
                </a:solidFill>
                <a:latin typeface="Arial Narrow" pitchFamily="34" charset="0"/>
              </a:rPr>
              <a:t>Prophecy of </a:t>
            </a:r>
            <a:r>
              <a:rPr lang="en-US" sz="3200" b="1" dirty="0" err="1" smtClean="0">
                <a:solidFill>
                  <a:srgbClr val="FFFFFF"/>
                </a:solidFill>
                <a:latin typeface="Arial Narrow" pitchFamily="34" charset="0"/>
              </a:rPr>
              <a:t>Hazael’s</a:t>
            </a:r>
            <a:r>
              <a:rPr lang="en-US" sz="3200" b="1" dirty="0" smtClean="0">
                <a:solidFill>
                  <a:srgbClr val="FFFFFF"/>
                </a:solidFill>
                <a:latin typeface="Arial Narrow" pitchFamily="34" charset="0"/>
              </a:rPr>
              <a:t> future (8:7-15)</a:t>
            </a:r>
          </a:p>
        </p:txBody>
      </p:sp>
      <p:pic>
        <p:nvPicPr>
          <p:cNvPr id="2050" name="Picture 2" descr="C:\Users\Scott\AppData\Local\Temp\Temp1_SBA jpg 2016.zip\6.5 Elisha Jehoram Jehu Aram stroked.jpg"/>
          <p:cNvPicPr>
            <a:picLocks noChangeAspect="1" noChangeArrowheads="1"/>
          </p:cNvPicPr>
          <p:nvPr/>
        </p:nvPicPr>
        <p:blipFill>
          <a:blip r:embed="rId3" cstate="print"/>
          <a:srcRect l="4127" t="1111" r="3143" b="3333"/>
          <a:stretch>
            <a:fillRect/>
          </a:stretch>
        </p:blipFill>
        <p:spPr bwMode="auto">
          <a:xfrm>
            <a:off x="4495800" y="82659"/>
            <a:ext cx="4648200" cy="6775342"/>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animEffect transition="in" filter="dissolve">
                                      <p:cBhvr>
                                        <p:cTn id="11" dur="500"/>
                                        <p:tgtEl>
                                          <p:spTgt spid="51203">
                                            <p:txEl>
                                              <p:pRg st="0" end="0"/>
                                            </p:txEl>
                                          </p:spTgt>
                                        </p:tgtEl>
                                      </p:cBhvr>
                                    </p:animEffect>
                                  </p:childTnLst>
                                  <p:subTnLst>
                                    <p:animClr>
                                      <p:cBhvr override="childStyle">
                                        <p:cTn dur="1" fill="hold" display="0" masterRel="nextClick" afterEffect="1"/>
                                        <p:tgtEl>
                                          <p:spTgt spid="51203">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1203">
                                            <p:txEl>
                                              <p:pRg st="1" end="1"/>
                                            </p:txEl>
                                          </p:spTgt>
                                        </p:tgtEl>
                                        <p:attrNameLst>
                                          <p:attrName>style.visibility</p:attrName>
                                        </p:attrNameLst>
                                      </p:cBhvr>
                                      <p:to>
                                        <p:strVal val="visible"/>
                                      </p:to>
                                    </p:set>
                                    <p:animEffect transition="in" filter="dissolve">
                                      <p:cBhvr>
                                        <p:cTn id="16" dur="500"/>
                                        <p:tgtEl>
                                          <p:spTgt spid="51203">
                                            <p:txEl>
                                              <p:pRg st="1" end="1"/>
                                            </p:txEl>
                                          </p:spTgt>
                                        </p:tgtEl>
                                      </p:cBhvr>
                                    </p:animEffect>
                                  </p:childTnLst>
                                  <p:subTnLst>
                                    <p:animClr>
                                      <p:cBhvr override="childStyle">
                                        <p:cTn dur="1" fill="hold" display="0" masterRel="nextClick" afterEffect="1"/>
                                        <p:tgtEl>
                                          <p:spTgt spid="51203">
                                            <p:txEl>
                                              <p:pRg st="1" end="1"/>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Effect transition="in" filter="dissolve">
                                      <p:cBhvr>
                                        <p:cTn id="21" dur="500"/>
                                        <p:tgtEl>
                                          <p:spTgt spid="51203">
                                            <p:txEl>
                                              <p:pRg st="2" end="2"/>
                                            </p:txEl>
                                          </p:spTgt>
                                        </p:tgtEl>
                                      </p:cBhvr>
                                    </p:animEffect>
                                  </p:childTnLst>
                                  <p:subTnLst>
                                    <p:animClr>
                                      <p:cBhvr override="childStyle">
                                        <p:cTn dur="1" fill="hold" display="0" masterRel="nextClick" afterEffect="1"/>
                                        <p:tgtEl>
                                          <p:spTgt spid="51203">
                                            <p:txEl>
                                              <p:pRg st="2" end="2"/>
                                            </p:txEl>
                                          </p:spTgt>
                                        </p:tgtEl>
                                        <p:attrNameLst>
                                          <p:attrName>ppt_c</p:attrName>
                                        </p:attrNameLst>
                                      </p:cBhvr>
                                      <p:to>
                                        <a:srgbClr val="C0C0C0"/>
                                      </p:to>
                                    </p:animClr>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1203">
                                            <p:txEl>
                                              <p:pRg st="3" end="3"/>
                                            </p:txEl>
                                          </p:spTgt>
                                        </p:tgtEl>
                                        <p:attrNameLst>
                                          <p:attrName>style.visibility</p:attrName>
                                        </p:attrNameLst>
                                      </p:cBhvr>
                                      <p:to>
                                        <p:strVal val="visible"/>
                                      </p:to>
                                    </p:set>
                                    <p:animEffect transition="in" filter="dissolve">
                                      <p:cBhvr>
                                        <p:cTn id="26" dur="500"/>
                                        <p:tgtEl>
                                          <p:spTgt spid="51203">
                                            <p:txEl>
                                              <p:pRg st="3" end="3"/>
                                            </p:txEl>
                                          </p:spTgt>
                                        </p:tgtEl>
                                      </p:cBhvr>
                                    </p:animEffect>
                                  </p:childTnLst>
                                  <p:subTnLst>
                                    <p:animClr>
                                      <p:cBhvr override="childStyle">
                                        <p:cTn dur="1" fill="hold" display="0" masterRel="nextClick" afterEffect="1"/>
                                        <p:tgtEl>
                                          <p:spTgt spid="51203">
                                            <p:txEl>
                                              <p:pRg st="3" end="3"/>
                                            </p:txEl>
                                          </p:spTgt>
                                        </p:tgtEl>
                                        <p:attrNameLst>
                                          <p:attrName>ppt_c</p:attrName>
                                        </p:attrNameLst>
                                      </p:cBhvr>
                                      <p:to>
                                        <a:srgbClr val="C0C0C0"/>
                                      </p:to>
                                    </p:animClr>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Effect transition="in" filter="dissolve">
                                      <p:cBhvr>
                                        <p:cTn id="31"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4294967295"/>
          </p:nvPr>
        </p:nvSpPr>
        <p:spPr>
          <a:xfrm>
            <a:off x="0" y="0"/>
            <a:ext cx="9144000" cy="6858000"/>
          </a:xfrm>
          <a:noFill/>
          <a:ln/>
        </p:spPr>
        <p:txBody>
          <a:bodyPr/>
          <a:lstStyle/>
          <a:p>
            <a:pPr>
              <a:buFontTx/>
              <a:buNone/>
            </a:pPr>
            <a:r>
              <a:rPr lang="en-US" sz="3600" b="1" u="sng" dirty="0">
                <a:solidFill>
                  <a:srgbClr val="FFFF99"/>
                </a:solidFill>
              </a:rPr>
              <a:t>King of Judah</a:t>
            </a:r>
            <a:r>
              <a:rPr lang="en-US" sz="2800" dirty="0">
                <a:solidFill>
                  <a:srgbClr val="FFFFFF"/>
                </a:solidFill>
              </a:rPr>
              <a:t>                                       </a:t>
            </a:r>
            <a:r>
              <a:rPr lang="en-US" sz="3600" b="1" i="1" u="sng" dirty="0">
                <a:solidFill>
                  <a:srgbClr val="A0ECFE"/>
                </a:solidFill>
              </a:rPr>
              <a:t>Prophet</a:t>
            </a:r>
            <a:endParaRPr lang="en-US" sz="2800" dirty="0">
              <a:solidFill>
                <a:srgbClr val="FFFFFF"/>
              </a:solidFill>
            </a:endParaRPr>
          </a:p>
          <a:p>
            <a:pPr>
              <a:buFontTx/>
              <a:buNone/>
            </a:pPr>
            <a:r>
              <a:rPr lang="en-US" sz="3600" b="1" u="sng" dirty="0" err="1">
                <a:solidFill>
                  <a:srgbClr val="FFFF99"/>
                </a:solidFill>
              </a:rPr>
              <a:t>Jehoram</a:t>
            </a:r>
            <a:r>
              <a:rPr lang="en-US" sz="3600" b="1" u="sng" dirty="0">
                <a:solidFill>
                  <a:srgbClr val="FFFFFF"/>
                </a:solidFill>
              </a:rPr>
              <a:t> </a:t>
            </a:r>
            <a:r>
              <a:rPr lang="en-US" sz="3200" dirty="0">
                <a:solidFill>
                  <a:srgbClr val="FFFFFF"/>
                </a:solidFill>
              </a:rPr>
              <a:t>  853-841 (8 </a:t>
            </a:r>
            <a:r>
              <a:rPr lang="en-US" sz="3200" dirty="0" smtClean="0">
                <a:solidFill>
                  <a:srgbClr val="FFFFFF"/>
                </a:solidFill>
              </a:rPr>
              <a:t>yrs)</a:t>
            </a:r>
            <a:r>
              <a:rPr lang="en-US" sz="2800" dirty="0" smtClean="0">
                <a:solidFill>
                  <a:srgbClr val="FFFFFF"/>
                </a:solidFill>
              </a:rPr>
              <a:t>                        </a:t>
            </a:r>
            <a:r>
              <a:rPr lang="en-US" sz="3600" i="1" dirty="0" err="1" smtClean="0">
                <a:solidFill>
                  <a:srgbClr val="A0ECFE"/>
                </a:solidFill>
              </a:rPr>
              <a:t>Elishah</a:t>
            </a:r>
            <a:r>
              <a:rPr lang="en-US" sz="2800" dirty="0" smtClean="0">
                <a:solidFill>
                  <a:srgbClr val="FFFFFF"/>
                </a:solidFill>
              </a:rPr>
              <a:t> </a:t>
            </a:r>
            <a:endParaRPr lang="en-US" sz="2800" dirty="0">
              <a:solidFill>
                <a:srgbClr val="FFFFFF"/>
              </a:solidFill>
            </a:endParaRPr>
          </a:p>
          <a:p>
            <a:pPr>
              <a:buFontTx/>
              <a:buNone/>
            </a:pPr>
            <a:r>
              <a:rPr lang="en-US" sz="2800" dirty="0">
                <a:solidFill>
                  <a:srgbClr val="FFFFFF"/>
                </a:solidFill>
              </a:rPr>
              <a:t>	</a:t>
            </a:r>
            <a:r>
              <a:rPr lang="en-US" sz="3200" dirty="0">
                <a:solidFill>
                  <a:srgbClr val="FFFFFF"/>
                </a:solidFill>
              </a:rPr>
              <a:t>Evil - son-in-law to </a:t>
            </a:r>
            <a:r>
              <a:rPr lang="en-US" sz="3200" dirty="0" smtClean="0">
                <a:solidFill>
                  <a:srgbClr val="FFFFFF"/>
                </a:solidFill>
              </a:rPr>
              <a:t>Ahab</a:t>
            </a:r>
            <a:r>
              <a:rPr lang="en-US" sz="3200" b="1" dirty="0" smtClean="0">
                <a:solidFill>
                  <a:srgbClr val="FFFFFF"/>
                </a:solidFill>
              </a:rPr>
              <a:t>			       </a:t>
            </a:r>
            <a:r>
              <a:rPr lang="en-US" sz="3600" i="1" dirty="0" smtClean="0">
                <a:solidFill>
                  <a:srgbClr val="A0ECFE"/>
                </a:solidFill>
              </a:rPr>
              <a:t>Obadiah</a:t>
            </a:r>
          </a:p>
          <a:p>
            <a:pPr>
              <a:buFontTx/>
              <a:buNone/>
            </a:pPr>
            <a:r>
              <a:rPr lang="en-US" sz="3600" i="1" dirty="0" smtClean="0">
                <a:solidFill>
                  <a:srgbClr val="A0ECFE"/>
                </a:solidFill>
              </a:rPr>
              <a:t>	</a:t>
            </a:r>
            <a:r>
              <a:rPr lang="en-US" sz="3200" dirty="0" smtClean="0"/>
              <a:t>Edom revolts, he is unable to subjugate them </a:t>
            </a:r>
            <a:r>
              <a:rPr lang="en-US" sz="3600" dirty="0" smtClean="0"/>
              <a:t> </a:t>
            </a:r>
            <a:r>
              <a:rPr lang="en-US" sz="2400" dirty="0" smtClean="0">
                <a:solidFill>
                  <a:srgbClr val="FFFFFF"/>
                </a:solidFill>
              </a:rPr>
              <a:t> </a:t>
            </a:r>
            <a:endParaRPr lang="en-US" sz="3200" b="1" u="sng" dirty="0">
              <a:solidFill>
                <a:srgbClr val="FFFFFF"/>
              </a:solidFill>
            </a:endParaRPr>
          </a:p>
          <a:p>
            <a:pPr>
              <a:buFontTx/>
              <a:buNone/>
            </a:pPr>
            <a:r>
              <a:rPr lang="en-US" sz="3600" b="1" u="sng" dirty="0" err="1">
                <a:solidFill>
                  <a:srgbClr val="FFFF99"/>
                </a:solidFill>
              </a:rPr>
              <a:t>Ahaziah</a:t>
            </a:r>
            <a:r>
              <a:rPr lang="en-US" sz="3600" b="1" u="sng" dirty="0">
                <a:solidFill>
                  <a:srgbClr val="FFFFFF"/>
                </a:solidFill>
              </a:rPr>
              <a:t> </a:t>
            </a:r>
            <a:r>
              <a:rPr lang="en-US" sz="3200" dirty="0">
                <a:solidFill>
                  <a:srgbClr val="FFFFFF"/>
                </a:solidFill>
              </a:rPr>
              <a:t>  841 (1 year</a:t>
            </a:r>
            <a:r>
              <a:rPr lang="en-US" sz="3200" dirty="0" smtClean="0">
                <a:solidFill>
                  <a:srgbClr val="FFFFFF"/>
                </a:solidFill>
              </a:rPr>
              <a:t>),</a:t>
            </a:r>
            <a:r>
              <a:rPr lang="en-US" sz="3600" dirty="0" smtClean="0">
                <a:solidFill>
                  <a:srgbClr val="FFFFFF"/>
                </a:solidFill>
              </a:rPr>
              <a:t> </a:t>
            </a:r>
            <a:r>
              <a:rPr lang="en-US" sz="3200" dirty="0" smtClean="0">
                <a:solidFill>
                  <a:srgbClr val="FFFFFF"/>
                </a:solidFill>
              </a:rPr>
              <a:t>                        </a:t>
            </a:r>
            <a:r>
              <a:rPr lang="en-US" sz="3600" i="1" dirty="0" err="1" smtClean="0">
                <a:solidFill>
                  <a:srgbClr val="A0ECFE"/>
                </a:solidFill>
              </a:rPr>
              <a:t>Elishah</a:t>
            </a:r>
            <a:r>
              <a:rPr lang="en-US" sz="3600" dirty="0" smtClean="0">
                <a:solidFill>
                  <a:srgbClr val="FFFFFF"/>
                </a:solidFill>
              </a:rPr>
              <a:t> </a:t>
            </a:r>
            <a:endParaRPr lang="en-US" sz="3200" dirty="0">
              <a:solidFill>
                <a:srgbClr val="FFFFFF"/>
              </a:solidFill>
            </a:endParaRPr>
          </a:p>
          <a:p>
            <a:pPr>
              <a:buFontTx/>
              <a:buNone/>
            </a:pPr>
            <a:r>
              <a:rPr lang="en-US" sz="3200" dirty="0">
                <a:solidFill>
                  <a:srgbClr val="FFFFFF"/>
                </a:solidFill>
              </a:rPr>
              <a:t>	Evil - grandson </a:t>
            </a:r>
            <a:r>
              <a:rPr lang="en-US" sz="3200" dirty="0" smtClean="0">
                <a:solidFill>
                  <a:srgbClr val="FFFFFF"/>
                </a:solidFill>
              </a:rPr>
              <a:t>of Ahab</a:t>
            </a:r>
            <a:r>
              <a:rPr lang="en-US" sz="3200" b="1" dirty="0" smtClean="0">
                <a:solidFill>
                  <a:srgbClr val="FFFFFF"/>
                </a:solidFill>
              </a:rPr>
              <a:t>			       </a:t>
            </a:r>
            <a:r>
              <a:rPr lang="en-US" sz="3600" i="1" dirty="0" smtClean="0">
                <a:solidFill>
                  <a:srgbClr val="A0ECFE"/>
                </a:solidFill>
              </a:rPr>
              <a:t>Obadiah</a:t>
            </a:r>
          </a:p>
          <a:p>
            <a:pPr>
              <a:buFontTx/>
              <a:buNone/>
            </a:pPr>
            <a:r>
              <a:rPr lang="en-US" sz="3600" i="1" dirty="0" smtClean="0">
                <a:solidFill>
                  <a:srgbClr val="A0ECFE"/>
                </a:solidFill>
              </a:rPr>
              <a:t>	</a:t>
            </a:r>
            <a:endParaRPr lang="en-US" sz="3200" dirty="0"/>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randombar(horizontal)">
                                      <p:cBhvr>
                                        <p:cTn id="7" dur="500"/>
                                        <p:tgtEl>
                                          <p:spTgt spid="103426">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3426">
                                            <p:txEl>
                                              <p:pRg st="1" end="1"/>
                                            </p:txEl>
                                          </p:spTgt>
                                        </p:tgtEl>
                                        <p:attrNameLst>
                                          <p:attrName>style.visibility</p:attrName>
                                        </p:attrNameLst>
                                      </p:cBhvr>
                                      <p:to>
                                        <p:strVal val="visible"/>
                                      </p:to>
                                    </p:set>
                                    <p:animEffect transition="in" filter="randombar(horizontal)">
                                      <p:cBhvr>
                                        <p:cTn id="11" dur="500"/>
                                        <p:tgtEl>
                                          <p:spTgt spid="103426">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3426">
                                            <p:txEl>
                                              <p:pRg st="2" end="2"/>
                                            </p:txEl>
                                          </p:spTgt>
                                        </p:tgtEl>
                                        <p:attrNameLst>
                                          <p:attrName>style.visibility</p:attrName>
                                        </p:attrNameLst>
                                      </p:cBhvr>
                                      <p:to>
                                        <p:strVal val="visible"/>
                                      </p:to>
                                    </p:set>
                                    <p:animEffect transition="in" filter="randombar(horizontal)">
                                      <p:cBhvr>
                                        <p:cTn id="15" dur="500"/>
                                        <p:tgtEl>
                                          <p:spTgt spid="103426">
                                            <p:txEl>
                                              <p:pRg st="2" end="2"/>
                                            </p:txEl>
                                          </p:spTgt>
                                        </p:tgtEl>
                                      </p:cBhvr>
                                    </p:animEffect>
                                  </p:childTnLst>
                                  <p:subTnLst>
                                    <p:animClr>
                                      <p:cBhvr override="childStyle">
                                        <p:cTn dur="1" fill="hold" display="0" masterRel="nextClick" afterEffect="1"/>
                                        <p:tgtEl>
                                          <p:spTgt spid="103426">
                                            <p:txEl>
                                              <p:pRg st="2" end="2"/>
                                            </p:txEl>
                                          </p:spTgt>
                                        </p:tgtEl>
                                        <p:attrNameLst>
                                          <p:attrName>ppt_c</p:attrName>
                                        </p:attrNameLst>
                                      </p:cBhvr>
                                      <p:to>
                                        <a:srgbClr val="C0C0C0"/>
                                      </p:to>
                                    </p:animClr>
                                  </p:sub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3426">
                                            <p:txEl>
                                              <p:pRg st="3" end="3"/>
                                            </p:txEl>
                                          </p:spTgt>
                                        </p:tgtEl>
                                        <p:attrNameLst>
                                          <p:attrName>style.visibility</p:attrName>
                                        </p:attrNameLst>
                                      </p:cBhvr>
                                      <p:to>
                                        <p:strVal val="visible"/>
                                      </p:to>
                                    </p:set>
                                    <p:animEffect transition="in" filter="randombar(horizontal)">
                                      <p:cBhvr>
                                        <p:cTn id="19" dur="500"/>
                                        <p:tgtEl>
                                          <p:spTgt spid="103426">
                                            <p:txEl>
                                              <p:pRg st="3" end="3"/>
                                            </p:txEl>
                                          </p:spTgt>
                                        </p:tgtEl>
                                      </p:cBhvr>
                                    </p:animEffect>
                                  </p:childTnLst>
                                  <p:subTnLst>
                                    <p:animClr>
                                      <p:cBhvr override="childStyle">
                                        <p:cTn dur="1" fill="hold" display="0" masterRel="nextClick" afterEffect="1"/>
                                        <p:tgtEl>
                                          <p:spTgt spid="103426">
                                            <p:txEl>
                                              <p:pRg st="3" end="3"/>
                                            </p:txEl>
                                          </p:spTgt>
                                        </p:tgtEl>
                                        <p:attrNameLst>
                                          <p:attrName>ppt_c</p:attrName>
                                        </p:attrNameLst>
                                      </p:cBhvr>
                                      <p:to>
                                        <a:srgbClr val="C0C0C0"/>
                                      </p:to>
                                    </p:animClr>
                                  </p:sub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3426">
                                            <p:txEl>
                                              <p:pRg st="4" end="4"/>
                                            </p:txEl>
                                          </p:spTgt>
                                        </p:tgtEl>
                                        <p:attrNameLst>
                                          <p:attrName>style.visibility</p:attrName>
                                        </p:attrNameLst>
                                      </p:cBhvr>
                                      <p:to>
                                        <p:strVal val="visible"/>
                                      </p:to>
                                    </p:set>
                                    <p:animEffect transition="in" filter="randombar(horizontal)">
                                      <p:cBhvr>
                                        <p:cTn id="24" dur="500"/>
                                        <p:tgtEl>
                                          <p:spTgt spid="103426">
                                            <p:txEl>
                                              <p:pRg st="4" end="4"/>
                                            </p:txEl>
                                          </p:spTgt>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03426">
                                            <p:txEl>
                                              <p:pRg st="5" end="5"/>
                                            </p:txEl>
                                          </p:spTgt>
                                        </p:tgtEl>
                                        <p:attrNameLst>
                                          <p:attrName>style.visibility</p:attrName>
                                        </p:attrNameLst>
                                      </p:cBhvr>
                                      <p:to>
                                        <p:strVal val="visible"/>
                                      </p:to>
                                    </p:set>
                                    <p:animEffect transition="in" filter="randombar(horizontal)">
                                      <p:cBhvr>
                                        <p:cTn id="28" dur="500"/>
                                        <p:tgtEl>
                                          <p:spTgt spid="103426">
                                            <p:txEl>
                                              <p:pRg st="5" end="5"/>
                                            </p:txEl>
                                          </p:spTgt>
                                        </p:tgtEl>
                                      </p:cBhvr>
                                    </p:animEffect>
                                  </p:childTnLst>
                                  <p:subTnLst>
                                    <p:animClr>
                                      <p:cBhvr override="childStyle">
                                        <p:cTn dur="1" fill="hold" display="0" masterRel="nextClick" afterEffect="1"/>
                                        <p:tgtEl>
                                          <p:spTgt spid="103426">
                                            <p:txEl>
                                              <p:pRg st="5" end="5"/>
                                            </p:txEl>
                                          </p:spTgt>
                                        </p:tgtEl>
                                        <p:attrNameLst>
                                          <p:attrName>ppt_c</p:attrName>
                                        </p:attrNameLst>
                                      </p:cBhvr>
                                      <p:to>
                                        <a:srgbClr val="C0C0C0"/>
                                      </p:to>
                                    </p:animClr>
                                  </p:sub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03426">
                                            <p:txEl>
                                              <p:pRg st="6" end="6"/>
                                            </p:txEl>
                                          </p:spTgt>
                                        </p:tgtEl>
                                        <p:attrNameLst>
                                          <p:attrName>style.visibility</p:attrName>
                                        </p:attrNameLst>
                                      </p:cBhvr>
                                      <p:to>
                                        <p:strVal val="visible"/>
                                      </p:to>
                                    </p:set>
                                    <p:animEffect transition="in" filter="randombar(horizontal)">
                                      <p:cBhvr>
                                        <p:cTn id="33" dur="500"/>
                                        <p:tgtEl>
                                          <p:spTgt spid="103426">
                                            <p:txEl>
                                              <p:pRg st="6" end="6"/>
                                            </p:txEl>
                                          </p:spTgt>
                                        </p:tgtEl>
                                      </p:cBhvr>
                                    </p:animEffect>
                                  </p:childTnLst>
                                  <p:subTnLst>
                                    <p:animClr>
                                      <p:cBhvr override="childStyle">
                                        <p:cTn dur="1" fill="hold" display="0" masterRel="nextClick" afterEffect="1"/>
                                        <p:tgtEl>
                                          <p:spTgt spid="103426">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30163"/>
            <a:ext cx="9144000" cy="614363"/>
          </a:xfrm>
        </p:spPr>
        <p:txBody>
          <a:bodyPr lIns="0" tIns="0" rIns="0" bIns="0">
            <a:spAutoFit/>
          </a:bodyPr>
          <a:lstStyle/>
          <a:p>
            <a:pPr defTabSz="381000" eaLnBrk="1" hangingPunct="1"/>
            <a:r>
              <a:rPr lang="en-US" sz="4000" b="1" dirty="0" smtClean="0">
                <a:solidFill>
                  <a:srgbClr val="FFFF99"/>
                </a:solidFill>
                <a:latin typeface="Arial Narrow" pitchFamily="34" charset="0"/>
              </a:rPr>
              <a:t>Obadiah</a:t>
            </a:r>
          </a:p>
        </p:txBody>
      </p:sp>
      <p:sp>
        <p:nvSpPr>
          <p:cNvPr id="80899" name="Rectangle 3"/>
          <p:cNvSpPr>
            <a:spLocks noGrp="1" noChangeArrowheads="1"/>
          </p:cNvSpPr>
          <p:nvPr>
            <p:ph type="body" idx="4294967295"/>
          </p:nvPr>
        </p:nvSpPr>
        <p:spPr>
          <a:xfrm>
            <a:off x="0" y="685800"/>
            <a:ext cx="9144000" cy="6172200"/>
          </a:xfrm>
        </p:spPr>
        <p:txBody>
          <a:bodyPr/>
          <a:lstStyle/>
          <a:p>
            <a:pPr eaLnBrk="1" hangingPunct="1">
              <a:lnSpc>
                <a:spcPct val="90000"/>
              </a:lnSpc>
              <a:buNone/>
            </a:pPr>
            <a:r>
              <a:rPr lang="en-US" b="1" dirty="0" smtClean="0">
                <a:solidFill>
                  <a:srgbClr val="FFFF00"/>
                </a:solidFill>
                <a:latin typeface="Arial Narrow" pitchFamily="34" charset="0"/>
              </a:rPr>
              <a:t> Authors: </a:t>
            </a:r>
            <a:r>
              <a:rPr lang="en-US" sz="3600" b="1" dirty="0" smtClean="0">
                <a:solidFill>
                  <a:srgbClr val="FFFFFF"/>
                </a:solidFill>
                <a:latin typeface="Arial Narrow" pitchFamily="34" charset="0"/>
              </a:rPr>
              <a:t>Obadiah - His name means </a:t>
            </a:r>
            <a:r>
              <a:rPr lang="en-US" sz="3600" b="1" i="1" dirty="0" smtClean="0">
                <a:solidFill>
                  <a:srgbClr val="FFFFFF"/>
                </a:solidFill>
                <a:latin typeface="Arial Narrow" pitchFamily="34" charset="0"/>
              </a:rPr>
              <a:t>"Servant of Jehovah" .</a:t>
            </a:r>
            <a:endParaRPr lang="en-US" b="1" i="1" dirty="0" smtClean="0">
              <a:solidFill>
                <a:srgbClr val="FFFFFF"/>
              </a:solidFill>
              <a:latin typeface="Arial Narrow" pitchFamily="34" charset="0"/>
            </a:endParaRPr>
          </a:p>
          <a:p>
            <a:pPr eaLnBrk="1" hangingPunct="1">
              <a:lnSpc>
                <a:spcPct val="90000"/>
              </a:lnSpc>
              <a:buNone/>
            </a:pPr>
            <a:r>
              <a:rPr lang="en-US" b="1" dirty="0" smtClean="0">
                <a:solidFill>
                  <a:srgbClr val="FFFF00"/>
                </a:solidFill>
                <a:latin typeface="Arial Narrow" pitchFamily="34" charset="0"/>
              </a:rPr>
              <a:t> Date: </a:t>
            </a:r>
            <a:r>
              <a:rPr lang="en-US" sz="3600" b="1" dirty="0" smtClean="0">
                <a:solidFill>
                  <a:srgbClr val="FFFFFF"/>
                </a:solidFill>
                <a:latin typeface="Arial Narrow" pitchFamily="34" charset="0"/>
              </a:rPr>
              <a:t>850-841 B.C.  </a:t>
            </a:r>
          </a:p>
          <a:p>
            <a:pPr eaLnBrk="1" hangingPunct="1">
              <a:lnSpc>
                <a:spcPct val="90000"/>
              </a:lnSpc>
              <a:buFontTx/>
              <a:buNone/>
            </a:pPr>
            <a:r>
              <a:rPr lang="en-US" b="1" dirty="0" smtClean="0">
                <a:solidFill>
                  <a:srgbClr val="FFFF00"/>
                </a:solidFill>
                <a:latin typeface="Arial Narrow" pitchFamily="34" charset="0"/>
              </a:rPr>
              <a:t> Time Period: </a:t>
            </a:r>
            <a:r>
              <a:rPr lang="en-US" sz="3600" b="1" dirty="0" smtClean="0">
                <a:latin typeface="Arial Narrow" pitchFamily="34" charset="0"/>
              </a:rPr>
              <a:t>Invasion (Revolt of Edom)</a:t>
            </a:r>
          </a:p>
          <a:p>
            <a:pPr lvl="1"/>
            <a:r>
              <a:rPr lang="en-US" sz="3600" dirty="0" smtClean="0"/>
              <a:t>2 Kings 8:16-24, 2 Chronicles 21:1-20.  </a:t>
            </a:r>
          </a:p>
          <a:p>
            <a:pPr lvl="1"/>
            <a:r>
              <a:rPr lang="en-US" sz="3600" dirty="0" smtClean="0"/>
              <a:t>Contemporary: Elisha (reign of </a:t>
            </a:r>
            <a:r>
              <a:rPr lang="en-US" sz="3600" dirty="0" err="1" smtClean="0"/>
              <a:t>Jehoram</a:t>
            </a:r>
            <a:r>
              <a:rPr lang="en-US" sz="3600" dirty="0" smtClean="0"/>
              <a:t>)</a:t>
            </a:r>
            <a:endParaRPr lang="en-US" sz="3600" b="1" dirty="0" smtClean="0">
              <a:latin typeface="Arial Narrow" pitchFamily="34" charset="0"/>
            </a:endParaRPr>
          </a:p>
          <a:p>
            <a:pPr eaLnBrk="1" hangingPunct="1">
              <a:lnSpc>
                <a:spcPct val="90000"/>
              </a:lnSpc>
              <a:buNone/>
            </a:pPr>
            <a:r>
              <a:rPr lang="en-US" b="1" dirty="0" smtClean="0">
                <a:solidFill>
                  <a:srgbClr val="FFFF00"/>
                </a:solidFill>
                <a:latin typeface="Arial Narrow" pitchFamily="34" charset="0"/>
              </a:rPr>
              <a:t> Theme: </a:t>
            </a:r>
            <a:r>
              <a:rPr lang="en-US" b="1" i="1" dirty="0" smtClean="0">
                <a:solidFill>
                  <a:srgbClr val="FFFFFF"/>
                </a:solidFill>
                <a:latin typeface="Arial Narrow" pitchFamily="34" charset="0"/>
              </a:rPr>
              <a:t>“Doom upon Edom - The judgment of Edom and the restoration of Israel”</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80899">
                                            <p:txEl>
                                              <p:pRg st="0" end="0"/>
                                            </p:txEl>
                                          </p:spTgt>
                                        </p:tgtEl>
                                        <p:attrNameLst>
                                          <p:attrName>style.visibility</p:attrName>
                                        </p:attrNameLst>
                                      </p:cBhvr>
                                      <p:to>
                                        <p:strVal val="visible"/>
                                      </p:to>
                                    </p:set>
                                    <p:anim calcmode="lin" valueType="num">
                                      <p:cBhvr additive="base">
                                        <p:cTn id="10"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80899">
                                            <p:txEl>
                                              <p:pRg st="1" end="1"/>
                                            </p:txEl>
                                          </p:spTgt>
                                        </p:tgtEl>
                                        <p:attrNameLst>
                                          <p:attrName>style.visibility</p:attrName>
                                        </p:attrNameLst>
                                      </p:cBhvr>
                                      <p:to>
                                        <p:strVal val="visible"/>
                                      </p:to>
                                    </p:set>
                                    <p:anim calcmode="lin" valueType="num">
                                      <p:cBhvr additive="base">
                                        <p:cTn id="16"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0899">
                                            <p:txEl>
                                              <p:pRg st="2" end="2"/>
                                            </p:txEl>
                                          </p:spTgt>
                                        </p:tgtEl>
                                        <p:attrNameLst>
                                          <p:attrName>style.visibility</p:attrName>
                                        </p:attrNameLst>
                                      </p:cBhvr>
                                      <p:to>
                                        <p:strVal val="visible"/>
                                      </p:to>
                                    </p:set>
                                    <p:anim calcmode="lin" valueType="num">
                                      <p:cBhvr additive="base">
                                        <p:cTn id="22"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1000"/>
                                  </p:stCondLst>
                                  <p:childTnLst>
                                    <p:set>
                                      <p:cBhvr>
                                        <p:cTn id="26" dur="1" fill="hold">
                                          <p:stCondLst>
                                            <p:cond delay="0"/>
                                          </p:stCondLst>
                                        </p:cTn>
                                        <p:tgtEl>
                                          <p:spTgt spid="80899">
                                            <p:txEl>
                                              <p:pRg st="3" end="3"/>
                                            </p:txEl>
                                          </p:spTgt>
                                        </p:tgtEl>
                                        <p:attrNameLst>
                                          <p:attrName>style.visibility</p:attrName>
                                        </p:attrNameLst>
                                      </p:cBhvr>
                                      <p:to>
                                        <p:strVal val="visible"/>
                                      </p:to>
                                    </p:set>
                                    <p:anim calcmode="lin" valueType="num">
                                      <p:cBhvr additive="base">
                                        <p:cTn id="27"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1000"/>
                                  </p:stCondLst>
                                  <p:childTnLst>
                                    <p:set>
                                      <p:cBhvr>
                                        <p:cTn id="31" dur="1" fill="hold">
                                          <p:stCondLst>
                                            <p:cond delay="0"/>
                                          </p:stCondLst>
                                        </p:cTn>
                                        <p:tgtEl>
                                          <p:spTgt spid="80899">
                                            <p:txEl>
                                              <p:pRg st="4" end="4"/>
                                            </p:txEl>
                                          </p:spTgt>
                                        </p:tgtEl>
                                        <p:attrNameLst>
                                          <p:attrName>style.visibility</p:attrName>
                                        </p:attrNameLst>
                                      </p:cBhvr>
                                      <p:to>
                                        <p:strVal val="visible"/>
                                      </p:to>
                                    </p:set>
                                    <p:anim calcmode="lin" valueType="num">
                                      <p:cBhvr additive="base">
                                        <p:cTn id="32"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80899">
                                            <p:txEl>
                                              <p:pRg st="5" end="5"/>
                                            </p:txEl>
                                          </p:spTgt>
                                        </p:tgtEl>
                                        <p:attrNameLst>
                                          <p:attrName>style.visibility</p:attrName>
                                        </p:attrNameLst>
                                      </p:cBhvr>
                                      <p:to>
                                        <p:strVal val="visible"/>
                                      </p:to>
                                    </p:set>
                                    <p:anim calcmode="lin" valueType="num">
                                      <p:cBhvr additive="base">
                                        <p:cTn id="38" dur="500" fill="hold"/>
                                        <p:tgtEl>
                                          <p:spTgt spid="80899">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808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idx="4294967295"/>
          </p:nvPr>
        </p:nvSpPr>
        <p:spPr>
          <a:xfrm>
            <a:off x="0" y="26988"/>
            <a:ext cx="9144000" cy="615950"/>
          </a:xfrm>
        </p:spPr>
        <p:txBody>
          <a:bodyPr lIns="0" tIns="0" rIns="0" bIns="0">
            <a:spAutoFit/>
          </a:bodyPr>
          <a:lstStyle/>
          <a:p>
            <a:pPr defTabSz="381000" eaLnBrk="1" hangingPunct="1"/>
            <a:r>
              <a:rPr lang="en-US" sz="3600" b="1" dirty="0" smtClean="0">
                <a:solidFill>
                  <a:srgbClr val="FFFF99"/>
                </a:solidFill>
                <a:latin typeface="Arial Narrow" pitchFamily="34" charset="0"/>
              </a:rPr>
              <a:t> </a:t>
            </a:r>
            <a:r>
              <a:rPr lang="en-US" sz="4000" b="1" dirty="0" smtClean="0">
                <a:solidFill>
                  <a:srgbClr val="FFFF99"/>
                </a:solidFill>
                <a:latin typeface="Arial Narrow" pitchFamily="34" charset="0"/>
              </a:rPr>
              <a:t>Obadiah - Outline</a:t>
            </a:r>
            <a:endParaRPr lang="en-US" b="1" dirty="0" smtClean="0">
              <a:solidFill>
                <a:srgbClr val="FFFF99"/>
              </a:solidFill>
              <a:latin typeface="Arial Narrow" pitchFamily="34" charset="0"/>
            </a:endParaRPr>
          </a:p>
        </p:txBody>
      </p:sp>
      <p:sp>
        <p:nvSpPr>
          <p:cNvPr id="99331" name="Rectangle 3"/>
          <p:cNvSpPr>
            <a:spLocks noGrp="1" noChangeArrowheads="1"/>
          </p:cNvSpPr>
          <p:nvPr>
            <p:ph type="body" idx="4294967295"/>
          </p:nvPr>
        </p:nvSpPr>
        <p:spPr>
          <a:xfrm>
            <a:off x="0" y="685800"/>
            <a:ext cx="9144000" cy="6172200"/>
          </a:xfrm>
        </p:spPr>
        <p:txBody>
          <a:bodyPr/>
          <a:lstStyle/>
          <a:p>
            <a:pPr marL="569913" indent="-454025" eaLnBrk="1" hangingPunct="1">
              <a:buNone/>
            </a:pPr>
            <a:r>
              <a:rPr lang="en-US" sz="3600" b="1" dirty="0" smtClean="0">
                <a:solidFill>
                  <a:srgbClr val="FFFFFF"/>
                </a:solidFill>
                <a:latin typeface="Arial Narrow" pitchFamily="34" charset="0"/>
              </a:rPr>
              <a:t>  I 	 The Coming Judgment of Edom 1:1-14</a:t>
            </a:r>
          </a:p>
          <a:p>
            <a:pPr marL="1254125" indent="-509588">
              <a:buFont typeface="+mj-lt"/>
              <a:buAutoNum type="alphaUcPeriod"/>
            </a:pPr>
            <a:r>
              <a:rPr lang="en-US" sz="3600" dirty="0" smtClean="0"/>
              <a:t>The Downfall (1-9)</a:t>
            </a:r>
          </a:p>
          <a:p>
            <a:pPr marL="1254125" indent="-509588">
              <a:buFont typeface="+mj-lt"/>
              <a:buAutoNum type="alphaUcPeriod"/>
            </a:pPr>
            <a:r>
              <a:rPr lang="en-US" sz="3600" dirty="0" smtClean="0"/>
              <a:t>The Cause (10-14)</a:t>
            </a:r>
            <a:endParaRPr lang="en-US" sz="3600" b="1" dirty="0" smtClean="0">
              <a:solidFill>
                <a:srgbClr val="FFFFFF"/>
              </a:solidFill>
              <a:latin typeface="Arial Narrow" pitchFamily="34" charset="0"/>
            </a:endParaRPr>
          </a:p>
          <a:p>
            <a:pPr marL="569913" indent="-454025" eaLnBrk="1" hangingPunct="1">
              <a:buNone/>
            </a:pPr>
            <a:r>
              <a:rPr lang="en-US" sz="3600" b="1" dirty="0" smtClean="0">
                <a:solidFill>
                  <a:srgbClr val="FFFFFF"/>
                </a:solidFill>
                <a:latin typeface="Arial Narrow" pitchFamily="34" charset="0"/>
              </a:rPr>
              <a:t>II 	 The Coming Day of the Lord 1:15-21</a:t>
            </a:r>
          </a:p>
          <a:p>
            <a:pPr marL="1254125" indent="-563563">
              <a:buFont typeface="+mj-lt"/>
              <a:buAutoNum type="alphaUcPeriod"/>
            </a:pPr>
            <a:r>
              <a:rPr lang="en-US" sz="3600" dirty="0" smtClean="0"/>
              <a:t>Judgment on Edom and the Heathen (15,16)</a:t>
            </a:r>
          </a:p>
          <a:p>
            <a:pPr marL="1254125" indent="-563563">
              <a:buFont typeface="+mj-lt"/>
              <a:buAutoNum type="alphaUcPeriod"/>
            </a:pPr>
            <a:r>
              <a:rPr lang="en-US" sz="3600" dirty="0" smtClean="0"/>
              <a:t>Future deliverance of Israel, 17-20</a:t>
            </a:r>
          </a:p>
          <a:p>
            <a:pPr marL="1254125" indent="-563563">
              <a:buFont typeface="+mj-lt"/>
              <a:buAutoNum type="alphaUcPeriod"/>
            </a:pPr>
            <a:r>
              <a:rPr lang="en-US" sz="3600" dirty="0" smtClean="0"/>
              <a:t>Ultimate Messianic kingdom, 21	</a:t>
            </a:r>
          </a:p>
          <a:p>
            <a:endParaRPr lang="en-US" sz="3600" dirty="0" smtClean="0"/>
          </a:p>
          <a:p>
            <a:pPr marL="569913" indent="-454025" eaLnBrk="1" hangingPunct="1">
              <a:buFontTx/>
              <a:buNone/>
            </a:pPr>
            <a:endParaRPr lang="en-US" sz="3600" b="1" dirty="0" smtClean="0">
              <a:solidFill>
                <a:srgbClr val="FFFFFF"/>
              </a:solidFill>
              <a:latin typeface="Arial Narrow" pitchFamily="34"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99331">
                                            <p:txEl>
                                              <p:pRg st="0" end="0"/>
                                            </p:txEl>
                                          </p:spTgt>
                                        </p:tgtEl>
                                        <p:attrNameLst>
                                          <p:attrName>style.visibility</p:attrName>
                                        </p:attrNameLst>
                                      </p:cBhvr>
                                      <p:to>
                                        <p:strVal val="visible"/>
                                      </p:to>
                                    </p:set>
                                    <p:anim calcmode="lin" valueType="num">
                                      <p:cBhvr additive="base">
                                        <p:cTn id="10"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1000"/>
                                  </p:stCondLst>
                                  <p:childTnLst>
                                    <p:set>
                                      <p:cBhvr>
                                        <p:cTn id="14" dur="1" fill="hold">
                                          <p:stCondLst>
                                            <p:cond delay="0"/>
                                          </p:stCondLst>
                                        </p:cTn>
                                        <p:tgtEl>
                                          <p:spTgt spid="99331">
                                            <p:txEl>
                                              <p:pRg st="1" end="1"/>
                                            </p:txEl>
                                          </p:spTgt>
                                        </p:tgtEl>
                                        <p:attrNameLst>
                                          <p:attrName>style.visibility</p:attrName>
                                        </p:attrNameLst>
                                      </p:cBhvr>
                                      <p:to>
                                        <p:strVal val="visible"/>
                                      </p:to>
                                    </p:set>
                                    <p:anim calcmode="lin" valueType="num">
                                      <p:cBhvr additive="base">
                                        <p:cTn id="15"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grpId="0" nodeType="afterEffect">
                                  <p:stCondLst>
                                    <p:cond delay="1000"/>
                                  </p:stCondLst>
                                  <p:childTnLst>
                                    <p:set>
                                      <p:cBhvr>
                                        <p:cTn id="19" dur="1" fill="hold">
                                          <p:stCondLst>
                                            <p:cond delay="0"/>
                                          </p:stCondLst>
                                        </p:cTn>
                                        <p:tgtEl>
                                          <p:spTgt spid="99331">
                                            <p:txEl>
                                              <p:pRg st="2" end="2"/>
                                            </p:txEl>
                                          </p:spTgt>
                                        </p:tgtEl>
                                        <p:attrNameLst>
                                          <p:attrName>style.visibility</p:attrName>
                                        </p:attrNameLst>
                                      </p:cBhvr>
                                      <p:to>
                                        <p:strVal val="visible"/>
                                      </p:to>
                                    </p:set>
                                    <p:anim calcmode="lin" valueType="num">
                                      <p:cBhvr additive="base">
                                        <p:cTn id="20"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9331">
                                            <p:txEl>
                                              <p:pRg st="3" end="3"/>
                                            </p:txEl>
                                          </p:spTgt>
                                        </p:tgtEl>
                                        <p:attrNameLst>
                                          <p:attrName>style.visibility</p:attrName>
                                        </p:attrNameLst>
                                      </p:cBhvr>
                                      <p:to>
                                        <p:strVal val="visible"/>
                                      </p:to>
                                    </p:set>
                                    <p:anim calcmode="lin" valueType="num">
                                      <p:cBhvr additive="base">
                                        <p:cTn id="26"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grpId="0" nodeType="afterEffect">
                                  <p:stCondLst>
                                    <p:cond delay="1000"/>
                                  </p:stCondLst>
                                  <p:childTnLst>
                                    <p:set>
                                      <p:cBhvr>
                                        <p:cTn id="30" dur="1" fill="hold">
                                          <p:stCondLst>
                                            <p:cond delay="0"/>
                                          </p:stCondLst>
                                        </p:cTn>
                                        <p:tgtEl>
                                          <p:spTgt spid="99331">
                                            <p:txEl>
                                              <p:pRg st="4" end="4"/>
                                            </p:txEl>
                                          </p:spTgt>
                                        </p:tgtEl>
                                        <p:attrNameLst>
                                          <p:attrName>style.visibility</p:attrName>
                                        </p:attrNameLst>
                                      </p:cBhvr>
                                      <p:to>
                                        <p:strVal val="visible"/>
                                      </p:to>
                                    </p:set>
                                    <p:anim calcmode="lin" valueType="num">
                                      <p:cBhvr additive="base">
                                        <p:cTn id="31" dur="5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933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8" fill="hold" grpId="0" nodeType="afterEffect">
                                  <p:stCondLst>
                                    <p:cond delay="1000"/>
                                  </p:stCondLst>
                                  <p:childTnLst>
                                    <p:set>
                                      <p:cBhvr>
                                        <p:cTn id="35" dur="1" fill="hold">
                                          <p:stCondLst>
                                            <p:cond delay="0"/>
                                          </p:stCondLst>
                                        </p:cTn>
                                        <p:tgtEl>
                                          <p:spTgt spid="99331">
                                            <p:txEl>
                                              <p:pRg st="5" end="5"/>
                                            </p:txEl>
                                          </p:spTgt>
                                        </p:tgtEl>
                                        <p:attrNameLst>
                                          <p:attrName>style.visibility</p:attrName>
                                        </p:attrNameLst>
                                      </p:cBhvr>
                                      <p:to>
                                        <p:strVal val="visible"/>
                                      </p:to>
                                    </p:set>
                                    <p:anim calcmode="lin" valueType="num">
                                      <p:cBhvr additive="base">
                                        <p:cTn id="36" dur="500" fill="hold"/>
                                        <p:tgtEl>
                                          <p:spTgt spid="99331">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9331">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1000"/>
                                  </p:stCondLst>
                                  <p:childTnLst>
                                    <p:set>
                                      <p:cBhvr>
                                        <p:cTn id="40" dur="1" fill="hold">
                                          <p:stCondLst>
                                            <p:cond delay="0"/>
                                          </p:stCondLst>
                                        </p:cTn>
                                        <p:tgtEl>
                                          <p:spTgt spid="99331">
                                            <p:txEl>
                                              <p:pRg st="6" end="6"/>
                                            </p:txEl>
                                          </p:spTgt>
                                        </p:tgtEl>
                                        <p:attrNameLst>
                                          <p:attrName>style.visibility</p:attrName>
                                        </p:attrNameLst>
                                      </p:cBhvr>
                                      <p:to>
                                        <p:strVal val="visible"/>
                                      </p:to>
                                    </p:set>
                                    <p:anim calcmode="lin" valueType="num">
                                      <p:cBhvr additive="base">
                                        <p:cTn id="41" dur="500" fill="hold"/>
                                        <p:tgtEl>
                                          <p:spTgt spid="99331">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93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30163"/>
            <a:ext cx="9144000" cy="614363"/>
          </a:xfrm>
        </p:spPr>
        <p:txBody>
          <a:bodyPr lIns="0" tIns="0" rIns="0" bIns="0">
            <a:spAutoFit/>
          </a:bodyPr>
          <a:lstStyle/>
          <a:p>
            <a:pPr defTabSz="381000" eaLnBrk="1" hangingPunct="1"/>
            <a:r>
              <a:rPr lang="en-US" sz="4000" b="1" dirty="0" smtClean="0">
                <a:solidFill>
                  <a:srgbClr val="FFFF99"/>
                </a:solidFill>
                <a:latin typeface="Arial Narrow" pitchFamily="34" charset="0"/>
              </a:rPr>
              <a:t>1 &amp; 2 Kings</a:t>
            </a:r>
          </a:p>
        </p:txBody>
      </p:sp>
      <p:sp>
        <p:nvSpPr>
          <p:cNvPr id="80899" name="Rectangle 3"/>
          <p:cNvSpPr>
            <a:spLocks noGrp="1" noChangeArrowheads="1"/>
          </p:cNvSpPr>
          <p:nvPr>
            <p:ph type="body" idx="4294967295"/>
          </p:nvPr>
        </p:nvSpPr>
        <p:spPr>
          <a:xfrm>
            <a:off x="0" y="685800"/>
            <a:ext cx="9144000" cy="6172200"/>
          </a:xfrm>
        </p:spPr>
        <p:txBody>
          <a:bodyPr/>
          <a:lstStyle/>
          <a:p>
            <a:pPr eaLnBrk="1" hangingPunct="1">
              <a:lnSpc>
                <a:spcPct val="90000"/>
              </a:lnSpc>
              <a:buFontTx/>
              <a:buNone/>
            </a:pPr>
            <a:r>
              <a:rPr lang="en-US" b="1" smtClean="0">
                <a:solidFill>
                  <a:srgbClr val="FFFF00"/>
                </a:solidFill>
                <a:latin typeface="Arial Narrow" pitchFamily="34" charset="0"/>
              </a:rPr>
              <a:t> Authors: </a:t>
            </a:r>
            <a:r>
              <a:rPr lang="en-US" sz="3600" b="1" smtClean="0">
                <a:solidFill>
                  <a:srgbClr val="FFFFFF"/>
                </a:solidFill>
                <a:latin typeface="Arial Narrow" pitchFamily="34" charset="0"/>
              </a:rPr>
              <a:t>Jeremiah + (Talmud tradition)  Written to those in exile.</a:t>
            </a:r>
            <a:endParaRPr lang="en-US" b="1" smtClean="0">
              <a:solidFill>
                <a:srgbClr val="FFFFFF"/>
              </a:solidFill>
              <a:latin typeface="Arial Narrow" pitchFamily="34" charset="0"/>
            </a:endParaRPr>
          </a:p>
          <a:p>
            <a:pPr eaLnBrk="1" hangingPunct="1">
              <a:lnSpc>
                <a:spcPct val="90000"/>
              </a:lnSpc>
              <a:buFontTx/>
              <a:buNone/>
            </a:pPr>
            <a:r>
              <a:rPr lang="en-US" b="1" smtClean="0">
                <a:solidFill>
                  <a:srgbClr val="FFFF00"/>
                </a:solidFill>
                <a:latin typeface="Arial Narrow" pitchFamily="34" charset="0"/>
              </a:rPr>
              <a:t> Date: </a:t>
            </a:r>
            <a:r>
              <a:rPr lang="en-US" sz="3600" b="1" smtClean="0">
                <a:solidFill>
                  <a:srgbClr val="FFFFFF"/>
                </a:solidFill>
                <a:latin typeface="Arial Narrow" pitchFamily="34" charset="0"/>
              </a:rPr>
              <a:t>Written prior to 586 B.C.  </a:t>
            </a:r>
          </a:p>
          <a:p>
            <a:pPr eaLnBrk="1" hangingPunct="1">
              <a:lnSpc>
                <a:spcPct val="90000"/>
              </a:lnSpc>
              <a:buFontTx/>
              <a:buNone/>
            </a:pPr>
            <a:r>
              <a:rPr lang="en-US" b="1" smtClean="0">
                <a:solidFill>
                  <a:srgbClr val="FFFF00"/>
                </a:solidFill>
                <a:latin typeface="Arial Narrow" pitchFamily="34" charset="0"/>
              </a:rPr>
              <a:t> Time Period: </a:t>
            </a:r>
            <a:r>
              <a:rPr lang="en-US" sz="3600" b="1" smtClean="0">
                <a:latin typeface="Arial Narrow" pitchFamily="34" charset="0"/>
              </a:rPr>
              <a:t>From David’s death to beginning of Ahaziah’s reign (971 - 851 B.C.) </a:t>
            </a:r>
          </a:p>
          <a:p>
            <a:pPr eaLnBrk="1" hangingPunct="1">
              <a:lnSpc>
                <a:spcPct val="90000"/>
              </a:lnSpc>
              <a:buFontTx/>
              <a:buNone/>
            </a:pPr>
            <a:r>
              <a:rPr lang="en-US" b="1" smtClean="0">
                <a:solidFill>
                  <a:srgbClr val="FFFF00"/>
                </a:solidFill>
                <a:latin typeface="Arial Narrow" pitchFamily="34" charset="0"/>
              </a:rPr>
              <a:t> Theme: </a:t>
            </a:r>
            <a:r>
              <a:rPr lang="en-US" b="1" i="1" smtClean="0">
                <a:solidFill>
                  <a:srgbClr val="FFFFFF"/>
                </a:solidFill>
                <a:latin typeface="Arial Narrow" pitchFamily="34" charset="0"/>
              </a:rPr>
              <a:t>“The historical development of the kingdom of God under the Davidic covenant - The welfare of the kingdom depends on covenant faithfulness of the king &amp; the people.”</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80899">
                                            <p:txEl>
                                              <p:pRg st="0" end="0"/>
                                            </p:txEl>
                                          </p:spTgt>
                                        </p:tgtEl>
                                        <p:attrNameLst>
                                          <p:attrName>style.visibility</p:attrName>
                                        </p:attrNameLst>
                                      </p:cBhvr>
                                      <p:to>
                                        <p:strVal val="visible"/>
                                      </p:to>
                                    </p:set>
                                    <p:anim calcmode="lin" valueType="num">
                                      <p:cBhvr additive="base">
                                        <p:cTn id="10"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80899">
                                            <p:txEl>
                                              <p:pRg st="1" end="1"/>
                                            </p:txEl>
                                          </p:spTgt>
                                        </p:tgtEl>
                                        <p:attrNameLst>
                                          <p:attrName>style.visibility</p:attrName>
                                        </p:attrNameLst>
                                      </p:cBhvr>
                                      <p:to>
                                        <p:strVal val="visible"/>
                                      </p:to>
                                    </p:set>
                                    <p:anim calcmode="lin" valueType="num">
                                      <p:cBhvr additive="base">
                                        <p:cTn id="16"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0899">
                                            <p:txEl>
                                              <p:pRg st="2" end="2"/>
                                            </p:txEl>
                                          </p:spTgt>
                                        </p:tgtEl>
                                        <p:attrNameLst>
                                          <p:attrName>style.visibility</p:attrName>
                                        </p:attrNameLst>
                                      </p:cBhvr>
                                      <p:to>
                                        <p:strVal val="visible"/>
                                      </p:to>
                                    </p:set>
                                    <p:anim calcmode="lin" valueType="num">
                                      <p:cBhvr additive="base">
                                        <p:cTn id="22"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0899">
                                            <p:txEl>
                                              <p:pRg st="3" end="3"/>
                                            </p:txEl>
                                          </p:spTgt>
                                        </p:tgtEl>
                                        <p:attrNameLst>
                                          <p:attrName>style.visibility</p:attrName>
                                        </p:attrNameLst>
                                      </p:cBhvr>
                                      <p:to>
                                        <p:strVal val="visible"/>
                                      </p:to>
                                    </p:set>
                                    <p:anim calcmode="lin" valueType="num">
                                      <p:cBhvr additive="base">
                                        <p:cTn id="28"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idx="4294967295"/>
          </p:nvPr>
        </p:nvSpPr>
        <p:spPr>
          <a:xfrm>
            <a:off x="0" y="57964"/>
            <a:ext cx="9144000" cy="553998"/>
          </a:xfrm>
        </p:spPr>
        <p:txBody>
          <a:bodyPr lIns="0" tIns="0" rIns="0" bIns="0">
            <a:spAutoFit/>
          </a:bodyPr>
          <a:lstStyle/>
          <a:p>
            <a:pPr defTabSz="381000" eaLnBrk="1" hangingPunct="1"/>
            <a:r>
              <a:rPr lang="en-US" sz="3600" b="1" dirty="0" smtClean="0">
                <a:solidFill>
                  <a:srgbClr val="FFFF99"/>
                </a:solidFill>
                <a:latin typeface="Arial Narrow" pitchFamily="34" charset="0"/>
              </a:rPr>
              <a:t>I 	 The Coming Judgment of Edom 1:1-14</a:t>
            </a:r>
            <a:endParaRPr lang="en-US" b="1" dirty="0" smtClean="0">
              <a:solidFill>
                <a:srgbClr val="FFFF99"/>
              </a:solidFill>
              <a:latin typeface="Arial Narrow" pitchFamily="34" charset="0"/>
            </a:endParaRPr>
          </a:p>
        </p:txBody>
      </p:sp>
      <p:sp>
        <p:nvSpPr>
          <p:cNvPr id="99331" name="Rectangle 3"/>
          <p:cNvSpPr>
            <a:spLocks noGrp="1" noChangeArrowheads="1"/>
          </p:cNvSpPr>
          <p:nvPr>
            <p:ph type="body" idx="4294967295"/>
          </p:nvPr>
        </p:nvSpPr>
        <p:spPr>
          <a:xfrm>
            <a:off x="0" y="685800"/>
            <a:ext cx="9144000" cy="6172200"/>
          </a:xfrm>
        </p:spPr>
        <p:txBody>
          <a:bodyPr/>
          <a:lstStyle/>
          <a:p>
            <a:pPr marL="627063" indent="-509588">
              <a:buFont typeface="+mj-lt"/>
              <a:buAutoNum type="alphaUcPeriod"/>
            </a:pPr>
            <a:r>
              <a:rPr lang="en-US" sz="3600" dirty="0" smtClean="0"/>
              <a:t>The Downfall (1-9)</a:t>
            </a:r>
          </a:p>
          <a:p>
            <a:pPr marL="744538" lvl="1" indent="-627063">
              <a:buNone/>
            </a:pPr>
            <a:r>
              <a:rPr lang="en-US" sz="3200" dirty="0" smtClean="0"/>
              <a:t>	Nations called to destroy Edom (2)</a:t>
            </a:r>
          </a:p>
          <a:p>
            <a:pPr marL="744538" lvl="1" indent="-627063">
              <a:buNone/>
            </a:pPr>
            <a:r>
              <a:rPr lang="en-US" sz="3200" dirty="0" smtClean="0"/>
              <a:t>	Edom is arrogant &amp; proud (3-4)  (Petra)</a:t>
            </a:r>
          </a:p>
          <a:p>
            <a:pPr marL="744538" lvl="1" indent="-627063">
              <a:buNone/>
            </a:pPr>
            <a:r>
              <a:rPr lang="en-US" sz="3200" dirty="0" smtClean="0"/>
              <a:t>	A destruction that leaves nothing (5-6)</a:t>
            </a:r>
          </a:p>
          <a:p>
            <a:pPr marL="744538" lvl="1" indent="-627063">
              <a:buNone/>
            </a:pPr>
            <a:r>
              <a:rPr lang="en-US" sz="3200" dirty="0" smtClean="0"/>
              <a:t>	Allies will turn against her (7)</a:t>
            </a:r>
            <a:r>
              <a:rPr lang="en-US" sz="3600" dirty="0" smtClean="0"/>
              <a:t> </a:t>
            </a:r>
          </a:p>
          <a:p>
            <a:pPr marL="627063" indent="-509588">
              <a:buFont typeface="+mj-lt"/>
              <a:buAutoNum type="alphaUcPeriod"/>
            </a:pPr>
            <a:r>
              <a:rPr lang="en-US" sz="3600" dirty="0" smtClean="0"/>
              <a:t>The Cause (10-14)</a:t>
            </a:r>
          </a:p>
          <a:p>
            <a:pPr marL="744538" indent="-627063">
              <a:buNone/>
            </a:pPr>
            <a:r>
              <a:rPr lang="en-US" sz="3600" dirty="0" smtClean="0"/>
              <a:t>	</a:t>
            </a:r>
            <a:r>
              <a:rPr lang="en-US" sz="3200" dirty="0" smtClean="0"/>
              <a:t>Violence against Jacob (10)</a:t>
            </a:r>
          </a:p>
          <a:p>
            <a:pPr marL="744538" indent="-627063">
              <a:buNone/>
            </a:pPr>
            <a:r>
              <a:rPr lang="en-US" sz="3200" dirty="0" smtClean="0"/>
              <a:t>	Gloated instead of helped (11-12)</a:t>
            </a:r>
          </a:p>
          <a:p>
            <a:pPr marL="744538" indent="-627063">
              <a:buNone/>
            </a:pPr>
            <a:r>
              <a:rPr lang="en-US" sz="3200" dirty="0" smtClean="0"/>
              <a:t>	Participated (13)</a:t>
            </a:r>
          </a:p>
          <a:p>
            <a:pPr marL="744538" indent="-627063">
              <a:buNone/>
            </a:pPr>
            <a:r>
              <a:rPr lang="en-US" sz="3200" dirty="0" smtClean="0"/>
              <a:t>	Persecuted (14)</a:t>
            </a:r>
          </a:p>
          <a:p>
            <a:pPr marL="569913" indent="-454025" eaLnBrk="1" hangingPunct="1">
              <a:buFontTx/>
              <a:buNone/>
            </a:pPr>
            <a:endParaRPr lang="en-US" sz="3600" b="1" dirty="0" smtClean="0">
              <a:solidFill>
                <a:srgbClr val="FFFFFF"/>
              </a:solidFill>
              <a:latin typeface="Arial Narrow" pitchFamily="34"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1000"/>
                                  </p:stCondLst>
                                  <p:childTnLst>
                                    <p:set>
                                      <p:cBhvr>
                                        <p:cTn id="9" dur="1" fill="hold">
                                          <p:stCondLst>
                                            <p:cond delay="0"/>
                                          </p:stCondLst>
                                        </p:cTn>
                                        <p:tgtEl>
                                          <p:spTgt spid="99331">
                                            <p:txEl>
                                              <p:pRg st="0" end="0"/>
                                            </p:txEl>
                                          </p:spTgt>
                                        </p:tgtEl>
                                        <p:attrNameLst>
                                          <p:attrName>style.visibility</p:attrName>
                                        </p:attrNameLst>
                                      </p:cBhvr>
                                      <p:to>
                                        <p:strVal val="visible"/>
                                      </p:to>
                                    </p:set>
                                    <p:anim calcmode="lin" valueType="num">
                                      <p:cBhvr additive="base">
                                        <p:cTn id="10"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99331">
                                            <p:txEl>
                                              <p:pRg st="1" end="1"/>
                                            </p:txEl>
                                          </p:spTgt>
                                        </p:tgtEl>
                                        <p:attrNameLst>
                                          <p:attrName>style.visibility</p:attrName>
                                        </p:attrNameLst>
                                      </p:cBhvr>
                                      <p:to>
                                        <p:strVal val="visible"/>
                                      </p:to>
                                    </p:set>
                                    <p:anim calcmode="lin" valueType="num">
                                      <p:cBhvr additive="base">
                                        <p:cTn id="15"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grpId="0" nodeType="afterEffect">
                                  <p:stCondLst>
                                    <p:cond delay="2000"/>
                                  </p:stCondLst>
                                  <p:childTnLst>
                                    <p:set>
                                      <p:cBhvr>
                                        <p:cTn id="19" dur="1" fill="hold">
                                          <p:stCondLst>
                                            <p:cond delay="0"/>
                                          </p:stCondLst>
                                        </p:cTn>
                                        <p:tgtEl>
                                          <p:spTgt spid="99331">
                                            <p:txEl>
                                              <p:pRg st="2" end="2"/>
                                            </p:txEl>
                                          </p:spTgt>
                                        </p:tgtEl>
                                        <p:attrNameLst>
                                          <p:attrName>style.visibility</p:attrName>
                                        </p:attrNameLst>
                                      </p:cBhvr>
                                      <p:to>
                                        <p:strVal val="visible"/>
                                      </p:to>
                                    </p:set>
                                    <p:anim calcmode="lin" valueType="num">
                                      <p:cBhvr additive="base">
                                        <p:cTn id="20"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4500"/>
                            </p:stCondLst>
                            <p:childTnLst>
                              <p:par>
                                <p:cTn id="23" presetID="2" presetClass="entr" presetSubtype="8" fill="hold" grpId="0" nodeType="afterEffect">
                                  <p:stCondLst>
                                    <p:cond delay="200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7000"/>
                            </p:stCondLst>
                            <p:childTnLst>
                              <p:par>
                                <p:cTn id="28" presetID="2" presetClass="entr" presetSubtype="8" fill="hold" grpId="0" nodeType="afterEffect">
                                  <p:stCondLst>
                                    <p:cond delay="2000"/>
                                  </p:stCondLst>
                                  <p:childTnLst>
                                    <p:set>
                                      <p:cBhvr>
                                        <p:cTn id="29" dur="1" fill="hold">
                                          <p:stCondLst>
                                            <p:cond delay="0"/>
                                          </p:stCondLst>
                                        </p:cTn>
                                        <p:tgtEl>
                                          <p:spTgt spid="99331">
                                            <p:txEl>
                                              <p:pRg st="4" end="4"/>
                                            </p:txEl>
                                          </p:spTgt>
                                        </p:tgtEl>
                                        <p:attrNameLst>
                                          <p:attrName>style.visibility</p:attrName>
                                        </p:attrNameLst>
                                      </p:cBhvr>
                                      <p:to>
                                        <p:strVal val="visible"/>
                                      </p:to>
                                    </p:set>
                                    <p:anim calcmode="lin" valueType="num">
                                      <p:cBhvr additive="base">
                                        <p:cTn id="30" dur="5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93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9331">
                                            <p:txEl>
                                              <p:pRg st="5" end="5"/>
                                            </p:txEl>
                                          </p:spTgt>
                                        </p:tgtEl>
                                        <p:attrNameLst>
                                          <p:attrName>style.visibility</p:attrName>
                                        </p:attrNameLst>
                                      </p:cBhvr>
                                      <p:to>
                                        <p:strVal val="visible"/>
                                      </p:to>
                                    </p:set>
                                    <p:anim calcmode="lin" valueType="num">
                                      <p:cBhvr additive="base">
                                        <p:cTn id="36" dur="500" fill="hold"/>
                                        <p:tgtEl>
                                          <p:spTgt spid="99331">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9331">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99331">
                                            <p:txEl>
                                              <p:pRg st="6" end="6"/>
                                            </p:txEl>
                                          </p:spTgt>
                                        </p:tgtEl>
                                        <p:attrNameLst>
                                          <p:attrName>style.visibility</p:attrName>
                                        </p:attrNameLst>
                                      </p:cBhvr>
                                      <p:to>
                                        <p:strVal val="visible"/>
                                      </p:to>
                                    </p:set>
                                    <p:anim calcmode="lin" valueType="num">
                                      <p:cBhvr additive="base">
                                        <p:cTn id="41" dur="500" fill="hold"/>
                                        <p:tgtEl>
                                          <p:spTgt spid="99331">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9331">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grpId="0" nodeType="afterEffect">
                                  <p:stCondLst>
                                    <p:cond delay="2000"/>
                                  </p:stCondLst>
                                  <p:childTnLst>
                                    <p:set>
                                      <p:cBhvr>
                                        <p:cTn id="45" dur="1" fill="hold">
                                          <p:stCondLst>
                                            <p:cond delay="0"/>
                                          </p:stCondLst>
                                        </p:cTn>
                                        <p:tgtEl>
                                          <p:spTgt spid="99331">
                                            <p:txEl>
                                              <p:pRg st="7" end="7"/>
                                            </p:txEl>
                                          </p:spTgt>
                                        </p:tgtEl>
                                        <p:attrNameLst>
                                          <p:attrName>style.visibility</p:attrName>
                                        </p:attrNameLst>
                                      </p:cBhvr>
                                      <p:to>
                                        <p:strVal val="visible"/>
                                      </p:to>
                                    </p:set>
                                    <p:anim calcmode="lin" valueType="num">
                                      <p:cBhvr additive="base">
                                        <p:cTn id="46" dur="500" fill="hold"/>
                                        <p:tgtEl>
                                          <p:spTgt spid="99331">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99331">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 presetClass="entr" presetSubtype="8" fill="hold" grpId="0" nodeType="afterEffect">
                                  <p:stCondLst>
                                    <p:cond delay="2000"/>
                                  </p:stCondLst>
                                  <p:childTnLst>
                                    <p:set>
                                      <p:cBhvr>
                                        <p:cTn id="50" dur="1" fill="hold">
                                          <p:stCondLst>
                                            <p:cond delay="0"/>
                                          </p:stCondLst>
                                        </p:cTn>
                                        <p:tgtEl>
                                          <p:spTgt spid="99331">
                                            <p:txEl>
                                              <p:pRg st="8" end="8"/>
                                            </p:txEl>
                                          </p:spTgt>
                                        </p:tgtEl>
                                        <p:attrNameLst>
                                          <p:attrName>style.visibility</p:attrName>
                                        </p:attrNameLst>
                                      </p:cBhvr>
                                      <p:to>
                                        <p:strVal val="visible"/>
                                      </p:to>
                                    </p:set>
                                    <p:anim calcmode="lin" valueType="num">
                                      <p:cBhvr additive="base">
                                        <p:cTn id="51" dur="500" fill="hold"/>
                                        <p:tgtEl>
                                          <p:spTgt spid="99331">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9331">
                                            <p:txEl>
                                              <p:pRg st="8" end="8"/>
                                            </p:txEl>
                                          </p:spTgt>
                                        </p:tgtEl>
                                        <p:attrNameLst>
                                          <p:attrName>ppt_y</p:attrName>
                                        </p:attrNameLst>
                                      </p:cBhvr>
                                      <p:tavLst>
                                        <p:tav tm="0">
                                          <p:val>
                                            <p:strVal val="#ppt_y"/>
                                          </p:val>
                                        </p:tav>
                                        <p:tav tm="100000">
                                          <p:val>
                                            <p:strVal val="#ppt_y"/>
                                          </p:val>
                                        </p:tav>
                                      </p:tavLst>
                                    </p:anim>
                                  </p:childTnLst>
                                </p:cTn>
                              </p:par>
                            </p:childTnLst>
                          </p:cTn>
                        </p:par>
                        <p:par>
                          <p:cTn id="53" fill="hold">
                            <p:stCondLst>
                              <p:cond delay="6000"/>
                            </p:stCondLst>
                            <p:childTnLst>
                              <p:par>
                                <p:cTn id="54" presetID="2" presetClass="entr" presetSubtype="8" fill="hold" grpId="0" nodeType="afterEffect">
                                  <p:stCondLst>
                                    <p:cond delay="2000"/>
                                  </p:stCondLst>
                                  <p:childTnLst>
                                    <p:set>
                                      <p:cBhvr>
                                        <p:cTn id="55" dur="1" fill="hold">
                                          <p:stCondLst>
                                            <p:cond delay="0"/>
                                          </p:stCondLst>
                                        </p:cTn>
                                        <p:tgtEl>
                                          <p:spTgt spid="99331">
                                            <p:txEl>
                                              <p:pRg st="9" end="9"/>
                                            </p:txEl>
                                          </p:spTgt>
                                        </p:tgtEl>
                                        <p:attrNameLst>
                                          <p:attrName>style.visibility</p:attrName>
                                        </p:attrNameLst>
                                      </p:cBhvr>
                                      <p:to>
                                        <p:strVal val="visible"/>
                                      </p:to>
                                    </p:set>
                                    <p:anim calcmode="lin" valueType="num">
                                      <p:cBhvr additive="base">
                                        <p:cTn id="56" dur="500" fill="hold"/>
                                        <p:tgtEl>
                                          <p:spTgt spid="99331">
                                            <p:txEl>
                                              <p:pRg st="9" end="9"/>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9933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idx="4294967295"/>
          </p:nvPr>
        </p:nvSpPr>
        <p:spPr>
          <a:xfrm>
            <a:off x="0" y="57964"/>
            <a:ext cx="9144000" cy="553998"/>
          </a:xfrm>
        </p:spPr>
        <p:txBody>
          <a:bodyPr lIns="0" tIns="0" rIns="0" bIns="0">
            <a:spAutoFit/>
          </a:bodyPr>
          <a:lstStyle/>
          <a:p>
            <a:pPr defTabSz="381000" eaLnBrk="1" hangingPunct="1"/>
            <a:r>
              <a:rPr lang="en-US" sz="3600" b="1" dirty="0" smtClean="0">
                <a:solidFill>
                  <a:srgbClr val="FFFF99"/>
                </a:solidFill>
                <a:latin typeface="Arial Narrow" pitchFamily="34" charset="0"/>
              </a:rPr>
              <a:t>II 	 The Coming Day of the Lord 1:15-21</a:t>
            </a:r>
            <a:endParaRPr lang="en-US" b="1" dirty="0" smtClean="0">
              <a:solidFill>
                <a:srgbClr val="FFFF99"/>
              </a:solidFill>
              <a:latin typeface="Arial Narrow" pitchFamily="34" charset="0"/>
            </a:endParaRPr>
          </a:p>
        </p:txBody>
      </p:sp>
      <p:sp>
        <p:nvSpPr>
          <p:cNvPr id="99331" name="Rectangle 3"/>
          <p:cNvSpPr>
            <a:spLocks noGrp="1" noChangeArrowheads="1"/>
          </p:cNvSpPr>
          <p:nvPr>
            <p:ph type="body" idx="4294967295"/>
          </p:nvPr>
        </p:nvSpPr>
        <p:spPr>
          <a:xfrm>
            <a:off x="0" y="685800"/>
            <a:ext cx="9144000" cy="6172200"/>
          </a:xfrm>
        </p:spPr>
        <p:txBody>
          <a:bodyPr/>
          <a:lstStyle/>
          <a:p>
            <a:pPr marL="627063" indent="-574675">
              <a:buFont typeface="+mj-lt"/>
              <a:buAutoNum type="alphaUcPeriod"/>
            </a:pPr>
            <a:r>
              <a:rPr lang="en-US" sz="3600" dirty="0" smtClean="0"/>
              <a:t>Judgment on Edom &amp; Heathen (15-16) </a:t>
            </a:r>
          </a:p>
          <a:p>
            <a:pPr marL="690563" lvl="1" indent="-357188">
              <a:buNone/>
            </a:pPr>
            <a:r>
              <a:rPr lang="en-US" sz="3600" dirty="0" smtClean="0"/>
              <a:t>	</a:t>
            </a:r>
            <a:r>
              <a:rPr lang="en-US" sz="3200" dirty="0" smtClean="0"/>
              <a:t>It will be done to them as they have done </a:t>
            </a:r>
            <a:endParaRPr lang="en-US" sz="3600" dirty="0" smtClean="0"/>
          </a:p>
          <a:p>
            <a:pPr marL="627063" indent="-574675">
              <a:buFont typeface="+mj-lt"/>
              <a:buAutoNum type="alphaUcPeriod"/>
            </a:pPr>
            <a:r>
              <a:rPr lang="en-US" sz="3600" dirty="0" smtClean="0"/>
              <a:t>Future deliverance of Israel, 17-20</a:t>
            </a:r>
          </a:p>
          <a:p>
            <a:pPr marL="627063" indent="-574675">
              <a:buNone/>
            </a:pPr>
            <a:r>
              <a:rPr lang="en-US" sz="3600" dirty="0" smtClean="0"/>
              <a:t>	</a:t>
            </a:r>
            <a:r>
              <a:rPr lang="en-US" sz="3200" dirty="0" smtClean="0"/>
              <a:t>Some will escape – and the remnant will occupy their previous borders</a:t>
            </a:r>
            <a:endParaRPr lang="en-US" sz="3600" dirty="0" smtClean="0"/>
          </a:p>
          <a:p>
            <a:pPr marL="627063" indent="-574675">
              <a:buFont typeface="+mj-lt"/>
              <a:buAutoNum type="alphaUcPeriod"/>
            </a:pPr>
            <a:r>
              <a:rPr lang="en-US" sz="3600" dirty="0" smtClean="0"/>
              <a:t>Ultimate Messianic kingdom, 21</a:t>
            </a:r>
          </a:p>
          <a:p>
            <a:pPr marL="627063" indent="-574675">
              <a:buNone/>
            </a:pPr>
            <a:r>
              <a:rPr lang="en-US" sz="3200" dirty="0" smtClean="0"/>
              <a:t>	The theocratic kingdom will be restored</a:t>
            </a:r>
            <a:r>
              <a:rPr lang="en-US" sz="3600" dirty="0" smtClean="0"/>
              <a:t>	</a:t>
            </a:r>
          </a:p>
          <a:p>
            <a:endParaRPr lang="en-US" sz="3600" dirty="0" smtClean="0"/>
          </a:p>
          <a:p>
            <a:pPr marL="569913" indent="-454025" eaLnBrk="1" hangingPunct="1">
              <a:buFontTx/>
              <a:buNone/>
            </a:pPr>
            <a:endParaRPr lang="en-US" sz="3600" b="1" dirty="0" smtClean="0">
              <a:solidFill>
                <a:srgbClr val="FFFFFF"/>
              </a:solidFill>
              <a:latin typeface="Arial Narrow" pitchFamily="34"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1000"/>
                                  </p:stCondLst>
                                  <p:childTnLst>
                                    <p:set>
                                      <p:cBhvr>
                                        <p:cTn id="9" dur="1" fill="hold">
                                          <p:stCondLst>
                                            <p:cond delay="0"/>
                                          </p:stCondLst>
                                        </p:cTn>
                                        <p:tgtEl>
                                          <p:spTgt spid="99331">
                                            <p:txEl>
                                              <p:pRg st="0" end="0"/>
                                            </p:txEl>
                                          </p:spTgt>
                                        </p:tgtEl>
                                        <p:attrNameLst>
                                          <p:attrName>style.visibility</p:attrName>
                                        </p:attrNameLst>
                                      </p:cBhvr>
                                      <p:to>
                                        <p:strVal val="visible"/>
                                      </p:to>
                                    </p:set>
                                    <p:anim calcmode="lin" valueType="num">
                                      <p:cBhvr additive="base">
                                        <p:cTn id="10"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99331">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99331">
                                            <p:txEl>
                                              <p:pRg st="1" end="1"/>
                                            </p:txEl>
                                          </p:spTgt>
                                        </p:tgtEl>
                                        <p:attrNameLst>
                                          <p:attrName>style.visibility</p:attrName>
                                        </p:attrNameLst>
                                      </p:cBhvr>
                                      <p:to>
                                        <p:strVal val="visible"/>
                                      </p:to>
                                    </p:set>
                                    <p:anim calcmode="lin" valueType="num">
                                      <p:cBhvr additive="base">
                                        <p:cTn id="14"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9331">
                                            <p:txEl>
                                              <p:pRg st="2" end="2"/>
                                            </p:txEl>
                                          </p:spTgt>
                                        </p:tgtEl>
                                        <p:attrNameLst>
                                          <p:attrName>style.visibility</p:attrName>
                                        </p:attrNameLst>
                                      </p:cBhvr>
                                      <p:to>
                                        <p:strVal val="visible"/>
                                      </p:to>
                                    </p:set>
                                    <p:anim calcmode="lin" valueType="num">
                                      <p:cBhvr additive="base">
                                        <p:cTn id="20"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9331">
                                            <p:txEl>
                                              <p:pRg st="3" end="3"/>
                                            </p:txEl>
                                          </p:spTgt>
                                        </p:tgtEl>
                                        <p:attrNameLst>
                                          <p:attrName>style.visibility</p:attrName>
                                        </p:attrNameLst>
                                      </p:cBhvr>
                                      <p:to>
                                        <p:strVal val="visible"/>
                                      </p:to>
                                    </p:set>
                                    <p:anim calcmode="lin" valueType="num">
                                      <p:cBhvr additive="base">
                                        <p:cTn id="26"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grpId="0" nodeType="afterEffect">
                                  <p:stCondLst>
                                    <p:cond delay="1000"/>
                                  </p:stCondLst>
                                  <p:childTnLst>
                                    <p:set>
                                      <p:cBhvr>
                                        <p:cTn id="30" dur="1" fill="hold">
                                          <p:stCondLst>
                                            <p:cond delay="0"/>
                                          </p:stCondLst>
                                        </p:cTn>
                                        <p:tgtEl>
                                          <p:spTgt spid="99331">
                                            <p:txEl>
                                              <p:pRg st="4" end="4"/>
                                            </p:txEl>
                                          </p:spTgt>
                                        </p:tgtEl>
                                        <p:attrNameLst>
                                          <p:attrName>style.visibility</p:attrName>
                                        </p:attrNameLst>
                                      </p:cBhvr>
                                      <p:to>
                                        <p:strVal val="visible"/>
                                      </p:to>
                                    </p:set>
                                    <p:anim calcmode="lin" valueType="num">
                                      <p:cBhvr additive="base">
                                        <p:cTn id="31" dur="5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933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8" fill="hold" grpId="0" nodeType="afterEffect">
                                  <p:stCondLst>
                                    <p:cond delay="1000"/>
                                  </p:stCondLst>
                                  <p:childTnLst>
                                    <p:set>
                                      <p:cBhvr>
                                        <p:cTn id="35" dur="1" fill="hold">
                                          <p:stCondLst>
                                            <p:cond delay="0"/>
                                          </p:stCondLst>
                                        </p:cTn>
                                        <p:tgtEl>
                                          <p:spTgt spid="99331">
                                            <p:txEl>
                                              <p:pRg st="5" end="5"/>
                                            </p:txEl>
                                          </p:spTgt>
                                        </p:tgtEl>
                                        <p:attrNameLst>
                                          <p:attrName>style.visibility</p:attrName>
                                        </p:attrNameLst>
                                      </p:cBhvr>
                                      <p:to>
                                        <p:strVal val="visible"/>
                                      </p:to>
                                    </p:set>
                                    <p:anim calcmode="lin" valueType="num">
                                      <p:cBhvr additive="base">
                                        <p:cTn id="36" dur="500" fill="hold"/>
                                        <p:tgtEl>
                                          <p:spTgt spid="99331">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93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idx="4294967295"/>
          </p:nvPr>
        </p:nvSpPr>
        <p:spPr>
          <a:xfrm>
            <a:off x="0" y="57964"/>
            <a:ext cx="9144000" cy="553998"/>
          </a:xfrm>
        </p:spPr>
        <p:txBody>
          <a:bodyPr lIns="0" tIns="0" rIns="0" bIns="0">
            <a:spAutoFit/>
          </a:bodyPr>
          <a:lstStyle/>
          <a:p>
            <a:pPr defTabSz="381000" eaLnBrk="1" hangingPunct="1"/>
            <a:r>
              <a:rPr lang="en-US" sz="3600" b="1" dirty="0" smtClean="0">
                <a:solidFill>
                  <a:srgbClr val="FFFF99"/>
                </a:solidFill>
                <a:latin typeface="Arial Narrow" pitchFamily="34" charset="0"/>
              </a:rPr>
              <a:t>Usage of “The Day of the Lord”</a:t>
            </a:r>
            <a:endParaRPr lang="en-US" b="1" dirty="0" smtClean="0">
              <a:solidFill>
                <a:srgbClr val="FFFF99"/>
              </a:solidFill>
              <a:latin typeface="Arial Narrow" pitchFamily="34" charset="0"/>
            </a:endParaRPr>
          </a:p>
        </p:txBody>
      </p:sp>
      <p:sp>
        <p:nvSpPr>
          <p:cNvPr id="99331" name="Rectangle 3"/>
          <p:cNvSpPr>
            <a:spLocks noGrp="1" noChangeArrowheads="1"/>
          </p:cNvSpPr>
          <p:nvPr>
            <p:ph type="body" idx="4294967295"/>
          </p:nvPr>
        </p:nvSpPr>
        <p:spPr>
          <a:xfrm>
            <a:off x="0" y="685800"/>
            <a:ext cx="9144000" cy="6172200"/>
          </a:xfrm>
        </p:spPr>
        <p:txBody>
          <a:bodyPr/>
          <a:lstStyle/>
          <a:p>
            <a:pPr marL="574675" indent="-574675">
              <a:buFont typeface="+mj-lt"/>
              <a:buAutoNum type="arabicPeriod"/>
            </a:pPr>
            <a:r>
              <a:rPr lang="en-US" sz="3600" dirty="0" smtClean="0"/>
              <a:t>The specific time of God’s judgment upon Israel and Judah.</a:t>
            </a:r>
          </a:p>
          <a:p>
            <a:pPr marL="574675" indent="-574675">
              <a:buFont typeface="+mj-lt"/>
              <a:buAutoNum type="arabicPeriod"/>
            </a:pPr>
            <a:r>
              <a:rPr lang="en-US" sz="3600" dirty="0" smtClean="0"/>
              <a:t>God’s decisive judgment of Israel’s enemies</a:t>
            </a:r>
          </a:p>
          <a:p>
            <a:pPr marL="574675" indent="-574675">
              <a:buFont typeface="+mj-lt"/>
              <a:buAutoNum type="arabicPeriod"/>
            </a:pPr>
            <a:r>
              <a:rPr lang="en-US" sz="3600" dirty="0" smtClean="0"/>
              <a:t>God’s universal judgment against all ungodly nations </a:t>
            </a:r>
          </a:p>
          <a:p>
            <a:pPr marL="574675" indent="-574675">
              <a:buFont typeface="+mj-lt"/>
              <a:buAutoNum type="arabicPeriod"/>
            </a:pPr>
            <a:r>
              <a:rPr lang="en-US" sz="3600" dirty="0" smtClean="0"/>
              <a:t>The long time period from the Daniel’s 70</a:t>
            </a:r>
            <a:r>
              <a:rPr lang="en-US" sz="3600" baseline="30000" dirty="0" smtClean="0"/>
              <a:t>th</a:t>
            </a:r>
            <a:r>
              <a:rPr lang="en-US" sz="3600" dirty="0" smtClean="0"/>
              <a:t> week to the eternal state.</a:t>
            </a:r>
          </a:p>
          <a:p>
            <a:pPr marL="569913" indent="-454025" eaLnBrk="1" hangingPunct="1">
              <a:buFontTx/>
              <a:buNone/>
            </a:pPr>
            <a:endParaRPr lang="en-US" sz="3600" b="1" dirty="0" smtClean="0">
              <a:solidFill>
                <a:srgbClr val="FFFFFF"/>
              </a:solidFill>
              <a:latin typeface="Arial Narrow" pitchFamily="34"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9331">
                                            <p:txEl>
                                              <p:pRg st="0" end="0"/>
                                            </p:txEl>
                                          </p:spTgt>
                                        </p:tgtEl>
                                        <p:attrNameLst>
                                          <p:attrName>style.visibility</p:attrName>
                                        </p:attrNameLst>
                                      </p:cBhvr>
                                      <p:to>
                                        <p:strVal val="visible"/>
                                      </p:to>
                                    </p:set>
                                    <p:anim calcmode="lin" valueType="num">
                                      <p:cBhvr additive="base">
                                        <p:cTn id="11"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9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9331">
                                            <p:txEl>
                                              <p:pRg st="1" end="1"/>
                                            </p:txEl>
                                          </p:spTgt>
                                        </p:tgtEl>
                                        <p:attrNameLst>
                                          <p:attrName>style.visibility</p:attrName>
                                        </p:attrNameLst>
                                      </p:cBhvr>
                                      <p:to>
                                        <p:strVal val="visible"/>
                                      </p:to>
                                    </p:set>
                                    <p:anim calcmode="lin" valueType="num">
                                      <p:cBhvr additive="base">
                                        <p:cTn id="17"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9331">
                                            <p:txEl>
                                              <p:pRg st="2" end="2"/>
                                            </p:txEl>
                                          </p:spTgt>
                                        </p:tgtEl>
                                        <p:attrNameLst>
                                          <p:attrName>style.visibility</p:attrName>
                                        </p:attrNameLst>
                                      </p:cBhvr>
                                      <p:to>
                                        <p:strVal val="visible"/>
                                      </p:to>
                                    </p:set>
                                    <p:anim calcmode="lin" valueType="num">
                                      <p:cBhvr additive="base">
                                        <p:cTn id="23"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9331">
                                            <p:txEl>
                                              <p:pRg st="3" end="3"/>
                                            </p:txEl>
                                          </p:spTgt>
                                        </p:tgtEl>
                                        <p:attrNameLst>
                                          <p:attrName>style.visibility</p:attrName>
                                        </p:attrNameLst>
                                      </p:cBhvr>
                                      <p:to>
                                        <p:strVal val="visible"/>
                                      </p:to>
                                    </p:set>
                                    <p:anim calcmode="lin" valueType="num">
                                      <p:cBhvr additive="base">
                                        <p:cTn id="29" dur="500" fill="hold"/>
                                        <p:tgtEl>
                                          <p:spTgt spid="9933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93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0" y="55602"/>
            <a:ext cx="4572000" cy="1107996"/>
          </a:xfrm>
          <a:noFill/>
        </p:spPr>
        <p:txBody>
          <a:bodyPr wrap="square" lIns="0" tIns="0" rIns="0" bIns="0">
            <a:spAutoFit/>
          </a:bodyPr>
          <a:lstStyle/>
          <a:p>
            <a:pPr defTabSz="381000" eaLnBrk="1" hangingPunct="1"/>
            <a:r>
              <a:rPr lang="en-US" sz="3600" b="1" u="sng" dirty="0" smtClean="0">
                <a:solidFill>
                  <a:srgbClr val="FF0000"/>
                </a:solidFill>
                <a:latin typeface="Arial Narrow" pitchFamily="34" charset="0"/>
              </a:rPr>
              <a:t>Jehu’s Reign</a:t>
            </a:r>
            <a:r>
              <a:rPr lang="en-US" sz="3600" b="1" i="0" u="sng" dirty="0" smtClean="0">
                <a:solidFill>
                  <a:srgbClr val="A0D0FF"/>
                </a:solidFill>
                <a:latin typeface="Arial Narrow" pitchFamily="34" charset="0"/>
              </a:rPr>
              <a:t/>
            </a:r>
            <a:br>
              <a:rPr lang="en-US" sz="3600" b="1" i="0" u="sng" dirty="0" smtClean="0">
                <a:solidFill>
                  <a:srgbClr val="A0D0FF"/>
                </a:solidFill>
                <a:latin typeface="Arial Narrow" pitchFamily="34" charset="0"/>
              </a:rPr>
            </a:br>
            <a:r>
              <a:rPr lang="en-US" sz="3600" b="1" dirty="0" smtClean="0">
                <a:solidFill>
                  <a:srgbClr val="FFFF99"/>
                </a:solidFill>
                <a:latin typeface="Arial Narrow" pitchFamily="34" charset="0"/>
              </a:rPr>
              <a:t>2 Kings 9:30-10:36</a:t>
            </a:r>
          </a:p>
        </p:txBody>
      </p:sp>
      <p:sp>
        <p:nvSpPr>
          <p:cNvPr id="51203" name="Rectangle 3"/>
          <p:cNvSpPr>
            <a:spLocks noGrp="1" noChangeArrowheads="1"/>
          </p:cNvSpPr>
          <p:nvPr>
            <p:ph type="body" idx="4294967295"/>
          </p:nvPr>
        </p:nvSpPr>
        <p:spPr>
          <a:xfrm>
            <a:off x="0" y="1143000"/>
            <a:ext cx="4495800" cy="2667000"/>
          </a:xfrm>
          <a:noFill/>
        </p:spPr>
        <p:txBody>
          <a:bodyPr/>
          <a:lstStyle/>
          <a:p>
            <a:pPr lvl="1" indent="-406400" eaLnBrk="1" hangingPunct="1">
              <a:buFont typeface="+mj-lt"/>
              <a:buAutoNum type="arabicPeriod" startAt="9"/>
              <a:tabLst>
                <a:tab pos="404813" algn="l"/>
              </a:tabLst>
            </a:pPr>
            <a:r>
              <a:rPr lang="en-US" sz="3200" b="1" dirty="0" err="1" smtClean="0">
                <a:solidFill>
                  <a:srgbClr val="FFFFFF"/>
                </a:solidFill>
                <a:latin typeface="Arial Narrow" pitchFamily="34" charset="0"/>
              </a:rPr>
              <a:t>Ahaziah</a:t>
            </a:r>
            <a:r>
              <a:rPr lang="en-US" sz="3200" b="1" dirty="0" smtClean="0">
                <a:solidFill>
                  <a:srgbClr val="FFFFFF"/>
                </a:solidFill>
                <a:latin typeface="Arial Narrow" pitchFamily="34" charset="0"/>
              </a:rPr>
              <a:t> joins </a:t>
            </a:r>
            <a:r>
              <a:rPr lang="en-US" sz="3200" b="1" dirty="0" err="1" smtClean="0">
                <a:solidFill>
                  <a:srgbClr val="FFFFFF"/>
                </a:solidFill>
                <a:latin typeface="Arial Narrow" pitchFamily="34" charset="0"/>
              </a:rPr>
              <a:t>Jehoram</a:t>
            </a:r>
            <a:r>
              <a:rPr lang="en-US" sz="3200" b="1" dirty="0" smtClean="0">
                <a:solidFill>
                  <a:srgbClr val="FFFFFF"/>
                </a:solidFill>
                <a:latin typeface="Arial Narrow" pitchFamily="34" charset="0"/>
              </a:rPr>
              <a:t> to take back territory – </a:t>
            </a:r>
            <a:r>
              <a:rPr lang="en-US" sz="3200" b="1" dirty="0" err="1" smtClean="0">
                <a:solidFill>
                  <a:srgbClr val="FFFFFF"/>
                </a:solidFill>
                <a:latin typeface="Arial Narrow" pitchFamily="34" charset="0"/>
              </a:rPr>
              <a:t>Jehoram</a:t>
            </a:r>
            <a:r>
              <a:rPr lang="en-US" sz="3200" b="1" dirty="0" smtClean="0">
                <a:solidFill>
                  <a:srgbClr val="FFFFFF"/>
                </a:solidFill>
                <a:latin typeface="Arial Narrow" pitchFamily="34" charset="0"/>
              </a:rPr>
              <a:t> wounded, goes to </a:t>
            </a:r>
            <a:r>
              <a:rPr lang="en-US" sz="3200" b="1" dirty="0" err="1" smtClean="0">
                <a:solidFill>
                  <a:srgbClr val="FFFFFF"/>
                </a:solidFill>
                <a:latin typeface="Arial Narrow" pitchFamily="34" charset="0"/>
              </a:rPr>
              <a:t>Jezreel</a:t>
            </a:r>
            <a:endParaRPr lang="en-US" sz="3200" b="1" dirty="0" smtClean="0">
              <a:solidFill>
                <a:srgbClr val="FFFFFF"/>
              </a:solidFill>
              <a:latin typeface="Arial Narrow" pitchFamily="34" charset="0"/>
            </a:endParaRPr>
          </a:p>
          <a:p>
            <a:pPr marL="404813" lvl="1" indent="-354013" eaLnBrk="1" hangingPunct="1">
              <a:buFont typeface="Arial" pitchFamily="34" charset="0"/>
              <a:buChar char="•"/>
              <a:tabLst>
                <a:tab pos="404813" algn="l"/>
              </a:tabLst>
            </a:pPr>
            <a:r>
              <a:rPr lang="en-US" sz="3200" b="1" dirty="0" smtClean="0">
                <a:solidFill>
                  <a:srgbClr val="FFFFFF"/>
                </a:solidFill>
                <a:latin typeface="Arial Narrow" pitchFamily="34" charset="0"/>
              </a:rPr>
              <a:t>Jehu anointed king </a:t>
            </a:r>
          </a:p>
        </p:txBody>
      </p:sp>
      <p:pic>
        <p:nvPicPr>
          <p:cNvPr id="2050" name="Picture 2" descr="C:\Users\Scott\AppData\Local\Temp\Temp1_SBA jpg 2016.zip\6.5 Elisha Jehoram Jehu Aram stroked.jpg"/>
          <p:cNvPicPr>
            <a:picLocks noChangeAspect="1" noChangeArrowheads="1"/>
          </p:cNvPicPr>
          <p:nvPr/>
        </p:nvPicPr>
        <p:blipFill>
          <a:blip r:embed="rId3" cstate="print"/>
          <a:srcRect l="4127" t="1111" r="3143" b="48470"/>
          <a:stretch>
            <a:fillRect/>
          </a:stretch>
        </p:blipFill>
        <p:spPr bwMode="auto">
          <a:xfrm>
            <a:off x="4495800" y="82659"/>
            <a:ext cx="4648200" cy="3574941"/>
          </a:xfrm>
          <a:prstGeom prst="rect">
            <a:avLst/>
          </a:prstGeom>
          <a:noFill/>
        </p:spPr>
      </p:pic>
      <p:sp>
        <p:nvSpPr>
          <p:cNvPr id="5" name="Rectangle 3"/>
          <p:cNvSpPr txBox="1">
            <a:spLocks noChangeArrowheads="1"/>
          </p:cNvSpPr>
          <p:nvPr/>
        </p:nvSpPr>
        <p:spPr bwMode="auto">
          <a:xfrm>
            <a:off x="0" y="3886200"/>
            <a:ext cx="88392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4813" marR="0" lvl="1" indent="-354013" algn="l" defTabSz="914400" rtl="0" eaLnBrk="1" fontAlgn="base" latinLnBrk="0" hangingPunct="1">
              <a:lnSpc>
                <a:spcPct val="100000"/>
              </a:lnSpc>
              <a:spcBef>
                <a:spcPct val="20000"/>
              </a:spcBef>
              <a:spcAft>
                <a:spcPct val="0"/>
              </a:spcAft>
              <a:buClrTx/>
              <a:buSzPct val="85000"/>
              <a:buFont typeface="Arial" pitchFamily="34" charset="0"/>
              <a:buChar char="•"/>
              <a:tabLst>
                <a:tab pos="404813" algn="l"/>
              </a:tabLst>
              <a:defRPr/>
            </a:pPr>
            <a:r>
              <a:rPr kumimoji="0" lang="en-US" sz="3200" b="1" i="0" u="none" strike="noStrike" kern="0" cap="none" spc="0" normalizeH="0" baseline="0" noProof="0" dirty="0" smtClean="0">
                <a:ln>
                  <a:noFill/>
                </a:ln>
                <a:solidFill>
                  <a:srgbClr val="FFFFFF"/>
                </a:solidFill>
                <a:effectLst/>
                <a:uLnTx/>
                <a:uFillTx/>
                <a:latin typeface="Arial Narrow" pitchFamily="34" charset="0"/>
                <a:cs typeface="+mn-cs"/>
              </a:rPr>
              <a:t>Jehu kills </a:t>
            </a:r>
            <a:r>
              <a:rPr kumimoji="0" lang="en-US" sz="3200" b="1" i="0" u="none" strike="noStrike" kern="0" cap="none" spc="0" normalizeH="0" baseline="0" noProof="0" dirty="0" err="1" smtClean="0">
                <a:ln>
                  <a:noFill/>
                </a:ln>
                <a:solidFill>
                  <a:srgbClr val="FFFFFF"/>
                </a:solidFill>
                <a:effectLst/>
                <a:uLnTx/>
                <a:uFillTx/>
                <a:latin typeface="Arial Narrow" pitchFamily="34" charset="0"/>
                <a:cs typeface="+mn-cs"/>
              </a:rPr>
              <a:t>Jezebell</a:t>
            </a:r>
            <a:r>
              <a:rPr kumimoji="0" lang="en-US" sz="3200" b="1" i="0" u="none" strike="noStrike" kern="0" cap="none" spc="0" normalizeH="0" baseline="0" noProof="0" dirty="0" smtClean="0">
                <a:ln>
                  <a:noFill/>
                </a:ln>
                <a:solidFill>
                  <a:srgbClr val="FFFFFF"/>
                </a:solidFill>
                <a:effectLst/>
                <a:uLnTx/>
                <a:uFillTx/>
                <a:latin typeface="Arial Narrow" pitchFamily="34" charset="0"/>
                <a:cs typeface="+mn-cs"/>
              </a:rPr>
              <a:t> (dogs eat</a:t>
            </a:r>
            <a:r>
              <a:rPr kumimoji="0" lang="en-US" sz="3200" b="1" i="0" u="none" strike="noStrike" kern="0" cap="none" spc="0" normalizeH="0" noProof="0" dirty="0" smtClean="0">
                <a:ln>
                  <a:noFill/>
                </a:ln>
                <a:solidFill>
                  <a:srgbClr val="FFFFFF"/>
                </a:solidFill>
                <a:effectLst/>
                <a:uLnTx/>
                <a:uFillTx/>
                <a:latin typeface="Arial Narrow" pitchFamily="34" charset="0"/>
                <a:cs typeface="+mn-cs"/>
              </a:rPr>
              <a:t> her), </a:t>
            </a:r>
          </a:p>
          <a:p>
            <a:pPr marL="404813" marR="0" lvl="1" indent="-354013" algn="l" defTabSz="914400" rtl="0" eaLnBrk="1" fontAlgn="base" latinLnBrk="0" hangingPunct="1">
              <a:lnSpc>
                <a:spcPct val="100000"/>
              </a:lnSpc>
              <a:spcBef>
                <a:spcPct val="20000"/>
              </a:spcBef>
              <a:spcAft>
                <a:spcPct val="0"/>
              </a:spcAft>
              <a:buClrTx/>
              <a:buSzPct val="85000"/>
              <a:buFont typeface="Arial" pitchFamily="34" charset="0"/>
              <a:buChar char="•"/>
              <a:tabLst>
                <a:tab pos="404813" algn="l"/>
              </a:tabLst>
              <a:defRPr/>
            </a:pPr>
            <a:r>
              <a:rPr lang="en-US" sz="3200" b="1" kern="0" dirty="0" smtClean="0">
                <a:solidFill>
                  <a:srgbClr val="FFFFFF"/>
                </a:solidFill>
                <a:latin typeface="Arial Narrow" pitchFamily="34" charset="0"/>
                <a:cs typeface="+mn-cs"/>
              </a:rPr>
              <a:t>Jehu </a:t>
            </a:r>
            <a:r>
              <a:rPr kumimoji="0" lang="en-US" sz="3200" b="1" i="0" u="none" strike="noStrike" kern="0" cap="none" spc="0" normalizeH="0" noProof="0" dirty="0" smtClean="0">
                <a:ln>
                  <a:noFill/>
                </a:ln>
                <a:solidFill>
                  <a:srgbClr val="FFFFFF"/>
                </a:solidFill>
                <a:effectLst/>
                <a:uLnTx/>
                <a:uFillTx/>
                <a:latin typeface="Arial Narrow" pitchFamily="34" charset="0"/>
                <a:cs typeface="+mn-cs"/>
              </a:rPr>
              <a:t>destroys house of Ahab as prophesied</a:t>
            </a:r>
          </a:p>
          <a:p>
            <a:pPr marL="404813" marR="0" lvl="1" indent="-354013" algn="l" defTabSz="914400" rtl="0" eaLnBrk="1" fontAlgn="base" latinLnBrk="0" hangingPunct="1">
              <a:lnSpc>
                <a:spcPct val="100000"/>
              </a:lnSpc>
              <a:spcBef>
                <a:spcPct val="20000"/>
              </a:spcBef>
              <a:spcAft>
                <a:spcPct val="0"/>
              </a:spcAft>
              <a:buClrTx/>
              <a:buSzPct val="85000"/>
              <a:buFont typeface="Arial" pitchFamily="34" charset="0"/>
              <a:buChar char="•"/>
              <a:tabLst>
                <a:tab pos="404813" algn="l"/>
              </a:tabLst>
              <a:defRPr/>
            </a:pPr>
            <a:r>
              <a:rPr lang="en-US" sz="3200" b="1" kern="0" baseline="0" dirty="0" smtClean="0">
                <a:solidFill>
                  <a:srgbClr val="FFFFFF"/>
                </a:solidFill>
                <a:latin typeface="Arial Narrow" pitchFamily="34" charset="0"/>
                <a:cs typeface="+mn-cs"/>
              </a:rPr>
              <a:t>Jehu destroys priests, worshipers &amp; house</a:t>
            </a:r>
            <a:r>
              <a:rPr lang="en-US" sz="3200" b="1" kern="0" dirty="0" smtClean="0">
                <a:solidFill>
                  <a:srgbClr val="FFFFFF"/>
                </a:solidFill>
                <a:latin typeface="Arial Narrow" pitchFamily="34" charset="0"/>
                <a:cs typeface="+mn-cs"/>
              </a:rPr>
              <a:t> of Baal </a:t>
            </a:r>
          </a:p>
          <a:p>
            <a:pPr marL="404813" marR="0" lvl="1" indent="-354013" algn="l" defTabSz="914400" rtl="0" eaLnBrk="1" fontAlgn="base" latinLnBrk="0" hangingPunct="1">
              <a:lnSpc>
                <a:spcPct val="100000"/>
              </a:lnSpc>
              <a:spcBef>
                <a:spcPct val="20000"/>
              </a:spcBef>
              <a:spcAft>
                <a:spcPct val="0"/>
              </a:spcAft>
              <a:buClrTx/>
              <a:buSzPct val="85000"/>
              <a:buFont typeface="Arial" pitchFamily="34" charset="0"/>
              <a:buChar char="•"/>
              <a:tabLst>
                <a:tab pos="404813" algn="l"/>
              </a:tabLst>
              <a:defRPr/>
            </a:pPr>
            <a:r>
              <a:rPr kumimoji="0" lang="en-US" sz="3200" b="1" i="0" u="none" strike="noStrike" kern="0" cap="none" spc="0" normalizeH="0" baseline="0" noProof="0" dirty="0" smtClean="0">
                <a:ln>
                  <a:noFill/>
                </a:ln>
                <a:solidFill>
                  <a:srgbClr val="FFFFFF"/>
                </a:solidFill>
                <a:effectLst/>
                <a:uLnTx/>
                <a:uFillTx/>
                <a:latin typeface="Arial Narrow" pitchFamily="34" charset="0"/>
                <a:cs typeface="+mn-cs"/>
              </a:rPr>
              <a:t>Good to eliminate Baal worship, but walked in ways of Jeroboam</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animEffect transition="in" filter="dissolve">
                                      <p:cBhvr>
                                        <p:cTn id="11" dur="500"/>
                                        <p:tgtEl>
                                          <p:spTgt spid="51203">
                                            <p:txEl>
                                              <p:pRg st="0" end="0"/>
                                            </p:txEl>
                                          </p:spTgt>
                                        </p:tgtEl>
                                      </p:cBhvr>
                                    </p:animEffect>
                                  </p:childTnLst>
                                  <p:subTnLst>
                                    <p:animClr>
                                      <p:cBhvr override="childStyle">
                                        <p:cTn dur="1" fill="hold" display="0" masterRel="nextClick" afterEffect="1"/>
                                        <p:tgtEl>
                                          <p:spTgt spid="51203">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1203">
                                            <p:txEl>
                                              <p:pRg st="1" end="1"/>
                                            </p:txEl>
                                          </p:spTgt>
                                        </p:tgtEl>
                                        <p:attrNameLst>
                                          <p:attrName>style.visibility</p:attrName>
                                        </p:attrNameLst>
                                      </p:cBhvr>
                                      <p:to>
                                        <p:strVal val="visible"/>
                                      </p:to>
                                    </p:set>
                                    <p:animEffect transition="in" filter="dissolve">
                                      <p:cBhvr>
                                        <p:cTn id="16" dur="500"/>
                                        <p:tgtEl>
                                          <p:spTgt spid="51203">
                                            <p:txEl>
                                              <p:pRg st="1" end="1"/>
                                            </p:txEl>
                                          </p:spTgt>
                                        </p:tgtEl>
                                      </p:cBhvr>
                                    </p:animEffect>
                                  </p:childTnLst>
                                  <p:subTnLst>
                                    <p:animClr>
                                      <p:cBhvr override="childStyle">
                                        <p:cTn dur="1" fill="hold" display="0" masterRel="nextClick" afterEffect="1"/>
                                        <p:tgtEl>
                                          <p:spTgt spid="51203">
                                            <p:txEl>
                                              <p:pRg st="1" end="1"/>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dissolve">
                                      <p:cBhvr>
                                        <p:cTn id="21" dur="500"/>
                                        <p:tgtEl>
                                          <p:spTgt spid="5">
                                            <p:txEl>
                                              <p:pRg st="0" end="0"/>
                                            </p:txEl>
                                          </p:spTgt>
                                        </p:tgtEl>
                                      </p:cBhvr>
                                    </p:animEffect>
                                  </p:childTnLst>
                                  <p:subTnLst>
                                    <p:animClr>
                                      <p:cBhvr override="childStyle">
                                        <p:cTn dur="1" fill="hold" display="0" masterRel="nextClick" afterEffect="1"/>
                                        <p:tgtEl>
                                          <p:spTgt spid="5">
                                            <p:txEl>
                                              <p:pRg st="0" end="0"/>
                                            </p:txEl>
                                          </p:spTgt>
                                        </p:tgtEl>
                                        <p:attrNameLst>
                                          <p:attrName>ppt_c</p:attrName>
                                        </p:attrNameLst>
                                      </p:cBhvr>
                                      <p:to>
                                        <a:srgbClr val="C0C0C0"/>
                                      </p:to>
                                    </p:animClr>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dissolve">
                                      <p:cBhvr>
                                        <p:cTn id="26" dur="500"/>
                                        <p:tgtEl>
                                          <p:spTgt spid="5">
                                            <p:txEl>
                                              <p:pRg st="1" end="1"/>
                                            </p:txEl>
                                          </p:spTgt>
                                        </p:tgtEl>
                                      </p:cBhvr>
                                    </p:animEffect>
                                  </p:childTnLst>
                                  <p:subTnLst>
                                    <p:animClr>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dissolve">
                                      <p:cBhvr>
                                        <p:cTn id="31" dur="500"/>
                                        <p:tgtEl>
                                          <p:spTgt spid="5">
                                            <p:txEl>
                                              <p:pRg st="2" end="2"/>
                                            </p:txEl>
                                          </p:spTgt>
                                        </p:tgtEl>
                                      </p:cBhvr>
                                    </p:animEffect>
                                  </p:childTnLst>
                                  <p:subTnLst>
                                    <p:animClr>
                                      <p:cBhvr override="childStyle">
                                        <p:cTn dur="1" fill="hold" display="0" masterRel="nextClick" afterEffect="1"/>
                                        <p:tgtEl>
                                          <p:spTgt spid="5">
                                            <p:txEl>
                                              <p:pRg st="2" end="2"/>
                                            </p:txEl>
                                          </p:spTgt>
                                        </p:tgtEl>
                                        <p:attrNameLst>
                                          <p:attrName>ppt_c</p:attrName>
                                        </p:attrNameLst>
                                      </p:cBhvr>
                                      <p:to>
                                        <a:srgbClr val="C0C0C0"/>
                                      </p:to>
                                    </p:animClr>
                                  </p:sub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dissolv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cott\AppData\Local\Temp\Temp1_SBA jpg 2016.zip\7.1 Aramean Oppression.jpg"/>
          <p:cNvPicPr>
            <a:picLocks noChangeAspect="1" noChangeArrowheads="1"/>
          </p:cNvPicPr>
          <p:nvPr/>
        </p:nvPicPr>
        <p:blipFill>
          <a:blip r:embed="rId3" cstate="print"/>
          <a:srcRect l="2876" r="2876" b="3333"/>
          <a:stretch>
            <a:fillRect/>
          </a:stretch>
        </p:blipFill>
        <p:spPr bwMode="auto">
          <a:xfrm>
            <a:off x="4419600" y="7620"/>
            <a:ext cx="4724400" cy="6850380"/>
          </a:xfrm>
          <a:prstGeom prst="rect">
            <a:avLst/>
          </a:prstGeom>
          <a:noFill/>
        </p:spPr>
      </p:pic>
      <p:sp>
        <p:nvSpPr>
          <p:cNvPr id="4" name="Rectangle 2"/>
          <p:cNvSpPr txBox="1">
            <a:spLocks noChangeArrowheads="1"/>
          </p:cNvSpPr>
          <p:nvPr/>
        </p:nvSpPr>
        <p:spPr bwMode="auto">
          <a:xfrm>
            <a:off x="0" y="55602"/>
            <a:ext cx="4572000" cy="110799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ctr" defTabSz="381000" rtl="0" eaLnBrk="1" fontAlgn="base" latinLnBrk="0" hangingPunct="1">
              <a:lnSpc>
                <a:spcPct val="100000"/>
              </a:lnSpc>
              <a:spcBef>
                <a:spcPct val="0"/>
              </a:spcBef>
              <a:spcAft>
                <a:spcPct val="0"/>
              </a:spcAft>
              <a:buClrTx/>
              <a:buSzTx/>
              <a:buFontTx/>
              <a:buNone/>
              <a:tabLst/>
              <a:defRPr/>
            </a:pPr>
            <a:r>
              <a:rPr kumimoji="0" lang="en-US" sz="3600" b="1" i="1" u="sng" strike="noStrike" kern="0" cap="none" spc="0" normalizeH="0" baseline="0" noProof="0" dirty="0" err="1" smtClean="0">
                <a:ln>
                  <a:noFill/>
                </a:ln>
                <a:solidFill>
                  <a:srgbClr val="FFC000"/>
                </a:solidFill>
                <a:effectLst/>
                <a:uLnTx/>
                <a:uFillTx/>
                <a:latin typeface="Arial Narrow" pitchFamily="34" charset="0"/>
                <a:ea typeface="+mj-ea"/>
                <a:cs typeface="+mj-cs"/>
              </a:rPr>
              <a:t>Hazael</a:t>
            </a:r>
            <a:r>
              <a:rPr kumimoji="0" lang="en-US" sz="3600" b="1" i="0" u="sng" strike="noStrike" kern="0" cap="none" spc="0" normalizeH="0" baseline="0" noProof="0" dirty="0" smtClean="0">
                <a:ln>
                  <a:noFill/>
                </a:ln>
                <a:solidFill>
                  <a:srgbClr val="A0D0FF"/>
                </a:solidFill>
                <a:effectLst/>
                <a:uLnTx/>
                <a:uFillTx/>
                <a:latin typeface="Arial Narrow" pitchFamily="34" charset="0"/>
                <a:ea typeface="+mj-ea"/>
                <a:cs typeface="+mj-cs"/>
              </a:rPr>
              <a:t/>
            </a:r>
            <a:br>
              <a:rPr kumimoji="0" lang="en-US" sz="3600" b="1" i="0" u="sng" strike="noStrike" kern="0" cap="none" spc="0" normalizeH="0" baseline="0" noProof="0" dirty="0" smtClean="0">
                <a:ln>
                  <a:noFill/>
                </a:ln>
                <a:solidFill>
                  <a:srgbClr val="A0D0FF"/>
                </a:solidFill>
                <a:effectLst/>
                <a:uLnTx/>
                <a:uFillTx/>
                <a:latin typeface="Arial Narrow" pitchFamily="34" charset="0"/>
                <a:ea typeface="+mj-ea"/>
                <a:cs typeface="+mj-cs"/>
              </a:rPr>
            </a:br>
            <a:r>
              <a:rPr kumimoji="0" lang="en-US" sz="3600" b="1" i="1" u="none" strike="noStrike" kern="0" cap="none" spc="0" normalizeH="0" baseline="0" noProof="0" dirty="0" smtClean="0">
                <a:ln>
                  <a:noFill/>
                </a:ln>
                <a:solidFill>
                  <a:srgbClr val="FFFF99"/>
                </a:solidFill>
                <a:effectLst/>
                <a:uLnTx/>
                <a:uFillTx/>
                <a:latin typeface="Arial Narrow" pitchFamily="34" charset="0"/>
                <a:ea typeface="+mj-ea"/>
                <a:cs typeface="+mj-cs"/>
              </a:rPr>
              <a:t>2 Kings 10:28-32</a:t>
            </a:r>
          </a:p>
        </p:txBody>
      </p:sp>
      <p:sp>
        <p:nvSpPr>
          <p:cNvPr id="5" name="Rectangle 6"/>
          <p:cNvSpPr txBox="1">
            <a:spLocks noChangeArrowheads="1"/>
          </p:cNvSpPr>
          <p:nvPr/>
        </p:nvSpPr>
        <p:spPr bwMode="auto">
          <a:xfrm>
            <a:off x="0" y="1143000"/>
            <a:ext cx="45720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4813" marR="0" lvl="0" indent="-404813" algn="l" defTabSz="914400" rtl="0" eaLnBrk="1" fontAlgn="base" latinLnBrk="0" hangingPunct="1">
              <a:lnSpc>
                <a:spcPct val="100000"/>
              </a:lnSpc>
              <a:spcBef>
                <a:spcPct val="20000"/>
              </a:spcBef>
              <a:spcAft>
                <a:spcPct val="0"/>
              </a:spcAft>
              <a:buClrTx/>
              <a:buSzTx/>
              <a:buFont typeface="+mj-lt"/>
              <a:buAutoNum type="arabicPeriod"/>
              <a:tabLst/>
              <a:defRPr/>
            </a:pPr>
            <a:r>
              <a:rPr lang="en-US" sz="3600" b="1" kern="0" noProof="0" dirty="0" smtClean="0">
                <a:solidFill>
                  <a:srgbClr val="FFFFFF"/>
                </a:solidFill>
                <a:latin typeface="Arial Narrow" pitchFamily="34" charset="0"/>
                <a:cs typeface="+mn-cs"/>
              </a:rPr>
              <a:t>After Jehu destroys Kings of Israel &amp; </a:t>
            </a:r>
            <a:r>
              <a:rPr lang="en-US" sz="3600" b="1" kern="0" noProof="0" dirty="0" err="1" smtClean="0">
                <a:solidFill>
                  <a:srgbClr val="FFFFFF"/>
                </a:solidFill>
                <a:latin typeface="Arial Narrow" pitchFamily="34" charset="0"/>
                <a:cs typeface="+mn-cs"/>
              </a:rPr>
              <a:t>Juda</a:t>
            </a:r>
            <a:r>
              <a:rPr lang="en-US" sz="3600" b="1" kern="0" dirty="0" smtClean="0">
                <a:solidFill>
                  <a:srgbClr val="FFFFFF"/>
                </a:solidFill>
                <a:latin typeface="Arial Narrow" pitchFamily="34" charset="0"/>
                <a:cs typeface="+mn-cs"/>
              </a:rPr>
              <a:t>h - </a:t>
            </a:r>
            <a:r>
              <a:rPr lang="en-US" sz="3600" b="1" kern="0" noProof="0" dirty="0" err="1" smtClean="0">
                <a:solidFill>
                  <a:srgbClr val="FFFFFF"/>
                </a:solidFill>
                <a:latin typeface="Arial Narrow" pitchFamily="34" charset="0"/>
                <a:cs typeface="+mn-cs"/>
              </a:rPr>
              <a:t>Hazael</a:t>
            </a:r>
            <a:r>
              <a:rPr lang="en-US" sz="3600" b="1" kern="0" noProof="0" dirty="0" smtClean="0">
                <a:solidFill>
                  <a:srgbClr val="FFFFFF"/>
                </a:solidFill>
                <a:latin typeface="Arial Narrow" pitchFamily="34" charset="0"/>
                <a:cs typeface="+mn-cs"/>
              </a:rPr>
              <a:t> conquers </a:t>
            </a:r>
            <a:r>
              <a:rPr lang="en-US" sz="3600" b="1" kern="0" noProof="0" dirty="0" err="1" smtClean="0">
                <a:solidFill>
                  <a:srgbClr val="FFFFFF"/>
                </a:solidFill>
                <a:latin typeface="Arial Narrow" pitchFamily="34" charset="0"/>
                <a:cs typeface="+mn-cs"/>
              </a:rPr>
              <a:t>transjordan</a:t>
            </a:r>
            <a:endParaRPr lang="en-US" sz="3600" b="1" kern="0" dirty="0" smtClean="0">
              <a:solidFill>
                <a:srgbClr val="FFFFFF"/>
              </a:solidFill>
              <a:latin typeface="Arial Narrow" pitchFamily="34" charset="0"/>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0" end="0"/>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4294967295"/>
          </p:nvPr>
        </p:nvSpPr>
        <p:spPr>
          <a:xfrm>
            <a:off x="0" y="0"/>
            <a:ext cx="9144000" cy="6858000"/>
          </a:xfrm>
          <a:noFill/>
          <a:ln/>
        </p:spPr>
        <p:txBody>
          <a:bodyPr/>
          <a:lstStyle/>
          <a:p>
            <a:pPr>
              <a:buFontTx/>
              <a:buNone/>
            </a:pPr>
            <a:r>
              <a:rPr lang="en-US" sz="3600" b="1" u="sng" dirty="0" smtClean="0">
                <a:solidFill>
                  <a:srgbClr val="FFFF99"/>
                </a:solidFill>
              </a:rPr>
              <a:t>Judah</a:t>
            </a:r>
            <a:r>
              <a:rPr lang="en-US" sz="2800" dirty="0" smtClean="0">
                <a:solidFill>
                  <a:srgbClr val="FFFFFF"/>
                </a:solidFill>
              </a:rPr>
              <a:t>                                       		       </a:t>
            </a:r>
            <a:r>
              <a:rPr lang="en-US" sz="3600" b="1" i="1" u="sng" dirty="0" smtClean="0">
                <a:solidFill>
                  <a:srgbClr val="A0ECFE"/>
                </a:solidFill>
              </a:rPr>
              <a:t>Prophet</a:t>
            </a:r>
            <a:endParaRPr lang="en-US" sz="2800" dirty="0">
              <a:solidFill>
                <a:srgbClr val="FFFFFF"/>
              </a:solidFill>
            </a:endParaRPr>
          </a:p>
          <a:p>
            <a:pPr>
              <a:buNone/>
            </a:pPr>
            <a:r>
              <a:rPr lang="en-US" sz="3200" b="1" u="sng" dirty="0" err="1" smtClean="0">
                <a:solidFill>
                  <a:srgbClr val="FFFF99"/>
                </a:solidFill>
              </a:rPr>
              <a:t>Athaliah</a:t>
            </a:r>
            <a:r>
              <a:rPr lang="en-US" sz="3200" b="1" u="sng" dirty="0" smtClean="0"/>
              <a:t> </a:t>
            </a:r>
            <a:r>
              <a:rPr lang="en-US" sz="3200" dirty="0" smtClean="0"/>
              <a:t>841-835 (6 yrs) – Usurper        </a:t>
            </a:r>
            <a:r>
              <a:rPr lang="en-US" sz="3600" i="1" dirty="0" err="1" smtClean="0">
                <a:solidFill>
                  <a:srgbClr val="A0ECFE"/>
                </a:solidFill>
              </a:rPr>
              <a:t>Elishah</a:t>
            </a:r>
            <a:r>
              <a:rPr lang="en-US" sz="2800" dirty="0" smtClean="0">
                <a:solidFill>
                  <a:srgbClr val="FFFFFF"/>
                </a:solidFill>
              </a:rPr>
              <a:t> </a:t>
            </a:r>
            <a:endParaRPr lang="en-US" sz="2800" dirty="0">
              <a:solidFill>
                <a:srgbClr val="FFFFFF"/>
              </a:solidFill>
            </a:endParaRPr>
          </a:p>
          <a:p>
            <a:pPr>
              <a:buFontTx/>
              <a:buNone/>
            </a:pPr>
            <a:r>
              <a:rPr lang="en-US" sz="2800" dirty="0">
                <a:solidFill>
                  <a:srgbClr val="FFFFFF"/>
                </a:solidFill>
              </a:rPr>
              <a:t>	</a:t>
            </a:r>
            <a:r>
              <a:rPr lang="en-US" sz="3200" dirty="0" smtClean="0"/>
              <a:t>Evil, Daughter of Ahab, murderess </a:t>
            </a:r>
            <a:r>
              <a:rPr lang="en-US" sz="3200" b="1" dirty="0" smtClean="0">
                <a:solidFill>
                  <a:srgbClr val="FFFFFF"/>
                </a:solidFill>
              </a:rPr>
              <a:t>      </a:t>
            </a:r>
            <a:r>
              <a:rPr lang="en-US" sz="3600" i="1" dirty="0" smtClean="0">
                <a:solidFill>
                  <a:srgbClr val="A0ECFE"/>
                </a:solidFill>
              </a:rPr>
              <a:t>Obadiah</a:t>
            </a:r>
            <a:r>
              <a:rPr lang="en-US" sz="2400" dirty="0" smtClean="0">
                <a:solidFill>
                  <a:srgbClr val="FFFFFF"/>
                </a:solidFill>
              </a:rPr>
              <a:t> </a:t>
            </a:r>
            <a:endParaRPr lang="en-US" sz="3200" b="1" u="sng" dirty="0">
              <a:solidFill>
                <a:srgbClr val="FFFFFF"/>
              </a:solidFill>
            </a:endParaRPr>
          </a:p>
          <a:p>
            <a:pPr>
              <a:buFontTx/>
              <a:buNone/>
            </a:pPr>
            <a:r>
              <a:rPr lang="en-US" sz="3600" b="1" u="sng" dirty="0" err="1" smtClean="0">
                <a:solidFill>
                  <a:srgbClr val="FFFF99"/>
                </a:solidFill>
              </a:rPr>
              <a:t>Joash</a:t>
            </a:r>
            <a:r>
              <a:rPr lang="en-US" sz="3200" b="1" u="sng" dirty="0" smtClean="0"/>
              <a:t> </a:t>
            </a:r>
            <a:r>
              <a:rPr lang="en-US" sz="3200" dirty="0" smtClean="0"/>
              <a:t> </a:t>
            </a:r>
            <a:r>
              <a:rPr lang="en-US" sz="3200" dirty="0"/>
              <a:t>835-796 (40 yrs)                             </a:t>
            </a:r>
            <a:r>
              <a:rPr lang="en-US" sz="3600" dirty="0">
                <a:solidFill>
                  <a:srgbClr val="A0ECFE"/>
                </a:solidFill>
              </a:rPr>
              <a:t>Joel</a:t>
            </a:r>
          </a:p>
          <a:p>
            <a:pPr>
              <a:buFontTx/>
              <a:buNone/>
            </a:pPr>
            <a:r>
              <a:rPr lang="en-US" sz="3200" dirty="0"/>
              <a:t>	 (son of </a:t>
            </a:r>
            <a:r>
              <a:rPr lang="en-US" sz="3200" dirty="0" err="1"/>
              <a:t>Ahaziah</a:t>
            </a:r>
            <a:r>
              <a:rPr lang="en-US" sz="3200" dirty="0"/>
              <a:t>)  </a:t>
            </a:r>
            <a:r>
              <a:rPr lang="en-US" sz="3600" dirty="0" err="1">
                <a:solidFill>
                  <a:srgbClr val="A0ECFE"/>
                </a:solidFill>
              </a:rPr>
              <a:t>Jehoiada</a:t>
            </a:r>
            <a:r>
              <a:rPr lang="en-US" sz="3600" dirty="0">
                <a:solidFill>
                  <a:srgbClr val="A0ECFE"/>
                </a:solidFill>
              </a:rPr>
              <a:t> &amp; son, Zechariah </a:t>
            </a:r>
          </a:p>
          <a:p>
            <a:pPr>
              <a:buFontTx/>
              <a:buNone/>
            </a:pPr>
            <a:r>
              <a:rPr lang="en-US" sz="3200" dirty="0"/>
              <a:t>  Good, even repaired temple,  </a:t>
            </a:r>
          </a:p>
          <a:p>
            <a:pPr>
              <a:buFontTx/>
              <a:buNone/>
            </a:pPr>
            <a:r>
              <a:rPr lang="en-US" sz="3200" dirty="0"/>
              <a:t>	 but evil after </a:t>
            </a:r>
            <a:r>
              <a:rPr lang="en-US" sz="3200" dirty="0" err="1"/>
              <a:t>Jehoiada</a:t>
            </a:r>
            <a:r>
              <a:rPr lang="en-US" sz="3200" dirty="0"/>
              <a:t> died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randombar(horizontal)">
                                      <p:cBhvr>
                                        <p:cTn id="7" dur="500"/>
                                        <p:tgtEl>
                                          <p:spTgt spid="103426">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3426">
                                            <p:txEl>
                                              <p:pRg st="1" end="1"/>
                                            </p:txEl>
                                          </p:spTgt>
                                        </p:tgtEl>
                                        <p:attrNameLst>
                                          <p:attrName>style.visibility</p:attrName>
                                        </p:attrNameLst>
                                      </p:cBhvr>
                                      <p:to>
                                        <p:strVal val="visible"/>
                                      </p:to>
                                    </p:set>
                                    <p:animEffect transition="in" filter="randombar(horizontal)">
                                      <p:cBhvr>
                                        <p:cTn id="11" dur="500"/>
                                        <p:tgtEl>
                                          <p:spTgt spid="103426">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3426">
                                            <p:txEl>
                                              <p:pRg st="2" end="2"/>
                                            </p:txEl>
                                          </p:spTgt>
                                        </p:tgtEl>
                                        <p:attrNameLst>
                                          <p:attrName>style.visibility</p:attrName>
                                        </p:attrNameLst>
                                      </p:cBhvr>
                                      <p:to>
                                        <p:strVal val="visible"/>
                                      </p:to>
                                    </p:set>
                                    <p:animEffect transition="in" filter="randombar(horizontal)">
                                      <p:cBhvr>
                                        <p:cTn id="15" dur="500"/>
                                        <p:tgtEl>
                                          <p:spTgt spid="103426">
                                            <p:txEl>
                                              <p:pRg st="2" end="2"/>
                                            </p:txEl>
                                          </p:spTgt>
                                        </p:tgtEl>
                                      </p:cBhvr>
                                    </p:animEffect>
                                  </p:childTnLst>
                                  <p:subTnLst>
                                    <p:animClr>
                                      <p:cBhvr override="childStyle">
                                        <p:cTn dur="1" fill="hold" display="0" masterRel="nextClick" afterEffect="1"/>
                                        <p:tgtEl>
                                          <p:spTgt spid="103426">
                                            <p:txEl>
                                              <p:pRg st="2" end="2"/>
                                            </p:txEl>
                                          </p:spTgt>
                                        </p:tgtEl>
                                        <p:attrNameLst>
                                          <p:attrName>ppt_c</p:attrName>
                                        </p:attrNameLst>
                                      </p:cBhvr>
                                      <p:to>
                                        <a:srgbClr val="C0C0C0"/>
                                      </p:to>
                                    </p:animClr>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3426">
                                            <p:txEl>
                                              <p:pRg st="3" end="3"/>
                                            </p:txEl>
                                          </p:spTgt>
                                        </p:tgtEl>
                                        <p:attrNameLst>
                                          <p:attrName>style.visibility</p:attrName>
                                        </p:attrNameLst>
                                      </p:cBhvr>
                                      <p:to>
                                        <p:strVal val="visible"/>
                                      </p:to>
                                    </p:set>
                                    <p:animEffect transition="in" filter="randombar(horizontal)">
                                      <p:cBhvr>
                                        <p:cTn id="20" dur="500"/>
                                        <p:tgtEl>
                                          <p:spTgt spid="103426">
                                            <p:txEl>
                                              <p:pRg st="3" end="3"/>
                                            </p:txEl>
                                          </p:spTgt>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03426">
                                            <p:txEl>
                                              <p:pRg st="4" end="4"/>
                                            </p:txEl>
                                          </p:spTgt>
                                        </p:tgtEl>
                                        <p:attrNameLst>
                                          <p:attrName>style.visibility</p:attrName>
                                        </p:attrNameLst>
                                      </p:cBhvr>
                                      <p:to>
                                        <p:strVal val="visible"/>
                                      </p:to>
                                    </p:set>
                                    <p:animEffect transition="in" filter="randombar(horizontal)">
                                      <p:cBhvr>
                                        <p:cTn id="24" dur="500"/>
                                        <p:tgtEl>
                                          <p:spTgt spid="103426">
                                            <p:txEl>
                                              <p:pRg st="4" end="4"/>
                                            </p:txEl>
                                          </p:spTgt>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03426">
                                            <p:txEl>
                                              <p:pRg st="5" end="5"/>
                                            </p:txEl>
                                          </p:spTgt>
                                        </p:tgtEl>
                                        <p:attrNameLst>
                                          <p:attrName>style.visibility</p:attrName>
                                        </p:attrNameLst>
                                      </p:cBhvr>
                                      <p:to>
                                        <p:strVal val="visible"/>
                                      </p:to>
                                    </p:set>
                                    <p:animEffect transition="in" filter="randombar(horizontal)">
                                      <p:cBhvr>
                                        <p:cTn id="28" dur="500"/>
                                        <p:tgtEl>
                                          <p:spTgt spid="103426">
                                            <p:txEl>
                                              <p:pRg st="5" end="5"/>
                                            </p:txEl>
                                          </p:spTgt>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103426">
                                            <p:txEl>
                                              <p:pRg st="6" end="6"/>
                                            </p:txEl>
                                          </p:spTgt>
                                        </p:tgtEl>
                                        <p:attrNameLst>
                                          <p:attrName>style.visibility</p:attrName>
                                        </p:attrNameLst>
                                      </p:cBhvr>
                                      <p:to>
                                        <p:strVal val="visible"/>
                                      </p:to>
                                    </p:set>
                                    <p:animEffect transition="in" filter="randombar(horizontal)">
                                      <p:cBhvr>
                                        <p:cTn id="32" dur="500"/>
                                        <p:tgtEl>
                                          <p:spTgt spid="1034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cott\AppData\Local\Temp\Temp1_SBA jpg 2016.zip\7.1 Aramean Oppression.jpg"/>
          <p:cNvPicPr>
            <a:picLocks noChangeAspect="1" noChangeArrowheads="1"/>
          </p:cNvPicPr>
          <p:nvPr/>
        </p:nvPicPr>
        <p:blipFill>
          <a:blip r:embed="rId3" cstate="print"/>
          <a:srcRect l="2876" r="2876" b="3333"/>
          <a:stretch>
            <a:fillRect/>
          </a:stretch>
        </p:blipFill>
        <p:spPr bwMode="auto">
          <a:xfrm>
            <a:off x="4419600" y="7620"/>
            <a:ext cx="4724400" cy="6850380"/>
          </a:xfrm>
          <a:prstGeom prst="rect">
            <a:avLst/>
          </a:prstGeom>
          <a:noFill/>
        </p:spPr>
      </p:pic>
      <p:sp>
        <p:nvSpPr>
          <p:cNvPr id="4" name="Rectangle 2"/>
          <p:cNvSpPr txBox="1">
            <a:spLocks noChangeArrowheads="1"/>
          </p:cNvSpPr>
          <p:nvPr/>
        </p:nvSpPr>
        <p:spPr bwMode="auto">
          <a:xfrm>
            <a:off x="0" y="55602"/>
            <a:ext cx="4572000" cy="110799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ctr" defTabSz="381000" rtl="0" eaLnBrk="1" fontAlgn="base" latinLnBrk="0" hangingPunct="1">
              <a:lnSpc>
                <a:spcPct val="100000"/>
              </a:lnSpc>
              <a:spcBef>
                <a:spcPct val="0"/>
              </a:spcBef>
              <a:spcAft>
                <a:spcPct val="0"/>
              </a:spcAft>
              <a:buClrTx/>
              <a:buSzTx/>
              <a:buFontTx/>
              <a:buNone/>
              <a:tabLst/>
              <a:defRPr/>
            </a:pPr>
            <a:r>
              <a:rPr kumimoji="0" lang="en-US" sz="3600" b="1" i="1" u="sng" strike="noStrike" kern="0" cap="none" spc="0" normalizeH="0" baseline="0" noProof="0" dirty="0" err="1" smtClean="0">
                <a:ln>
                  <a:noFill/>
                </a:ln>
                <a:solidFill>
                  <a:srgbClr val="FFC000"/>
                </a:solidFill>
                <a:effectLst/>
                <a:uLnTx/>
                <a:uFillTx/>
                <a:latin typeface="Arial Narrow" pitchFamily="34" charset="0"/>
                <a:ea typeface="+mj-ea"/>
                <a:cs typeface="+mj-cs"/>
              </a:rPr>
              <a:t>Hazael</a:t>
            </a:r>
            <a:r>
              <a:rPr kumimoji="0" lang="en-US" sz="3600" b="1" i="0" u="sng" strike="noStrike" kern="0" cap="none" spc="0" normalizeH="0" baseline="0" noProof="0" dirty="0" smtClean="0">
                <a:ln>
                  <a:noFill/>
                </a:ln>
                <a:solidFill>
                  <a:srgbClr val="A0D0FF"/>
                </a:solidFill>
                <a:effectLst/>
                <a:uLnTx/>
                <a:uFillTx/>
                <a:latin typeface="Arial Narrow" pitchFamily="34" charset="0"/>
                <a:ea typeface="+mj-ea"/>
                <a:cs typeface="+mj-cs"/>
              </a:rPr>
              <a:t/>
            </a:r>
            <a:br>
              <a:rPr kumimoji="0" lang="en-US" sz="3600" b="1" i="0" u="sng" strike="noStrike" kern="0" cap="none" spc="0" normalizeH="0" baseline="0" noProof="0" dirty="0" smtClean="0">
                <a:ln>
                  <a:noFill/>
                </a:ln>
                <a:solidFill>
                  <a:srgbClr val="A0D0FF"/>
                </a:solidFill>
                <a:effectLst/>
                <a:uLnTx/>
                <a:uFillTx/>
                <a:latin typeface="Arial Narrow" pitchFamily="34" charset="0"/>
                <a:ea typeface="+mj-ea"/>
                <a:cs typeface="+mj-cs"/>
              </a:rPr>
            </a:br>
            <a:r>
              <a:rPr kumimoji="0" lang="en-US" sz="3600" b="1" i="1" u="none" strike="noStrike" kern="0" cap="none" spc="0" normalizeH="0" baseline="0" noProof="0" dirty="0" smtClean="0">
                <a:ln>
                  <a:noFill/>
                </a:ln>
                <a:solidFill>
                  <a:srgbClr val="FFFF99"/>
                </a:solidFill>
                <a:effectLst/>
                <a:uLnTx/>
                <a:uFillTx/>
                <a:latin typeface="Arial Narrow" pitchFamily="34" charset="0"/>
                <a:ea typeface="+mj-ea"/>
                <a:cs typeface="+mj-cs"/>
              </a:rPr>
              <a:t>2 Kings 11-13</a:t>
            </a:r>
          </a:p>
        </p:txBody>
      </p:sp>
      <p:sp>
        <p:nvSpPr>
          <p:cNvPr id="5" name="Rectangle 6"/>
          <p:cNvSpPr txBox="1">
            <a:spLocks noChangeArrowheads="1"/>
          </p:cNvSpPr>
          <p:nvPr/>
        </p:nvSpPr>
        <p:spPr bwMode="auto">
          <a:xfrm>
            <a:off x="0" y="1143000"/>
            <a:ext cx="45720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09588" marR="0" lvl="0" indent="-457200" algn="l" defTabSz="914400" rtl="0" eaLnBrk="1" fontAlgn="base" latinLnBrk="0" hangingPunct="1">
              <a:lnSpc>
                <a:spcPct val="100000"/>
              </a:lnSpc>
              <a:spcBef>
                <a:spcPct val="20000"/>
              </a:spcBef>
              <a:spcAft>
                <a:spcPct val="0"/>
              </a:spcAft>
              <a:buClrTx/>
              <a:buSzTx/>
              <a:buFont typeface="+mj-lt"/>
              <a:buAutoNum type="arabicPeriod" startAt="2"/>
              <a:tabLst>
                <a:tab pos="457200" algn="l"/>
              </a:tabLst>
              <a:defRPr/>
            </a:pPr>
            <a:r>
              <a:rPr lang="en-US" sz="3600" b="1" kern="0" noProof="0" dirty="0" smtClean="0">
                <a:solidFill>
                  <a:srgbClr val="FFFFFF"/>
                </a:solidFill>
                <a:latin typeface="Arial Narrow" pitchFamily="34" charset="0"/>
                <a:cs typeface="+mn-cs"/>
              </a:rPr>
              <a:t>After </a:t>
            </a:r>
            <a:r>
              <a:rPr lang="en-US" sz="3600" b="1" kern="0" noProof="0" dirty="0" err="1" smtClean="0">
                <a:solidFill>
                  <a:srgbClr val="FFFFFF"/>
                </a:solidFill>
                <a:latin typeface="Arial Narrow" pitchFamily="34" charset="0"/>
                <a:cs typeface="+mn-cs"/>
              </a:rPr>
              <a:t>Joash</a:t>
            </a:r>
            <a:r>
              <a:rPr lang="en-US" sz="3600" b="1" kern="0" noProof="0" dirty="0" smtClean="0">
                <a:solidFill>
                  <a:srgbClr val="FFFFFF"/>
                </a:solidFill>
                <a:latin typeface="Arial Narrow" pitchFamily="34" charset="0"/>
                <a:cs typeface="+mn-cs"/>
              </a:rPr>
              <a:t> turned from the Lord, </a:t>
            </a:r>
            <a:r>
              <a:rPr lang="en-US" sz="3600" b="1" kern="0" noProof="0" dirty="0" err="1" smtClean="0">
                <a:solidFill>
                  <a:srgbClr val="FFFFFF"/>
                </a:solidFill>
                <a:latin typeface="Arial Narrow" pitchFamily="34" charset="0"/>
                <a:cs typeface="+mn-cs"/>
              </a:rPr>
              <a:t>Hazael</a:t>
            </a:r>
            <a:r>
              <a:rPr lang="en-US" sz="3600" b="1" kern="0" noProof="0" dirty="0" smtClean="0">
                <a:solidFill>
                  <a:srgbClr val="FFFFFF"/>
                </a:solidFill>
                <a:latin typeface="Arial Narrow" pitchFamily="34" charset="0"/>
                <a:cs typeface="+mn-cs"/>
              </a:rPr>
              <a:t> conquered costal plain</a:t>
            </a:r>
          </a:p>
          <a:p>
            <a:pPr marL="509588" marR="0" lvl="0" indent="-457200" algn="l" defTabSz="914400" rtl="0" eaLnBrk="1" fontAlgn="base" latinLnBrk="0" hangingPunct="1">
              <a:lnSpc>
                <a:spcPct val="100000"/>
              </a:lnSpc>
              <a:spcBef>
                <a:spcPct val="20000"/>
              </a:spcBef>
              <a:spcAft>
                <a:spcPct val="0"/>
              </a:spcAft>
              <a:buClrTx/>
              <a:buSzTx/>
              <a:buFont typeface="+mj-lt"/>
              <a:buAutoNum type="arabicPeriod" startAt="2"/>
              <a:tabLst>
                <a:tab pos="457200" algn="l"/>
              </a:tabLst>
              <a:defRPr/>
            </a:pPr>
            <a:r>
              <a:rPr lang="en-US" sz="3600" b="1" kern="0" dirty="0" err="1" smtClean="0">
                <a:solidFill>
                  <a:srgbClr val="FFFFFF"/>
                </a:solidFill>
                <a:latin typeface="Arial Narrow" pitchFamily="34" charset="0"/>
                <a:cs typeface="+mn-cs"/>
              </a:rPr>
              <a:t>Jehoahaz</a:t>
            </a:r>
            <a:r>
              <a:rPr lang="en-US" sz="3600" b="1" kern="0" dirty="0" smtClean="0">
                <a:solidFill>
                  <a:srgbClr val="FFFFFF"/>
                </a:solidFill>
                <a:latin typeface="Arial Narrow" pitchFamily="34" charset="0"/>
                <a:cs typeface="+mn-cs"/>
              </a:rPr>
              <a:t> sought the Lord’s favor and was delivered – Assyria attacked Damascus (13:4-5)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4294967295"/>
          </p:nvPr>
        </p:nvSpPr>
        <p:spPr>
          <a:xfrm>
            <a:off x="0" y="0"/>
            <a:ext cx="9144000" cy="6858000"/>
          </a:xfrm>
          <a:noFill/>
          <a:ln/>
        </p:spPr>
        <p:txBody>
          <a:bodyPr/>
          <a:lstStyle/>
          <a:p>
            <a:pPr marL="401638" indent="-401638">
              <a:buFontTx/>
              <a:buNone/>
            </a:pPr>
            <a:r>
              <a:rPr lang="en-US" sz="3600" b="1" u="sng" dirty="0">
                <a:solidFill>
                  <a:srgbClr val="FFFF99"/>
                </a:solidFill>
              </a:rPr>
              <a:t>King of </a:t>
            </a:r>
            <a:r>
              <a:rPr lang="en-US" sz="3600" b="1" u="sng" dirty="0">
                <a:solidFill>
                  <a:srgbClr val="FF0000"/>
                </a:solidFill>
              </a:rPr>
              <a:t>Israel</a:t>
            </a:r>
            <a:r>
              <a:rPr lang="en-US" sz="3600" b="1" u="sng" dirty="0">
                <a:solidFill>
                  <a:srgbClr val="FFFF00"/>
                </a:solidFill>
              </a:rPr>
              <a:t> </a:t>
            </a:r>
            <a:r>
              <a:rPr lang="en-US" sz="3600" b="1" u="sng" dirty="0" smtClean="0">
                <a:solidFill>
                  <a:srgbClr val="FFFF00"/>
                </a:solidFill>
              </a:rPr>
              <a:t>/ Judah</a:t>
            </a:r>
            <a:r>
              <a:rPr lang="en-US" sz="3200" dirty="0" smtClean="0">
                <a:solidFill>
                  <a:srgbClr val="FFFFFF"/>
                </a:solidFill>
              </a:rPr>
              <a:t>                       </a:t>
            </a:r>
            <a:r>
              <a:rPr lang="en-US" sz="3600" b="1" u="sng" dirty="0">
                <a:solidFill>
                  <a:srgbClr val="A0ECFE"/>
                </a:solidFill>
              </a:rPr>
              <a:t>Prophet</a:t>
            </a:r>
            <a:endParaRPr lang="en-US" sz="3600" b="1" u="sng" dirty="0">
              <a:solidFill>
                <a:srgbClr val="FFFFFF"/>
              </a:solidFill>
            </a:endParaRPr>
          </a:p>
          <a:p>
            <a:pPr marL="401638" indent="-401638">
              <a:buFontTx/>
              <a:buNone/>
            </a:pPr>
            <a:r>
              <a:rPr lang="en-US" sz="3600" b="1" u="sng" dirty="0" err="1" smtClean="0">
                <a:solidFill>
                  <a:srgbClr val="FF0000"/>
                </a:solidFill>
              </a:rPr>
              <a:t>Jehoahaz</a:t>
            </a:r>
            <a:r>
              <a:rPr lang="en-US" sz="3600" b="1" u="sng" dirty="0" smtClean="0"/>
              <a:t> </a:t>
            </a:r>
            <a:r>
              <a:rPr lang="en-US" sz="3200" dirty="0" smtClean="0"/>
              <a:t>  </a:t>
            </a:r>
            <a:r>
              <a:rPr lang="en-US" sz="3200" dirty="0"/>
              <a:t>814-798 (17 yr), 	                  </a:t>
            </a:r>
            <a:r>
              <a:rPr lang="en-US" sz="3600" i="1" dirty="0">
                <a:solidFill>
                  <a:srgbClr val="A0ECFE"/>
                </a:solidFill>
              </a:rPr>
              <a:t>Elisha</a:t>
            </a:r>
            <a:endParaRPr lang="en-US" sz="3200" dirty="0"/>
          </a:p>
          <a:p>
            <a:pPr marL="401638" indent="-401638">
              <a:buFontTx/>
              <a:buNone/>
            </a:pPr>
            <a:r>
              <a:rPr lang="en-US" sz="3200" dirty="0"/>
              <a:t>	Inherited, Evil like </a:t>
            </a:r>
            <a:r>
              <a:rPr lang="en-US" sz="3200" dirty="0" smtClean="0"/>
              <a:t>Jeroboam</a:t>
            </a:r>
          </a:p>
          <a:p>
            <a:pPr marL="401638" indent="-401638">
              <a:buFontTx/>
              <a:buNone/>
            </a:pPr>
            <a:r>
              <a:rPr lang="en-US" sz="3200" dirty="0" smtClean="0"/>
              <a:t>	Sought God’s favor and the Lord delivered him</a:t>
            </a:r>
          </a:p>
          <a:p>
            <a:pPr marL="401638" indent="-401638">
              <a:buFontTx/>
              <a:buNone/>
            </a:pPr>
            <a:r>
              <a:rPr lang="en-US" sz="3600" b="1" u="sng" dirty="0" err="1" smtClean="0">
                <a:solidFill>
                  <a:srgbClr val="FF0000"/>
                </a:solidFill>
              </a:rPr>
              <a:t>Jehoash</a:t>
            </a:r>
            <a:r>
              <a:rPr lang="en-US" sz="3600" b="1" u="sng" dirty="0" smtClean="0">
                <a:solidFill>
                  <a:srgbClr val="FF0000"/>
                </a:solidFill>
              </a:rPr>
              <a:t> </a:t>
            </a:r>
            <a:r>
              <a:rPr lang="en-US" sz="3600" dirty="0" smtClean="0">
                <a:solidFill>
                  <a:srgbClr val="FFFFFF"/>
                </a:solidFill>
              </a:rPr>
              <a:t>  </a:t>
            </a:r>
            <a:r>
              <a:rPr lang="en-US" sz="3200" dirty="0" smtClean="0">
                <a:solidFill>
                  <a:srgbClr val="FFFFFF"/>
                </a:solidFill>
              </a:rPr>
              <a:t>798-782 (16 yr)	</a:t>
            </a:r>
            <a:r>
              <a:rPr lang="en-US" sz="3200" dirty="0" smtClean="0"/>
              <a:t>	          </a:t>
            </a:r>
            <a:r>
              <a:rPr lang="en-US" sz="3600" i="1" dirty="0" smtClean="0">
                <a:solidFill>
                  <a:srgbClr val="A0ECFE"/>
                </a:solidFill>
              </a:rPr>
              <a:t>Elisha</a:t>
            </a:r>
            <a:endParaRPr lang="en-US" sz="3600" dirty="0" smtClean="0">
              <a:solidFill>
                <a:srgbClr val="FFFFFF"/>
              </a:solidFill>
            </a:endParaRPr>
          </a:p>
          <a:p>
            <a:pPr marL="401638" indent="-401638">
              <a:buFontTx/>
              <a:buNone/>
            </a:pPr>
            <a:r>
              <a:rPr lang="en-US" sz="3600" dirty="0" smtClean="0">
                <a:solidFill>
                  <a:srgbClr val="FFFFFF"/>
                </a:solidFill>
              </a:rPr>
              <a:t>	</a:t>
            </a:r>
            <a:r>
              <a:rPr lang="en-US" sz="3200" dirty="0" smtClean="0">
                <a:solidFill>
                  <a:srgbClr val="FFFFFF"/>
                </a:solidFill>
              </a:rPr>
              <a:t>Inherited,  Evil like Jeroboam</a:t>
            </a:r>
          </a:p>
          <a:p>
            <a:pPr marL="401638" indent="-401638">
              <a:buFontTx/>
              <a:buNone/>
            </a:pPr>
            <a:r>
              <a:rPr lang="en-US" sz="3200" dirty="0" smtClean="0">
                <a:solidFill>
                  <a:srgbClr val="FFFFFF"/>
                </a:solidFill>
              </a:rPr>
              <a:t>	Elisha dies – man thrown into his grave revives</a:t>
            </a:r>
          </a:p>
          <a:p>
            <a:pPr marL="401638" indent="-401638">
              <a:buFontTx/>
              <a:buNone/>
            </a:pPr>
            <a:r>
              <a:rPr lang="en-US" sz="3200" dirty="0" smtClean="0">
                <a:solidFill>
                  <a:srgbClr val="FFFFFF"/>
                </a:solidFill>
              </a:rPr>
              <a:t>	</a:t>
            </a:r>
            <a:r>
              <a:rPr lang="en-US" sz="3200" dirty="0" err="1" smtClean="0">
                <a:solidFill>
                  <a:srgbClr val="FFFFFF"/>
                </a:solidFill>
              </a:rPr>
              <a:t>Hazael</a:t>
            </a:r>
            <a:r>
              <a:rPr lang="en-US" sz="3200" dirty="0" smtClean="0">
                <a:solidFill>
                  <a:srgbClr val="FFFFFF"/>
                </a:solidFill>
              </a:rPr>
              <a:t> dies, Israel regains territory</a:t>
            </a:r>
          </a:p>
          <a:p>
            <a:pPr>
              <a:buFontTx/>
              <a:buNone/>
            </a:pPr>
            <a:r>
              <a:rPr lang="en-US" sz="3600" b="1" u="sng" dirty="0" err="1" smtClean="0">
                <a:solidFill>
                  <a:srgbClr val="FFFF99"/>
                </a:solidFill>
              </a:rPr>
              <a:t>Amaziah</a:t>
            </a:r>
            <a:r>
              <a:rPr lang="en-US" sz="3600" b="1" u="sng" dirty="0" smtClean="0">
                <a:solidFill>
                  <a:srgbClr val="FFFFFF"/>
                </a:solidFill>
              </a:rPr>
              <a:t> </a:t>
            </a:r>
            <a:r>
              <a:rPr lang="en-US" sz="3600" dirty="0" smtClean="0">
                <a:solidFill>
                  <a:srgbClr val="FFFFFF"/>
                </a:solidFill>
              </a:rPr>
              <a:t>  </a:t>
            </a:r>
            <a:r>
              <a:rPr lang="en-US" sz="3200" dirty="0" smtClean="0">
                <a:solidFill>
                  <a:srgbClr val="FFFFFF"/>
                </a:solidFill>
              </a:rPr>
              <a:t>796-767 (29 yrs)			</a:t>
            </a:r>
          </a:p>
          <a:p>
            <a:pPr>
              <a:buFontTx/>
              <a:buNone/>
            </a:pPr>
            <a:r>
              <a:rPr lang="en-US" sz="3200" dirty="0" smtClean="0">
                <a:solidFill>
                  <a:srgbClr val="FFFFFF"/>
                </a:solidFill>
              </a:rPr>
              <a:t>	Good, but not like David, then evil</a:t>
            </a:r>
            <a:r>
              <a:rPr lang="en-US" sz="3200" b="1" u="sng" dirty="0" smtClean="0">
                <a:solidFill>
                  <a:srgbClr val="FFFFFF"/>
                </a:solidFill>
              </a:rPr>
              <a:t> </a:t>
            </a:r>
          </a:p>
          <a:p>
            <a:pPr marL="401638" indent="-401638">
              <a:buFontTx/>
              <a:buNone/>
            </a:pPr>
            <a:endParaRPr lang="en-US" sz="32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fade">
                                      <p:cBhvr>
                                        <p:cTn id="7" dur="1000"/>
                                        <p:tgtEl>
                                          <p:spTgt spid="99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0">
                                            <p:txEl>
                                              <p:pRg st="1" end="1"/>
                                            </p:txEl>
                                          </p:spTgt>
                                        </p:tgtEl>
                                        <p:attrNameLst>
                                          <p:attrName>style.visibility</p:attrName>
                                        </p:attrNameLst>
                                      </p:cBhvr>
                                      <p:to>
                                        <p:strVal val="visible"/>
                                      </p:to>
                                    </p:set>
                                    <p:animEffect transition="in" filter="fade">
                                      <p:cBhvr>
                                        <p:cTn id="12" dur="1000"/>
                                        <p:tgtEl>
                                          <p:spTgt spid="99330">
                                            <p:txEl>
                                              <p:pRg st="1" end="1"/>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9330">
                                            <p:txEl>
                                              <p:pRg st="2" end="2"/>
                                            </p:txEl>
                                          </p:spTgt>
                                        </p:tgtEl>
                                        <p:attrNameLst>
                                          <p:attrName>style.visibility</p:attrName>
                                        </p:attrNameLst>
                                      </p:cBhvr>
                                      <p:to>
                                        <p:strVal val="visible"/>
                                      </p:to>
                                    </p:set>
                                    <p:animEffect transition="in" filter="fade">
                                      <p:cBhvr>
                                        <p:cTn id="16" dur="1000"/>
                                        <p:tgtEl>
                                          <p:spTgt spid="9933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9330">
                                            <p:txEl>
                                              <p:pRg st="3" end="3"/>
                                            </p:txEl>
                                          </p:spTgt>
                                        </p:tgtEl>
                                        <p:attrNameLst>
                                          <p:attrName>style.visibility</p:attrName>
                                        </p:attrNameLst>
                                      </p:cBhvr>
                                      <p:to>
                                        <p:strVal val="visible"/>
                                      </p:to>
                                    </p:set>
                                    <p:animEffect transition="in" filter="fade">
                                      <p:cBhvr>
                                        <p:cTn id="21" dur="1000"/>
                                        <p:tgtEl>
                                          <p:spTgt spid="9933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9330">
                                            <p:txEl>
                                              <p:pRg st="4" end="4"/>
                                            </p:txEl>
                                          </p:spTgt>
                                        </p:tgtEl>
                                        <p:attrNameLst>
                                          <p:attrName>style.visibility</p:attrName>
                                        </p:attrNameLst>
                                      </p:cBhvr>
                                      <p:to>
                                        <p:strVal val="visible"/>
                                      </p:to>
                                    </p:set>
                                    <p:animEffect transition="in" filter="fade">
                                      <p:cBhvr>
                                        <p:cTn id="26" dur="1000"/>
                                        <p:tgtEl>
                                          <p:spTgt spid="9933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9330">
                                            <p:txEl>
                                              <p:pRg st="5" end="5"/>
                                            </p:txEl>
                                          </p:spTgt>
                                        </p:tgtEl>
                                        <p:attrNameLst>
                                          <p:attrName>style.visibility</p:attrName>
                                        </p:attrNameLst>
                                      </p:cBhvr>
                                      <p:to>
                                        <p:strVal val="visible"/>
                                      </p:to>
                                    </p:set>
                                    <p:animEffect transition="in" filter="fade">
                                      <p:cBhvr>
                                        <p:cTn id="31" dur="1000"/>
                                        <p:tgtEl>
                                          <p:spTgt spid="99330">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9330">
                                            <p:txEl>
                                              <p:pRg st="6" end="6"/>
                                            </p:txEl>
                                          </p:spTgt>
                                        </p:tgtEl>
                                        <p:attrNameLst>
                                          <p:attrName>style.visibility</p:attrName>
                                        </p:attrNameLst>
                                      </p:cBhvr>
                                      <p:to>
                                        <p:strVal val="visible"/>
                                      </p:to>
                                    </p:set>
                                    <p:animEffect transition="in" filter="fade">
                                      <p:cBhvr>
                                        <p:cTn id="36" dur="1000"/>
                                        <p:tgtEl>
                                          <p:spTgt spid="99330">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9330">
                                            <p:txEl>
                                              <p:pRg st="7" end="7"/>
                                            </p:txEl>
                                          </p:spTgt>
                                        </p:tgtEl>
                                        <p:attrNameLst>
                                          <p:attrName>style.visibility</p:attrName>
                                        </p:attrNameLst>
                                      </p:cBhvr>
                                      <p:to>
                                        <p:strVal val="visible"/>
                                      </p:to>
                                    </p:set>
                                    <p:animEffect transition="in" filter="fade">
                                      <p:cBhvr>
                                        <p:cTn id="41" dur="1000"/>
                                        <p:tgtEl>
                                          <p:spTgt spid="99330">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9330">
                                            <p:txEl>
                                              <p:pRg st="8" end="8"/>
                                            </p:txEl>
                                          </p:spTgt>
                                        </p:tgtEl>
                                        <p:attrNameLst>
                                          <p:attrName>style.visibility</p:attrName>
                                        </p:attrNameLst>
                                      </p:cBhvr>
                                      <p:to>
                                        <p:strVal val="visible"/>
                                      </p:to>
                                    </p:set>
                                    <p:animEffect transition="in" filter="fade">
                                      <p:cBhvr>
                                        <p:cTn id="46" dur="1000"/>
                                        <p:tgtEl>
                                          <p:spTgt spid="99330">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9330">
                                            <p:txEl>
                                              <p:pRg st="9" end="9"/>
                                            </p:txEl>
                                          </p:spTgt>
                                        </p:tgtEl>
                                        <p:attrNameLst>
                                          <p:attrName>style.visibility</p:attrName>
                                        </p:attrNameLst>
                                      </p:cBhvr>
                                      <p:to>
                                        <p:strVal val="visible"/>
                                      </p:to>
                                    </p:set>
                                    <p:animEffect transition="in" filter="fade">
                                      <p:cBhvr>
                                        <p:cTn id="51" dur="1000"/>
                                        <p:tgtEl>
                                          <p:spTgt spid="993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56388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ctr" defTabSz="3810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rgbClr val="FFFF99"/>
                </a:solidFill>
                <a:effectLst/>
                <a:uLnTx/>
                <a:uFillTx/>
                <a:latin typeface="Arial Narrow" pitchFamily="34" charset="0"/>
                <a:ea typeface="+mj-ea"/>
                <a:cs typeface="+mj-cs"/>
              </a:rPr>
              <a:t>2 Kings 13-14</a:t>
            </a:r>
          </a:p>
        </p:txBody>
      </p:sp>
      <p:sp>
        <p:nvSpPr>
          <p:cNvPr id="5" name="Rectangle 6"/>
          <p:cNvSpPr txBox="1">
            <a:spLocks noChangeArrowheads="1"/>
          </p:cNvSpPr>
          <p:nvPr/>
        </p:nvSpPr>
        <p:spPr bwMode="auto">
          <a:xfrm>
            <a:off x="0" y="685800"/>
            <a:ext cx="57150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09588" marR="0" lvl="0" indent="-457200" algn="l" defTabSz="914400" rtl="0" eaLnBrk="1" fontAlgn="base" latinLnBrk="0" hangingPunct="1">
              <a:lnSpc>
                <a:spcPct val="100000"/>
              </a:lnSpc>
              <a:spcBef>
                <a:spcPct val="20000"/>
              </a:spcBef>
              <a:spcAft>
                <a:spcPct val="0"/>
              </a:spcAft>
              <a:buClrTx/>
              <a:buSzTx/>
              <a:buFont typeface="+mj-lt"/>
              <a:buAutoNum type="arabicPeriod"/>
              <a:tabLst>
                <a:tab pos="457200" algn="l"/>
              </a:tabLst>
              <a:defRPr/>
            </a:pPr>
            <a:r>
              <a:rPr lang="en-US" sz="3600" b="1" kern="0" noProof="0" dirty="0" smtClean="0">
                <a:solidFill>
                  <a:srgbClr val="FFFFFF"/>
                </a:solidFill>
                <a:latin typeface="Arial Narrow" pitchFamily="34" charset="0"/>
                <a:cs typeface="+mn-cs"/>
              </a:rPr>
              <a:t>Before Elisha dies, he predicts </a:t>
            </a:r>
            <a:r>
              <a:rPr lang="en-US" sz="3600" b="1" kern="0" noProof="0" dirty="0" err="1" smtClean="0">
                <a:solidFill>
                  <a:srgbClr val="FFFFFF"/>
                </a:solidFill>
                <a:latin typeface="Arial Narrow" pitchFamily="34" charset="0"/>
                <a:cs typeface="+mn-cs"/>
              </a:rPr>
              <a:t>Jehoash</a:t>
            </a:r>
            <a:r>
              <a:rPr lang="en-US" sz="3600" b="1" kern="0" noProof="0" dirty="0" smtClean="0">
                <a:solidFill>
                  <a:srgbClr val="FFFFFF"/>
                </a:solidFill>
                <a:latin typeface="Arial Narrow" pitchFamily="34" charset="0"/>
                <a:cs typeface="+mn-cs"/>
              </a:rPr>
              <a:t> to defeat Aram 3 times</a:t>
            </a:r>
          </a:p>
          <a:p>
            <a:pPr marL="509588" marR="0" lvl="0" indent="-457200" algn="l" defTabSz="914400" rtl="0" eaLnBrk="1" fontAlgn="base" latinLnBrk="0" hangingPunct="1">
              <a:lnSpc>
                <a:spcPct val="100000"/>
              </a:lnSpc>
              <a:spcBef>
                <a:spcPct val="20000"/>
              </a:spcBef>
              <a:spcAft>
                <a:spcPct val="0"/>
              </a:spcAft>
              <a:buClrTx/>
              <a:buSzTx/>
              <a:buFont typeface="+mj-lt"/>
              <a:buAutoNum type="arabicPeriod"/>
              <a:tabLst>
                <a:tab pos="457200" algn="l"/>
              </a:tabLst>
              <a:defRPr/>
            </a:pPr>
            <a:r>
              <a:rPr lang="en-US" sz="3600" b="1" kern="0" dirty="0" err="1" smtClean="0">
                <a:solidFill>
                  <a:srgbClr val="FFFFFF"/>
                </a:solidFill>
                <a:latin typeface="Arial Narrow" pitchFamily="34" charset="0"/>
                <a:cs typeface="+mn-cs"/>
              </a:rPr>
              <a:t>Amaziah</a:t>
            </a:r>
            <a:r>
              <a:rPr lang="en-US" sz="3600" b="1" kern="0" dirty="0" smtClean="0">
                <a:solidFill>
                  <a:srgbClr val="FFFFFF"/>
                </a:solidFill>
                <a:latin typeface="Arial Narrow" pitchFamily="34" charset="0"/>
                <a:cs typeface="+mn-cs"/>
              </a:rPr>
              <a:t> defeats Edom</a:t>
            </a:r>
          </a:p>
          <a:p>
            <a:pPr marL="509588" marR="0" lvl="0" indent="-457200" algn="l" defTabSz="914400" rtl="0" eaLnBrk="1" fontAlgn="base" latinLnBrk="0" hangingPunct="1">
              <a:lnSpc>
                <a:spcPct val="100000"/>
              </a:lnSpc>
              <a:spcBef>
                <a:spcPct val="20000"/>
              </a:spcBef>
              <a:spcAft>
                <a:spcPct val="0"/>
              </a:spcAft>
              <a:buClrTx/>
              <a:buSzTx/>
              <a:buFont typeface="+mj-lt"/>
              <a:buAutoNum type="arabicPeriod"/>
              <a:tabLst>
                <a:tab pos="457200" algn="l"/>
              </a:tabLst>
              <a:defRPr/>
            </a:pPr>
            <a:r>
              <a:rPr lang="en-US" sz="3600" b="1" kern="0" dirty="0" err="1" smtClean="0">
                <a:solidFill>
                  <a:srgbClr val="FFFFFF"/>
                </a:solidFill>
                <a:latin typeface="Arial Narrow" pitchFamily="34" charset="0"/>
                <a:cs typeface="+mn-cs"/>
              </a:rPr>
              <a:t>Amaiah</a:t>
            </a:r>
            <a:r>
              <a:rPr lang="en-US" sz="3600" b="1" kern="0" dirty="0" smtClean="0">
                <a:solidFill>
                  <a:srgbClr val="FFFFFF"/>
                </a:solidFill>
                <a:latin typeface="Arial Narrow" pitchFamily="34" charset="0"/>
                <a:cs typeface="+mn-cs"/>
              </a:rPr>
              <a:t> provokes war with Israel &amp; is defeated by </a:t>
            </a:r>
            <a:r>
              <a:rPr lang="en-US" sz="3600" b="1" kern="0" dirty="0" err="1" smtClean="0">
                <a:solidFill>
                  <a:srgbClr val="FFFFFF"/>
                </a:solidFill>
                <a:latin typeface="Arial Narrow" pitchFamily="34" charset="0"/>
                <a:cs typeface="+mn-cs"/>
              </a:rPr>
              <a:t>Jehoash</a:t>
            </a:r>
            <a:endParaRPr lang="en-US" sz="3600" b="1" kern="0" dirty="0" smtClean="0">
              <a:solidFill>
                <a:srgbClr val="FFFFFF"/>
              </a:solidFill>
              <a:latin typeface="Arial Narrow" pitchFamily="34" charset="0"/>
              <a:cs typeface="+mn-cs"/>
            </a:endParaRPr>
          </a:p>
          <a:p>
            <a:pPr marL="509588" indent="-457200" algn="l">
              <a:spcBef>
                <a:spcPct val="20000"/>
              </a:spcBef>
              <a:buFont typeface="+mj-lt"/>
              <a:buAutoNum type="arabicPeriod"/>
              <a:tabLst>
                <a:tab pos="457200" algn="l"/>
              </a:tabLst>
            </a:pPr>
            <a:r>
              <a:rPr lang="en-US" sz="3600" b="1" kern="0" dirty="0" smtClean="0">
                <a:solidFill>
                  <a:srgbClr val="FF0000"/>
                </a:solidFill>
                <a:latin typeface="Arial Narrow" pitchFamily="34" charset="0"/>
                <a:cs typeface="+mn-cs"/>
              </a:rPr>
              <a:t>Jeroboam II </a:t>
            </a:r>
            <a:r>
              <a:rPr lang="en-US" sz="3200" kern="0" dirty="0" smtClean="0">
                <a:solidFill>
                  <a:srgbClr val="FFFFFF"/>
                </a:solidFill>
                <a:latin typeface="Arial"/>
                <a:cs typeface="Arial"/>
              </a:rPr>
              <a:t>793-753 (41 yr) Evil – restores border of Israel &amp; extends NW</a:t>
            </a:r>
            <a:r>
              <a:rPr lang="en-US" sz="3600" kern="0" dirty="0" smtClean="0">
                <a:solidFill>
                  <a:srgbClr val="FFFFFF"/>
                </a:solidFill>
                <a:latin typeface="Arial"/>
                <a:cs typeface="Arial"/>
              </a:rPr>
              <a:t> </a:t>
            </a:r>
            <a:endParaRPr lang="en-US" sz="3600" b="1" kern="0" dirty="0" smtClean="0">
              <a:solidFill>
                <a:srgbClr val="FF0000"/>
              </a:solidFill>
              <a:latin typeface="Arial Narrow" pitchFamily="34" charset="0"/>
              <a:cs typeface="+mn-cs"/>
            </a:endParaRPr>
          </a:p>
        </p:txBody>
      </p:sp>
      <p:pic>
        <p:nvPicPr>
          <p:cNvPr id="4098" name="Picture 2"/>
          <p:cNvPicPr>
            <a:picLocks noChangeAspect="1" noChangeArrowheads="1"/>
          </p:cNvPicPr>
          <p:nvPr/>
        </p:nvPicPr>
        <p:blipFill>
          <a:blip r:embed="rId3" cstate="print"/>
          <a:srcRect l="3978" t="3563" r="45308" b="23519"/>
          <a:stretch>
            <a:fillRect/>
          </a:stretch>
        </p:blipFill>
        <p:spPr bwMode="auto">
          <a:xfrm>
            <a:off x="5725475" y="0"/>
            <a:ext cx="3418526"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0" end="0"/>
                                            </p:txEl>
                                          </p:spTgt>
                                        </p:tgtEl>
                                        <p:attrNameLst>
                                          <p:attrName>ppt_c</p:attrName>
                                        </p:attrNameLst>
                                      </p:cBhvr>
                                      <p:to>
                                        <a:srgbClr val="C0C0C0"/>
                                      </p:to>
                                    </p:animClr>
                                  </p:sub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2" end="2"/>
                                            </p:txEl>
                                          </p:spTgt>
                                        </p:tgtEl>
                                        <p:attrNameLst>
                                          <p:attrName>ppt_c</p:attrName>
                                        </p:attrNameLst>
                                      </p:cBhvr>
                                      <p:to>
                                        <a:srgbClr val="C0C0C0"/>
                                      </p:to>
                                    </p:animClr>
                                  </p:sub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4294967295"/>
          </p:nvPr>
        </p:nvSpPr>
        <p:spPr>
          <a:xfrm>
            <a:off x="0" y="0"/>
            <a:ext cx="9144000" cy="6858000"/>
          </a:xfrm>
          <a:noFill/>
          <a:ln/>
        </p:spPr>
        <p:txBody>
          <a:bodyPr/>
          <a:lstStyle/>
          <a:p>
            <a:pPr marL="401638" indent="-401638">
              <a:buFontTx/>
              <a:buNone/>
            </a:pPr>
            <a:r>
              <a:rPr lang="en-US" sz="3600" b="1" u="sng" dirty="0">
                <a:solidFill>
                  <a:srgbClr val="FFFF99"/>
                </a:solidFill>
              </a:rPr>
              <a:t>King of </a:t>
            </a:r>
            <a:r>
              <a:rPr lang="en-US" sz="3600" b="1" u="sng" dirty="0" smtClean="0">
                <a:solidFill>
                  <a:srgbClr val="FF0000"/>
                </a:solidFill>
              </a:rPr>
              <a:t>Israel</a:t>
            </a:r>
            <a:r>
              <a:rPr lang="en-US" sz="3200" dirty="0">
                <a:solidFill>
                  <a:srgbClr val="FFFFFF"/>
                </a:solidFill>
              </a:rPr>
              <a:t>	                              </a:t>
            </a:r>
            <a:r>
              <a:rPr lang="en-US" sz="3600" b="1" u="sng" dirty="0" smtClean="0">
                <a:solidFill>
                  <a:srgbClr val="A0ECFE"/>
                </a:solidFill>
              </a:rPr>
              <a:t>Prophet</a:t>
            </a:r>
            <a:endParaRPr lang="en-US" sz="3600" i="1" dirty="0">
              <a:solidFill>
                <a:srgbClr val="A0ECFE"/>
              </a:solidFill>
            </a:endParaRPr>
          </a:p>
          <a:p>
            <a:pPr marL="401638" indent="-401638">
              <a:buFontTx/>
              <a:buNone/>
            </a:pPr>
            <a:r>
              <a:rPr lang="en-US" sz="3600" b="1" u="sng" dirty="0">
                <a:solidFill>
                  <a:srgbClr val="FF0000"/>
                </a:solidFill>
              </a:rPr>
              <a:t>Jeroboam II</a:t>
            </a:r>
            <a:r>
              <a:rPr lang="en-US" sz="3600" dirty="0">
                <a:solidFill>
                  <a:srgbClr val="FF0000"/>
                </a:solidFill>
              </a:rPr>
              <a:t>   </a:t>
            </a:r>
            <a:r>
              <a:rPr lang="en-US" sz="3200" dirty="0">
                <a:solidFill>
                  <a:srgbClr val="FFFFFF"/>
                </a:solidFill>
              </a:rPr>
              <a:t>793-753 (41 yr)</a:t>
            </a:r>
            <a:r>
              <a:rPr lang="en-US" sz="3600" dirty="0">
                <a:solidFill>
                  <a:srgbClr val="FFFFFF"/>
                </a:solidFill>
              </a:rPr>
              <a:t>              </a:t>
            </a:r>
            <a:r>
              <a:rPr lang="en-US" sz="3600" i="1" dirty="0">
                <a:solidFill>
                  <a:srgbClr val="A0ECFE"/>
                </a:solidFill>
              </a:rPr>
              <a:t>Jonah</a:t>
            </a:r>
            <a:endParaRPr lang="en-US" sz="3600" dirty="0">
              <a:solidFill>
                <a:srgbClr val="FFFFFF"/>
              </a:solidFill>
            </a:endParaRPr>
          </a:p>
          <a:p>
            <a:pPr marL="401638" indent="-401638">
              <a:buFontTx/>
              <a:buNone/>
            </a:pPr>
            <a:r>
              <a:rPr lang="en-US" sz="3600" dirty="0">
                <a:solidFill>
                  <a:srgbClr val="FFFFFF"/>
                </a:solidFill>
              </a:rPr>
              <a:t>	</a:t>
            </a:r>
            <a:r>
              <a:rPr lang="en-US" sz="3200" dirty="0">
                <a:solidFill>
                  <a:srgbClr val="FFFFFF"/>
                </a:solidFill>
              </a:rPr>
              <a:t>Inherited,</a:t>
            </a:r>
            <a:r>
              <a:rPr lang="en-US" sz="3600" dirty="0">
                <a:solidFill>
                  <a:srgbClr val="FFFFFF"/>
                </a:solidFill>
              </a:rPr>
              <a:t> </a:t>
            </a:r>
            <a:r>
              <a:rPr lang="en-US" sz="3200" dirty="0"/>
              <a:t>	                                           </a:t>
            </a:r>
            <a:r>
              <a:rPr lang="en-US" sz="3600" i="1" dirty="0">
                <a:solidFill>
                  <a:srgbClr val="A0ECFE"/>
                </a:solidFill>
              </a:rPr>
              <a:t>Amos </a:t>
            </a:r>
            <a:endParaRPr lang="en-US" sz="3600" dirty="0">
              <a:solidFill>
                <a:srgbClr val="FFFFFF"/>
              </a:solidFill>
            </a:endParaRPr>
          </a:p>
          <a:p>
            <a:pPr marL="401638" indent="-401638">
              <a:buFontTx/>
              <a:buNone/>
            </a:pPr>
            <a:r>
              <a:rPr lang="en-US" sz="3600" dirty="0">
                <a:solidFill>
                  <a:srgbClr val="FFFFFF"/>
                </a:solidFill>
              </a:rPr>
              <a:t>	</a:t>
            </a:r>
            <a:r>
              <a:rPr lang="en-US" sz="3200" dirty="0">
                <a:solidFill>
                  <a:srgbClr val="FFFFFF"/>
                </a:solidFill>
              </a:rPr>
              <a:t>Evil like Jeroboam I                                </a:t>
            </a:r>
            <a:r>
              <a:rPr lang="en-US" sz="3600" i="1" dirty="0">
                <a:solidFill>
                  <a:srgbClr val="A0ECFE"/>
                </a:solidFill>
              </a:rPr>
              <a:t>Hosea</a:t>
            </a:r>
            <a:endParaRPr lang="en-US" sz="3200" dirty="0">
              <a:solidFill>
                <a:srgbClr val="FFFFFF"/>
              </a:solidFill>
            </a:endParaRPr>
          </a:p>
          <a:p>
            <a:pPr marL="401638" indent="-401638">
              <a:buFontTx/>
              <a:buNone/>
            </a:pPr>
            <a:r>
              <a:rPr lang="en-US" sz="3600" b="1" u="sng" dirty="0" smtClean="0">
                <a:solidFill>
                  <a:srgbClr val="FF0000"/>
                </a:solidFill>
              </a:rPr>
              <a:t>Zechariah</a:t>
            </a:r>
            <a:r>
              <a:rPr lang="en-US" sz="3600" dirty="0" smtClean="0"/>
              <a:t>  </a:t>
            </a:r>
            <a:r>
              <a:rPr lang="en-US" sz="3200" dirty="0"/>
              <a:t>783-752 (6 mo)</a:t>
            </a:r>
            <a:r>
              <a:rPr lang="en-US" sz="3600" dirty="0"/>
              <a:t>                 </a:t>
            </a:r>
            <a:r>
              <a:rPr lang="en-US" sz="3600" i="1" dirty="0">
                <a:solidFill>
                  <a:srgbClr val="A0ECFE"/>
                </a:solidFill>
              </a:rPr>
              <a:t>Hosea</a:t>
            </a:r>
            <a:endParaRPr lang="en-US" sz="3600" dirty="0"/>
          </a:p>
          <a:p>
            <a:pPr marL="401638" indent="-401638">
              <a:buFontTx/>
              <a:buNone/>
            </a:pPr>
            <a:r>
              <a:rPr lang="en-US" sz="3600" dirty="0"/>
              <a:t>	 </a:t>
            </a:r>
            <a:r>
              <a:rPr lang="en-US" sz="3200" dirty="0">
                <a:solidFill>
                  <a:srgbClr val="FFFFFF"/>
                </a:solidFill>
              </a:rPr>
              <a:t>Inherited, </a:t>
            </a:r>
            <a:r>
              <a:rPr lang="en-US" sz="3200" dirty="0"/>
              <a:t>Evil like Jeroboam</a:t>
            </a:r>
          </a:p>
          <a:p>
            <a:pPr marL="401638" indent="-401638">
              <a:buFontTx/>
              <a:buNone/>
            </a:pPr>
            <a:r>
              <a:rPr lang="en-US" sz="3600" b="1" u="sng" dirty="0" err="1" smtClean="0">
                <a:solidFill>
                  <a:srgbClr val="FF0000"/>
                </a:solidFill>
              </a:rPr>
              <a:t>Shallum</a:t>
            </a:r>
            <a:r>
              <a:rPr lang="en-US" sz="3600" dirty="0" smtClean="0"/>
              <a:t> </a:t>
            </a:r>
            <a:r>
              <a:rPr lang="en-US" sz="3200" dirty="0"/>
              <a:t>752 (1 mo)	                          </a:t>
            </a:r>
            <a:r>
              <a:rPr lang="en-US" sz="3600" i="1" dirty="0">
                <a:solidFill>
                  <a:srgbClr val="A0ECFE"/>
                </a:solidFill>
              </a:rPr>
              <a:t>Hosea</a:t>
            </a:r>
            <a:endParaRPr lang="en-US" sz="3200" dirty="0"/>
          </a:p>
          <a:p>
            <a:pPr marL="401638" indent="-401638">
              <a:buFontTx/>
              <a:buNone/>
            </a:pPr>
            <a:r>
              <a:rPr lang="en-US" sz="3200" dirty="0"/>
              <a:t>	Usurper, Evil like Jeroboam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fade">
                                      <p:cBhvr>
                                        <p:cTn id="7" dur="1000"/>
                                        <p:tgtEl>
                                          <p:spTgt spid="97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282">
                                            <p:txEl>
                                              <p:pRg st="1" end="1"/>
                                            </p:txEl>
                                          </p:spTgt>
                                        </p:tgtEl>
                                        <p:attrNameLst>
                                          <p:attrName>style.visibility</p:attrName>
                                        </p:attrNameLst>
                                      </p:cBhvr>
                                      <p:to>
                                        <p:strVal val="visible"/>
                                      </p:to>
                                    </p:set>
                                    <p:animEffect transition="in" filter="fade">
                                      <p:cBhvr>
                                        <p:cTn id="12" dur="1000"/>
                                        <p:tgtEl>
                                          <p:spTgt spid="97282">
                                            <p:txEl>
                                              <p:pRg st="1" end="1"/>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7282">
                                            <p:txEl>
                                              <p:pRg st="2" end="2"/>
                                            </p:txEl>
                                          </p:spTgt>
                                        </p:tgtEl>
                                        <p:attrNameLst>
                                          <p:attrName>style.visibility</p:attrName>
                                        </p:attrNameLst>
                                      </p:cBhvr>
                                      <p:to>
                                        <p:strVal val="visible"/>
                                      </p:to>
                                    </p:set>
                                    <p:animEffect transition="in" filter="fade">
                                      <p:cBhvr>
                                        <p:cTn id="16" dur="1000"/>
                                        <p:tgtEl>
                                          <p:spTgt spid="97282">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7282">
                                            <p:txEl>
                                              <p:pRg st="3" end="3"/>
                                            </p:txEl>
                                          </p:spTgt>
                                        </p:tgtEl>
                                        <p:attrNameLst>
                                          <p:attrName>style.visibility</p:attrName>
                                        </p:attrNameLst>
                                      </p:cBhvr>
                                      <p:to>
                                        <p:strVal val="visible"/>
                                      </p:to>
                                    </p:set>
                                    <p:animEffect transition="in" filter="fade">
                                      <p:cBhvr>
                                        <p:cTn id="20" dur="1000"/>
                                        <p:tgtEl>
                                          <p:spTgt spid="97282">
                                            <p:txEl>
                                              <p:pRg st="3" end="3"/>
                                            </p:txEl>
                                          </p:spTgt>
                                        </p:tgtEl>
                                      </p:cBhvr>
                                    </p:animEffect>
                                  </p:childTnLst>
                                  <p:subTnLst>
                                    <p:animClr>
                                      <p:cBhvr override="childStyle">
                                        <p:cTn dur="1" fill="hold" display="0" masterRel="nextClick" afterEffect="1"/>
                                        <p:tgtEl>
                                          <p:spTgt spid="97282">
                                            <p:txEl>
                                              <p:pRg st="3" end="3"/>
                                            </p:txEl>
                                          </p:spTgt>
                                        </p:tgtEl>
                                        <p:attrNameLst>
                                          <p:attrName>ppt_c</p:attrName>
                                        </p:attrNameLst>
                                      </p:cBhvr>
                                      <p:to>
                                        <a:srgbClr val="C0C0C0"/>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7282">
                                            <p:txEl>
                                              <p:pRg st="4" end="4"/>
                                            </p:txEl>
                                          </p:spTgt>
                                        </p:tgtEl>
                                        <p:attrNameLst>
                                          <p:attrName>style.visibility</p:attrName>
                                        </p:attrNameLst>
                                      </p:cBhvr>
                                      <p:to>
                                        <p:strVal val="visible"/>
                                      </p:to>
                                    </p:set>
                                    <p:animEffect transition="in" filter="fade">
                                      <p:cBhvr>
                                        <p:cTn id="25" dur="1000"/>
                                        <p:tgtEl>
                                          <p:spTgt spid="97282">
                                            <p:txEl>
                                              <p:pRg st="4" end="4"/>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7282">
                                            <p:txEl>
                                              <p:pRg st="5" end="5"/>
                                            </p:txEl>
                                          </p:spTgt>
                                        </p:tgtEl>
                                        <p:attrNameLst>
                                          <p:attrName>style.visibility</p:attrName>
                                        </p:attrNameLst>
                                      </p:cBhvr>
                                      <p:to>
                                        <p:strVal val="visible"/>
                                      </p:to>
                                    </p:set>
                                    <p:animEffect transition="in" filter="fade">
                                      <p:cBhvr>
                                        <p:cTn id="29" dur="1000"/>
                                        <p:tgtEl>
                                          <p:spTgt spid="97282">
                                            <p:txEl>
                                              <p:pRg st="5" end="5"/>
                                            </p:txEl>
                                          </p:spTgt>
                                        </p:tgtEl>
                                      </p:cBhvr>
                                    </p:animEffect>
                                  </p:childTnLst>
                                  <p:subTnLst>
                                    <p:animClr>
                                      <p:cBhvr override="childStyle">
                                        <p:cTn dur="1" fill="hold" display="0" masterRel="nextClick" afterEffect="1"/>
                                        <p:tgtEl>
                                          <p:spTgt spid="97282">
                                            <p:txEl>
                                              <p:pRg st="5" end="5"/>
                                            </p:txEl>
                                          </p:spTgt>
                                        </p:tgtEl>
                                        <p:attrNameLst>
                                          <p:attrName>ppt_c</p:attrName>
                                        </p:attrNameLst>
                                      </p:cBhvr>
                                      <p:to>
                                        <a:srgbClr val="C0C0C0"/>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7282">
                                            <p:txEl>
                                              <p:pRg st="6" end="6"/>
                                            </p:txEl>
                                          </p:spTgt>
                                        </p:tgtEl>
                                        <p:attrNameLst>
                                          <p:attrName>style.visibility</p:attrName>
                                        </p:attrNameLst>
                                      </p:cBhvr>
                                      <p:to>
                                        <p:strVal val="visible"/>
                                      </p:to>
                                    </p:set>
                                    <p:animEffect transition="in" filter="fade">
                                      <p:cBhvr>
                                        <p:cTn id="34" dur="1000"/>
                                        <p:tgtEl>
                                          <p:spTgt spid="97282">
                                            <p:txEl>
                                              <p:pRg st="6" end="6"/>
                                            </p:txEl>
                                          </p:spTgt>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97282">
                                            <p:txEl>
                                              <p:pRg st="7" end="7"/>
                                            </p:txEl>
                                          </p:spTgt>
                                        </p:tgtEl>
                                        <p:attrNameLst>
                                          <p:attrName>style.visibility</p:attrName>
                                        </p:attrNameLst>
                                      </p:cBhvr>
                                      <p:to>
                                        <p:strVal val="visible"/>
                                      </p:to>
                                    </p:set>
                                    <p:animEffect transition="in" filter="fade">
                                      <p:cBhvr>
                                        <p:cTn id="38" dur="1000"/>
                                        <p:tgtEl>
                                          <p:spTgt spid="972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idx="4294967295"/>
          </p:nvPr>
        </p:nvSpPr>
        <p:spPr>
          <a:xfrm>
            <a:off x="0" y="26988"/>
            <a:ext cx="9144000" cy="615950"/>
          </a:xfrm>
        </p:spPr>
        <p:txBody>
          <a:bodyPr lIns="0" tIns="0" rIns="0" bIns="0">
            <a:spAutoFit/>
          </a:bodyPr>
          <a:lstStyle/>
          <a:p>
            <a:pPr defTabSz="381000" eaLnBrk="1" hangingPunct="1"/>
            <a:r>
              <a:rPr lang="en-US" sz="3600" b="1" dirty="0" smtClean="0">
                <a:solidFill>
                  <a:srgbClr val="FFFF99"/>
                </a:solidFill>
                <a:latin typeface="Arial Narrow" pitchFamily="34" charset="0"/>
              </a:rPr>
              <a:t> </a:t>
            </a:r>
            <a:r>
              <a:rPr lang="en-US" sz="4000" b="1" dirty="0" smtClean="0">
                <a:solidFill>
                  <a:srgbClr val="FFFF99"/>
                </a:solidFill>
                <a:latin typeface="Arial Narrow" pitchFamily="34" charset="0"/>
              </a:rPr>
              <a:t>1 &amp; 2 Kings - Outline</a:t>
            </a:r>
            <a:endParaRPr lang="en-US" b="1" dirty="0" smtClean="0">
              <a:solidFill>
                <a:srgbClr val="FFFF99"/>
              </a:solidFill>
              <a:latin typeface="Arial Narrow" pitchFamily="34" charset="0"/>
            </a:endParaRPr>
          </a:p>
        </p:txBody>
      </p:sp>
      <p:sp>
        <p:nvSpPr>
          <p:cNvPr id="99331" name="Rectangle 3"/>
          <p:cNvSpPr>
            <a:spLocks noGrp="1" noChangeArrowheads="1"/>
          </p:cNvSpPr>
          <p:nvPr>
            <p:ph type="body" idx="4294967295"/>
          </p:nvPr>
        </p:nvSpPr>
        <p:spPr>
          <a:xfrm>
            <a:off x="0" y="685800"/>
            <a:ext cx="9144000" cy="6172200"/>
          </a:xfrm>
        </p:spPr>
        <p:txBody>
          <a:bodyPr/>
          <a:lstStyle/>
          <a:p>
            <a:pPr marL="569913" indent="-454025" eaLnBrk="1" hangingPunct="1">
              <a:buFontTx/>
              <a:buNone/>
            </a:pPr>
            <a:r>
              <a:rPr lang="en-US" sz="3600" b="1" dirty="0" smtClean="0">
                <a:solidFill>
                  <a:srgbClr val="FFFFFF"/>
                </a:solidFill>
                <a:latin typeface="Arial Narrow" pitchFamily="34" charset="0"/>
              </a:rPr>
              <a:t>  I 	 The United Kingdom under Solomon</a:t>
            </a:r>
          </a:p>
          <a:p>
            <a:pPr marL="569913" indent="-454025" eaLnBrk="1" hangingPunct="1">
              <a:buFontTx/>
              <a:buNone/>
            </a:pPr>
            <a:r>
              <a:rPr lang="en-US" sz="3600" b="1" dirty="0" smtClean="0">
                <a:solidFill>
                  <a:srgbClr val="FFFFFF"/>
                </a:solidFill>
                <a:latin typeface="Arial Narrow" pitchFamily="34" charset="0"/>
              </a:rPr>
              <a:t>		1 Kings 1-11</a:t>
            </a:r>
          </a:p>
          <a:p>
            <a:pPr marL="569913" indent="-454025" eaLnBrk="1" hangingPunct="1">
              <a:buFontTx/>
              <a:buNone/>
            </a:pPr>
            <a:r>
              <a:rPr lang="en-US" sz="3600" b="1" dirty="0" smtClean="0">
                <a:solidFill>
                  <a:srgbClr val="FFFFFF"/>
                </a:solidFill>
                <a:latin typeface="Arial Narrow" pitchFamily="34" charset="0"/>
              </a:rPr>
              <a:t> II 	 The Divided kingdom</a:t>
            </a:r>
          </a:p>
          <a:p>
            <a:pPr marL="569913" indent="-454025" eaLnBrk="1" hangingPunct="1">
              <a:buFontTx/>
              <a:buNone/>
            </a:pPr>
            <a:r>
              <a:rPr lang="en-US" sz="3600" b="1" dirty="0" smtClean="0">
                <a:solidFill>
                  <a:srgbClr val="FFFFFF"/>
                </a:solidFill>
                <a:latin typeface="Arial Narrow" pitchFamily="34" charset="0"/>
              </a:rPr>
              <a:t>		1 Kings 12 – 2 Kings 17</a:t>
            </a:r>
          </a:p>
          <a:p>
            <a:pPr marL="569913" indent="-454025" eaLnBrk="1" hangingPunct="1">
              <a:buFontTx/>
              <a:buNone/>
            </a:pPr>
            <a:r>
              <a:rPr lang="en-US" sz="3600" b="1" dirty="0" smtClean="0">
                <a:solidFill>
                  <a:srgbClr val="FFFFFF"/>
                </a:solidFill>
                <a:latin typeface="Arial Narrow" pitchFamily="34" charset="0"/>
              </a:rPr>
              <a:t>III	 The Kingdom of Judah, Hezekiah to its fall</a:t>
            </a:r>
          </a:p>
          <a:p>
            <a:pPr marL="569913" indent="-454025" eaLnBrk="1" hangingPunct="1">
              <a:buFontTx/>
              <a:buNone/>
            </a:pPr>
            <a:r>
              <a:rPr lang="en-US" sz="3600" b="1" dirty="0" smtClean="0">
                <a:solidFill>
                  <a:srgbClr val="FFFFFF"/>
                </a:solidFill>
                <a:latin typeface="Arial Narrow" pitchFamily="34" charset="0"/>
              </a:rPr>
              <a:t>		2 Kings 18-25</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99331">
                                            <p:txEl>
                                              <p:pRg st="0" end="0"/>
                                            </p:txEl>
                                          </p:spTgt>
                                        </p:tgtEl>
                                        <p:attrNameLst>
                                          <p:attrName>style.visibility</p:attrName>
                                        </p:attrNameLst>
                                      </p:cBhvr>
                                      <p:to>
                                        <p:strVal val="visible"/>
                                      </p:to>
                                    </p:set>
                                    <p:anim calcmode="lin" valueType="num">
                                      <p:cBhvr additive="base">
                                        <p:cTn id="10"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99331">
                                            <p:txEl>
                                              <p:pRg st="1" end="1"/>
                                            </p:txEl>
                                          </p:spTgt>
                                        </p:tgtEl>
                                        <p:attrNameLst>
                                          <p:attrName>style.visibility</p:attrName>
                                        </p:attrNameLst>
                                      </p:cBhvr>
                                      <p:to>
                                        <p:strVal val="visible"/>
                                      </p:to>
                                    </p:set>
                                    <p:anim calcmode="lin" valueType="num">
                                      <p:cBhvr additive="base">
                                        <p:cTn id="15"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1500"/>
                                  </p:stCondLst>
                                  <p:childTnLst>
                                    <p:set>
                                      <p:cBhvr>
                                        <p:cTn id="19" dur="1" fill="hold">
                                          <p:stCondLst>
                                            <p:cond delay="0"/>
                                          </p:stCondLst>
                                        </p:cTn>
                                        <p:tgtEl>
                                          <p:spTgt spid="99331">
                                            <p:txEl>
                                              <p:pRg st="2" end="2"/>
                                            </p:txEl>
                                          </p:spTgt>
                                        </p:tgtEl>
                                        <p:attrNameLst>
                                          <p:attrName>style.visibility</p:attrName>
                                        </p:attrNameLst>
                                      </p:cBhvr>
                                      <p:to>
                                        <p:strVal val="visible"/>
                                      </p:to>
                                    </p:set>
                                    <p:anim calcmode="lin" valueType="num">
                                      <p:cBhvr additive="base">
                                        <p:cTn id="20"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8" fill="hold" grpId="0" nodeType="afterEffect">
                                  <p:stCondLst>
                                    <p:cond delay="1500"/>
                                  </p:stCondLst>
                                  <p:childTnLst>
                                    <p:set>
                                      <p:cBhvr>
                                        <p:cTn id="29" dur="1" fill="hold">
                                          <p:stCondLst>
                                            <p:cond delay="0"/>
                                          </p:stCondLst>
                                        </p:cTn>
                                        <p:tgtEl>
                                          <p:spTgt spid="99331">
                                            <p:txEl>
                                              <p:pRg st="4" end="4"/>
                                            </p:txEl>
                                          </p:spTgt>
                                        </p:tgtEl>
                                        <p:attrNameLst>
                                          <p:attrName>style.visibility</p:attrName>
                                        </p:attrNameLst>
                                      </p:cBhvr>
                                      <p:to>
                                        <p:strVal val="visible"/>
                                      </p:to>
                                    </p:set>
                                    <p:anim calcmode="lin" valueType="num">
                                      <p:cBhvr additive="base">
                                        <p:cTn id="30" dur="5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9331">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5500"/>
                            </p:stCondLst>
                            <p:childTnLst>
                              <p:par>
                                <p:cTn id="33" presetID="2" presetClass="entr" presetSubtype="8" fill="hold" grpId="0" nodeType="afterEffect">
                                  <p:stCondLst>
                                    <p:cond delay="0"/>
                                  </p:stCondLst>
                                  <p:childTnLst>
                                    <p:set>
                                      <p:cBhvr>
                                        <p:cTn id="34" dur="1" fill="hold">
                                          <p:stCondLst>
                                            <p:cond delay="0"/>
                                          </p:stCondLst>
                                        </p:cTn>
                                        <p:tgtEl>
                                          <p:spTgt spid="99331">
                                            <p:txEl>
                                              <p:pRg st="5" end="5"/>
                                            </p:txEl>
                                          </p:spTgt>
                                        </p:tgtEl>
                                        <p:attrNameLst>
                                          <p:attrName>style.visibility</p:attrName>
                                        </p:attrNameLst>
                                      </p:cBhvr>
                                      <p:to>
                                        <p:strVal val="visible"/>
                                      </p:to>
                                    </p:set>
                                    <p:anim calcmode="lin" valueType="num">
                                      <p:cBhvr additive="base">
                                        <p:cTn id="35" dur="500" fill="hold"/>
                                        <p:tgtEl>
                                          <p:spTgt spid="9933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93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4294967295"/>
          </p:nvPr>
        </p:nvSpPr>
        <p:spPr>
          <a:xfrm>
            <a:off x="0" y="0"/>
            <a:ext cx="9144000" cy="6858000"/>
          </a:xfrm>
          <a:noFill/>
          <a:ln/>
        </p:spPr>
        <p:txBody>
          <a:bodyPr/>
          <a:lstStyle/>
          <a:p>
            <a:pPr>
              <a:buFontTx/>
              <a:buNone/>
            </a:pPr>
            <a:r>
              <a:rPr lang="en-US" sz="3600" b="1" u="sng" dirty="0">
                <a:solidFill>
                  <a:srgbClr val="FFFF99"/>
                </a:solidFill>
              </a:rPr>
              <a:t>King of Judah</a:t>
            </a:r>
            <a:r>
              <a:rPr lang="en-US" sz="2800" dirty="0">
                <a:solidFill>
                  <a:srgbClr val="FFFFFF"/>
                </a:solidFill>
              </a:rPr>
              <a:t>                                       </a:t>
            </a:r>
            <a:r>
              <a:rPr lang="en-US" sz="3600" b="1" i="1" u="sng" dirty="0">
                <a:solidFill>
                  <a:srgbClr val="A0ECFE"/>
                </a:solidFill>
              </a:rPr>
              <a:t>Prophet</a:t>
            </a:r>
            <a:endParaRPr lang="en-US" sz="2800" dirty="0">
              <a:solidFill>
                <a:srgbClr val="FFFFFF"/>
              </a:solidFill>
            </a:endParaRPr>
          </a:p>
          <a:p>
            <a:pPr>
              <a:buFontTx/>
              <a:buNone/>
            </a:pPr>
            <a:r>
              <a:rPr lang="en-US" sz="3600" b="1" u="sng" dirty="0" err="1">
                <a:solidFill>
                  <a:srgbClr val="FFFF99"/>
                </a:solidFill>
              </a:rPr>
              <a:t>Amaziah</a:t>
            </a:r>
            <a:r>
              <a:rPr lang="en-US" sz="3600" b="1" u="sng" dirty="0">
                <a:solidFill>
                  <a:srgbClr val="FFFFFF"/>
                </a:solidFill>
              </a:rPr>
              <a:t> </a:t>
            </a:r>
            <a:r>
              <a:rPr lang="en-US" sz="3600" dirty="0">
                <a:solidFill>
                  <a:srgbClr val="FFFFFF"/>
                </a:solidFill>
              </a:rPr>
              <a:t>  </a:t>
            </a:r>
            <a:r>
              <a:rPr lang="en-US" sz="3200" dirty="0">
                <a:solidFill>
                  <a:srgbClr val="FFFFFF"/>
                </a:solidFill>
              </a:rPr>
              <a:t>796-767 (29 yrs)</a:t>
            </a:r>
          </a:p>
          <a:p>
            <a:pPr>
              <a:buFontTx/>
              <a:buNone/>
            </a:pPr>
            <a:r>
              <a:rPr lang="en-US" sz="3200" dirty="0">
                <a:solidFill>
                  <a:srgbClr val="FFFFFF"/>
                </a:solidFill>
              </a:rPr>
              <a:t>	Good, but not like David, then evil</a:t>
            </a:r>
            <a:r>
              <a:rPr lang="en-US" sz="3200" b="1" u="sng" dirty="0">
                <a:solidFill>
                  <a:srgbClr val="FFFFFF"/>
                </a:solidFill>
              </a:rPr>
              <a:t> </a:t>
            </a:r>
          </a:p>
          <a:p>
            <a:pPr>
              <a:buFontTx/>
              <a:buNone/>
            </a:pPr>
            <a:r>
              <a:rPr lang="en-US" sz="3600" b="1" u="sng" dirty="0" err="1">
                <a:solidFill>
                  <a:srgbClr val="FFFF99"/>
                </a:solidFill>
              </a:rPr>
              <a:t>Uzziah</a:t>
            </a:r>
            <a:r>
              <a:rPr lang="en-US" sz="3600" b="1" u="sng" dirty="0">
                <a:solidFill>
                  <a:srgbClr val="FFFFFF"/>
                </a:solidFill>
              </a:rPr>
              <a:t> </a:t>
            </a:r>
            <a:r>
              <a:rPr lang="en-US" sz="3600" dirty="0">
                <a:solidFill>
                  <a:srgbClr val="FFFFFF"/>
                </a:solidFill>
              </a:rPr>
              <a:t>  </a:t>
            </a:r>
            <a:r>
              <a:rPr lang="en-US" sz="3200" dirty="0">
                <a:solidFill>
                  <a:srgbClr val="FFFFFF"/>
                </a:solidFill>
              </a:rPr>
              <a:t>790-740 (52 yrs),    </a:t>
            </a:r>
            <a:r>
              <a:rPr lang="en-US" sz="3600" dirty="0" err="1">
                <a:solidFill>
                  <a:srgbClr val="A0ECFE"/>
                </a:solidFill>
              </a:rPr>
              <a:t>Azariah</a:t>
            </a:r>
            <a:r>
              <a:rPr lang="en-US" sz="3600" dirty="0">
                <a:solidFill>
                  <a:srgbClr val="A0ECFE"/>
                </a:solidFill>
              </a:rPr>
              <a:t> the priest</a:t>
            </a:r>
            <a:r>
              <a:rPr lang="en-US" sz="3600" dirty="0">
                <a:solidFill>
                  <a:srgbClr val="FFFFFF"/>
                </a:solidFill>
              </a:rPr>
              <a:t> </a:t>
            </a:r>
            <a:endParaRPr lang="en-US" sz="3200" dirty="0">
              <a:solidFill>
                <a:srgbClr val="FFFFFF"/>
              </a:solidFill>
            </a:endParaRPr>
          </a:p>
          <a:p>
            <a:pPr>
              <a:buFontTx/>
              <a:buNone/>
            </a:pPr>
            <a:r>
              <a:rPr lang="en-US" sz="3200" dirty="0">
                <a:solidFill>
                  <a:srgbClr val="FFFFFF"/>
                </a:solidFill>
              </a:rPr>
              <a:t>	Good, then proud, then humbled</a:t>
            </a:r>
            <a:endParaRPr lang="en-US" sz="3600" dirty="0">
              <a:solidFill>
                <a:srgbClr val="FFFFFF"/>
              </a:solidFill>
            </a:endParaRPr>
          </a:p>
          <a:p>
            <a:pPr>
              <a:buFontTx/>
              <a:buNone/>
            </a:pPr>
            <a:r>
              <a:rPr lang="en-US" sz="3600" b="1" u="sng" dirty="0" err="1">
                <a:solidFill>
                  <a:srgbClr val="FFFF99"/>
                </a:solidFill>
              </a:rPr>
              <a:t>Jotham</a:t>
            </a:r>
            <a:r>
              <a:rPr lang="en-US" sz="3600" b="1" u="sng" dirty="0"/>
              <a:t> </a:t>
            </a:r>
            <a:r>
              <a:rPr lang="en-US" sz="3600" dirty="0"/>
              <a:t>  </a:t>
            </a:r>
            <a:r>
              <a:rPr lang="en-US" sz="3200" dirty="0"/>
              <a:t>750-731 (16 yrs)</a:t>
            </a:r>
            <a:r>
              <a:rPr lang="en-US" sz="3600" dirty="0"/>
              <a:t>                     </a:t>
            </a:r>
            <a:r>
              <a:rPr lang="en-US" sz="3600" dirty="0">
                <a:solidFill>
                  <a:srgbClr val="A0ECFE"/>
                </a:solidFill>
              </a:rPr>
              <a:t>Isaiah</a:t>
            </a:r>
          </a:p>
          <a:p>
            <a:pPr>
              <a:buFontTx/>
              <a:buNone/>
            </a:pPr>
            <a:r>
              <a:rPr lang="en-US" sz="3600" dirty="0"/>
              <a:t>	</a:t>
            </a:r>
            <a:r>
              <a:rPr lang="en-US" sz="3200" dirty="0"/>
              <a:t>Good</a:t>
            </a:r>
            <a:r>
              <a:rPr lang="en-US" sz="3600" dirty="0"/>
              <a:t>  		                                       </a:t>
            </a:r>
            <a:r>
              <a:rPr lang="en-US" sz="3600" dirty="0">
                <a:solidFill>
                  <a:srgbClr val="A0ECFE"/>
                </a:solidFill>
              </a:rPr>
              <a:t>Micah</a:t>
            </a:r>
            <a:r>
              <a:rPr lang="en-US" sz="3600" dirty="0"/>
              <a:t> </a:t>
            </a:r>
          </a:p>
          <a:p>
            <a:pPr>
              <a:buFontTx/>
              <a:buNone/>
            </a:pPr>
            <a:r>
              <a:rPr lang="en-US" sz="3600" b="1" u="sng" dirty="0" err="1">
                <a:solidFill>
                  <a:srgbClr val="FFFF99"/>
                </a:solidFill>
              </a:rPr>
              <a:t>Ahaz</a:t>
            </a:r>
            <a:r>
              <a:rPr lang="en-US" sz="3600" b="1" u="sng" dirty="0"/>
              <a:t> </a:t>
            </a:r>
            <a:r>
              <a:rPr lang="en-US" sz="3600" dirty="0"/>
              <a:t>  </a:t>
            </a:r>
            <a:r>
              <a:rPr lang="en-US" sz="3200" dirty="0"/>
              <a:t>735-715 (16 yrs)                             </a:t>
            </a:r>
            <a:r>
              <a:rPr lang="en-US" sz="3600" dirty="0">
                <a:solidFill>
                  <a:srgbClr val="A0ECFE"/>
                </a:solidFill>
              </a:rPr>
              <a:t>Isaiah</a:t>
            </a:r>
            <a:endParaRPr lang="en-US" sz="3200" dirty="0"/>
          </a:p>
          <a:p>
            <a:pPr>
              <a:buFontTx/>
              <a:buNone/>
            </a:pPr>
            <a:r>
              <a:rPr lang="en-US" sz="3200" dirty="0"/>
              <a:t>	Evil like kings of Israel                               </a:t>
            </a:r>
            <a:r>
              <a:rPr lang="en-US" sz="3600" dirty="0">
                <a:solidFill>
                  <a:srgbClr val="A0ECFE"/>
                </a:solidFill>
              </a:rPr>
              <a:t>Micah</a:t>
            </a:r>
            <a:r>
              <a:rPr lang="en-US" sz="3600" dirty="0"/>
              <a:t>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randombar(horizontal)">
                                      <p:cBhvr>
                                        <p:cTn id="7" dur="500"/>
                                        <p:tgtEl>
                                          <p:spTgt spid="105474">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5474">
                                            <p:txEl>
                                              <p:pRg st="1" end="1"/>
                                            </p:txEl>
                                          </p:spTgt>
                                        </p:tgtEl>
                                        <p:attrNameLst>
                                          <p:attrName>style.visibility</p:attrName>
                                        </p:attrNameLst>
                                      </p:cBhvr>
                                      <p:to>
                                        <p:strVal val="visible"/>
                                      </p:to>
                                    </p:set>
                                    <p:animEffect transition="in" filter="randombar(horizontal)">
                                      <p:cBhvr>
                                        <p:cTn id="11" dur="500"/>
                                        <p:tgtEl>
                                          <p:spTgt spid="105474">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5474">
                                            <p:txEl>
                                              <p:pRg st="2" end="2"/>
                                            </p:txEl>
                                          </p:spTgt>
                                        </p:tgtEl>
                                        <p:attrNameLst>
                                          <p:attrName>style.visibility</p:attrName>
                                        </p:attrNameLst>
                                      </p:cBhvr>
                                      <p:to>
                                        <p:strVal val="visible"/>
                                      </p:to>
                                    </p:set>
                                    <p:animEffect transition="in" filter="randombar(horizontal)">
                                      <p:cBhvr>
                                        <p:cTn id="15" dur="500"/>
                                        <p:tgtEl>
                                          <p:spTgt spid="105474">
                                            <p:txEl>
                                              <p:pRg st="2" end="2"/>
                                            </p:txEl>
                                          </p:spTgt>
                                        </p:tgtEl>
                                      </p:cBhvr>
                                    </p:animEffect>
                                  </p:childTnLst>
                                  <p:subTnLst>
                                    <p:animClr>
                                      <p:cBhvr override="childStyle">
                                        <p:cTn dur="1" fill="hold" display="0" masterRel="nextClick" afterEffect="1"/>
                                        <p:tgtEl>
                                          <p:spTgt spid="105474">
                                            <p:txEl>
                                              <p:pRg st="2" end="2"/>
                                            </p:txEl>
                                          </p:spTgt>
                                        </p:tgtEl>
                                        <p:attrNameLst>
                                          <p:attrName>ppt_c</p:attrName>
                                        </p:attrNameLst>
                                      </p:cBhvr>
                                      <p:to>
                                        <a:srgbClr val="C0C0C0"/>
                                      </p:to>
                                    </p:animClr>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5474">
                                            <p:txEl>
                                              <p:pRg st="3" end="3"/>
                                            </p:txEl>
                                          </p:spTgt>
                                        </p:tgtEl>
                                        <p:attrNameLst>
                                          <p:attrName>style.visibility</p:attrName>
                                        </p:attrNameLst>
                                      </p:cBhvr>
                                      <p:to>
                                        <p:strVal val="visible"/>
                                      </p:to>
                                    </p:set>
                                    <p:animEffect transition="in" filter="randombar(horizontal)">
                                      <p:cBhvr>
                                        <p:cTn id="20" dur="500"/>
                                        <p:tgtEl>
                                          <p:spTgt spid="105474">
                                            <p:txEl>
                                              <p:pRg st="3" end="3"/>
                                            </p:txEl>
                                          </p:spTgt>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05474">
                                            <p:txEl>
                                              <p:pRg st="4" end="4"/>
                                            </p:txEl>
                                          </p:spTgt>
                                        </p:tgtEl>
                                        <p:attrNameLst>
                                          <p:attrName>style.visibility</p:attrName>
                                        </p:attrNameLst>
                                      </p:cBhvr>
                                      <p:to>
                                        <p:strVal val="visible"/>
                                      </p:to>
                                    </p:set>
                                    <p:animEffect transition="in" filter="randombar(horizontal)">
                                      <p:cBhvr>
                                        <p:cTn id="24" dur="500"/>
                                        <p:tgtEl>
                                          <p:spTgt spid="105474">
                                            <p:txEl>
                                              <p:pRg st="4" end="4"/>
                                            </p:txEl>
                                          </p:spTgt>
                                        </p:tgtEl>
                                      </p:cBhvr>
                                    </p:animEffect>
                                  </p:childTnLst>
                                  <p:subTnLst>
                                    <p:animClr>
                                      <p:cBhvr override="childStyle">
                                        <p:cTn dur="1" fill="hold" display="0" masterRel="nextClick" afterEffect="1"/>
                                        <p:tgtEl>
                                          <p:spTgt spid="105474">
                                            <p:txEl>
                                              <p:pRg st="4" end="4"/>
                                            </p:txEl>
                                          </p:spTgt>
                                        </p:tgtEl>
                                        <p:attrNameLst>
                                          <p:attrName>ppt_c</p:attrName>
                                        </p:attrNameLst>
                                      </p:cBhvr>
                                      <p:to>
                                        <a:srgbClr val="C0C0C0"/>
                                      </p:to>
                                    </p:animClr>
                                  </p:sub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5474">
                                            <p:txEl>
                                              <p:pRg st="5" end="5"/>
                                            </p:txEl>
                                          </p:spTgt>
                                        </p:tgtEl>
                                        <p:attrNameLst>
                                          <p:attrName>style.visibility</p:attrName>
                                        </p:attrNameLst>
                                      </p:cBhvr>
                                      <p:to>
                                        <p:strVal val="visible"/>
                                      </p:to>
                                    </p:set>
                                    <p:animEffect transition="in" filter="randombar(horizontal)">
                                      <p:cBhvr>
                                        <p:cTn id="29" dur="500"/>
                                        <p:tgtEl>
                                          <p:spTgt spid="105474">
                                            <p:txEl>
                                              <p:pRg st="5" end="5"/>
                                            </p:txEl>
                                          </p:spTgt>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105474">
                                            <p:txEl>
                                              <p:pRg st="6" end="6"/>
                                            </p:txEl>
                                          </p:spTgt>
                                        </p:tgtEl>
                                        <p:attrNameLst>
                                          <p:attrName>style.visibility</p:attrName>
                                        </p:attrNameLst>
                                      </p:cBhvr>
                                      <p:to>
                                        <p:strVal val="visible"/>
                                      </p:to>
                                    </p:set>
                                    <p:animEffect transition="in" filter="randombar(horizontal)">
                                      <p:cBhvr>
                                        <p:cTn id="33" dur="500"/>
                                        <p:tgtEl>
                                          <p:spTgt spid="10547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5474">
                                            <p:txEl>
                                              <p:pRg st="7" end="7"/>
                                            </p:txEl>
                                          </p:spTgt>
                                        </p:tgtEl>
                                        <p:attrNameLst>
                                          <p:attrName>style.visibility</p:attrName>
                                        </p:attrNameLst>
                                      </p:cBhvr>
                                      <p:to>
                                        <p:strVal val="visible"/>
                                      </p:to>
                                    </p:set>
                                    <p:animEffect transition="in" filter="randombar(horizontal)">
                                      <p:cBhvr>
                                        <p:cTn id="38" dur="500"/>
                                        <p:tgtEl>
                                          <p:spTgt spid="105474">
                                            <p:txEl>
                                              <p:pRg st="7" end="7"/>
                                            </p:txEl>
                                          </p:spTgt>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105474">
                                            <p:txEl>
                                              <p:pRg st="8" end="8"/>
                                            </p:txEl>
                                          </p:spTgt>
                                        </p:tgtEl>
                                        <p:attrNameLst>
                                          <p:attrName>style.visibility</p:attrName>
                                        </p:attrNameLst>
                                      </p:cBhvr>
                                      <p:to>
                                        <p:strVal val="visible"/>
                                      </p:to>
                                    </p:set>
                                    <p:animEffect transition="in" filter="randombar(horizontal)">
                                      <p:cBhvr>
                                        <p:cTn id="42" dur="500"/>
                                        <p:tgtEl>
                                          <p:spTgt spid="1054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ctrTitle" idx="4294967295"/>
          </p:nvPr>
        </p:nvSpPr>
        <p:spPr>
          <a:xfrm>
            <a:off x="0" y="0"/>
            <a:ext cx="9144000" cy="2492375"/>
          </a:xfrm>
        </p:spPr>
        <p:txBody>
          <a:bodyPr lIns="0" tIns="0" rIns="0" bIns="0">
            <a:spAutoFit/>
          </a:bodyPr>
          <a:lstStyle/>
          <a:p>
            <a:pPr defTabSz="381000" eaLnBrk="1" hangingPunct="1"/>
            <a:r>
              <a:rPr lang="en-US" sz="7200" b="1" smtClean="0">
                <a:solidFill>
                  <a:srgbClr val="A0D0FF"/>
                </a:solidFill>
                <a:latin typeface="Times New Roman" pitchFamily="18" charset="0"/>
                <a:cs typeface="Times New Roman" pitchFamily="18" charset="0"/>
              </a:rPr>
              <a:t>Grace Bible Church</a:t>
            </a:r>
            <a:r>
              <a:rPr lang="en-US" sz="7200" b="1" i="0" smtClean="0">
                <a:solidFill>
                  <a:srgbClr val="A0D0FF"/>
                </a:solidFill>
                <a:latin typeface="Times New Roman" pitchFamily="18" charset="0"/>
                <a:cs typeface="Times New Roman" pitchFamily="18" charset="0"/>
              </a:rPr>
              <a:t/>
            </a:r>
            <a:br>
              <a:rPr lang="en-US" sz="7200" b="1" i="0" smtClean="0">
                <a:solidFill>
                  <a:srgbClr val="A0D0FF"/>
                </a:solidFill>
                <a:latin typeface="Times New Roman" pitchFamily="18" charset="0"/>
                <a:cs typeface="Times New Roman" pitchFamily="18" charset="0"/>
              </a:rPr>
            </a:br>
            <a:r>
              <a:rPr lang="en-US" sz="5400" b="1" i="0" smtClean="0">
                <a:solidFill>
                  <a:srgbClr val="A0D0FF"/>
                </a:solidFill>
                <a:latin typeface="Times New Roman" pitchFamily="18" charset="0"/>
                <a:cs typeface="Times New Roman" pitchFamily="18" charset="0"/>
              </a:rPr>
              <a:t> </a:t>
            </a:r>
            <a:r>
              <a:rPr lang="en-US" sz="3600" b="1" smtClean="0">
                <a:solidFill>
                  <a:srgbClr val="FFFF90"/>
                </a:solidFill>
                <a:latin typeface="Times New Roman" pitchFamily="18" charset="0"/>
                <a:cs typeface="Times New Roman" pitchFamily="18" charset="0"/>
              </a:rPr>
              <a:t>Glorifying God by Making Disciples </a:t>
            </a:r>
            <a:br>
              <a:rPr lang="en-US" sz="3600" b="1" smtClean="0">
                <a:solidFill>
                  <a:srgbClr val="FFFF90"/>
                </a:solidFill>
                <a:latin typeface="Times New Roman" pitchFamily="18" charset="0"/>
                <a:cs typeface="Times New Roman" pitchFamily="18" charset="0"/>
              </a:rPr>
            </a:br>
            <a:r>
              <a:rPr lang="en-US" sz="3600" b="1" smtClean="0">
                <a:solidFill>
                  <a:srgbClr val="FFFF90"/>
                </a:solidFill>
                <a:latin typeface="Times New Roman" pitchFamily="18" charset="0"/>
                <a:cs typeface="Times New Roman" pitchFamily="18" charset="0"/>
              </a:rPr>
              <a:t>of Jesus Christ</a:t>
            </a:r>
          </a:p>
        </p:txBody>
      </p:sp>
      <p:sp>
        <p:nvSpPr>
          <p:cNvPr id="2051" name="TextBox 2"/>
          <p:cNvSpPr txBox="1">
            <a:spLocks noChangeArrowheads="1"/>
          </p:cNvSpPr>
          <p:nvPr/>
        </p:nvSpPr>
        <p:spPr bwMode="auto">
          <a:xfrm>
            <a:off x="0" y="2895600"/>
            <a:ext cx="9144000" cy="1200150"/>
          </a:xfrm>
          <a:prstGeom prst="rect">
            <a:avLst/>
          </a:prstGeom>
          <a:noFill/>
          <a:ln w="9525">
            <a:noFill/>
            <a:miter lim="800000"/>
            <a:headEnd/>
            <a:tailEnd/>
          </a:ln>
        </p:spPr>
        <p:txBody>
          <a:bodyPr>
            <a:spAutoFit/>
          </a:bodyPr>
          <a:lstStyle/>
          <a:p>
            <a:r>
              <a:rPr lang="en-US" sz="3600" b="1">
                <a:solidFill>
                  <a:schemeClr val="bg1"/>
                </a:solidFill>
                <a:latin typeface="Arial Narrow" pitchFamily="34" charset="0"/>
              </a:rPr>
              <a:t>For PDF class notes, go to</a:t>
            </a:r>
          </a:p>
          <a:p>
            <a:r>
              <a:rPr lang="en-US" sz="3600" b="1">
                <a:solidFill>
                  <a:schemeClr val="bg1"/>
                </a:solidFill>
                <a:latin typeface="Arial Narrow" pitchFamily="34" charset="0"/>
              </a:rPr>
              <a:t>https://gracebibleny.org/old-testament-survey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4294967295"/>
          </p:nvPr>
        </p:nvSpPr>
        <p:spPr>
          <a:xfrm>
            <a:off x="0" y="0"/>
            <a:ext cx="9144000" cy="6858000"/>
          </a:xfrm>
          <a:noFill/>
        </p:spPr>
        <p:txBody>
          <a:bodyPr/>
          <a:lstStyle/>
          <a:p>
            <a:pPr marL="401638" indent="-401638" eaLnBrk="1" hangingPunct="1">
              <a:buFontTx/>
              <a:buNone/>
            </a:pPr>
            <a:r>
              <a:rPr lang="en-US" sz="3200" b="1" u="sng" dirty="0" smtClean="0">
                <a:solidFill>
                  <a:srgbClr val="FFFF99"/>
                </a:solidFill>
              </a:rPr>
              <a:t>Jehoshaphat</a:t>
            </a:r>
            <a:r>
              <a:rPr lang="en-US" sz="2800" b="1" u="sng" dirty="0" smtClean="0">
                <a:solidFill>
                  <a:srgbClr val="FFFFFF"/>
                </a:solidFill>
              </a:rPr>
              <a:t> </a:t>
            </a:r>
            <a:r>
              <a:rPr lang="en-US" sz="2800" dirty="0" smtClean="0">
                <a:solidFill>
                  <a:srgbClr val="FFFFFF"/>
                </a:solidFill>
              </a:rPr>
              <a:t>  873-848 (25 yrs)          		</a:t>
            </a:r>
            <a:r>
              <a:rPr lang="en-US" sz="3200" i="1" dirty="0" err="1" smtClean="0">
                <a:solidFill>
                  <a:srgbClr val="A0ECFE"/>
                </a:solidFill>
              </a:rPr>
              <a:t>Micaiah</a:t>
            </a:r>
            <a:r>
              <a:rPr lang="en-US" sz="2800" dirty="0" smtClean="0">
                <a:solidFill>
                  <a:srgbClr val="FFFFFF"/>
                </a:solidFill>
              </a:rPr>
              <a:t> </a:t>
            </a:r>
          </a:p>
          <a:p>
            <a:pPr marL="401638" indent="-401638" eaLnBrk="1" hangingPunct="1">
              <a:buFontTx/>
              <a:buNone/>
            </a:pPr>
            <a:r>
              <a:rPr lang="en-US" sz="2800" dirty="0" smtClean="0">
                <a:solidFill>
                  <a:srgbClr val="FFFFFF"/>
                </a:solidFill>
              </a:rPr>
              <a:t>	Good, like </a:t>
            </a:r>
            <a:r>
              <a:rPr lang="en-US" sz="2800" dirty="0" err="1" smtClean="0">
                <a:solidFill>
                  <a:srgbClr val="FFFFFF"/>
                </a:solidFill>
              </a:rPr>
              <a:t>Asa</a:t>
            </a:r>
            <a:r>
              <a:rPr lang="en-US" sz="2800" dirty="0" smtClean="0">
                <a:solidFill>
                  <a:srgbClr val="FFFFFF"/>
                </a:solidFill>
              </a:rPr>
              <a:t>,               	     </a:t>
            </a:r>
            <a:r>
              <a:rPr lang="en-US" sz="3200" i="1" dirty="0" smtClean="0">
                <a:solidFill>
                  <a:srgbClr val="A0ECFE"/>
                </a:solidFill>
              </a:rPr>
              <a:t>Jehu, son of </a:t>
            </a:r>
            <a:r>
              <a:rPr lang="en-US" sz="3200" i="1" dirty="0" err="1" smtClean="0">
                <a:solidFill>
                  <a:srgbClr val="A0ECFE"/>
                </a:solidFill>
              </a:rPr>
              <a:t>Hanani</a:t>
            </a:r>
            <a:endParaRPr lang="en-US" sz="3200" i="1" dirty="0" smtClean="0">
              <a:solidFill>
                <a:srgbClr val="A0ECFE"/>
              </a:solidFill>
            </a:endParaRPr>
          </a:p>
          <a:p>
            <a:pPr marL="401638" indent="-401638" eaLnBrk="1" hangingPunct="1">
              <a:buFontTx/>
              <a:buNone/>
            </a:pPr>
            <a:r>
              <a:rPr lang="en-US" sz="3200" i="1" dirty="0" smtClean="0">
                <a:solidFill>
                  <a:srgbClr val="A0ECFE"/>
                </a:solidFill>
              </a:rPr>
              <a:t>	</a:t>
            </a:r>
            <a:r>
              <a:rPr lang="en-US" sz="2800" dirty="0" smtClean="0">
                <a:solidFill>
                  <a:srgbClr val="FFFFFF"/>
                </a:solidFill>
              </a:rPr>
              <a:t>but had son marry</a:t>
            </a:r>
            <a:r>
              <a:rPr lang="en-US" sz="3200" i="1" dirty="0" smtClean="0">
                <a:solidFill>
                  <a:srgbClr val="A0ECFE"/>
                </a:solidFill>
              </a:rPr>
              <a:t> 	   </a:t>
            </a:r>
            <a:r>
              <a:rPr lang="en-US" sz="3200" dirty="0" err="1" smtClean="0">
                <a:solidFill>
                  <a:srgbClr val="A0ECFE"/>
                </a:solidFill>
              </a:rPr>
              <a:t>Jahaziel</a:t>
            </a:r>
            <a:r>
              <a:rPr lang="en-US" sz="3200" dirty="0" smtClean="0">
                <a:solidFill>
                  <a:srgbClr val="A0ECFE"/>
                </a:solidFill>
              </a:rPr>
              <a:t>, son of Zechariah</a:t>
            </a:r>
          </a:p>
          <a:p>
            <a:pPr marL="401638" indent="-401638" eaLnBrk="1" hangingPunct="1">
              <a:buFontTx/>
              <a:buNone/>
            </a:pPr>
            <a:r>
              <a:rPr lang="en-US" sz="2800" dirty="0" smtClean="0">
                <a:solidFill>
                  <a:srgbClr val="FFFFFF"/>
                </a:solidFill>
              </a:rPr>
              <a:t>	Ahab’s daughter</a:t>
            </a:r>
            <a:r>
              <a:rPr lang="en-US" sz="3200" dirty="0" smtClean="0">
                <a:solidFill>
                  <a:srgbClr val="A0ECFE"/>
                </a:solidFill>
              </a:rPr>
              <a:t>	     </a:t>
            </a:r>
            <a:r>
              <a:rPr lang="en-US" sz="3200" dirty="0" err="1" smtClean="0">
                <a:solidFill>
                  <a:srgbClr val="A0ECFE"/>
                </a:solidFill>
              </a:rPr>
              <a:t>Eliezer</a:t>
            </a:r>
            <a:r>
              <a:rPr lang="en-US" sz="3200" dirty="0" smtClean="0">
                <a:solidFill>
                  <a:srgbClr val="A0ECFE"/>
                </a:solidFill>
              </a:rPr>
              <a:t>, son of </a:t>
            </a:r>
            <a:r>
              <a:rPr lang="en-US" sz="3200" dirty="0" err="1" smtClean="0">
                <a:solidFill>
                  <a:srgbClr val="A0ECFE"/>
                </a:solidFill>
              </a:rPr>
              <a:t>Dodavahu</a:t>
            </a:r>
            <a:endParaRPr lang="en-US" sz="2400" dirty="0" smtClean="0"/>
          </a:p>
          <a:p>
            <a:pPr marL="401638" indent="-401638" eaLnBrk="1" hangingPunct="1">
              <a:buFontTx/>
              <a:buNone/>
            </a:pPr>
            <a:endParaRPr lang="en-US" sz="2800" dirty="0" smtClean="0">
              <a:solidFill>
                <a:srgbClr val="FFFFFF"/>
              </a:solidFill>
            </a:endParaRPr>
          </a:p>
          <a:p>
            <a:pPr marL="401638" indent="-401638" eaLnBrk="1" hangingPunct="1">
              <a:buFontTx/>
              <a:buNone/>
            </a:pPr>
            <a:endParaRPr lang="en-US" sz="2800" dirty="0" smtClean="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Effect transition="in" filter="fade">
                                      <p:cBhvr>
                                        <p:cTn id="7" dur="1000"/>
                                        <p:tgtEl>
                                          <p:spTgt spid="13005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0050">
                                            <p:txEl>
                                              <p:pRg st="1" end="1"/>
                                            </p:txEl>
                                          </p:spTgt>
                                        </p:tgtEl>
                                        <p:attrNameLst>
                                          <p:attrName>style.visibility</p:attrName>
                                        </p:attrNameLst>
                                      </p:cBhvr>
                                      <p:to>
                                        <p:strVal val="visible"/>
                                      </p:to>
                                    </p:set>
                                    <p:animEffect transition="in" filter="fade">
                                      <p:cBhvr>
                                        <p:cTn id="11" dur="1000"/>
                                        <p:tgtEl>
                                          <p:spTgt spid="130050">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0050">
                                            <p:txEl>
                                              <p:pRg st="2" end="2"/>
                                            </p:txEl>
                                          </p:spTgt>
                                        </p:tgtEl>
                                        <p:attrNameLst>
                                          <p:attrName>style.visibility</p:attrName>
                                        </p:attrNameLst>
                                      </p:cBhvr>
                                      <p:to>
                                        <p:strVal val="visible"/>
                                      </p:to>
                                    </p:set>
                                    <p:animEffect transition="in" filter="fade">
                                      <p:cBhvr>
                                        <p:cTn id="15" dur="1000"/>
                                        <p:tgtEl>
                                          <p:spTgt spid="130050">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0050">
                                            <p:txEl>
                                              <p:pRg st="3" end="3"/>
                                            </p:txEl>
                                          </p:spTgt>
                                        </p:tgtEl>
                                        <p:attrNameLst>
                                          <p:attrName>style.visibility</p:attrName>
                                        </p:attrNameLst>
                                      </p:cBhvr>
                                      <p:to>
                                        <p:strVal val="visible"/>
                                      </p:to>
                                    </p:set>
                                    <p:animEffect transition="in" filter="fade">
                                      <p:cBhvr>
                                        <p:cTn id="19" dur="1000"/>
                                        <p:tgtEl>
                                          <p:spTgt spid="1300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30163"/>
            <a:ext cx="9144000" cy="614363"/>
          </a:xfrm>
        </p:spPr>
        <p:txBody>
          <a:bodyPr lIns="0" tIns="0" rIns="0" bIns="0">
            <a:spAutoFit/>
          </a:bodyPr>
          <a:lstStyle/>
          <a:p>
            <a:pPr defTabSz="381000" eaLnBrk="1" hangingPunct="1"/>
            <a:r>
              <a:rPr lang="en-US" sz="4000" b="1" dirty="0" smtClean="0">
                <a:solidFill>
                  <a:srgbClr val="FFFF99"/>
                </a:solidFill>
                <a:latin typeface="Arial Narrow" pitchFamily="34" charset="0"/>
              </a:rPr>
              <a:t>Joel</a:t>
            </a:r>
          </a:p>
        </p:txBody>
      </p:sp>
      <p:sp>
        <p:nvSpPr>
          <p:cNvPr id="80899" name="Rectangle 3"/>
          <p:cNvSpPr>
            <a:spLocks noGrp="1" noChangeArrowheads="1"/>
          </p:cNvSpPr>
          <p:nvPr>
            <p:ph type="body" idx="4294967295"/>
          </p:nvPr>
        </p:nvSpPr>
        <p:spPr>
          <a:xfrm>
            <a:off x="0" y="685800"/>
            <a:ext cx="9144000" cy="6172200"/>
          </a:xfrm>
        </p:spPr>
        <p:txBody>
          <a:bodyPr/>
          <a:lstStyle/>
          <a:p>
            <a:pPr eaLnBrk="1" hangingPunct="1">
              <a:lnSpc>
                <a:spcPct val="90000"/>
              </a:lnSpc>
              <a:buNone/>
            </a:pPr>
            <a:r>
              <a:rPr lang="en-US" b="1" dirty="0" smtClean="0">
                <a:solidFill>
                  <a:srgbClr val="FFFF00"/>
                </a:solidFill>
                <a:latin typeface="Arial Narrow" pitchFamily="34" charset="0"/>
              </a:rPr>
              <a:t> </a:t>
            </a:r>
            <a:r>
              <a:rPr lang="en-US" sz="3600" b="1" dirty="0" smtClean="0">
                <a:solidFill>
                  <a:srgbClr val="FFFF00"/>
                </a:solidFill>
                <a:latin typeface="Arial Narrow" pitchFamily="34" charset="0"/>
              </a:rPr>
              <a:t>Authors: </a:t>
            </a:r>
            <a:r>
              <a:rPr lang="en-US" sz="3600" b="1" dirty="0" smtClean="0">
                <a:solidFill>
                  <a:srgbClr val="FFFFFF"/>
                </a:solidFill>
                <a:latin typeface="Arial Narrow" pitchFamily="34" charset="0"/>
              </a:rPr>
              <a:t>Joel - His name means </a:t>
            </a:r>
            <a:r>
              <a:rPr lang="en-US" sz="3600" b="1" i="1" dirty="0" smtClean="0">
                <a:solidFill>
                  <a:srgbClr val="FFFFFF"/>
                </a:solidFill>
                <a:latin typeface="Arial Narrow" pitchFamily="34" charset="0"/>
              </a:rPr>
              <a:t>“Yahweh is God”   </a:t>
            </a:r>
            <a:r>
              <a:rPr lang="en-US" sz="3200" b="1" i="1" dirty="0" smtClean="0">
                <a:solidFill>
                  <a:srgbClr val="FFFFFF"/>
                </a:solidFill>
                <a:latin typeface="Arial Narrow" pitchFamily="34" charset="0"/>
              </a:rPr>
              <a:t>From </a:t>
            </a:r>
            <a:r>
              <a:rPr lang="en-US" sz="3200" b="1" i="1" dirty="0" err="1" smtClean="0">
                <a:solidFill>
                  <a:srgbClr val="FFFFFF"/>
                </a:solidFill>
                <a:latin typeface="Arial Narrow" pitchFamily="34" charset="0"/>
              </a:rPr>
              <a:t>Puthuel</a:t>
            </a:r>
            <a:r>
              <a:rPr lang="en-US" sz="3200" b="1" i="1" dirty="0" smtClean="0">
                <a:solidFill>
                  <a:srgbClr val="FFFFFF"/>
                </a:solidFill>
                <a:latin typeface="Arial Narrow" pitchFamily="34" charset="0"/>
              </a:rPr>
              <a:t> (“open heartedness toward God”)  Lived &amp; prophesied in Jerusalem</a:t>
            </a:r>
            <a:endParaRPr lang="en-US" b="1" i="1" dirty="0" smtClean="0">
              <a:solidFill>
                <a:srgbClr val="FFFFFF"/>
              </a:solidFill>
              <a:latin typeface="Arial Narrow" pitchFamily="34" charset="0"/>
            </a:endParaRPr>
          </a:p>
          <a:p>
            <a:pPr eaLnBrk="1" hangingPunct="1">
              <a:lnSpc>
                <a:spcPct val="90000"/>
              </a:lnSpc>
              <a:buNone/>
            </a:pPr>
            <a:r>
              <a:rPr lang="en-US" b="1" dirty="0" smtClean="0">
                <a:solidFill>
                  <a:srgbClr val="FFFF00"/>
                </a:solidFill>
                <a:latin typeface="Arial Narrow" pitchFamily="34" charset="0"/>
              </a:rPr>
              <a:t> </a:t>
            </a:r>
            <a:r>
              <a:rPr lang="en-US" sz="3600" b="1" dirty="0" smtClean="0">
                <a:solidFill>
                  <a:srgbClr val="FFFF00"/>
                </a:solidFill>
                <a:latin typeface="Arial Narrow" pitchFamily="34" charset="0"/>
              </a:rPr>
              <a:t>Date: </a:t>
            </a:r>
            <a:r>
              <a:rPr lang="en-US" sz="3600" b="1" dirty="0" smtClean="0">
                <a:solidFill>
                  <a:srgbClr val="FFFFFF"/>
                </a:solidFill>
                <a:latin typeface="Arial Narrow" pitchFamily="34" charset="0"/>
              </a:rPr>
              <a:t>~860-850 B.C.  (uncertain)</a:t>
            </a:r>
          </a:p>
          <a:p>
            <a:pPr eaLnBrk="1" hangingPunct="1">
              <a:lnSpc>
                <a:spcPct val="90000"/>
              </a:lnSpc>
              <a:buFontTx/>
              <a:buNone/>
            </a:pPr>
            <a:r>
              <a:rPr lang="en-US" sz="3600" b="1" dirty="0" smtClean="0">
                <a:solidFill>
                  <a:srgbClr val="FFFF00"/>
                </a:solidFill>
                <a:latin typeface="Arial Narrow" pitchFamily="34" charset="0"/>
              </a:rPr>
              <a:t> Time Period: </a:t>
            </a:r>
            <a:r>
              <a:rPr lang="en-US" sz="3600" b="1" dirty="0" smtClean="0">
                <a:latin typeface="Arial Narrow" pitchFamily="34" charset="0"/>
              </a:rPr>
              <a:t>Invasion of Locusts</a:t>
            </a:r>
          </a:p>
          <a:p>
            <a:pPr lvl="1"/>
            <a:r>
              <a:rPr lang="en-US" sz="3600" dirty="0" smtClean="0"/>
              <a:t>1 Kings 22:1-21, 2 Chron. 24:1-27. .  </a:t>
            </a:r>
          </a:p>
          <a:p>
            <a:r>
              <a:rPr lang="en-US" sz="3600" b="1" dirty="0" smtClean="0">
                <a:solidFill>
                  <a:srgbClr val="FFFF00"/>
                </a:solidFill>
                <a:latin typeface="Arial Narrow" pitchFamily="34" charset="0"/>
              </a:rPr>
              <a:t>Theme: </a:t>
            </a:r>
            <a:r>
              <a:rPr lang="en-US" sz="3600" b="1" i="1" dirty="0" smtClean="0">
                <a:solidFill>
                  <a:srgbClr val="FFFFFF"/>
                </a:solidFill>
                <a:latin typeface="Arial Narrow" pitchFamily="34" charset="0"/>
              </a:rPr>
              <a:t>“The Day of the LORD; Historical &amp; Eschatological”  A call to repentance in light of the present locust plague &amp; future judgment” ”</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80899">
                                            <p:txEl>
                                              <p:pRg st="0" end="0"/>
                                            </p:txEl>
                                          </p:spTgt>
                                        </p:tgtEl>
                                        <p:attrNameLst>
                                          <p:attrName>style.visibility</p:attrName>
                                        </p:attrNameLst>
                                      </p:cBhvr>
                                      <p:to>
                                        <p:strVal val="visible"/>
                                      </p:to>
                                    </p:set>
                                    <p:anim calcmode="lin" valueType="num">
                                      <p:cBhvr additive="base">
                                        <p:cTn id="10"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80899">
                                            <p:txEl>
                                              <p:pRg st="1" end="1"/>
                                            </p:txEl>
                                          </p:spTgt>
                                        </p:tgtEl>
                                        <p:attrNameLst>
                                          <p:attrName>style.visibility</p:attrName>
                                        </p:attrNameLst>
                                      </p:cBhvr>
                                      <p:to>
                                        <p:strVal val="visible"/>
                                      </p:to>
                                    </p:set>
                                    <p:anim calcmode="lin" valueType="num">
                                      <p:cBhvr additive="base">
                                        <p:cTn id="16"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0899">
                                            <p:txEl>
                                              <p:pRg st="2" end="2"/>
                                            </p:txEl>
                                          </p:spTgt>
                                        </p:tgtEl>
                                        <p:attrNameLst>
                                          <p:attrName>style.visibility</p:attrName>
                                        </p:attrNameLst>
                                      </p:cBhvr>
                                      <p:to>
                                        <p:strVal val="visible"/>
                                      </p:to>
                                    </p:set>
                                    <p:anim calcmode="lin" valueType="num">
                                      <p:cBhvr additive="base">
                                        <p:cTn id="22"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1000"/>
                                  </p:stCondLst>
                                  <p:childTnLst>
                                    <p:set>
                                      <p:cBhvr>
                                        <p:cTn id="26" dur="1" fill="hold">
                                          <p:stCondLst>
                                            <p:cond delay="0"/>
                                          </p:stCondLst>
                                        </p:cTn>
                                        <p:tgtEl>
                                          <p:spTgt spid="80899">
                                            <p:txEl>
                                              <p:pRg st="3" end="3"/>
                                            </p:txEl>
                                          </p:spTgt>
                                        </p:tgtEl>
                                        <p:attrNameLst>
                                          <p:attrName>style.visibility</p:attrName>
                                        </p:attrNameLst>
                                      </p:cBhvr>
                                      <p:to>
                                        <p:strVal val="visible"/>
                                      </p:to>
                                    </p:set>
                                    <p:anim calcmode="lin" valueType="num">
                                      <p:cBhvr additive="base">
                                        <p:cTn id="27"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0899">
                                            <p:txEl>
                                              <p:pRg st="4" end="4"/>
                                            </p:txEl>
                                          </p:spTgt>
                                        </p:tgtEl>
                                        <p:attrNameLst>
                                          <p:attrName>style.visibility</p:attrName>
                                        </p:attrNameLst>
                                      </p:cBhvr>
                                      <p:to>
                                        <p:strVal val="visible"/>
                                      </p:to>
                                    </p:set>
                                    <p:anim calcmode="lin" valueType="num">
                                      <p:cBhvr additive="base">
                                        <p:cTn id="33"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idx="4294967295"/>
          </p:nvPr>
        </p:nvSpPr>
        <p:spPr>
          <a:xfrm>
            <a:off x="0" y="26988"/>
            <a:ext cx="9144000" cy="615950"/>
          </a:xfrm>
        </p:spPr>
        <p:txBody>
          <a:bodyPr lIns="0" tIns="0" rIns="0" bIns="0">
            <a:spAutoFit/>
          </a:bodyPr>
          <a:lstStyle/>
          <a:p>
            <a:pPr defTabSz="381000" eaLnBrk="1" hangingPunct="1"/>
            <a:r>
              <a:rPr lang="en-US" sz="3600" b="1" dirty="0" smtClean="0">
                <a:solidFill>
                  <a:srgbClr val="FFFF99"/>
                </a:solidFill>
                <a:latin typeface="Arial Narrow" pitchFamily="34" charset="0"/>
              </a:rPr>
              <a:t> </a:t>
            </a:r>
            <a:r>
              <a:rPr lang="en-US" sz="4000" b="1" dirty="0" smtClean="0">
                <a:solidFill>
                  <a:srgbClr val="FFFF99"/>
                </a:solidFill>
                <a:latin typeface="Arial Narrow" pitchFamily="34" charset="0"/>
              </a:rPr>
              <a:t>Obadiah - Joel</a:t>
            </a:r>
            <a:endParaRPr lang="en-US" b="1" dirty="0" smtClean="0">
              <a:solidFill>
                <a:srgbClr val="FFFF99"/>
              </a:solidFill>
              <a:latin typeface="Arial Narrow" pitchFamily="34" charset="0"/>
            </a:endParaRPr>
          </a:p>
        </p:txBody>
      </p:sp>
      <p:sp>
        <p:nvSpPr>
          <p:cNvPr id="99331" name="Rectangle 3"/>
          <p:cNvSpPr>
            <a:spLocks noGrp="1" noChangeArrowheads="1"/>
          </p:cNvSpPr>
          <p:nvPr>
            <p:ph type="body" idx="4294967295"/>
          </p:nvPr>
        </p:nvSpPr>
        <p:spPr>
          <a:xfrm>
            <a:off x="0" y="685800"/>
            <a:ext cx="9144000" cy="6172200"/>
          </a:xfrm>
        </p:spPr>
        <p:txBody>
          <a:bodyPr/>
          <a:lstStyle/>
          <a:p>
            <a:pPr marL="690563" indent="-638175">
              <a:buFont typeface="+mj-lt"/>
              <a:buAutoNum type="romanUcPeriod"/>
            </a:pPr>
            <a:r>
              <a:rPr lang="en-US" sz="3600" dirty="0" smtClean="0"/>
              <a:t>Historical Day of Yahweh (1)							(Joel is speaking)</a:t>
            </a:r>
          </a:p>
          <a:p>
            <a:pPr marL="690563" indent="-638175">
              <a:buFont typeface="+mj-lt"/>
              <a:buAutoNum type="romanUcPeriod"/>
            </a:pPr>
            <a:r>
              <a:rPr lang="en-US" sz="3600" dirty="0" smtClean="0"/>
              <a:t>Impending Day of Yahweh (2:1-17)						(Joel is speaking)</a:t>
            </a:r>
          </a:p>
          <a:p>
            <a:pPr marL="690563" indent="-638175">
              <a:buFont typeface="+mj-lt"/>
              <a:buAutoNum type="romanUcPeriod"/>
            </a:pPr>
            <a:r>
              <a:rPr lang="en-US" sz="3600" dirty="0" smtClean="0"/>
              <a:t>Eschatological Day of Yahweh (2:18-ch.3)				(God is speaking)	</a:t>
            </a:r>
          </a:p>
          <a:p>
            <a:endParaRPr lang="en-US" sz="3600" dirty="0" smtClean="0"/>
          </a:p>
          <a:p>
            <a:pPr marL="569913" indent="-454025" eaLnBrk="1" hangingPunct="1">
              <a:buFontTx/>
              <a:buNone/>
            </a:pPr>
            <a:endParaRPr lang="en-US" sz="3600" b="1" dirty="0" smtClean="0">
              <a:solidFill>
                <a:srgbClr val="FFFFFF"/>
              </a:solidFill>
              <a:latin typeface="Arial Narrow" pitchFamily="34"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99331">
                                            <p:txEl>
                                              <p:pRg st="0" end="0"/>
                                            </p:txEl>
                                          </p:spTgt>
                                        </p:tgtEl>
                                        <p:attrNameLst>
                                          <p:attrName>style.visibility</p:attrName>
                                        </p:attrNameLst>
                                      </p:cBhvr>
                                      <p:to>
                                        <p:strVal val="visible"/>
                                      </p:to>
                                    </p:set>
                                    <p:anim calcmode="lin" valueType="num">
                                      <p:cBhvr additive="base">
                                        <p:cTn id="10"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99331">
                                            <p:txEl>
                                              <p:pRg st="1" end="1"/>
                                            </p:txEl>
                                          </p:spTgt>
                                        </p:tgtEl>
                                        <p:attrNameLst>
                                          <p:attrName>style.visibility</p:attrName>
                                        </p:attrNameLst>
                                      </p:cBhvr>
                                      <p:to>
                                        <p:strVal val="visible"/>
                                      </p:to>
                                    </p:set>
                                    <p:anim calcmode="lin" valueType="num">
                                      <p:cBhvr additive="base">
                                        <p:cTn id="15"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99331">
                                            <p:txEl>
                                              <p:pRg st="2" end="2"/>
                                            </p:txEl>
                                          </p:spTgt>
                                        </p:tgtEl>
                                        <p:attrNameLst>
                                          <p:attrName>style.visibility</p:attrName>
                                        </p:attrNameLst>
                                      </p:cBhvr>
                                      <p:to>
                                        <p:strVal val="visible"/>
                                      </p:to>
                                    </p:set>
                                    <p:anim calcmode="lin" valueType="num">
                                      <p:cBhvr additive="base">
                                        <p:cTn id="20"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I. Historical Day of Yahweh </a:t>
            </a:r>
            <a:r>
              <a:rPr lang="en-US" sz="3600" b="1" dirty="0" smtClean="0">
                <a:solidFill>
                  <a:srgbClr val="FFFF99"/>
                </a:solidFill>
                <a:latin typeface="Arial Narrow" pitchFamily="34" charset="0"/>
              </a:rPr>
              <a:t> - Joel 1</a:t>
            </a:r>
          </a:p>
        </p:txBody>
      </p:sp>
      <p:sp>
        <p:nvSpPr>
          <p:cNvPr id="59395" name="Rectangle 3"/>
          <p:cNvSpPr>
            <a:spLocks noGrp="1" noChangeArrowheads="1"/>
          </p:cNvSpPr>
          <p:nvPr>
            <p:ph type="body" idx="4294967295"/>
          </p:nvPr>
        </p:nvSpPr>
        <p:spPr>
          <a:xfrm>
            <a:off x="0" y="838200"/>
            <a:ext cx="9144000" cy="6019800"/>
          </a:xfrm>
          <a:noFill/>
        </p:spPr>
        <p:txBody>
          <a:bodyPr/>
          <a:lstStyle/>
          <a:p>
            <a:pPr marL="742950" indent="-625475" eaLnBrk="1" hangingPunct="1">
              <a:buFont typeface="+mj-lt"/>
              <a:buAutoNum type="alphaUcPeriod"/>
            </a:pPr>
            <a:r>
              <a:rPr lang="en-US" b="1" dirty="0" smtClean="0">
                <a:solidFill>
                  <a:srgbClr val="FFFFFF"/>
                </a:solidFill>
                <a:latin typeface="Arial Narrow" pitchFamily="34" charset="0"/>
              </a:rPr>
              <a:t>Source of the Message (1:1)</a:t>
            </a:r>
          </a:p>
          <a:p>
            <a:pPr marL="742950" indent="-625475" eaLnBrk="1" hangingPunct="1">
              <a:buFont typeface="+mj-lt"/>
              <a:buAutoNum type="alphaUcPeriod"/>
            </a:pPr>
            <a:r>
              <a:rPr lang="en-US" b="1" dirty="0" smtClean="0">
                <a:solidFill>
                  <a:srgbClr val="FFFFFF"/>
                </a:solidFill>
                <a:latin typeface="Arial Narrow" pitchFamily="34" charset="0"/>
              </a:rPr>
              <a:t>Command to Contemplate the Devastation (1:2-4)</a:t>
            </a:r>
          </a:p>
          <a:p>
            <a:pPr marL="742950" indent="-625475" eaLnBrk="1" hangingPunct="1">
              <a:buFont typeface="+mj-lt"/>
              <a:buAutoNum type="alphaUcPeriod"/>
            </a:pPr>
            <a:r>
              <a:rPr lang="en-US" b="1" dirty="0" smtClean="0">
                <a:solidFill>
                  <a:srgbClr val="FFFFFF"/>
                </a:solidFill>
                <a:latin typeface="Arial Narrow" pitchFamily="34" charset="0"/>
              </a:rPr>
              <a:t>Completeness of the Devastation (1:5-12)</a:t>
            </a:r>
          </a:p>
          <a:p>
            <a:pPr marL="742950" indent="-625475" eaLnBrk="1" hangingPunct="1">
              <a:buFont typeface="+mj-lt"/>
              <a:buAutoNum type="alphaUcPeriod"/>
            </a:pPr>
            <a:r>
              <a:rPr lang="en-US" b="1" dirty="0" smtClean="0">
                <a:solidFill>
                  <a:srgbClr val="FFFFFF"/>
                </a:solidFill>
                <a:latin typeface="Arial Narrow" pitchFamily="34" charset="0"/>
              </a:rPr>
              <a:t>Call to Repent in Light of the Devastation (1:13-20)</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animEffect transition="in" filter="randombar(horizontal)">
                                      <p:cBhvr>
                                        <p:cTn id="11" dur="500"/>
                                        <p:tgtEl>
                                          <p:spTgt spid="593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9395">
                                            <p:txEl>
                                              <p:pRg st="1" end="1"/>
                                            </p:txEl>
                                          </p:spTgt>
                                        </p:tgtEl>
                                        <p:attrNameLst>
                                          <p:attrName>style.visibility</p:attrName>
                                        </p:attrNameLst>
                                      </p:cBhvr>
                                      <p:to>
                                        <p:strVal val="visible"/>
                                      </p:to>
                                    </p:set>
                                    <p:animEffect transition="in" filter="randombar(horizontal)">
                                      <p:cBhvr>
                                        <p:cTn id="16" dur="500"/>
                                        <p:tgtEl>
                                          <p:spTgt spid="593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Effect transition="in" filter="randombar(horizontal)">
                                      <p:cBhvr>
                                        <p:cTn id="21" dur="500"/>
                                        <p:tgtEl>
                                          <p:spTgt spid="5939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9395">
                                            <p:txEl>
                                              <p:pRg st="3" end="3"/>
                                            </p:txEl>
                                          </p:spTgt>
                                        </p:tgtEl>
                                        <p:attrNameLst>
                                          <p:attrName>style.visibility</p:attrName>
                                        </p:attrNameLst>
                                      </p:cBhvr>
                                      <p:to>
                                        <p:strVal val="visible"/>
                                      </p:to>
                                    </p:set>
                                    <p:animEffect transition="in" filter="randombar(horizontal)">
                                      <p:cBhvr>
                                        <p:cTn id="26"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II. Impending Day of Yahweh</a:t>
            </a:r>
            <a:r>
              <a:rPr lang="en-US" sz="3600" b="1" dirty="0" smtClean="0">
                <a:solidFill>
                  <a:srgbClr val="FFFF99"/>
                </a:solidFill>
                <a:latin typeface="Arial Narrow" pitchFamily="34" charset="0"/>
              </a:rPr>
              <a:t> - Joel 2:1-17</a:t>
            </a:r>
          </a:p>
        </p:txBody>
      </p:sp>
      <p:sp>
        <p:nvSpPr>
          <p:cNvPr id="59395" name="Rectangle 3"/>
          <p:cNvSpPr>
            <a:spLocks noGrp="1" noChangeArrowheads="1"/>
          </p:cNvSpPr>
          <p:nvPr>
            <p:ph type="body" idx="4294967295"/>
          </p:nvPr>
        </p:nvSpPr>
        <p:spPr>
          <a:xfrm>
            <a:off x="0" y="838200"/>
            <a:ext cx="9144000" cy="6019800"/>
          </a:xfrm>
          <a:noFill/>
        </p:spPr>
        <p:txBody>
          <a:bodyPr/>
          <a:lstStyle/>
          <a:p>
            <a:pPr marL="742950" indent="-625475" eaLnBrk="1" hangingPunct="1">
              <a:buFont typeface="+mj-lt"/>
              <a:buAutoNum type="alphaUcPeriod"/>
            </a:pPr>
            <a:r>
              <a:rPr lang="en-US" b="1" dirty="0" smtClean="0">
                <a:solidFill>
                  <a:srgbClr val="FFFFFF"/>
                </a:solidFill>
                <a:latin typeface="Arial Narrow" pitchFamily="34" charset="0"/>
              </a:rPr>
              <a:t>Alarm Sounds (2:1)</a:t>
            </a:r>
          </a:p>
          <a:p>
            <a:pPr marL="742950" indent="-625475" eaLnBrk="1" hangingPunct="1">
              <a:buFont typeface="+mj-lt"/>
              <a:buAutoNum type="alphaUcPeriod"/>
            </a:pPr>
            <a:r>
              <a:rPr lang="en-US" b="1" dirty="0" smtClean="0">
                <a:solidFill>
                  <a:srgbClr val="FFFFFF"/>
                </a:solidFill>
                <a:latin typeface="Arial Narrow" pitchFamily="34" charset="0"/>
              </a:rPr>
              <a:t>Army Invades (2:2-11)</a:t>
            </a:r>
          </a:p>
          <a:p>
            <a:pPr marL="742950" indent="-625475" eaLnBrk="1" hangingPunct="1">
              <a:buFont typeface="+mj-lt"/>
              <a:buAutoNum type="alphaUcPeriod"/>
            </a:pPr>
            <a:r>
              <a:rPr lang="en-US" b="1" dirty="0" smtClean="0">
                <a:solidFill>
                  <a:srgbClr val="FFFFFF"/>
                </a:solidFill>
                <a:latin typeface="Arial Narrow" pitchFamily="34" charset="0"/>
              </a:rPr>
              <a:t>Admonition to Repent (2:12-17)</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animEffect transition="in" filter="randombar(horizontal)">
                                      <p:cBhvr>
                                        <p:cTn id="11" dur="500"/>
                                        <p:tgtEl>
                                          <p:spTgt spid="593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9395">
                                            <p:txEl>
                                              <p:pRg st="1" end="1"/>
                                            </p:txEl>
                                          </p:spTgt>
                                        </p:tgtEl>
                                        <p:attrNameLst>
                                          <p:attrName>style.visibility</p:attrName>
                                        </p:attrNameLst>
                                      </p:cBhvr>
                                      <p:to>
                                        <p:strVal val="visible"/>
                                      </p:to>
                                    </p:set>
                                    <p:animEffect transition="in" filter="randombar(horizontal)">
                                      <p:cBhvr>
                                        <p:cTn id="16" dur="500"/>
                                        <p:tgtEl>
                                          <p:spTgt spid="593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Effect transition="in" filter="randombar(horizontal)">
                                      <p:cBhvr>
                                        <p:cTn id="21" dur="5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idx="4294967295"/>
          </p:nvPr>
        </p:nvSpPr>
        <p:spPr>
          <a:xfrm>
            <a:off x="0" y="0"/>
            <a:ext cx="9144000" cy="1231106"/>
          </a:xfrm>
          <a:noFill/>
        </p:spPr>
        <p:txBody>
          <a:bodyPr lIns="0" tIns="0" rIns="0" bIns="0">
            <a:spAutoFit/>
          </a:bodyPr>
          <a:lstStyle/>
          <a:p>
            <a:pPr defTabSz="381000" eaLnBrk="1" hangingPunct="1"/>
            <a:r>
              <a:rPr lang="en-US" b="1" u="sng" dirty="0" smtClean="0">
                <a:solidFill>
                  <a:srgbClr val="A0D0FF"/>
                </a:solidFill>
                <a:latin typeface="Arial Narrow" pitchFamily="34" charset="0"/>
              </a:rPr>
              <a:t>III. Eschatological Day of Yahweh </a:t>
            </a:r>
            <a:br>
              <a:rPr lang="en-US" b="1" u="sng" dirty="0" smtClean="0">
                <a:solidFill>
                  <a:srgbClr val="A0D0FF"/>
                </a:solidFill>
                <a:latin typeface="Arial Narrow" pitchFamily="34" charset="0"/>
              </a:rPr>
            </a:br>
            <a:r>
              <a:rPr lang="en-US" sz="3600" b="1" dirty="0" smtClean="0">
                <a:solidFill>
                  <a:srgbClr val="FFFF99"/>
                </a:solidFill>
                <a:latin typeface="Arial Narrow" pitchFamily="34" charset="0"/>
              </a:rPr>
              <a:t>- Joel 2:18 – 3:21</a:t>
            </a:r>
          </a:p>
        </p:txBody>
      </p:sp>
      <p:sp>
        <p:nvSpPr>
          <p:cNvPr id="59395" name="Rectangle 3"/>
          <p:cNvSpPr>
            <a:spLocks noGrp="1" noChangeArrowheads="1"/>
          </p:cNvSpPr>
          <p:nvPr>
            <p:ph type="body" idx="4294967295"/>
          </p:nvPr>
        </p:nvSpPr>
        <p:spPr>
          <a:xfrm>
            <a:off x="0" y="1295400"/>
            <a:ext cx="9144000" cy="5562600"/>
          </a:xfrm>
          <a:noFill/>
        </p:spPr>
        <p:txBody>
          <a:bodyPr/>
          <a:lstStyle/>
          <a:p>
            <a:pPr marL="742950" indent="-625475" eaLnBrk="1" hangingPunct="1">
              <a:buFont typeface="+mj-lt"/>
              <a:buAutoNum type="alphaUcPeriod"/>
            </a:pPr>
            <a:r>
              <a:rPr lang="en-US" b="1" dirty="0" smtClean="0">
                <a:solidFill>
                  <a:srgbClr val="FFFFFF"/>
                </a:solidFill>
                <a:latin typeface="Arial Narrow" pitchFamily="34" charset="0"/>
              </a:rPr>
              <a:t>Introduction (2:19-20)</a:t>
            </a:r>
          </a:p>
          <a:p>
            <a:pPr marL="742950" indent="-625475" eaLnBrk="1" hangingPunct="1">
              <a:buFont typeface="+mj-lt"/>
              <a:buAutoNum type="alphaUcPeriod"/>
            </a:pPr>
            <a:r>
              <a:rPr lang="en-US" b="1" dirty="0" smtClean="0">
                <a:solidFill>
                  <a:srgbClr val="FFFFFF"/>
                </a:solidFill>
                <a:latin typeface="Arial Narrow" pitchFamily="34" charset="0"/>
              </a:rPr>
              <a:t>Material Restoration (2:21-27)</a:t>
            </a:r>
          </a:p>
          <a:p>
            <a:pPr marL="742950" indent="-625475" eaLnBrk="1" hangingPunct="1">
              <a:buFont typeface="+mj-lt"/>
              <a:buAutoNum type="alphaUcPeriod"/>
            </a:pPr>
            <a:r>
              <a:rPr lang="en-US" b="1" dirty="0" smtClean="0">
                <a:solidFill>
                  <a:srgbClr val="FFFFFF"/>
                </a:solidFill>
                <a:latin typeface="Arial Narrow" pitchFamily="34" charset="0"/>
              </a:rPr>
              <a:t>Spiritual Restoration (2:28-32)</a:t>
            </a:r>
          </a:p>
          <a:p>
            <a:pPr marL="742950" indent="-625475" eaLnBrk="1" hangingPunct="1">
              <a:buFont typeface="+mj-lt"/>
              <a:buAutoNum type="alphaUcPeriod"/>
            </a:pPr>
            <a:r>
              <a:rPr lang="en-US" b="1" dirty="0" smtClean="0">
                <a:solidFill>
                  <a:srgbClr val="FFFFFF"/>
                </a:solidFill>
                <a:latin typeface="Arial Narrow" pitchFamily="34" charset="0"/>
              </a:rPr>
              <a:t>National Restoration (3:1-21)</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animEffect transition="in" filter="randombar(horizontal)">
                                      <p:cBhvr>
                                        <p:cTn id="11" dur="500"/>
                                        <p:tgtEl>
                                          <p:spTgt spid="593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9395">
                                            <p:txEl>
                                              <p:pRg st="1" end="1"/>
                                            </p:txEl>
                                          </p:spTgt>
                                        </p:tgtEl>
                                        <p:attrNameLst>
                                          <p:attrName>style.visibility</p:attrName>
                                        </p:attrNameLst>
                                      </p:cBhvr>
                                      <p:to>
                                        <p:strVal val="visible"/>
                                      </p:to>
                                    </p:set>
                                    <p:animEffect transition="in" filter="randombar(horizontal)">
                                      <p:cBhvr>
                                        <p:cTn id="16" dur="500"/>
                                        <p:tgtEl>
                                          <p:spTgt spid="593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Effect transition="in" filter="randombar(horizontal)">
                                      <p:cBhvr>
                                        <p:cTn id="21" dur="500"/>
                                        <p:tgtEl>
                                          <p:spTgt spid="5939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9395">
                                            <p:txEl>
                                              <p:pRg st="3" end="3"/>
                                            </p:txEl>
                                          </p:spTgt>
                                        </p:tgtEl>
                                        <p:attrNameLst>
                                          <p:attrName>style.visibility</p:attrName>
                                        </p:attrNameLst>
                                      </p:cBhvr>
                                      <p:to>
                                        <p:strVal val="visible"/>
                                      </p:to>
                                    </p:set>
                                    <p:animEffect transition="in" filter="randombar(horizontal)">
                                      <p:cBhvr>
                                        <p:cTn id="26"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uiExpand="1"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1</Template>
  <TotalTime>4618</TotalTime>
  <Words>1114</Words>
  <Application>Microsoft Office PowerPoint</Application>
  <PresentationFormat>On-screen Show (4:3)</PresentationFormat>
  <Paragraphs>214</Paragraphs>
  <Slides>31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Custom Design</vt:lpstr>
      <vt:lpstr>Acrobat Document</vt:lpstr>
      <vt:lpstr>Grace Bible Church  Glorifying God by Making Disciples  of Jesus Christ</vt:lpstr>
      <vt:lpstr>1 &amp; 2 Kings</vt:lpstr>
      <vt:lpstr> 1 &amp; 2 Kings - Outline</vt:lpstr>
      <vt:lpstr>Slide 4</vt:lpstr>
      <vt:lpstr>Joel</vt:lpstr>
      <vt:lpstr> Obadiah - Joel</vt:lpstr>
      <vt:lpstr>I. Historical Day of Yahweh  - Joel 1</vt:lpstr>
      <vt:lpstr>II. Impending Day of Yahweh - Joel 2:1-17</vt:lpstr>
      <vt:lpstr>III. Eschatological Day of Yahweh  - Joel 2:18 – 3:21</vt:lpstr>
      <vt:lpstr>Slide 10</vt:lpstr>
      <vt:lpstr>Slide 11</vt:lpstr>
      <vt:lpstr>1. Transition   2 Kings 2:1-25</vt:lpstr>
      <vt:lpstr>2. Jehoram’s Kingdom (3)   2 Kings 3:1-27</vt:lpstr>
      <vt:lpstr>Slide 14</vt:lpstr>
      <vt:lpstr>Slide 15</vt:lpstr>
      <vt:lpstr>3. Miracles of Elisha 2 Kings 6 &amp; 7</vt:lpstr>
      <vt:lpstr>Slide 17</vt:lpstr>
      <vt:lpstr>Obadiah</vt:lpstr>
      <vt:lpstr> Obadiah - Outline</vt:lpstr>
      <vt:lpstr>I   The Coming Judgment of Edom 1:1-14</vt:lpstr>
      <vt:lpstr>II   The Coming Day of the Lord 1:15-21</vt:lpstr>
      <vt:lpstr>Usage of “The Day of the Lord”</vt:lpstr>
      <vt:lpstr>Jehu’s Reign 2 Kings 9:30-10:36</vt:lpstr>
      <vt:lpstr>Slide 24</vt:lpstr>
      <vt:lpstr>Slide 25</vt:lpstr>
      <vt:lpstr>Slide 26</vt:lpstr>
      <vt:lpstr>Slide 27</vt:lpstr>
      <vt:lpstr>Slide 28</vt:lpstr>
      <vt:lpstr>Slide 29</vt:lpstr>
      <vt:lpstr>Slide 30</vt:lpstr>
      <vt:lpstr>Grace Bible Church  Glorifying God by Making Disciples  of Jesus Christ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Bible Church</dc:title>
  <dc:creator>Scott</dc:creator>
  <cp:lastModifiedBy>Scott</cp:lastModifiedBy>
  <cp:revision>182</cp:revision>
  <dcterms:modified xsi:type="dcterms:W3CDTF">2018-12-21T13:40:28Z</dcterms:modified>
</cp:coreProperties>
</file>