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8"/>
  </p:notesMasterIdLst>
  <p:sldIdLst>
    <p:sldId id="315" r:id="rId2"/>
    <p:sldId id="316" r:id="rId3"/>
    <p:sldId id="317" r:id="rId4"/>
    <p:sldId id="260" r:id="rId5"/>
    <p:sldId id="278" r:id="rId6"/>
    <p:sldId id="318" r:id="rId7"/>
    <p:sldId id="319" r:id="rId8"/>
    <p:sldId id="320" r:id="rId9"/>
    <p:sldId id="308" r:id="rId10"/>
    <p:sldId id="323" r:id="rId11"/>
    <p:sldId id="322" r:id="rId12"/>
    <p:sldId id="327" r:id="rId13"/>
    <p:sldId id="324" r:id="rId14"/>
    <p:sldId id="310" r:id="rId15"/>
    <p:sldId id="311" r:id="rId16"/>
    <p:sldId id="313" r:id="rId17"/>
    <p:sldId id="291" r:id="rId18"/>
    <p:sldId id="326" r:id="rId19"/>
    <p:sldId id="325" r:id="rId20"/>
    <p:sldId id="331" r:id="rId21"/>
    <p:sldId id="292" r:id="rId22"/>
    <p:sldId id="333" r:id="rId23"/>
    <p:sldId id="332" r:id="rId24"/>
    <p:sldId id="293" r:id="rId25"/>
    <p:sldId id="330" r:id="rId26"/>
    <p:sldId id="280" r:id="rId27"/>
    <p:sldId id="281" r:id="rId28"/>
    <p:sldId id="334" r:id="rId29"/>
    <p:sldId id="298" r:id="rId30"/>
    <p:sldId id="339" r:id="rId31"/>
    <p:sldId id="338" r:id="rId32"/>
    <p:sldId id="328" r:id="rId33"/>
    <p:sldId id="340" r:id="rId34"/>
    <p:sldId id="329" r:id="rId35"/>
    <p:sldId id="314" r:id="rId36"/>
    <p:sldId id="289" r:id="rId3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A0ECFE"/>
    <a:srgbClr val="C0C0C0"/>
    <a:srgbClr val="000066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81013" autoAdjust="0"/>
  </p:normalViewPr>
  <p:slideViewPr>
    <p:cSldViewPr>
      <p:cViewPr varScale="1">
        <p:scale>
          <a:sx n="90" d="100"/>
          <a:sy n="90" d="100"/>
        </p:scale>
        <p:origin x="-15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F23240CB-84C6-4C01-B139-4CFF798AA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B21EF7-1CD0-4FB4-B212-98DECAC87D28}" type="slidenum">
              <a:rPr lang="en-US"/>
              <a:pPr/>
              <a:t>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4020-FF07-4700-B567-7F977917F98E}" type="slidenum">
              <a:rPr lang="en-US"/>
              <a:pPr/>
              <a:t>10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Sidonians brought timber: cedar &amp; cypress</a:t>
            </a:r>
          </a:p>
          <a:p>
            <a:pPr eaLnBrk="1" hangingPunct="1"/>
            <a:r>
              <a:rPr lang="en-US" smtClean="0"/>
              <a:t>30,000 forced laborers, 70,000 transporters, 80,000 hewers of stone, 3,300  overseers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C16D0-3D16-4A23-B452-D1371A2CA098}" type="slidenum">
              <a:rPr lang="en-US"/>
              <a:pPr/>
              <a:t>11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C16D0-3D16-4A23-B452-D1371A2CA098}" type="slidenum">
              <a:rPr lang="en-US"/>
              <a:pPr/>
              <a:t>12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9669D-9695-4809-BBC6-A275C7C7A76A}" type="slidenum">
              <a:rPr lang="en-US"/>
              <a:pPr/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Solomon’s palace – 30 X 50 cubits (45 X 75 ft ~ 3,375 sq ft / floor)</a:t>
            </a:r>
          </a:p>
          <a:p>
            <a:pPr eaLnBrk="1" hangingPunct="1"/>
            <a:r>
              <a:rPr lang="en-US" smtClean="0"/>
              <a:t>Hiram filled with wisdom &amp; understanding to make all metal furnishings</a:t>
            </a:r>
          </a:p>
          <a:p>
            <a:pPr eaLnBrk="1" hangingPunct="1"/>
            <a:r>
              <a:rPr lang="en-US" smtClean="0"/>
              <a:t>Shekinah glory drove out priests once Ark brought in (8:10-11)</a:t>
            </a:r>
          </a:p>
          <a:p>
            <a:pPr eaLnBrk="1" hangingPunct="1"/>
            <a:r>
              <a:rPr lang="en-US" smtClean="0"/>
              <a:t>Petition – for God to hear and answer prayers prayed in and toward the Temple – 22-53</a:t>
            </a:r>
          </a:p>
          <a:p>
            <a:pPr eaLnBrk="1" hangingPunct="1"/>
            <a:r>
              <a:rPr lang="en-US" smtClean="0"/>
              <a:t>Charge – have hearts whole devoted to the Lord as witness to the world – 54-61</a:t>
            </a:r>
          </a:p>
          <a:p>
            <a:pPr eaLnBrk="1" hangingPunct="1"/>
            <a:r>
              <a:rPr lang="en-US" smtClean="0"/>
              <a:t>Sacrifice: 22,000 oxen, 120,000 sheep – feasting for 8 days – 62-66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BAE9A-1DC4-4E00-A819-BE21EFC53F59}" type="slidenum">
              <a:rPr lang="en-US"/>
              <a:pPr/>
              <a:t>14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C5DBA-3BB2-4B7E-97FD-EEA3A92A51D1}" type="slidenum">
              <a:rPr lang="en-US"/>
              <a:pPr/>
              <a:t>15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697ABE-D93E-4A46-8B3E-2364D368DD58}" type="slidenum">
              <a:rPr lang="en-US"/>
              <a:pPr/>
              <a:t>16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8F181-3F44-4795-B533-F30351EE2108}" type="slidenum">
              <a:rPr lang="en-US"/>
              <a:pPr/>
              <a:t>17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God will bless if Solomon keeps the covenant, but will curse if he does not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C19552-1AF5-404A-AC21-0147602ECC74}" type="slidenum">
              <a:rPr lang="en-US"/>
              <a:pPr/>
              <a:t>18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   Cities of Israel were not to be sold</a:t>
            </a:r>
          </a:p>
          <a:p>
            <a:pPr eaLnBrk="1" hangingPunct="1"/>
            <a:r>
              <a:rPr lang="en-US" smtClean="0"/>
              <a:t>Pharaoh captured Gezer and gave to Solomon as a wedding present (15-19)</a:t>
            </a:r>
          </a:p>
          <a:p>
            <a:pPr eaLnBrk="1" hangingPunct="1"/>
            <a:r>
              <a:rPr lang="en-US" smtClean="0"/>
              <a:t>   Canaanites were to be destroyed, not enslaved</a:t>
            </a:r>
          </a:p>
          <a:p>
            <a:pPr eaLnBrk="1" hangingPunct="1"/>
            <a:r>
              <a:rPr lang="en-US" smtClean="0"/>
              <a:t>   Multiplication of wealth, horses and wives against Deut. 17:14-17 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96D7C5-29EB-427E-8373-8A083E0BF354}" type="slidenum">
              <a:rPr lang="en-US"/>
              <a:pPr/>
              <a:t>19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Foreign wives turned Solomon to idolatry which resulted in chastening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Jeroboam appointed king of 10 tribes by prophet Ahijah (26-40)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3BAB02-6353-4D9A-9573-23B21F9C7194}" type="slidenum">
              <a:rPr lang="en-US"/>
              <a:pPr/>
              <a:t>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F8BD12-7BB6-4F15-9E4B-E42FA7CDC73A}" type="slidenum">
              <a:rPr lang="en-US"/>
              <a:pPr/>
              <a:t>20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2B481-EEA9-457A-B72A-831E8BD5FB03}" type="slidenum">
              <a:rPr lang="en-US"/>
              <a:pPr/>
              <a:t>21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C16D0-3D16-4A23-B452-D1371A2CA098}" type="slidenum">
              <a:rPr lang="en-US"/>
              <a:pPr/>
              <a:t>22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C16D0-3D16-4A23-B452-D1371A2CA098}" type="slidenum">
              <a:rPr lang="en-US"/>
              <a:pPr/>
              <a:t>23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26851E-53E7-43E9-8E5D-48B18FB16FF0}" type="slidenum">
              <a:rPr lang="en-US"/>
              <a:pPr/>
              <a:t>24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1C16D0-3D16-4A23-B452-D1371A2CA098}" type="slidenum">
              <a:rPr lang="en-US"/>
              <a:pPr/>
              <a:t>25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45C6CA-DD64-4DA3-ADB3-7266CA20CBE5}" type="slidenum">
              <a:rPr lang="en-US"/>
              <a:pPr/>
              <a:t>26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52F01-2CBD-4AA9-A89A-9ED1520F68DC}" type="slidenum">
              <a:rPr lang="en-US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F1DBD-A28F-4176-97A7-D9D521F2E7D6}" type="slidenum">
              <a:rPr lang="en-US"/>
              <a:pPr/>
              <a:t>28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F1DBD-A28F-4176-97A7-D9D521F2E7D6}" type="slidenum">
              <a:rPr lang="en-US"/>
              <a:pPr/>
              <a:t>29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06CE2-A267-46E5-861B-483B0388B521}" type="slidenum">
              <a:rPr lang="en-US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190A-522D-481A-A8D7-85F67E68EBDF}" type="slidenum">
              <a:rPr lang="en-US"/>
              <a:pPr/>
              <a:t>30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190A-522D-481A-A8D7-85F67E68EBDF}" type="slidenum">
              <a:rPr lang="en-US"/>
              <a:pPr/>
              <a:t>31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190A-522D-481A-A8D7-85F67E68EBDF}" type="slidenum">
              <a:rPr lang="en-US"/>
              <a:pPr/>
              <a:t>32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190A-522D-481A-A8D7-85F67E68EBDF}" type="slidenum">
              <a:rPr lang="en-US"/>
              <a:pPr/>
              <a:t>33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190A-522D-481A-A8D7-85F67E68EBDF}" type="slidenum">
              <a:rPr lang="en-US"/>
              <a:pPr/>
              <a:t>34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A8CD0-A2CD-4A8A-95DD-5B2CE174CDAC}" type="slidenum">
              <a:rPr lang="en-US"/>
              <a:pPr/>
              <a:t>35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0B7905-2D29-4627-B9B9-E017C6CA7883}" type="slidenum">
              <a:rPr lang="en-US"/>
              <a:pPr/>
              <a:t>36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BADC15-CD82-41F3-B7E2-EB0E51511D27}" type="slidenum">
              <a:rPr lang="en-US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8D72-3061-4E22-B6EE-C83C2462EC44}" type="slidenum">
              <a:rPr lang="en-US"/>
              <a:pPr/>
              <a:t>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5921-4F59-4082-9465-4419485C69E2}" type="slidenum">
              <a:rPr lang="en-US"/>
              <a:pPr/>
              <a:t>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Adonijah attempts to become king (1:1-10)</a:t>
            </a:r>
          </a:p>
          <a:p>
            <a:pPr eaLnBrk="1" hangingPunct="1"/>
            <a:r>
              <a:rPr lang="en-US" smtClean="0"/>
              <a:t>Nathan &amp; Bathsheba intervene (1:11-37)</a:t>
            </a:r>
          </a:p>
          <a:p>
            <a:pPr eaLnBrk="1" hangingPunct="1"/>
            <a:r>
              <a:rPr lang="en-US" smtClean="0"/>
              <a:t>David appoints Solomon as king (1:38-48)</a:t>
            </a:r>
          </a:p>
          <a:p>
            <a:pPr eaLnBrk="1" hangingPunct="1"/>
            <a:r>
              <a:rPr lang="en-US" smtClean="0"/>
              <a:t>Solomon spares Adonijah but warns him (1:49-53)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0415F6-2666-47A3-96A8-B0C9B8717724}" type="slidenum">
              <a:rPr lang="en-US"/>
              <a:pPr/>
              <a:t>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Davd’s charge: 1) Walk with God, 2) Execute Joab, 3) Be kind to Barzillai, 4) Execute Shimei</a:t>
            </a:r>
          </a:p>
          <a:p>
            <a:pPr eaLnBrk="1" hangingPunct="1"/>
            <a:r>
              <a:rPr lang="en-US" smtClean="0"/>
              <a:t>David reigned for 40 years – 7 in Hebron, 33 in Jerusalem</a:t>
            </a:r>
          </a:p>
          <a:p>
            <a:pPr eaLnBrk="1" hangingPunct="1"/>
            <a:r>
              <a:rPr lang="en-US" smtClean="0"/>
              <a:t>Adonijah executed (13-25); Abiathar banished (26-27); Joab executed (28-35); Shimei executed (36-44)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94E1BE-0D24-484F-82D5-747332F38EB6}" type="slidenum">
              <a:rPr lang="en-US"/>
              <a:pPr/>
              <a:t>8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Solomon prays for wisdom to lead the people. God grants him wisdom and riches and honor</a:t>
            </a:r>
          </a:p>
          <a:p>
            <a:pPr eaLnBrk="1" hangingPunct="1"/>
            <a:r>
              <a:rPr lang="en-US" smtClean="0"/>
              <a:t>Wisdom: discerning the true mother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Wealth: tribute from far and wide: Daily provision: 30 bushels of flower, 600 bushels of meal, 30 ox, 100 sheep + more  20-25</a:t>
            </a:r>
          </a:p>
          <a:p>
            <a:pPr eaLnBrk="1" hangingPunct="1"/>
            <a:r>
              <a:rPr lang="en-US" smtClean="0"/>
              <a:t>Power: 40,000 stalls for horses for chariots; 12,000 horsemen 26-28</a:t>
            </a:r>
          </a:p>
          <a:p>
            <a:pPr eaLnBrk="1" hangingPunct="1"/>
            <a:r>
              <a:rPr lang="en-US" smtClean="0"/>
              <a:t>Wisdom: wiser than all  - 3,000 proverbs, 1, 005 songs, botany, zoology, world wide fame 29-34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044C1-C3B4-4B15-997F-6B4003642584}" type="slidenum">
              <a:rPr lang="en-US"/>
              <a:pPr/>
              <a:t>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2492375"/>
          </a:xfrm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7200" b="1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>Grace Bible Church</a:t>
            </a:r>
            <a:r>
              <a:rPr lang="en-US" sz="72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i="0" smtClean="0">
                <a:solidFill>
                  <a:srgbClr val="A0D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Glorifying God by Making Disciples </a:t>
            </a:r>
            <a:b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smtClean="0">
                <a:solidFill>
                  <a:srgbClr val="FFFF90"/>
                </a:solidFill>
                <a:latin typeface="Times New Roman" pitchFamily="18" charset="0"/>
                <a:cs typeface="Times New Roman" pitchFamily="18" charset="0"/>
              </a:rPr>
              <a:t>of Jesus Christ</a:t>
            </a: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0" y="28956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 Narrow" pitchFamily="34" charset="0"/>
              </a:rPr>
              <a:t>For PDF class notes, go to</a:t>
            </a:r>
          </a:p>
          <a:p>
            <a:r>
              <a:rPr lang="en-US" sz="3600" b="1">
                <a:solidFill>
                  <a:schemeClr val="bg1"/>
                </a:solidFill>
                <a:latin typeface="Arial Narrow" pitchFamily="34" charset="0"/>
              </a:rPr>
              <a:t>https://gracebibleny.org/old-testament-survey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400"/>
            <a:ext cx="9144000" cy="11684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smtClean="0">
                <a:solidFill>
                  <a:srgbClr val="A0D0FF"/>
                </a:solidFill>
                <a:latin typeface="Arial Narrow" pitchFamily="34" charset="0"/>
              </a:rPr>
              <a:t>Construction of the Temple </a:t>
            </a:r>
            <a: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5-8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Construction of the Temple (5-6)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Alliance with Hiram, king of Tyre </a:t>
            </a:r>
            <a:r>
              <a:rPr lang="en-US" sz="3200" b="1" smtClean="0">
                <a:solidFill>
                  <a:srgbClr val="FFFFFF"/>
                </a:solidFill>
                <a:latin typeface="Arial Narrow" pitchFamily="34" charset="0"/>
              </a:rPr>
              <a:t>(5:1-12)</a:t>
            </a:r>
            <a:endParaRPr lang="en-US" sz="3600" b="1" smtClean="0">
              <a:solidFill>
                <a:srgbClr val="FFFFFF"/>
              </a:solidFill>
              <a:latin typeface="Arial Narrow" pitchFamily="34" charset="0"/>
            </a:endParaRP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Conscription of Laborers </a:t>
            </a:r>
            <a:r>
              <a:rPr lang="en-US" sz="3200" b="1" smtClean="0">
                <a:solidFill>
                  <a:srgbClr val="FFFFFF"/>
                </a:solidFill>
                <a:latin typeface="Arial Narrow" pitchFamily="34" charset="0"/>
              </a:rPr>
              <a:t>(5:13-18)</a:t>
            </a:r>
            <a:endParaRPr lang="en-US" sz="3600" b="1" smtClean="0">
              <a:solidFill>
                <a:srgbClr val="FFFFFF"/>
              </a:solidFill>
              <a:latin typeface="Arial Narrow" pitchFamily="34" charset="0"/>
            </a:endParaRP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Temple Constructed </a:t>
            </a:r>
            <a:r>
              <a:rPr lang="en-US" sz="3200" b="1" smtClean="0">
                <a:solidFill>
                  <a:srgbClr val="FFFFFF"/>
                </a:solidFill>
                <a:latin typeface="Arial Narrow" pitchFamily="34" charset="0"/>
              </a:rPr>
              <a:t>(6:1-38)</a:t>
            </a:r>
            <a:endParaRPr lang="en-US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hurch &amp; Ministry\Study Notes\Old Testament Survey\10a temple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0527"/>
            <a:ext cx="7467600" cy="646500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400"/>
            <a:ext cx="9144000" cy="11684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smtClean="0">
                <a:solidFill>
                  <a:srgbClr val="A0D0FF"/>
                </a:solidFill>
                <a:latin typeface="Arial Narrow" pitchFamily="34" charset="0"/>
              </a:rPr>
              <a:t>Construction of the Temple </a:t>
            </a:r>
            <a: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5-8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Construction of Solomon’s Palace (7:1-12)</a:t>
            </a:r>
          </a:p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Furnishings of the Temple (7:13-51)</a:t>
            </a:r>
          </a:p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Dedication of the Temple (8)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Ark brought into the Temple (8:1-11)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Solomon address the people (8:12-21)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The Prayer of Dedication (8:22-53)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Charge to the people (8:54-61)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Dedicatory Sacrifices (8:62-66)</a:t>
            </a:r>
            <a:endParaRPr lang="en-US" sz="32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Solomons Te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Solomons Temple"/>
          <p:cNvPicPr>
            <a:picLocks noChangeAspect="1" noChangeArrowheads="1"/>
          </p:cNvPicPr>
          <p:nvPr/>
        </p:nvPicPr>
        <p:blipFill>
          <a:blip r:embed="rId3" cstate="print"/>
          <a:srcRect l="569" t="46342" r="769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olomons Temple"/>
          <p:cNvPicPr>
            <a:picLocks noChangeAspect="1" noChangeArrowheads="1"/>
          </p:cNvPicPr>
          <p:nvPr/>
        </p:nvPicPr>
        <p:blipFill>
          <a:blip r:embed="rId3" cstate="print"/>
          <a:srcRect l="35001" r="18333"/>
          <a:stretch>
            <a:fillRect/>
          </a:stretch>
        </p:blipFill>
        <p:spPr bwMode="auto">
          <a:xfrm>
            <a:off x="0" y="0"/>
            <a:ext cx="9144000" cy="597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350"/>
            <a:ext cx="9144000" cy="12319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The Decline of Solomon’s Kingdom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9-11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God Recounts the Covenant to Solomon </a:t>
            </a: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(9:1-9)  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Blessing if he keeps the covenant, curses if he does not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350"/>
            <a:ext cx="9144000" cy="12319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The Decline of Solomon’s Kingdom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9-11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General Disobedience to the Covenant by Solomon </a:t>
            </a: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(9:10-11:8)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a. Sale of Israelite Cities (9:10-14)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b. Enslavement of Canaanites (9:20-23)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c. Multiplication of Wealth (9:26- 10:25)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d. Multiplication of Horses (10:26-29)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e. Multiplication of Wives, Marriage with Foreign Wives (11:1-3)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f. Worship of Idols (11:4-8)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350"/>
            <a:ext cx="9144000" cy="12319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The Decline of Solomon’s Kingdom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9-11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Chastening of Solomon (11:9-40) </a:t>
            </a:r>
          </a:p>
          <a:p>
            <a:pPr marL="571500" lvl="1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The Lord would split the kingdom in the reign of Solomon’s Son (9-13)</a:t>
            </a:r>
          </a:p>
          <a:p>
            <a:pPr marL="571500" lvl="1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The Lord sent adversaries against Solomon the rest of the days of his reign (14-40)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30163"/>
            <a:ext cx="9144000" cy="614363"/>
          </a:xfrm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smtClean="0">
                <a:solidFill>
                  <a:srgbClr val="FFFF99"/>
                </a:solidFill>
                <a:latin typeface="Arial Narrow" pitchFamily="34" charset="0"/>
              </a:rPr>
              <a:t>1 Kings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FF00"/>
                </a:solidFill>
                <a:latin typeface="Arial Narrow" pitchFamily="34" charset="0"/>
              </a:rPr>
              <a:t> Authors: </a:t>
            </a: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Jeremiah + (Talmud tradition)  Written to those in exile.</a:t>
            </a:r>
            <a:endParaRPr lang="en-US" b="1" smtClean="0">
              <a:solidFill>
                <a:srgbClr val="FFFFFF"/>
              </a:solidFill>
              <a:latin typeface="Arial Narrow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FF00"/>
                </a:solidFill>
                <a:latin typeface="Arial Narrow" pitchFamily="34" charset="0"/>
              </a:rPr>
              <a:t> Date: </a:t>
            </a: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Written prior to 586 B.C.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FF00"/>
                </a:solidFill>
                <a:latin typeface="Arial Narrow" pitchFamily="34" charset="0"/>
              </a:rPr>
              <a:t> Time Period: </a:t>
            </a:r>
            <a:r>
              <a:rPr lang="en-US" sz="3600" b="1" smtClean="0">
                <a:latin typeface="Arial Narrow" pitchFamily="34" charset="0"/>
              </a:rPr>
              <a:t>From David’s death to beginning of Ahaziah’s reign (971 - 851 B.C.)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FF00"/>
                </a:solidFill>
                <a:latin typeface="Arial Narrow" pitchFamily="34" charset="0"/>
              </a:rPr>
              <a:t> Theme: </a:t>
            </a:r>
            <a:r>
              <a:rPr lang="en-US" b="1" i="1" smtClean="0">
                <a:solidFill>
                  <a:srgbClr val="FFFFFF"/>
                </a:solidFill>
                <a:latin typeface="Arial Narrow" pitchFamily="34" charset="0"/>
              </a:rPr>
              <a:t>“The historical development of the kingdom of God under the Davidic covenant - The welfare of the kingdom depends on covenant faithfulness of the king &amp; the people.”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The Kingdom Divides 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12-14; 2 Chronicles 10-11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sz="4400" b="1" dirty="0" err="1" smtClean="0">
                <a:solidFill>
                  <a:srgbClr val="FFFFFF"/>
                </a:solidFill>
                <a:latin typeface="Arial Narrow" pitchFamily="34" charset="0"/>
              </a:rPr>
              <a:t>Rehoboam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 foolishly follows the counsel of his peers &amp; is harsh to Israel, who then abandons him</a:t>
            </a:r>
          </a:p>
          <a:p>
            <a:pPr marL="290513" indent="-290513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The Lord made Jeroboam king 			– </a:t>
            </a:r>
            <a:r>
              <a:rPr lang="en-US" b="1" dirty="0" smtClean="0">
                <a:solidFill>
                  <a:srgbClr val="FFFFFF"/>
                </a:solidFill>
                <a:latin typeface="Arial Narrow" pitchFamily="34" charset="0"/>
              </a:rPr>
              <a:t>1 Kings 11 &amp; 12:15</a:t>
            </a:r>
            <a:endParaRPr lang="en-US" sz="44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marL="290513" indent="-290513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Jeroboam was offered an enduring house if he obeyed the Lord (11:38), but he did not (12:25-33)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The Kingdom Divides 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12-14; 2 Chronicles 10-11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290513" indent="-290513" eaLnBrk="1" hangingPunct="1">
              <a:lnSpc>
                <a:spcPct val="90000"/>
              </a:lnSpc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Jeroboam set up altars at Bethel &amp; Dan for false worship of the true God</a:t>
            </a:r>
          </a:p>
          <a:p>
            <a:pPr marL="290513" indent="-290513" eaLnBrk="1" hangingPunct="1">
              <a:lnSpc>
                <a:spcPct val="90000"/>
              </a:lnSpc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A prophet predicted the destruction of the altar and that Josiah would desecrate it in the future (13:1-6)</a:t>
            </a:r>
            <a:endParaRPr lang="en-US" sz="4400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marL="290513" indent="-290513" eaLnBrk="1" hangingPunct="1">
              <a:lnSpc>
                <a:spcPct val="90000"/>
              </a:lnSpc>
            </a:pP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About 300 years later, Josiah destroyed the altar just as had been prophesied 	</a:t>
            </a:r>
            <a:r>
              <a:rPr lang="en-US" sz="4400" dirty="0" smtClean="0">
                <a:solidFill>
                  <a:srgbClr val="FFFFFF"/>
                </a:solidFill>
                <a:latin typeface="Arial Narrow" pitchFamily="34" charset="0"/>
              </a:rPr>
              <a:t>(1 Kings 23)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cott\AppData\Local\Temp\Temp1_SBA jpg 2016.zip\6.1 Division of Kingdom.jpg"/>
          <p:cNvPicPr>
            <a:picLocks noChangeAspect="1" noChangeArrowheads="1"/>
          </p:cNvPicPr>
          <p:nvPr/>
        </p:nvPicPr>
        <p:blipFill>
          <a:blip r:embed="rId3" cstate="print"/>
          <a:srcRect l="22906" t="3224" r="3270" b="31220"/>
          <a:stretch>
            <a:fillRect/>
          </a:stretch>
        </p:blipFill>
        <p:spPr bwMode="auto">
          <a:xfrm>
            <a:off x="2057400" y="597159"/>
            <a:ext cx="5029200" cy="626084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679" y="0"/>
            <a:ext cx="4693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Narrow" pitchFamily="34" charset="0"/>
              </a:rPr>
              <a:t>Israel under Jeroboam</a:t>
            </a:r>
            <a:endParaRPr lang="en-US" sz="4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Israel Trip\2017 05 31 - Golan Heights\20170531d28 Tel Dan - the Sacred Precinct Panor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40" y="914400"/>
            <a:ext cx="8945860" cy="259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76400" y="152400"/>
            <a:ext cx="5628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 Narrow" pitchFamily="34" charset="0"/>
              </a:rPr>
              <a:t>The Sacred Precinct at Dan</a:t>
            </a:r>
            <a:endParaRPr lang="en-US" sz="4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The Kingdom Divides 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12-14; 2 Chronicles 10-11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The Lord would cut off Jeroboam and raise up another king. </a:t>
            </a:r>
          </a:p>
          <a:p>
            <a:pPr marL="290513" indent="-290513" eaLnBrk="1" hangingPunct="1"/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All future kings of Israel would be compared to Jeroboam</a:t>
            </a:r>
          </a:p>
          <a:p>
            <a:pPr marL="290513" indent="-290513" eaLnBrk="1" hangingPunct="1"/>
            <a:r>
              <a:rPr lang="en-US" sz="4400" b="1" dirty="0" err="1" smtClean="0">
                <a:solidFill>
                  <a:srgbClr val="FFFFFF"/>
                </a:solidFill>
                <a:latin typeface="Arial Narrow" pitchFamily="34" charset="0"/>
              </a:rPr>
              <a:t>Shishak</a:t>
            </a:r>
            <a:r>
              <a:rPr lang="en-US" sz="4400" b="1" dirty="0" smtClean="0">
                <a:solidFill>
                  <a:srgbClr val="FFFFFF"/>
                </a:solidFill>
                <a:latin typeface="Arial Narrow" pitchFamily="34" charset="0"/>
              </a:rPr>
              <a:t> (Egypt) conquers Judah &amp; part of Israel (14:25-28)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499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cott\AppData\Local\Temp\Temp1_SBA jpg 2016.zip\6.1 Division of Kingdom.jpg"/>
          <p:cNvPicPr>
            <a:picLocks noChangeAspect="1" noChangeArrowheads="1"/>
          </p:cNvPicPr>
          <p:nvPr/>
        </p:nvPicPr>
        <p:blipFill>
          <a:blip r:embed="rId3" cstate="print"/>
          <a:srcRect l="4827" r="3270" b="4444"/>
          <a:stretch>
            <a:fillRect/>
          </a:stretch>
        </p:blipFill>
        <p:spPr bwMode="auto">
          <a:xfrm>
            <a:off x="2209800" y="0"/>
            <a:ext cx="4648200" cy="67753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The Kings of Israel</a:t>
            </a:r>
            <a:endParaRPr lang="en-US" sz="3600" b="1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9144000" cy="5486400"/>
          </a:xfrm>
          <a:noFill/>
        </p:spPr>
        <p:txBody>
          <a:bodyPr/>
          <a:lstStyle/>
          <a:p>
            <a:pPr marL="222250" indent="-222250" eaLnBrk="1" hangingPunct="1">
              <a:lnSpc>
                <a:spcPct val="90000"/>
              </a:lnSpc>
            </a:pPr>
            <a:r>
              <a:rPr lang="en-US" sz="4400" b="1" smtClean="0">
                <a:solidFill>
                  <a:srgbClr val="FFFFFF"/>
                </a:solidFill>
                <a:latin typeface="Arial Narrow" pitchFamily="34" charset="0"/>
              </a:rPr>
              <a:t>The Kingdom of Judah had both good kings and evil kings</a:t>
            </a:r>
          </a:p>
          <a:p>
            <a:pPr marL="222250" indent="-222250" eaLnBrk="1" hangingPunct="1">
              <a:lnSpc>
                <a:spcPct val="90000"/>
              </a:lnSpc>
            </a:pPr>
            <a:r>
              <a:rPr lang="en-US" sz="4400" b="1" smtClean="0">
                <a:solidFill>
                  <a:srgbClr val="FFFFFF"/>
                </a:solidFill>
                <a:latin typeface="Arial Narrow" pitchFamily="34" charset="0"/>
              </a:rPr>
              <a:t>All the kings of Israel were at least as evil as Jeroboam, some were much, much worse</a:t>
            </a:r>
          </a:p>
          <a:p>
            <a:pPr marL="222250" indent="-222250" eaLnBrk="1" hangingPunct="1">
              <a:lnSpc>
                <a:spcPct val="90000"/>
              </a:lnSpc>
            </a:pPr>
            <a:r>
              <a:rPr lang="en-US" sz="4400" b="1" smtClean="0">
                <a:solidFill>
                  <a:srgbClr val="FFFFFF"/>
                </a:solidFill>
                <a:latin typeface="Arial Narrow" pitchFamily="34" charset="0"/>
              </a:rPr>
              <a:t>The Lord sent prophets to warn the kings and the people about their sin and coming judgment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/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smtClean="0">
                <a:solidFill>
                  <a:srgbClr val="FFFF99"/>
                </a:solidFill>
              </a:rPr>
              <a:t>King of Judah</a:t>
            </a:r>
            <a:r>
              <a:rPr lang="en-US" sz="3200" smtClean="0">
                <a:solidFill>
                  <a:srgbClr val="FFFFFF"/>
                </a:solidFill>
              </a:rPr>
              <a:t>  Years of Reign,</a:t>
            </a:r>
            <a:r>
              <a:rPr lang="en-US" sz="3600" smtClean="0">
                <a:solidFill>
                  <a:srgbClr val="FFFFFF"/>
                </a:solidFill>
              </a:rPr>
              <a:t>	      </a:t>
            </a:r>
            <a:r>
              <a:rPr lang="en-US" sz="3600" b="1" u="sng" smtClean="0">
                <a:solidFill>
                  <a:srgbClr val="A0ECFE"/>
                </a:solidFill>
              </a:rPr>
              <a:t>Prophet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smtClean="0">
                <a:solidFill>
                  <a:srgbClr val="FF3300"/>
                </a:solidFill>
              </a:rPr>
              <a:t>King of Israel</a:t>
            </a:r>
            <a:r>
              <a:rPr lang="en-US" sz="3200" b="1" u="sng" smtClean="0">
                <a:solidFill>
                  <a:srgbClr val="FFFFFF"/>
                </a:solidFill>
              </a:rPr>
              <a:t> </a:t>
            </a:r>
            <a:r>
              <a:rPr lang="en-US" sz="3200" smtClean="0">
                <a:solidFill>
                  <a:srgbClr val="FFFFFF"/>
                </a:solidFill>
              </a:rPr>
              <a:t>- Years of Reign,</a:t>
            </a:r>
            <a:endParaRPr lang="en-US" sz="3600" smtClean="0">
              <a:solidFill>
                <a:srgbClr val="A0ECFE"/>
              </a:solidFill>
            </a:endParaRP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rgbClr val="FFFFFF"/>
                </a:solidFill>
              </a:rPr>
              <a:t>	(Total years) Moral nature 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rgbClr val="FFFFFF"/>
                </a:solidFill>
              </a:rPr>
              <a:t>	 How he came to power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smtClean="0">
                <a:solidFill>
                  <a:srgbClr val="FFFF99"/>
                </a:solidFill>
              </a:rPr>
              <a:t>Rehoboam</a:t>
            </a:r>
            <a:r>
              <a:rPr lang="en-US" sz="3600" b="1" u="sng" smtClean="0">
                <a:solidFill>
                  <a:srgbClr val="FFFFFF"/>
                </a:solidFill>
              </a:rPr>
              <a:t> </a:t>
            </a:r>
            <a:r>
              <a:rPr lang="en-US" sz="3200" smtClean="0">
                <a:solidFill>
                  <a:srgbClr val="FFFFFF"/>
                </a:solidFill>
              </a:rPr>
              <a:t> 931-913 (17 yrs),  Evil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smtClean="0">
                <a:solidFill>
                  <a:srgbClr val="FF3300"/>
                </a:solidFill>
              </a:rPr>
              <a:t>Jeroboam </a:t>
            </a:r>
            <a:r>
              <a:rPr lang="en-US" sz="3200" smtClean="0">
                <a:solidFill>
                  <a:srgbClr val="FFFFFF"/>
                </a:solidFill>
              </a:rPr>
              <a:t>  931-910 (22 yrs)                  </a:t>
            </a:r>
            <a:r>
              <a:rPr lang="en-US" sz="3600" i="1" smtClean="0">
                <a:solidFill>
                  <a:srgbClr val="A0ECFE"/>
                </a:solidFill>
              </a:rPr>
              <a:t>Ahijah</a:t>
            </a:r>
            <a:r>
              <a:rPr lang="en-US" sz="3200" i="1" smtClean="0">
                <a:solidFill>
                  <a:srgbClr val="A0ECFE"/>
                </a:solidFill>
              </a:rPr>
              <a:t> </a:t>
            </a:r>
            <a:r>
              <a:rPr lang="en-US" sz="3200" smtClean="0">
                <a:solidFill>
                  <a:srgbClr val="FFFFFF"/>
                </a:solidFill>
              </a:rPr>
              <a:t> 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rgbClr val="FFFFFF"/>
                </a:solidFill>
              </a:rPr>
              <a:t>	by the Lord; </a:t>
            </a:r>
            <a:r>
              <a:rPr lang="en-US" sz="3200" i="1" smtClean="0">
                <a:solidFill>
                  <a:srgbClr val="FFFFFF"/>
                </a:solidFill>
              </a:rPr>
              <a:t>man of God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i="1" smtClean="0">
                <a:solidFill>
                  <a:srgbClr val="FFFFFF"/>
                </a:solidFill>
              </a:rPr>
              <a:t>	</a:t>
            </a:r>
            <a:r>
              <a:rPr lang="en-US" sz="3200" smtClean="0">
                <a:solidFill>
                  <a:srgbClr val="FFFFFF"/>
                </a:solidFill>
              </a:rPr>
              <a:t>evil</a:t>
            </a:r>
            <a:r>
              <a:rPr lang="en-US" sz="3200" i="1" smtClean="0">
                <a:solidFill>
                  <a:srgbClr val="FFFFFF"/>
                </a:solidFill>
              </a:rPr>
              <a:t> </a:t>
            </a:r>
            <a:r>
              <a:rPr lang="en-US" sz="3200" smtClean="0">
                <a:solidFill>
                  <a:srgbClr val="FFFFFF"/>
                </a:solidFill>
              </a:rPr>
              <a:t>- </a:t>
            </a:r>
            <a:r>
              <a:rPr lang="en-US" sz="3200" i="1" smtClean="0">
                <a:solidFill>
                  <a:srgbClr val="FFFFFF"/>
                </a:solidFill>
              </a:rPr>
              <a:t>set the standard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smtClean="0">
                <a:solidFill>
                  <a:srgbClr val="FF3300"/>
                </a:solidFill>
              </a:rPr>
              <a:t>Nadab </a:t>
            </a:r>
            <a:r>
              <a:rPr lang="en-US" sz="3200" smtClean="0">
                <a:solidFill>
                  <a:srgbClr val="FF3300"/>
                </a:solidFill>
              </a:rPr>
              <a:t> </a:t>
            </a:r>
            <a:r>
              <a:rPr lang="en-US" sz="3200" smtClean="0">
                <a:solidFill>
                  <a:srgbClr val="FFFFFF"/>
                </a:solidFill>
              </a:rPr>
              <a:t> 910-909  (2 yr) 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rgbClr val="FFFFFF"/>
                </a:solidFill>
              </a:rPr>
              <a:t>	Inherited ; evil like Jeroboam</a:t>
            </a:r>
            <a:endParaRPr lang="en-US" sz="3200" i="1" smtClean="0">
              <a:solidFill>
                <a:srgbClr val="FFFFFF"/>
              </a:solidFill>
            </a:endParaRP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smtClean="0">
                <a:solidFill>
                  <a:srgbClr val="FFFF99"/>
                </a:solidFill>
              </a:rPr>
              <a:t>Abijam</a:t>
            </a:r>
            <a:r>
              <a:rPr lang="en-US" sz="3200" b="1" u="sng" smtClean="0">
                <a:solidFill>
                  <a:srgbClr val="FFFFFF"/>
                </a:solidFill>
              </a:rPr>
              <a:t> </a:t>
            </a:r>
            <a:r>
              <a:rPr lang="en-US" sz="3200" smtClean="0">
                <a:solidFill>
                  <a:srgbClr val="FFFFFF"/>
                </a:solidFill>
              </a:rPr>
              <a:t> 913-911 (3 yrs),  Evil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/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err="1" smtClean="0">
                <a:solidFill>
                  <a:srgbClr val="FF3300"/>
                </a:solidFill>
              </a:rPr>
              <a:t>Baasha</a:t>
            </a:r>
            <a:r>
              <a:rPr lang="en-US" sz="3600" b="1" u="sng" dirty="0" smtClean="0">
                <a:solidFill>
                  <a:srgbClr val="FF3300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909-886 (24 yr)                           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i="1" dirty="0" smtClean="0">
                <a:solidFill>
                  <a:srgbClr val="A0ECFE"/>
                </a:solidFill>
              </a:rPr>
              <a:t>Jehu </a:t>
            </a:r>
            <a:endParaRPr lang="en-US" sz="3600" dirty="0" smtClean="0">
              <a:solidFill>
                <a:srgbClr val="A0ECFE"/>
              </a:solidFill>
            </a:endParaRP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	Usurper, evil like Jeroboam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err="1" smtClean="0">
                <a:solidFill>
                  <a:srgbClr val="FFFF99"/>
                </a:solidFill>
              </a:rPr>
              <a:t>Asa</a:t>
            </a:r>
            <a:r>
              <a:rPr lang="en-US" sz="3200" b="1" u="sng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 911-870 (41 yrs)            </a:t>
            </a:r>
            <a:r>
              <a:rPr lang="en-US" sz="3600" i="1" dirty="0" err="1" smtClean="0">
                <a:solidFill>
                  <a:srgbClr val="A0ECFE"/>
                </a:solidFill>
              </a:rPr>
              <a:t>Hanani</a:t>
            </a:r>
            <a:r>
              <a:rPr lang="en-US" sz="3600" i="1" dirty="0" smtClean="0">
                <a:solidFill>
                  <a:srgbClr val="A0ECFE"/>
                </a:solidFill>
              </a:rPr>
              <a:t> the seer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	Good, like David, then proud</a:t>
            </a:r>
          </a:p>
        </p:txBody>
      </p:sp>
      <p:pic>
        <p:nvPicPr>
          <p:cNvPr id="3074" name="Picture 2" descr="C:\Users\Scott\AppData\Local\Temp\Temp1_SBA jpg 2016.zip\6.2 Judah Border Dispute Asa.jpg"/>
          <p:cNvPicPr>
            <a:picLocks noChangeAspect="1" noChangeArrowheads="1"/>
          </p:cNvPicPr>
          <p:nvPr/>
        </p:nvPicPr>
        <p:blipFill>
          <a:blip r:embed="rId3" cstate="print"/>
          <a:srcRect l="4718" r="4073" b="47778"/>
          <a:stretch>
            <a:fillRect/>
          </a:stretch>
        </p:blipFill>
        <p:spPr bwMode="auto">
          <a:xfrm>
            <a:off x="1734766" y="2286000"/>
            <a:ext cx="5580434" cy="45220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/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err="1" smtClean="0">
                <a:solidFill>
                  <a:srgbClr val="FF3300"/>
                </a:solidFill>
              </a:rPr>
              <a:t>Elah</a:t>
            </a:r>
            <a:r>
              <a:rPr lang="en-US" sz="3600" b="1" u="sng" dirty="0" smtClean="0">
                <a:solidFill>
                  <a:srgbClr val="FF3300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886-885 (2 yr)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	Inherited, evil like Jeroboam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err="1" smtClean="0">
                <a:solidFill>
                  <a:srgbClr val="FF3300"/>
                </a:solidFill>
              </a:rPr>
              <a:t>Zimri</a:t>
            </a:r>
            <a:r>
              <a:rPr lang="en-US" sz="3600" b="1" u="sng" dirty="0" smtClean="0">
                <a:solidFill>
                  <a:srgbClr val="FF3300"/>
                </a:solidFill>
              </a:rPr>
              <a:t> </a:t>
            </a:r>
            <a:r>
              <a:rPr lang="en-US" sz="3200" dirty="0" smtClean="0">
                <a:solidFill>
                  <a:srgbClr val="FF3300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885 (7 days), Usurper; Evil</a:t>
            </a:r>
            <a:r>
              <a:rPr lang="en-US" sz="3200" i="1" dirty="0" smtClean="0">
                <a:solidFill>
                  <a:srgbClr val="FFFFFF"/>
                </a:solidFill>
              </a:rPr>
              <a:t> </a:t>
            </a:r>
            <a:endParaRPr lang="en-US" sz="3200" dirty="0" smtClean="0">
              <a:solidFill>
                <a:srgbClr val="FFFFFF"/>
              </a:solidFill>
            </a:endParaRP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err="1" smtClean="0">
                <a:solidFill>
                  <a:srgbClr val="FF3300"/>
                </a:solidFill>
              </a:rPr>
              <a:t>Omri</a:t>
            </a:r>
            <a:r>
              <a:rPr lang="en-US" sz="3600" b="1" u="sng" dirty="0" smtClean="0">
                <a:solidFill>
                  <a:srgbClr val="FF3300"/>
                </a:solidFill>
              </a:rPr>
              <a:t> </a:t>
            </a:r>
            <a:r>
              <a:rPr lang="en-US" sz="3600" dirty="0" smtClean="0">
                <a:solidFill>
                  <a:srgbClr val="FF3300"/>
                </a:solidFill>
              </a:rPr>
              <a:t> </a:t>
            </a:r>
            <a:r>
              <a:rPr lang="en-US" sz="3200" dirty="0" smtClean="0"/>
              <a:t> 885-874 (12 yr). Usurper, 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/>
              <a:t>	More Evil than all before him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b="1" u="sng" dirty="0" smtClean="0">
                <a:solidFill>
                  <a:srgbClr val="FF3300"/>
                </a:solidFill>
              </a:rPr>
              <a:t>Ahab </a:t>
            </a:r>
            <a:r>
              <a:rPr lang="en-US" sz="2800" dirty="0" smtClean="0">
                <a:solidFill>
                  <a:srgbClr val="FF3300"/>
                </a:solidFill>
              </a:rPr>
              <a:t> </a:t>
            </a:r>
            <a:r>
              <a:rPr lang="en-US" sz="2800" dirty="0" smtClean="0"/>
              <a:t> 874-853 (22 yr), 	      			    </a:t>
            </a:r>
            <a:r>
              <a:rPr lang="en-US" sz="3200" i="1" dirty="0" smtClean="0">
                <a:solidFill>
                  <a:srgbClr val="A0ECFE"/>
                </a:solidFill>
              </a:rPr>
              <a:t>Elijah </a:t>
            </a: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3200" i="1" dirty="0" smtClean="0">
                <a:solidFill>
                  <a:srgbClr val="A0ECFE"/>
                </a:solidFill>
              </a:rPr>
              <a:t>	</a:t>
            </a:r>
            <a:r>
              <a:rPr lang="en-US" sz="2800" dirty="0" smtClean="0"/>
              <a:t>Inherited, 		        	                            </a:t>
            </a:r>
            <a:r>
              <a:rPr lang="en-US" sz="3200" i="1" dirty="0" err="1" smtClean="0">
                <a:solidFill>
                  <a:srgbClr val="A0ECFE"/>
                </a:solidFill>
              </a:rPr>
              <a:t>Micaiah</a:t>
            </a:r>
            <a:endParaRPr lang="en-US" sz="3200" i="1" dirty="0" smtClean="0">
              <a:solidFill>
                <a:srgbClr val="A0ECFE"/>
              </a:solidFill>
            </a:endParaRPr>
          </a:p>
          <a:p>
            <a:pPr marL="401638" indent="-401638"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	More Evil than all before him      	</a:t>
            </a:r>
            <a:r>
              <a:rPr lang="en-US" sz="3200" i="1" dirty="0" smtClean="0">
                <a:solidFill>
                  <a:srgbClr val="A0ECFE"/>
                </a:solidFill>
              </a:rPr>
              <a:t>The prophets</a:t>
            </a:r>
            <a:endParaRPr lang="en-US" sz="3600" i="1" dirty="0" smtClean="0">
              <a:solidFill>
                <a:srgbClr val="A0ECF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52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5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5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6988"/>
            <a:ext cx="9144000" cy="615950"/>
          </a:xfrm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 </a:t>
            </a:r>
            <a:r>
              <a:rPr lang="en-US" sz="4000" b="1" smtClean="0">
                <a:solidFill>
                  <a:srgbClr val="FFFF99"/>
                </a:solidFill>
                <a:latin typeface="Arial Narrow" pitchFamily="34" charset="0"/>
              </a:rPr>
              <a:t>1 Kings - Outline</a:t>
            </a:r>
            <a:endParaRPr lang="en-US" b="1" smtClean="0">
              <a:solidFill>
                <a:srgbClr val="FFFF99"/>
              </a:solidFill>
              <a:latin typeface="Arial Narrow" pitchFamily="34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marL="569913" indent="-454025" eaLnBrk="1" hangingPunct="1">
              <a:buFontTx/>
              <a:buNone/>
            </a:pP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  I 	 The United Kingdom under Solomon</a:t>
            </a:r>
          </a:p>
          <a:p>
            <a:pPr marL="569913" indent="-454025" eaLnBrk="1" hangingPunct="1">
              <a:buFontTx/>
              <a:buNone/>
            </a:pP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		1 Kings 1-11</a:t>
            </a:r>
          </a:p>
          <a:p>
            <a:pPr marL="569913" indent="-454025" eaLnBrk="1" hangingPunct="1">
              <a:buFontTx/>
              <a:buNone/>
            </a:pP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 II 	 The Divided kingdom</a:t>
            </a:r>
          </a:p>
          <a:p>
            <a:pPr marL="569913" indent="-454025" eaLnBrk="1" hangingPunct="1">
              <a:buFontTx/>
              <a:buNone/>
            </a:pP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		1 Kings 12 – 2 Kings 17</a:t>
            </a:r>
          </a:p>
          <a:p>
            <a:pPr marL="569913" indent="-454025" eaLnBrk="1" hangingPunct="1">
              <a:buFontTx/>
              <a:buNone/>
            </a:pP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III	 The Kingdom of Judah, Hezekiah to its fall</a:t>
            </a:r>
          </a:p>
          <a:p>
            <a:pPr marL="569913" indent="-454025" eaLnBrk="1" hangingPunct="1">
              <a:buFontTx/>
              <a:buNone/>
            </a:pP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		2 Kings 18-25</a:t>
            </a:r>
          </a:p>
          <a:p>
            <a:pPr marL="569913" indent="-454025" eaLnBrk="1" hangingPunct="1">
              <a:buFontTx/>
              <a:buNone/>
            </a:pPr>
            <a:r>
              <a:rPr lang="en-US" sz="3600" b="1" smtClean="0">
                <a:solidFill>
                  <a:srgbClr val="FFFF00"/>
                </a:solidFill>
                <a:latin typeface="Arial Narrow" pitchFamily="34" charset="0"/>
              </a:rPr>
              <a:t>Key People: </a:t>
            </a:r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Solomon, Jeroboam, Rehoboam, Jezebel, Ahab, Elijah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  <p:bldP spid="9933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419600" cy="6858000"/>
          </a:xfrm>
          <a:noFill/>
        </p:spPr>
        <p:txBody>
          <a:bodyPr/>
          <a:lstStyle/>
          <a:p>
            <a:pPr marL="401638" indent="-401638" algn="ctr" eaLnBrk="1" hangingPunct="1">
              <a:buFontTx/>
              <a:buNone/>
            </a:pPr>
            <a:r>
              <a:rPr lang="en-US" b="1" i="1" dirty="0" smtClean="0">
                <a:solidFill>
                  <a:srgbClr val="A0ECFE"/>
                </a:solidFill>
              </a:rPr>
              <a:t>Miracles of Elijah</a:t>
            </a:r>
            <a:endParaRPr lang="en-US" b="1" dirty="0" smtClean="0"/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Drought – 17:1-7</a:t>
            </a: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Flour Bowl – 17:8-15</a:t>
            </a: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Resurrection of Widow’s Son – </a:t>
            </a:r>
            <a:r>
              <a:rPr lang="en-US" sz="3600" b="1" dirty="0" smtClean="0">
                <a:latin typeface="Arial Narrow" pitchFamily="34" charset="0"/>
              </a:rPr>
              <a:t>17:16-24</a:t>
            </a:r>
            <a:endParaRPr lang="en-US" sz="3600" b="1" dirty="0" smtClean="0">
              <a:latin typeface="Arial Narrow" pitchFamily="34" charset="0"/>
            </a:endParaRP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Fire </a:t>
            </a:r>
            <a:r>
              <a:rPr lang="en-US" sz="3600" b="1" dirty="0" smtClean="0">
                <a:latin typeface="Arial Narrow" pitchFamily="34" charset="0"/>
              </a:rPr>
              <a:t>on Mt. Carmel – 18:1-40</a:t>
            </a: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Rain – 19:41-46</a:t>
            </a:r>
          </a:p>
          <a:p>
            <a:pPr marL="401638" indent="-401638" eaLnBrk="1" hangingPunct="1">
              <a:buFontTx/>
              <a:buNone/>
            </a:pPr>
            <a:endParaRPr lang="en-US" sz="3600" dirty="0" smtClean="0"/>
          </a:p>
        </p:txBody>
      </p:sp>
      <p:pic>
        <p:nvPicPr>
          <p:cNvPr id="3" name="Picture 2" descr="C:\Users\Scott\AppData\Local\Temp\Temp1_SBA jpg 2016.zip\6.3 Elijah Omri Ahab Aram.jpg"/>
          <p:cNvPicPr>
            <a:picLocks noChangeAspect="1" noChangeArrowheads="1"/>
          </p:cNvPicPr>
          <p:nvPr/>
        </p:nvPicPr>
        <p:blipFill>
          <a:blip r:embed="rId3" cstate="print"/>
          <a:srcRect l="2849" r="2849" b="3333"/>
          <a:stretch>
            <a:fillRect/>
          </a:stretch>
        </p:blipFill>
        <p:spPr bwMode="auto">
          <a:xfrm>
            <a:off x="4414345" y="0"/>
            <a:ext cx="472965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5181600" cy="6858000"/>
          </a:xfrm>
          <a:noFill/>
        </p:spPr>
        <p:txBody>
          <a:bodyPr/>
          <a:lstStyle/>
          <a:p>
            <a:pPr marL="401638" indent="-401638" algn="ctr" eaLnBrk="1" hangingPunct="1">
              <a:buFontTx/>
              <a:buNone/>
            </a:pPr>
            <a:r>
              <a:rPr lang="en-US" b="1" i="1" dirty="0" smtClean="0">
                <a:solidFill>
                  <a:srgbClr val="A0ECFE"/>
                </a:solidFill>
              </a:rPr>
              <a:t>Failings </a:t>
            </a:r>
            <a:r>
              <a:rPr lang="en-US" b="1" i="1" dirty="0" smtClean="0">
                <a:solidFill>
                  <a:srgbClr val="A0ECFE"/>
                </a:solidFill>
              </a:rPr>
              <a:t>of </a:t>
            </a:r>
            <a:r>
              <a:rPr lang="en-US" b="1" i="1" dirty="0" smtClean="0">
                <a:solidFill>
                  <a:srgbClr val="A0ECFE"/>
                </a:solidFill>
              </a:rPr>
              <a:t>Elijah</a:t>
            </a:r>
          </a:p>
          <a:p>
            <a:pPr marL="401638" indent="-401638" algn="ctr" eaLnBrk="1" hangingPunct="1">
              <a:buFontTx/>
              <a:buNone/>
            </a:pPr>
            <a:r>
              <a:rPr lang="en-US" b="1" i="1" dirty="0" smtClean="0">
                <a:solidFill>
                  <a:srgbClr val="A0ECFE"/>
                </a:solidFill>
              </a:rPr>
              <a:t> </a:t>
            </a:r>
            <a:r>
              <a:rPr lang="en-US" b="1" i="1" dirty="0" smtClean="0">
                <a:solidFill>
                  <a:srgbClr val="A0ECFE"/>
                </a:solidFill>
              </a:rPr>
              <a:t>– 1 Kings 19</a:t>
            </a:r>
            <a:endParaRPr lang="en-US" b="1" dirty="0" smtClean="0"/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Fled Jezebel – 19:1-8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Angels feed him, he goes to </a:t>
            </a:r>
            <a:r>
              <a:rPr lang="en-US" sz="3600" b="1" dirty="0" err="1" smtClean="0">
                <a:latin typeface="Arial Narrow" pitchFamily="34" charset="0"/>
              </a:rPr>
              <a:t>Horeb</a:t>
            </a:r>
            <a:r>
              <a:rPr lang="en-US" sz="3600" b="1" dirty="0" smtClean="0">
                <a:latin typeface="Arial Narrow" pitchFamily="34" charset="0"/>
              </a:rPr>
              <a:t> </a:t>
            </a:r>
          </a:p>
          <a:p>
            <a:pPr marL="401638" indent="-401638" eaLnBrk="1" hangingPunct="1">
              <a:buFontTx/>
              <a:buNone/>
            </a:pPr>
            <a:endParaRPr lang="en-US" sz="3600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1622" t="42222" r="28794" b="3333"/>
          <a:stretch>
            <a:fillRect/>
          </a:stretch>
        </p:blipFill>
        <p:spPr bwMode="auto">
          <a:xfrm>
            <a:off x="5257800" y="57150"/>
            <a:ext cx="38862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/>
          <a:p>
            <a:pPr marL="401638" indent="-401638" algn="ctr" eaLnBrk="1" hangingPunct="1">
              <a:buFontTx/>
              <a:buNone/>
            </a:pPr>
            <a:r>
              <a:rPr lang="en-US" b="1" i="1" dirty="0" smtClean="0">
                <a:solidFill>
                  <a:srgbClr val="A0ECFE"/>
                </a:solidFill>
              </a:rPr>
              <a:t>Failings </a:t>
            </a:r>
            <a:r>
              <a:rPr lang="en-US" b="1" i="1" dirty="0" smtClean="0">
                <a:solidFill>
                  <a:srgbClr val="A0ECFE"/>
                </a:solidFill>
              </a:rPr>
              <a:t>of Elijah – 1 Kings 19</a:t>
            </a:r>
            <a:endParaRPr lang="en-US" b="1" dirty="0" smtClean="0"/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Fled Jezebel – 19:1-8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Angels feed him, he goes to </a:t>
            </a:r>
            <a:r>
              <a:rPr lang="en-US" sz="3600" b="1" dirty="0" err="1" smtClean="0">
                <a:latin typeface="Arial Narrow" pitchFamily="34" charset="0"/>
              </a:rPr>
              <a:t>Horeb</a:t>
            </a:r>
            <a:r>
              <a:rPr lang="en-US" sz="3600" b="1" dirty="0" smtClean="0">
                <a:latin typeface="Arial Narrow" pitchFamily="34" charset="0"/>
              </a:rPr>
              <a:t> </a:t>
            </a: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Laments he alone is left– 19:9-14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Wind, earthquake, fire, gentle blowing</a:t>
            </a: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Instructions – 19:15-17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Anoint </a:t>
            </a:r>
            <a:r>
              <a:rPr lang="en-US" sz="3600" b="1" dirty="0" err="1" smtClean="0">
                <a:latin typeface="Arial Narrow" pitchFamily="34" charset="0"/>
              </a:rPr>
              <a:t>Hazael</a:t>
            </a:r>
            <a:r>
              <a:rPr lang="en-US" sz="3600" b="1" dirty="0" smtClean="0">
                <a:latin typeface="Arial Narrow" pitchFamily="34" charset="0"/>
              </a:rPr>
              <a:t> king of Aram;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Anoint Jehu king of Israel</a:t>
            </a: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7,000 left who have not bowed to Baal</a:t>
            </a:r>
          </a:p>
          <a:p>
            <a:pPr marL="401638" indent="-401638" eaLnBrk="1" hangingPunct="1">
              <a:buFontTx/>
              <a:buNone/>
            </a:pPr>
            <a:endParaRPr lang="en-US" sz="36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9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419600" cy="6858000"/>
          </a:xfrm>
          <a:noFill/>
        </p:spPr>
        <p:txBody>
          <a:bodyPr/>
          <a:lstStyle/>
          <a:p>
            <a:pPr marL="401638" indent="-401638" algn="ctr" eaLnBrk="1" hangingPunct="1">
              <a:buFontTx/>
              <a:buNone/>
            </a:pPr>
            <a:r>
              <a:rPr lang="en-US" b="1" i="1" dirty="0" smtClean="0">
                <a:solidFill>
                  <a:srgbClr val="A0ECFE"/>
                </a:solidFill>
              </a:rPr>
              <a:t>Ahab – 1 Kings 20-22</a:t>
            </a:r>
            <a:endParaRPr lang="en-US" b="1" dirty="0" smtClean="0"/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Ahab’s wars with Aram – 20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Defeats Aram twice with small army to show that God is the L</a:t>
            </a:r>
            <a:r>
              <a:rPr lang="en-US" sz="3200" b="1" dirty="0" smtClean="0">
                <a:latin typeface="Arial Narrow" pitchFamily="34" charset="0"/>
              </a:rPr>
              <a:t>ORD</a:t>
            </a:r>
            <a:endParaRPr lang="en-US" sz="3600" b="1" dirty="0" smtClean="0">
              <a:latin typeface="Arial Narrow" pitchFamily="34" charset="0"/>
            </a:endParaRPr>
          </a:p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Greed &amp; Murder of </a:t>
            </a:r>
            <a:r>
              <a:rPr lang="en-US" sz="3600" b="1" dirty="0" err="1" smtClean="0">
                <a:latin typeface="Arial Narrow" pitchFamily="34" charset="0"/>
              </a:rPr>
              <a:t>Naboth</a:t>
            </a:r>
            <a:r>
              <a:rPr lang="en-US" sz="3600" b="1" dirty="0" smtClean="0">
                <a:latin typeface="Arial Narrow" pitchFamily="34" charset="0"/>
              </a:rPr>
              <a:t> – </a:t>
            </a:r>
            <a:r>
              <a:rPr lang="en-US" sz="3600" b="1" dirty="0" smtClean="0">
                <a:latin typeface="Arial Narrow" pitchFamily="34" charset="0"/>
              </a:rPr>
              <a:t>21:1-16</a:t>
            </a:r>
            <a:endParaRPr lang="en-US" sz="3600" b="1" dirty="0" smtClean="0">
              <a:latin typeface="Arial Narrow" pitchFamily="34" charset="0"/>
            </a:endParaRPr>
          </a:p>
        </p:txBody>
      </p:sp>
      <p:pic>
        <p:nvPicPr>
          <p:cNvPr id="3" name="Picture 2" descr="C:\Users\Scott\AppData\Local\Temp\Temp1_SBA jpg 2016.zip\6.3 Elijah Omri Ahab Aram.jpg"/>
          <p:cNvPicPr>
            <a:picLocks noChangeAspect="1" noChangeArrowheads="1"/>
          </p:cNvPicPr>
          <p:nvPr/>
        </p:nvPicPr>
        <p:blipFill>
          <a:blip r:embed="rId3" cstate="print"/>
          <a:srcRect l="2849" r="2849" b="3333"/>
          <a:stretch>
            <a:fillRect/>
          </a:stretch>
        </p:blipFill>
        <p:spPr bwMode="auto">
          <a:xfrm>
            <a:off x="4414345" y="0"/>
            <a:ext cx="472965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4419600" cy="6858000"/>
          </a:xfrm>
          <a:noFill/>
        </p:spPr>
        <p:txBody>
          <a:bodyPr/>
          <a:lstStyle/>
          <a:p>
            <a:pPr marL="401638" indent="-401638" eaLnBrk="1" hangingPunct="1"/>
            <a:r>
              <a:rPr lang="en-US" sz="3600" b="1" dirty="0" smtClean="0">
                <a:latin typeface="Arial Narrow" pitchFamily="34" charset="0"/>
              </a:rPr>
              <a:t>Death </a:t>
            </a:r>
            <a:r>
              <a:rPr lang="en-US" sz="3600" b="1" dirty="0" smtClean="0">
                <a:latin typeface="Arial Narrow" pitchFamily="34" charset="0"/>
              </a:rPr>
              <a:t>of Ahab – 21:17-22:40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Judgment Predicted by Elijah (21:17-29)</a:t>
            </a:r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Defeated by Syria (22:1-36)</a:t>
            </a:r>
            <a:endParaRPr lang="en-US" sz="3600" dirty="0" smtClean="0"/>
          </a:p>
          <a:p>
            <a:pPr marL="682625" lvl="1" indent="-401638" eaLnBrk="1" hangingPunct="1"/>
            <a:r>
              <a:rPr lang="en-US" sz="3600" b="1" dirty="0" smtClean="0">
                <a:latin typeface="Arial Narrow" pitchFamily="34" charset="0"/>
              </a:rPr>
              <a:t>Dies &amp; is buried, dogs lick his blood in the chariot (22:37-40)</a:t>
            </a:r>
          </a:p>
        </p:txBody>
      </p:sp>
      <p:pic>
        <p:nvPicPr>
          <p:cNvPr id="3" name="Picture 2" descr="C:\Users\Scott\AppData\Local\Temp\Temp1_SBA jpg 2016.zip\6.3 Elijah Omri Ahab Aram.jpg"/>
          <p:cNvPicPr>
            <a:picLocks noChangeAspect="1" noChangeArrowheads="1"/>
          </p:cNvPicPr>
          <p:nvPr/>
        </p:nvPicPr>
        <p:blipFill>
          <a:blip r:embed="rId3" cstate="print"/>
          <a:srcRect l="2849" r="2849" b="3333"/>
          <a:stretch>
            <a:fillRect/>
          </a:stretch>
        </p:blipFill>
        <p:spPr bwMode="auto">
          <a:xfrm>
            <a:off x="4414345" y="0"/>
            <a:ext cx="472965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/>
          <a:p>
            <a:pPr marL="401638" indent="-401638" eaLnBrk="1" hangingPunct="1">
              <a:buFontTx/>
              <a:buNone/>
            </a:pPr>
            <a:r>
              <a:rPr lang="en-US" sz="3200" b="1" u="sng" dirty="0" smtClean="0">
                <a:solidFill>
                  <a:srgbClr val="FFFF99"/>
                </a:solidFill>
              </a:rPr>
              <a:t>Jehoshaphat</a:t>
            </a:r>
            <a:r>
              <a:rPr lang="en-US" sz="2800" b="1" u="sng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 873-848 (25 yrs)          		</a:t>
            </a:r>
            <a:r>
              <a:rPr lang="en-US" sz="3200" i="1" dirty="0" err="1" smtClean="0">
                <a:solidFill>
                  <a:srgbClr val="A0ECFE"/>
                </a:solidFill>
              </a:rPr>
              <a:t>Micaiah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401638" indent="-401638" eaLnBrk="1" hangingPunct="1">
              <a:buFontTx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Good, like </a:t>
            </a:r>
            <a:r>
              <a:rPr lang="en-US" sz="2800" dirty="0" err="1" smtClean="0">
                <a:solidFill>
                  <a:srgbClr val="FFFFFF"/>
                </a:solidFill>
              </a:rPr>
              <a:t>Asa</a:t>
            </a:r>
            <a:r>
              <a:rPr lang="en-US" sz="2800" dirty="0" smtClean="0">
                <a:solidFill>
                  <a:srgbClr val="FFFFFF"/>
                </a:solidFill>
              </a:rPr>
              <a:t>,               	     </a:t>
            </a:r>
            <a:r>
              <a:rPr lang="en-US" sz="3200" i="1" dirty="0" smtClean="0">
                <a:solidFill>
                  <a:srgbClr val="A0ECFE"/>
                </a:solidFill>
              </a:rPr>
              <a:t>Jehu, son of </a:t>
            </a:r>
            <a:r>
              <a:rPr lang="en-US" sz="3200" i="1" dirty="0" err="1" smtClean="0">
                <a:solidFill>
                  <a:srgbClr val="A0ECFE"/>
                </a:solidFill>
              </a:rPr>
              <a:t>Hanani</a:t>
            </a:r>
            <a:endParaRPr lang="en-US" sz="3200" i="1" dirty="0" smtClean="0">
              <a:solidFill>
                <a:srgbClr val="A0ECFE"/>
              </a:solidFill>
            </a:endParaRPr>
          </a:p>
          <a:p>
            <a:pPr marL="401638" indent="-401638" eaLnBrk="1" hangingPunct="1">
              <a:buFontTx/>
              <a:buNone/>
            </a:pPr>
            <a:r>
              <a:rPr lang="en-US" sz="3200" i="1" dirty="0" smtClean="0">
                <a:solidFill>
                  <a:srgbClr val="A0ECFE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but had son marry</a:t>
            </a:r>
            <a:r>
              <a:rPr lang="en-US" sz="3200" i="1" dirty="0" smtClean="0">
                <a:solidFill>
                  <a:srgbClr val="A0ECFE"/>
                </a:solidFill>
              </a:rPr>
              <a:t> 	   </a:t>
            </a:r>
            <a:r>
              <a:rPr lang="en-US" sz="3200" dirty="0" err="1" smtClean="0">
                <a:solidFill>
                  <a:srgbClr val="A0ECFE"/>
                </a:solidFill>
              </a:rPr>
              <a:t>Jahaziel</a:t>
            </a:r>
            <a:r>
              <a:rPr lang="en-US" sz="3200" dirty="0" smtClean="0">
                <a:solidFill>
                  <a:srgbClr val="A0ECFE"/>
                </a:solidFill>
              </a:rPr>
              <a:t>, son of Zechariah</a:t>
            </a:r>
          </a:p>
          <a:p>
            <a:pPr marL="401638" indent="-401638" eaLnBrk="1" hangingPunct="1">
              <a:buFontTx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	Ahab’s daughter</a:t>
            </a:r>
            <a:r>
              <a:rPr lang="en-US" sz="3200" dirty="0" smtClean="0">
                <a:solidFill>
                  <a:srgbClr val="A0ECFE"/>
                </a:solidFill>
              </a:rPr>
              <a:t>	     </a:t>
            </a:r>
            <a:r>
              <a:rPr lang="en-US" sz="3200" dirty="0" err="1" smtClean="0">
                <a:solidFill>
                  <a:srgbClr val="A0ECFE"/>
                </a:solidFill>
              </a:rPr>
              <a:t>Eliezer</a:t>
            </a:r>
            <a:r>
              <a:rPr lang="en-US" sz="3200" dirty="0" smtClean="0">
                <a:solidFill>
                  <a:srgbClr val="A0ECFE"/>
                </a:solidFill>
              </a:rPr>
              <a:t>, son of </a:t>
            </a:r>
            <a:r>
              <a:rPr lang="en-US" sz="3200" dirty="0" err="1" smtClean="0">
                <a:solidFill>
                  <a:srgbClr val="A0ECFE"/>
                </a:solidFill>
              </a:rPr>
              <a:t>Dodavahu</a:t>
            </a:r>
            <a:endParaRPr lang="en-US" sz="2400" dirty="0" smtClean="0"/>
          </a:p>
          <a:p>
            <a:pPr marL="401638" indent="-401638" eaLnBrk="1" hangingPunct="1">
              <a:buFontTx/>
              <a:buNone/>
            </a:pPr>
            <a:r>
              <a:rPr lang="en-US" sz="3200" b="1" u="sng" dirty="0" err="1" smtClean="0">
                <a:solidFill>
                  <a:srgbClr val="FF3300"/>
                </a:solidFill>
              </a:rPr>
              <a:t>Ahaziah</a:t>
            </a:r>
            <a:r>
              <a:rPr lang="en-US" sz="3200" b="1" u="sng" dirty="0" smtClean="0">
                <a:solidFill>
                  <a:srgbClr val="FF3300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  </a:t>
            </a:r>
            <a:r>
              <a:rPr lang="en-US" sz="2800" dirty="0" smtClean="0">
                <a:solidFill>
                  <a:srgbClr val="FFFFFF"/>
                </a:solidFill>
              </a:rPr>
              <a:t>853-852 (2 yr),</a:t>
            </a:r>
            <a:r>
              <a:rPr lang="en-US" sz="3200" dirty="0" smtClean="0">
                <a:solidFill>
                  <a:srgbClr val="FFFFFF"/>
                </a:solidFill>
              </a:rPr>
              <a:t>	</a:t>
            </a:r>
            <a:r>
              <a:rPr lang="en-US" sz="2800" dirty="0" smtClean="0"/>
              <a:t>	                       </a:t>
            </a:r>
            <a:r>
              <a:rPr lang="en-US" sz="3200" i="1" dirty="0" smtClean="0">
                <a:solidFill>
                  <a:srgbClr val="A0ECFE"/>
                </a:solidFill>
              </a:rPr>
              <a:t>Elijah</a:t>
            </a:r>
            <a:endParaRPr lang="en-US" sz="3200" dirty="0" smtClean="0">
              <a:solidFill>
                <a:srgbClr val="FFFFFF"/>
              </a:solidFill>
            </a:endParaRPr>
          </a:p>
          <a:p>
            <a:pPr marL="401638" indent="-401638" eaLnBrk="1" hangingPunct="1"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Inherited,  Evil like Ahab </a:t>
            </a:r>
            <a:r>
              <a:rPr lang="en-US" sz="2800" smtClean="0">
                <a:solidFill>
                  <a:srgbClr val="FFFFFF"/>
                </a:solidFill>
              </a:rPr>
              <a:t>&amp; Jeroboam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0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0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0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0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0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7200" b="1" smtClean="0">
                <a:solidFill>
                  <a:srgbClr val="A0D0FF"/>
                </a:solidFill>
                <a:latin typeface="Manuscript" pitchFamily="18" charset="0"/>
              </a:rPr>
              <a:t>Grace Bible Church</a:t>
            </a:r>
            <a:r>
              <a:rPr lang="en-US" sz="7200" b="1" i="0" smtClean="0">
                <a:solidFill>
                  <a:srgbClr val="A0D0FF"/>
                </a:solidFill>
                <a:latin typeface="Manuscript" pitchFamily="18" charset="0"/>
              </a:rPr>
              <a:t/>
            </a:r>
            <a:br>
              <a:rPr lang="en-US" sz="7200" b="1" i="0" smtClean="0">
                <a:solidFill>
                  <a:srgbClr val="A0D0FF"/>
                </a:solidFill>
                <a:latin typeface="Manuscript" pitchFamily="18" charset="0"/>
              </a:rPr>
            </a:br>
            <a:r>
              <a:rPr lang="en-US" sz="5400" b="1" i="0" smtClean="0">
                <a:solidFill>
                  <a:srgbClr val="A0D0FF"/>
                </a:solidFill>
                <a:latin typeface="Manuscript" pitchFamily="18" charset="0"/>
              </a:rPr>
              <a:t> </a:t>
            </a:r>
            <a:r>
              <a:rPr lang="en-US" sz="3600" b="1" smtClean="0">
                <a:solidFill>
                  <a:srgbClr val="FFFF90"/>
                </a:solidFill>
                <a:latin typeface="Manuscript" pitchFamily="18" charset="0"/>
              </a:rPr>
              <a:t>Glorifying God by Making Disciples </a:t>
            </a:r>
            <a:br>
              <a:rPr lang="en-US" sz="3600" b="1" smtClean="0">
                <a:solidFill>
                  <a:srgbClr val="FFFF90"/>
                </a:solidFill>
                <a:latin typeface="Manuscript" pitchFamily="18" charset="0"/>
              </a:rPr>
            </a:br>
            <a:r>
              <a:rPr lang="en-US" sz="3600" b="1" smtClean="0">
                <a:solidFill>
                  <a:srgbClr val="FFFF90"/>
                </a:solidFill>
                <a:latin typeface="Manuscript" pitchFamily="18" charset="0"/>
              </a:rPr>
              <a:t>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1 Kings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Overview – Review of  1 &amp; 2 Samuel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marL="288925" indent="-288925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The people rejected the theocracy &amp; cried out for a king to be like the other nations</a:t>
            </a:r>
          </a:p>
          <a:p>
            <a:pPr marL="288925" indent="-288925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A system of kings could at least force  rudimentary obedience to the law</a:t>
            </a:r>
          </a:p>
          <a:p>
            <a:pPr marL="288925" indent="-288925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The main differences between Saul &amp; David were repentance and humility</a:t>
            </a:r>
          </a:p>
          <a:p>
            <a:pPr marL="288925" indent="-288925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Good kings </a:t>
            </a:r>
            <a:r>
              <a:rPr lang="en-US" b="1" smtClean="0">
                <a:solidFill>
                  <a:srgbClr val="FFFFFF"/>
                </a:solidFill>
                <a:latin typeface="Arial Narrow" pitchFamily="34" charset="0"/>
                <a:sym typeface="WP IconicSymbolsB" pitchFamily="2" charset="2"/>
              </a:rPr>
              <a:t></a:t>
            </a:r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 godliness and blessings; Evil kings </a:t>
            </a:r>
            <a:r>
              <a:rPr lang="en-US" b="1" smtClean="0">
                <a:solidFill>
                  <a:srgbClr val="FFFFFF"/>
                </a:solidFill>
                <a:latin typeface="Arial Narrow" pitchFamily="34" charset="0"/>
                <a:sym typeface="WP IconicSymbolsB" pitchFamily="2" charset="2"/>
              </a:rPr>
              <a:t></a:t>
            </a:r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 to sin and curses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b="1" u="sng" smtClean="0">
                <a:solidFill>
                  <a:srgbClr val="A0D0FF"/>
                </a:solidFill>
                <a:latin typeface="Arial Narrow" pitchFamily="34" charset="0"/>
              </a:rPr>
              <a:t>1 Kings</a:t>
            </a:r>
            <a: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Overview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sz="4400" b="1" smtClean="0">
                <a:solidFill>
                  <a:srgbClr val="FFFFFF"/>
                </a:solidFill>
                <a:latin typeface="Arial Narrow" pitchFamily="34" charset="0"/>
              </a:rPr>
              <a:t>1 &amp; 2 Kings was one book in Hebrew text – “Kings” – divided in LXX (length of scroll?)</a:t>
            </a:r>
          </a:p>
          <a:p>
            <a:pPr marL="290513" indent="-290513" eaLnBrk="1" hangingPunct="1"/>
            <a:r>
              <a:rPr lang="en-US" sz="4400" b="1" smtClean="0">
                <a:solidFill>
                  <a:srgbClr val="FFFFFF"/>
                </a:solidFill>
                <a:latin typeface="Arial Narrow" pitchFamily="34" charset="0"/>
              </a:rPr>
              <a:t>1 Kings begins with establishment and glorious reign of Solomon</a:t>
            </a:r>
          </a:p>
          <a:p>
            <a:pPr marL="290513" indent="-290513" eaLnBrk="1" hangingPunct="1"/>
            <a:r>
              <a:rPr lang="en-US" sz="4400" b="1" smtClean="0">
                <a:solidFill>
                  <a:srgbClr val="FFFFFF"/>
                </a:solidFill>
                <a:latin typeface="Arial Narrow" pitchFamily="34" charset="0"/>
              </a:rPr>
              <a:t>It divides under Rehoboam and remains divided until captivity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400"/>
            <a:ext cx="9144000" cy="11684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smtClean="0">
                <a:solidFill>
                  <a:srgbClr val="A0D0FF"/>
                </a:solidFill>
                <a:latin typeface="Arial Narrow" pitchFamily="34" charset="0"/>
              </a:rPr>
              <a:t>Establishment of Solomon’s Reign </a:t>
            </a:r>
            <a: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1-2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Solomon appointed king (1)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Adonijah attempts to become king (1-10)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Nathan &amp; Bathsheba intervene (11-37)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David appoints Solomon as king (38-48)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Solomon spares Adonijah but warns him (49-53)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400"/>
            <a:ext cx="9144000" cy="11684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smtClean="0">
                <a:solidFill>
                  <a:srgbClr val="A0D0FF"/>
                </a:solidFill>
                <a:latin typeface="Arial Narrow" pitchFamily="34" charset="0"/>
              </a:rPr>
              <a:t>Establishment of Solomon’s Reign </a:t>
            </a:r>
            <a: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1-2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smtClean="0">
                <a:solidFill>
                  <a:srgbClr val="FFFFFF"/>
                </a:solidFill>
                <a:latin typeface="Arial Narrow" pitchFamily="34" charset="0"/>
              </a:rPr>
              <a:t>Solidification of Solomon’s Kingdom (2)</a:t>
            </a: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David’s Charge to Solomon </a:t>
            </a:r>
            <a:r>
              <a:rPr lang="en-US" sz="3200" b="1" smtClean="0">
                <a:solidFill>
                  <a:srgbClr val="FFFFFF"/>
                </a:solidFill>
                <a:latin typeface="Arial Narrow" pitchFamily="34" charset="0"/>
              </a:rPr>
              <a:t>(2:1-9)</a:t>
            </a:r>
            <a:endParaRPr lang="en-US" sz="3600" b="1" smtClean="0">
              <a:solidFill>
                <a:srgbClr val="FFFFFF"/>
              </a:solidFill>
              <a:latin typeface="Arial Narrow" pitchFamily="34" charset="0"/>
            </a:endParaRP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David’s Death </a:t>
            </a:r>
            <a:r>
              <a:rPr lang="en-US" sz="3200" b="1" smtClean="0">
                <a:solidFill>
                  <a:srgbClr val="FFFFFF"/>
                </a:solidFill>
                <a:latin typeface="Arial Narrow" pitchFamily="34" charset="0"/>
              </a:rPr>
              <a:t>(2:10-11)</a:t>
            </a:r>
            <a:endParaRPr lang="en-US" sz="3600" b="1" smtClean="0">
              <a:solidFill>
                <a:srgbClr val="FFFFFF"/>
              </a:solidFill>
              <a:latin typeface="Arial Narrow" pitchFamily="34" charset="0"/>
            </a:endParaRP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Solomon Begins Reign </a:t>
            </a:r>
            <a:r>
              <a:rPr lang="en-US" sz="3200" b="1" smtClean="0">
                <a:solidFill>
                  <a:srgbClr val="FFFFFF"/>
                </a:solidFill>
                <a:latin typeface="Arial Narrow" pitchFamily="34" charset="0"/>
              </a:rPr>
              <a:t>(2:12)</a:t>
            </a:r>
            <a:endParaRPr lang="en-US" sz="3600" b="1" smtClean="0">
              <a:solidFill>
                <a:srgbClr val="FFFFFF"/>
              </a:solidFill>
              <a:latin typeface="Arial Narrow" pitchFamily="34" charset="0"/>
            </a:endParaRPr>
          </a:p>
          <a:p>
            <a:pPr marL="571500" lvl="1" indent="-290513" eaLnBrk="1" hangingPunct="1"/>
            <a:r>
              <a:rPr lang="en-US" sz="3600" b="1" smtClean="0">
                <a:solidFill>
                  <a:srgbClr val="FFFFFF"/>
                </a:solidFill>
                <a:latin typeface="Arial Narrow" pitchFamily="34" charset="0"/>
              </a:rPr>
              <a:t>Solomon’s Enemies are Removed </a:t>
            </a:r>
            <a:r>
              <a:rPr lang="en-US" sz="3200" b="1" smtClean="0">
                <a:solidFill>
                  <a:srgbClr val="FFFFFF"/>
                </a:solidFill>
                <a:latin typeface="Arial Narrow" pitchFamily="34" charset="0"/>
              </a:rPr>
              <a:t>(2:13-36)</a:t>
            </a:r>
            <a:endParaRPr lang="en-US" sz="3600" b="1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400"/>
            <a:ext cx="9144000" cy="11684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sz="4000" b="1" u="sng" smtClean="0">
                <a:solidFill>
                  <a:srgbClr val="A0D0FF"/>
                </a:solidFill>
                <a:latin typeface="Arial Narrow" pitchFamily="34" charset="0"/>
              </a:rPr>
              <a:t>The Growth of Solomon’s Kingdom</a:t>
            </a:r>
            <a: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  <a:t/>
            </a:r>
            <a:br>
              <a:rPr lang="en-US" sz="4000" b="1" i="0" u="sng" smtClean="0">
                <a:solidFill>
                  <a:srgbClr val="A0D0FF"/>
                </a:solidFill>
                <a:latin typeface="Arial Narrow" pitchFamily="34" charset="0"/>
              </a:rPr>
            </a:br>
            <a:r>
              <a:rPr lang="en-US" sz="3600" b="1" smtClean="0">
                <a:solidFill>
                  <a:srgbClr val="FFFF99"/>
                </a:solidFill>
                <a:latin typeface="Arial Narrow" pitchFamily="34" charset="0"/>
              </a:rPr>
              <a:t>1 Kings 3-4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marL="290513" indent="-290513" eaLnBrk="1" hangingPunct="1"/>
            <a:r>
              <a:rPr lang="en-US" b="1" dirty="0" smtClean="0">
                <a:solidFill>
                  <a:srgbClr val="FFFFFF"/>
                </a:solidFill>
                <a:latin typeface="Arial Narrow" pitchFamily="34" charset="0"/>
              </a:rPr>
              <a:t>Solomon’s Request for Wisdom (3)</a:t>
            </a:r>
          </a:p>
          <a:p>
            <a:pPr marL="571500" lvl="1" indent="-290513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Solomon’s Dream &amp; Prayer </a:t>
            </a:r>
            <a:r>
              <a:rPr lang="en-US" sz="3200" b="1" dirty="0" smtClean="0">
                <a:solidFill>
                  <a:srgbClr val="FFFFFF"/>
                </a:solidFill>
                <a:latin typeface="Arial Narrow" pitchFamily="34" charset="0"/>
              </a:rPr>
              <a:t>(3:1-9)</a:t>
            </a:r>
          </a:p>
          <a:p>
            <a:pPr marL="571500" lvl="1" indent="-290513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God’s Grant’s Solomon’s Prayer </a:t>
            </a:r>
            <a:r>
              <a:rPr lang="en-US" sz="3200" b="1" dirty="0" smtClean="0">
                <a:solidFill>
                  <a:srgbClr val="FFFFFF"/>
                </a:solidFill>
                <a:latin typeface="Arial Narrow" pitchFamily="34" charset="0"/>
              </a:rPr>
              <a:t>(3:10-15)</a:t>
            </a:r>
            <a:endParaRPr lang="en-US" sz="3600" b="1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marL="571500" lvl="1" indent="-290513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Solomon’s Wisdom </a:t>
            </a:r>
            <a:r>
              <a:rPr lang="en-US" sz="3200" b="1" dirty="0" smtClean="0">
                <a:solidFill>
                  <a:srgbClr val="FFFFFF"/>
                </a:solidFill>
                <a:latin typeface="Arial Narrow" pitchFamily="34" charset="0"/>
              </a:rPr>
              <a:t>(16-28)</a:t>
            </a:r>
          </a:p>
          <a:p>
            <a:pPr marL="290513" indent="-290513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 Narrow" pitchFamily="34" charset="0"/>
              </a:rPr>
              <a:t>Solomon’s Administration (4)</a:t>
            </a:r>
          </a:p>
          <a:p>
            <a:pPr marL="571500" lvl="1" indent="-290513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Solomon’s officials </a:t>
            </a:r>
            <a:r>
              <a:rPr lang="en-US" sz="3200" b="1" dirty="0" smtClean="0">
                <a:solidFill>
                  <a:srgbClr val="FFFFFF"/>
                </a:solidFill>
                <a:latin typeface="Arial Narrow" pitchFamily="34" charset="0"/>
              </a:rPr>
              <a:t>(4:1-19)</a:t>
            </a:r>
            <a:endParaRPr lang="en-US" sz="3600" b="1" dirty="0" smtClean="0">
              <a:solidFill>
                <a:srgbClr val="FFFFFF"/>
              </a:solidFill>
              <a:latin typeface="Arial Narrow" pitchFamily="34" charset="0"/>
            </a:endParaRPr>
          </a:p>
          <a:p>
            <a:pPr marL="571500" lvl="1" indent="-290513" eaLnBrk="1" hangingPunct="1"/>
            <a:r>
              <a:rPr lang="en-US" sz="3600" b="1" dirty="0" smtClean="0">
                <a:solidFill>
                  <a:srgbClr val="FFFFFF"/>
                </a:solidFill>
                <a:latin typeface="Arial Narrow" pitchFamily="34" charset="0"/>
              </a:rPr>
              <a:t>Solomon’s wealth, power &amp; wisdom </a:t>
            </a:r>
            <a:r>
              <a:rPr lang="en-US" sz="3200" b="1" dirty="0" smtClean="0">
                <a:solidFill>
                  <a:srgbClr val="FFFFFF"/>
                </a:solidFill>
                <a:latin typeface="Arial Narrow" pitchFamily="34" charset="0"/>
              </a:rPr>
              <a:t>(4:20-34)</a:t>
            </a:r>
            <a:endParaRPr lang="en-US" sz="3600" b="1" dirty="0" smtClean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0"/>
            <a:ext cx="4800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2280</TotalTime>
  <Words>1331</Words>
  <Application>Microsoft Office PowerPoint</Application>
  <PresentationFormat>On-screen Show (4:3)</PresentationFormat>
  <Paragraphs>214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Custom Design</vt:lpstr>
      <vt:lpstr>Grace Bible Church  Glorifying God by Making Disciples  of Jesus Christ</vt:lpstr>
      <vt:lpstr>1 Kings</vt:lpstr>
      <vt:lpstr> 1 Kings - Outline</vt:lpstr>
      <vt:lpstr>1 Kings Overview – Review of  1 &amp; 2 Samuel</vt:lpstr>
      <vt:lpstr>1 Kings Overview</vt:lpstr>
      <vt:lpstr>Establishment of Solomon’s Reign  1 Kings 1-2</vt:lpstr>
      <vt:lpstr>Establishment of Solomon’s Reign  1 Kings 1-2</vt:lpstr>
      <vt:lpstr>The Growth of Solomon’s Kingdom 1 Kings 3-4</vt:lpstr>
      <vt:lpstr>Slide 9</vt:lpstr>
      <vt:lpstr>Construction of the Temple  1 Kings 5-8</vt:lpstr>
      <vt:lpstr>Slide 11</vt:lpstr>
      <vt:lpstr>Slide 12</vt:lpstr>
      <vt:lpstr>Construction of the Temple  1 Kings 5-8</vt:lpstr>
      <vt:lpstr>Slide 14</vt:lpstr>
      <vt:lpstr>Slide 15</vt:lpstr>
      <vt:lpstr>Slide 16</vt:lpstr>
      <vt:lpstr>The Decline of Solomon’s Kingdom 1 Kings 9-11</vt:lpstr>
      <vt:lpstr>The Decline of Solomon’s Kingdom 1 Kings 9-11</vt:lpstr>
      <vt:lpstr>The Decline of Solomon’s Kingdom 1 Kings 9-11</vt:lpstr>
      <vt:lpstr>The Kingdom Divides  1 Kings 12-14; 2 Chronicles 10-11</vt:lpstr>
      <vt:lpstr>The Kingdom Divides  1 Kings 12-14; 2 Chronicles 10-11</vt:lpstr>
      <vt:lpstr>Slide 22</vt:lpstr>
      <vt:lpstr>Slide 23</vt:lpstr>
      <vt:lpstr>The Kingdom Divides  1 Kings 12-14; 2 Chronicles 10-11</vt:lpstr>
      <vt:lpstr>Slide 25</vt:lpstr>
      <vt:lpstr>The Kings of Israel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Grace Bible Church  Glorifying God by Making Disciples  of Jesus Christ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Scott</cp:lastModifiedBy>
  <cp:revision>127</cp:revision>
  <dcterms:modified xsi:type="dcterms:W3CDTF">2018-12-16T18:55:36Z</dcterms:modified>
</cp:coreProperties>
</file>