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4"/>
  </p:notesMasterIdLst>
  <p:sldIdLst>
    <p:sldId id="300" r:id="rId2"/>
    <p:sldId id="301" r:id="rId3"/>
    <p:sldId id="302" r:id="rId4"/>
    <p:sldId id="303" r:id="rId5"/>
    <p:sldId id="260" r:id="rId6"/>
    <p:sldId id="305" r:id="rId7"/>
    <p:sldId id="304" r:id="rId8"/>
    <p:sldId id="306" r:id="rId9"/>
    <p:sldId id="278" r:id="rId10"/>
    <p:sldId id="307" r:id="rId11"/>
    <p:sldId id="308" r:id="rId12"/>
    <p:sldId id="309" r:id="rId13"/>
    <p:sldId id="279" r:id="rId14"/>
    <p:sldId id="310" r:id="rId15"/>
    <p:sldId id="311" r:id="rId16"/>
    <p:sldId id="280" r:id="rId17"/>
    <p:sldId id="312" r:id="rId18"/>
    <p:sldId id="281" r:id="rId19"/>
    <p:sldId id="313" r:id="rId20"/>
    <p:sldId id="314" r:id="rId21"/>
    <p:sldId id="315" r:id="rId22"/>
    <p:sldId id="316" r:id="rId23"/>
    <p:sldId id="282" r:id="rId24"/>
    <p:sldId id="317" r:id="rId25"/>
    <p:sldId id="318" r:id="rId26"/>
    <p:sldId id="319" r:id="rId27"/>
    <p:sldId id="320" r:id="rId28"/>
    <p:sldId id="283" r:id="rId29"/>
    <p:sldId id="321" r:id="rId30"/>
    <p:sldId id="322" r:id="rId31"/>
    <p:sldId id="284" r:id="rId32"/>
    <p:sldId id="297"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1588" autoAdjust="0"/>
  </p:normalViewPr>
  <p:slideViewPr>
    <p:cSldViewPr>
      <p:cViewPr varScale="1">
        <p:scale>
          <a:sx n="90" d="100"/>
          <a:sy n="90" d="100"/>
        </p:scale>
        <p:origin x="-216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pitchFamily="34" charset="0"/>
                <a:cs typeface="Arial" pitchFamily="34" charset="0"/>
              </a:defRPr>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pitchFamily="34" charset="0"/>
                <a:cs typeface="Arial" pitchFamily="34"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pitchFamily="34" charset="0"/>
                <a:cs typeface="Arial" pitchFamily="34" charset="0"/>
              </a:defRPr>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pitchFamily="34" charset="0"/>
                <a:cs typeface="Arial" pitchFamily="34" charset="0"/>
              </a:defRPr>
            </a:lvl1pPr>
          </a:lstStyle>
          <a:p>
            <a:pPr>
              <a:defRPr/>
            </a:pPr>
            <a:fld id="{C7C596FA-92AD-4007-89C8-3B79F3D9EDA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D900C37-B5E1-42FA-A587-552D9A0FA175}" type="slidenum">
              <a:rPr lang="en-US" smtClean="0">
                <a:latin typeface="Arial" pitchFamily="34" charset="0"/>
                <a:cs typeface="Arial" pitchFamily="34" charset="0"/>
              </a:rPr>
              <a:pPr/>
              <a:t>1</a:t>
            </a:fld>
            <a:endParaRPr lang="en-US" smtClean="0">
              <a:latin typeface="Arial" pitchFamily="34" charset="0"/>
              <a:cs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3AEFAD6-E90D-4E27-A4EB-921E660192E0}" type="slidenum">
              <a:rPr lang="en-US">
                <a:latin typeface="Arial" charset="0"/>
                <a:cs typeface="Arial" charset="0"/>
              </a:rPr>
              <a:pPr/>
              <a:t>10</a:t>
            </a:fld>
            <a:endParaRPr lang="en-US">
              <a:latin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latin typeface="Arial"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3AEFAD6-E90D-4E27-A4EB-921E660192E0}" type="slidenum">
              <a:rPr lang="en-US">
                <a:latin typeface="Arial" charset="0"/>
                <a:cs typeface="Arial" charset="0"/>
              </a:rPr>
              <a:pPr/>
              <a:t>11</a:t>
            </a:fld>
            <a:endParaRPr lang="en-US">
              <a:latin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3AEFAD6-E90D-4E27-A4EB-921E660192E0}" type="slidenum">
              <a:rPr lang="en-US">
                <a:latin typeface="Arial" charset="0"/>
                <a:cs typeface="Arial" charset="0"/>
              </a:rPr>
              <a:pPr/>
              <a:t>12</a:t>
            </a:fld>
            <a:endParaRPr lang="en-US">
              <a:latin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57818EE-64AA-4BBC-A27D-35430476D779}" type="slidenum">
              <a:rPr lang="en-US">
                <a:latin typeface="Arial" charset="0"/>
                <a:cs typeface="Arial" charset="0"/>
              </a:rPr>
              <a:pPr/>
              <a:t>13</a:t>
            </a:fld>
            <a:endParaRPr lang="en-US">
              <a:latin typeface="Arial" charset="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57818EE-64AA-4BBC-A27D-35430476D779}" type="slidenum">
              <a:rPr lang="en-US">
                <a:latin typeface="Arial" charset="0"/>
                <a:cs typeface="Arial" charset="0"/>
              </a:rPr>
              <a:pPr/>
              <a:t>14</a:t>
            </a:fld>
            <a:endParaRPr lang="en-US">
              <a:latin typeface="Arial" charset="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57818EE-64AA-4BBC-A27D-35430476D779}" type="slidenum">
              <a:rPr lang="en-US">
                <a:latin typeface="Arial" charset="0"/>
                <a:cs typeface="Arial" charset="0"/>
              </a:rPr>
              <a:pPr/>
              <a:t>15</a:t>
            </a:fld>
            <a:endParaRPr lang="en-US">
              <a:latin typeface="Arial" charset="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39834AD-E0BD-46E7-8AF1-E0167F92B43F}" type="slidenum">
              <a:rPr lang="en-US">
                <a:latin typeface="Arial" charset="0"/>
                <a:cs typeface="Arial" charset="0"/>
              </a:rPr>
              <a:pPr/>
              <a:t>16</a:t>
            </a:fld>
            <a:endParaRPr lang="en-US">
              <a:latin typeface="Arial" charset="0"/>
              <a:cs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dirty="0" smtClean="0">
                <a:latin typeface="Arial" charset="0"/>
                <a:cs typeface="Arial" charset="0"/>
              </a:rPr>
              <a:t>Meter: There is not agreement regarding meter, and there is no exegetical significance to it. The only benefit is in textual criticism.</a:t>
            </a:r>
          </a:p>
          <a:p>
            <a:pPr eaLnBrk="1" hangingPunct="1"/>
            <a:r>
              <a:rPr lang="en-US" dirty="0" smtClean="0">
                <a:latin typeface="Arial" charset="0"/>
                <a:cs typeface="Arial" charset="0"/>
              </a:rPr>
              <a:t>Grammatical Issues: Poetical writings differ from prose in often avoiding the use of the article, the conjunction “and” &amp; the sign of the direct object. </a:t>
            </a:r>
          </a:p>
          <a:p>
            <a:pPr eaLnBrk="1" hangingPunct="1"/>
            <a:r>
              <a:rPr lang="en-US" dirty="0" smtClean="0">
                <a:latin typeface="Arial" charset="0"/>
                <a:cs typeface="Arial" charset="0"/>
              </a:rPr>
              <a:t>Structure: Hebrew poetry is generally parallel in nature. It is usually in couplets (AB), but Sometimes triplets (ABC), etc. will also occur. </a:t>
            </a:r>
            <a:r>
              <a:rPr lang="en-US" u="sng" dirty="0" err="1" smtClean="0">
                <a:latin typeface="Arial" charset="0"/>
                <a:cs typeface="Arial" charset="0"/>
              </a:rPr>
              <a:t>Ugaritic</a:t>
            </a:r>
            <a:r>
              <a:rPr lang="en-US" u="sng" dirty="0" smtClean="0">
                <a:latin typeface="Arial" charset="0"/>
                <a:cs typeface="Arial" charset="0"/>
              </a:rPr>
              <a:t> literature (c. 1500 B.C.) contained poetry very similar to Hebrew.</a:t>
            </a:r>
          </a:p>
          <a:p>
            <a:pPr eaLnBrk="1" hangingPunct="1"/>
            <a:endParaRPr lang="en-US" dirty="0" smtClean="0">
              <a:latin typeface="Arial"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39834AD-E0BD-46E7-8AF1-E0167F92B43F}" type="slidenum">
              <a:rPr lang="en-US">
                <a:latin typeface="Arial" charset="0"/>
                <a:cs typeface="Arial" charset="0"/>
              </a:rPr>
              <a:pPr/>
              <a:t>17</a:t>
            </a:fld>
            <a:endParaRPr lang="en-US">
              <a:latin typeface="Arial" charset="0"/>
              <a:cs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dirty="0" smtClean="0">
              <a:latin typeface="Arial"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D99A251-2AA4-45F4-B5CF-BE4DBDEB3616}" type="slidenum">
              <a:rPr lang="en-US">
                <a:latin typeface="Arial" charset="0"/>
                <a:cs typeface="Arial" charset="0"/>
              </a:rPr>
              <a:pPr/>
              <a:t>18</a:t>
            </a:fld>
            <a:endParaRPr lang="en-US">
              <a:latin typeface="Arial" charset="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D99A251-2AA4-45F4-B5CF-BE4DBDEB3616}" type="slidenum">
              <a:rPr lang="en-US">
                <a:latin typeface="Arial" charset="0"/>
                <a:cs typeface="Arial" charset="0"/>
              </a:rPr>
              <a:pPr/>
              <a:t>19</a:t>
            </a:fld>
            <a:endParaRPr lang="en-US">
              <a:latin typeface="Arial" charset="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A423F27-4BD2-4F9B-8C3E-DA8A6EFDA8B6}" type="slidenum">
              <a:rPr lang="en-US" smtClean="0">
                <a:latin typeface="Arial" pitchFamily="34" charset="0"/>
                <a:cs typeface="Arial" pitchFamily="34" charset="0"/>
              </a:rPr>
              <a:pPr/>
              <a:t>2</a:t>
            </a:fld>
            <a:endParaRPr lang="en-US" smtClean="0">
              <a:latin typeface="Arial" pitchFamily="34" charset="0"/>
              <a:cs typeface="Arial"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[Written after the ark was removed from Shiloh (18:31; 20:27 cf. 1 Samuel 4:3-11) and after start of Saul’s reign (17:6, 18:1, etc. “there was no king in those days”) and before David dispossessed the Jebusites in 1004 B.C. (1:21 cf. 2 Sam. 5:5-9).  18:30 refers to a Philistine captivity.</a:t>
            </a:r>
          </a:p>
          <a:p>
            <a:pPr eaLnBrk="1" hangingPunct="1"/>
            <a:r>
              <a:rPr lang="en-US" smtClean="0">
                <a:latin typeface="Arial" pitchFamily="34" charset="0"/>
                <a:cs typeface="Arial" pitchFamily="34" charset="0"/>
              </a:rPr>
              <a:t>Dates covered: 1406-1055 B.C.  Book begins with 1406 conclusion of battles led by Joshua and time period ends with  1055 death of Samson</a:t>
            </a:r>
          </a:p>
          <a:p>
            <a:pPr eaLnBrk="1" hangingPunct="1"/>
            <a:r>
              <a:rPr lang="en-US" smtClean="0">
                <a:latin typeface="Arial" pitchFamily="34" charset="0"/>
                <a:cs typeface="Arial" pitchFamily="34" charset="0"/>
              </a:rPr>
              <a:t>Theme is from Gleason Archer</a:t>
            </a:r>
          </a:p>
          <a:p>
            <a:pPr eaLnBrk="1" hangingPunct="1"/>
            <a:r>
              <a:rPr lang="en-US" smtClean="0">
                <a:latin typeface="Arial" pitchFamily="34" charset="0"/>
                <a:cs typeface="Arial" pitchFamily="34" charset="0"/>
              </a:rPr>
              <a:t>Theme verse: Judges 21:25</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D99A251-2AA4-45F4-B5CF-BE4DBDEB3616}" type="slidenum">
              <a:rPr lang="en-US">
                <a:latin typeface="Arial" charset="0"/>
                <a:cs typeface="Arial" charset="0"/>
              </a:rPr>
              <a:pPr/>
              <a:t>20</a:t>
            </a:fld>
            <a:endParaRPr lang="en-US">
              <a:latin typeface="Arial" charset="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D99A251-2AA4-45F4-B5CF-BE4DBDEB3616}" type="slidenum">
              <a:rPr lang="en-US">
                <a:latin typeface="Arial" charset="0"/>
                <a:cs typeface="Arial" charset="0"/>
              </a:rPr>
              <a:pPr/>
              <a:t>21</a:t>
            </a:fld>
            <a:endParaRPr lang="en-US">
              <a:latin typeface="Arial" charset="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D99A251-2AA4-45F4-B5CF-BE4DBDEB3616}" type="slidenum">
              <a:rPr lang="en-US">
                <a:latin typeface="Arial" charset="0"/>
                <a:cs typeface="Arial" charset="0"/>
              </a:rPr>
              <a:pPr/>
              <a:t>22</a:t>
            </a:fld>
            <a:endParaRPr lang="en-US">
              <a:latin typeface="Arial" charset="0"/>
              <a:cs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CC5CD56-A124-4E6E-9865-D25973CFDD59}" type="slidenum">
              <a:rPr lang="en-US">
                <a:latin typeface="Arial" charset="0"/>
                <a:cs typeface="Arial" charset="0"/>
              </a:rPr>
              <a:pPr/>
              <a:t>23</a:t>
            </a:fld>
            <a:endParaRPr lang="en-US">
              <a:latin typeface="Arial" charset="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CC5CD56-A124-4E6E-9865-D25973CFDD59}" type="slidenum">
              <a:rPr lang="en-US">
                <a:latin typeface="Arial" charset="0"/>
                <a:cs typeface="Arial" charset="0"/>
              </a:rPr>
              <a:pPr/>
              <a:t>24</a:t>
            </a:fld>
            <a:endParaRPr lang="en-US">
              <a:latin typeface="Arial" charset="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CC5CD56-A124-4E6E-9865-D25973CFDD59}" type="slidenum">
              <a:rPr lang="en-US">
                <a:latin typeface="Arial" charset="0"/>
                <a:cs typeface="Arial" charset="0"/>
              </a:rPr>
              <a:pPr/>
              <a:t>25</a:t>
            </a:fld>
            <a:endParaRPr lang="en-US">
              <a:latin typeface="Arial" charset="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CC5CD56-A124-4E6E-9865-D25973CFDD59}" type="slidenum">
              <a:rPr lang="en-US">
                <a:latin typeface="Arial" charset="0"/>
                <a:cs typeface="Arial" charset="0"/>
              </a:rPr>
              <a:pPr/>
              <a:t>26</a:t>
            </a:fld>
            <a:endParaRPr lang="en-US">
              <a:latin typeface="Arial" charset="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CC5CD56-A124-4E6E-9865-D25973CFDD59}" type="slidenum">
              <a:rPr lang="en-US">
                <a:latin typeface="Arial" charset="0"/>
                <a:cs typeface="Arial" charset="0"/>
              </a:rPr>
              <a:pPr/>
              <a:t>27</a:t>
            </a:fld>
            <a:endParaRPr lang="en-US">
              <a:latin typeface="Arial" charset="0"/>
              <a:cs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8FC82CE-893B-4627-809D-3609E25AD1D1}" type="slidenum">
              <a:rPr lang="en-US">
                <a:latin typeface="Arial" charset="0"/>
                <a:cs typeface="Arial" charset="0"/>
              </a:rPr>
              <a:pPr/>
              <a:t>28</a:t>
            </a:fld>
            <a:endParaRPr lang="en-US">
              <a:latin typeface="Arial" charset="0"/>
              <a:cs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latin typeface="Arial" charset="0"/>
                <a:cs typeface="Arial" charset="0"/>
              </a:rPr>
              <a:t> Psalm 3	Psalm 22</a:t>
            </a:r>
          </a:p>
          <a:p>
            <a:pPr marL="228600" indent="-228600" eaLnBrk="1" hangingPunct="1">
              <a:buAutoNum type="alphaUcPeriod"/>
            </a:pPr>
            <a:r>
              <a:rPr lang="en-US" baseline="0" dirty="0" smtClean="0">
                <a:latin typeface="Arial" charset="0"/>
                <a:cs typeface="Arial" charset="0"/>
              </a:rPr>
              <a:t>  1a	1-5</a:t>
            </a:r>
          </a:p>
          <a:p>
            <a:pPr marL="228600" indent="-228600" eaLnBrk="1" hangingPunct="1">
              <a:buAutoNum type="alphaUcPeriod"/>
            </a:pPr>
            <a:r>
              <a:rPr lang="en-US" baseline="0" dirty="0" smtClean="0">
                <a:latin typeface="Arial" charset="0"/>
                <a:cs typeface="Arial" charset="0"/>
              </a:rPr>
              <a:t>1b-2	6-8</a:t>
            </a:r>
          </a:p>
          <a:p>
            <a:pPr marL="228600" indent="-228600" eaLnBrk="1" hangingPunct="1">
              <a:buAutoNum type="alphaUcPeriod"/>
            </a:pPr>
            <a:r>
              <a:rPr lang="en-US" baseline="0" dirty="0" smtClean="0">
                <a:latin typeface="Arial" charset="0"/>
                <a:cs typeface="Arial" charset="0"/>
              </a:rPr>
              <a:t>3-6	9-10</a:t>
            </a:r>
          </a:p>
          <a:p>
            <a:pPr marL="228600" indent="-228600" eaLnBrk="1" hangingPunct="1">
              <a:buAutoNum type="alphaUcPeriod"/>
            </a:pPr>
            <a:r>
              <a:rPr lang="en-US" baseline="0" dirty="0" smtClean="0">
                <a:latin typeface="Arial" charset="0"/>
                <a:cs typeface="Arial" charset="0"/>
              </a:rPr>
              <a:t>  7	11-21</a:t>
            </a:r>
          </a:p>
          <a:p>
            <a:pPr marL="228600" indent="-228600" eaLnBrk="1" hangingPunct="1">
              <a:buAutoNum type="alphaUcPeriod"/>
            </a:pPr>
            <a:r>
              <a:rPr lang="en-US" baseline="0" dirty="0" smtClean="0">
                <a:latin typeface="Arial" charset="0"/>
                <a:cs typeface="Arial" charset="0"/>
              </a:rPr>
              <a:t>  9	22-31</a:t>
            </a:r>
            <a:endParaRPr lang="en-US" dirty="0" smtClean="0">
              <a:latin typeface="Arial"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8FC82CE-893B-4627-809D-3609E25AD1D1}" type="slidenum">
              <a:rPr lang="en-US">
                <a:latin typeface="Arial" charset="0"/>
                <a:cs typeface="Arial" charset="0"/>
              </a:rPr>
              <a:pPr/>
              <a:t>29</a:t>
            </a:fld>
            <a:endParaRPr lang="en-US">
              <a:latin typeface="Arial" charset="0"/>
              <a:cs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latin typeface="Arial" charset="0"/>
                <a:cs typeface="Arial" charset="0"/>
              </a:rPr>
              <a:t> Psalm 138	Psalm 34</a:t>
            </a:r>
          </a:p>
          <a:p>
            <a:pPr marL="228600" indent="-228600" eaLnBrk="1" hangingPunct="1">
              <a:buAutoNum type="alphaUcPeriod"/>
            </a:pPr>
            <a:r>
              <a:rPr lang="en-US" baseline="0" dirty="0" smtClean="0">
                <a:latin typeface="Arial" charset="0"/>
                <a:cs typeface="Arial" charset="0"/>
              </a:rPr>
              <a:t>1-2	  1-3</a:t>
            </a:r>
          </a:p>
          <a:p>
            <a:pPr marL="228600" indent="-228600" eaLnBrk="1" hangingPunct="1">
              <a:buAutoNum type="alphaUcPeriod"/>
            </a:pPr>
            <a:r>
              <a:rPr lang="en-US" baseline="0" dirty="0" smtClean="0">
                <a:latin typeface="Arial" charset="0"/>
                <a:cs typeface="Arial" charset="0"/>
              </a:rPr>
              <a:t>  3	  4-7</a:t>
            </a:r>
          </a:p>
          <a:p>
            <a:pPr marL="228600" indent="-228600" eaLnBrk="1" hangingPunct="1">
              <a:buAutoNum type="alphaUcPeriod"/>
            </a:pPr>
            <a:r>
              <a:rPr lang="en-US" baseline="0" dirty="0" smtClean="0">
                <a:latin typeface="Arial" charset="0"/>
                <a:cs typeface="Arial" charset="0"/>
              </a:rPr>
              <a:t>4-8	8-22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5DE0070-463B-48DD-ABD5-6505CDFA5E7D}" type="slidenum">
              <a:rPr lang="en-US" smtClean="0">
                <a:latin typeface="Arial" pitchFamily="34" charset="0"/>
                <a:cs typeface="Arial" pitchFamily="34" charset="0"/>
              </a:rPr>
              <a:pPr/>
              <a:t>3</a:t>
            </a:fld>
            <a:endParaRPr lang="en-US" smtClean="0">
              <a:latin typeface="Arial" pitchFamily="34" charset="0"/>
              <a:cs typeface="Arial"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Sin leads to suffering, repentance leads to deliverance (as warned in Num. 26; Deuteronomy 27-28; Joshua 23-24</a:t>
            </a:r>
          </a:p>
          <a:p>
            <a:pPr eaLnBrk="1" hangingPunct="1"/>
            <a:endParaRPr lang="en-US" smtClean="0">
              <a:latin typeface="Arial" pitchFamily="34" charset="0"/>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8FC82CE-893B-4627-809D-3609E25AD1D1}" type="slidenum">
              <a:rPr lang="en-US">
                <a:latin typeface="Arial" charset="0"/>
                <a:cs typeface="Arial" charset="0"/>
              </a:rPr>
              <a:pPr/>
              <a:t>30</a:t>
            </a:fld>
            <a:endParaRPr lang="en-US">
              <a:latin typeface="Arial" charset="0"/>
              <a:cs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latin typeface="Arial" charset="0"/>
                <a:cs typeface="Arial" charset="0"/>
              </a:rPr>
              <a:t> Psalm </a:t>
            </a:r>
            <a:r>
              <a:rPr lang="en-US" dirty="0" smtClean="0">
                <a:latin typeface="Arial" charset="0"/>
                <a:cs typeface="Arial" charset="0"/>
              </a:rPr>
              <a:t>113</a:t>
            </a:r>
            <a:r>
              <a:rPr lang="en-US" dirty="0" smtClean="0">
                <a:latin typeface="Arial" charset="0"/>
                <a:cs typeface="Arial" charset="0"/>
              </a:rPr>
              <a:t>	Psalm 117	Psalm</a:t>
            </a:r>
            <a:r>
              <a:rPr lang="en-US" baseline="0" dirty="0" smtClean="0">
                <a:latin typeface="Arial" charset="0"/>
                <a:cs typeface="Arial" charset="0"/>
              </a:rPr>
              <a:t> 135</a:t>
            </a:r>
            <a:endParaRPr lang="en-US" dirty="0" smtClean="0">
              <a:latin typeface="Arial" charset="0"/>
              <a:cs typeface="Arial" charset="0"/>
            </a:endParaRPr>
          </a:p>
          <a:p>
            <a:pPr marL="228600" indent="-228600" eaLnBrk="1" hangingPunct="1">
              <a:buAutoNum type="alphaUcPeriod"/>
            </a:pPr>
            <a:r>
              <a:rPr lang="en-US" baseline="0" dirty="0" smtClean="0">
                <a:latin typeface="Arial" charset="0"/>
                <a:cs typeface="Arial" charset="0"/>
              </a:rPr>
              <a:t>1-4	  1	 1-4</a:t>
            </a:r>
          </a:p>
          <a:p>
            <a:pPr marL="228600" indent="-228600" eaLnBrk="1" hangingPunct="1">
              <a:buAutoNum type="alphaUcPeriod"/>
            </a:pPr>
            <a:r>
              <a:rPr lang="en-US" baseline="0" dirty="0" smtClean="0">
                <a:latin typeface="Arial" charset="0"/>
                <a:cs typeface="Arial" charset="0"/>
              </a:rPr>
              <a:t>5-9a	  2a	 5-18</a:t>
            </a:r>
          </a:p>
          <a:p>
            <a:pPr marL="228600" indent="-228600" eaLnBrk="1" hangingPunct="1">
              <a:buAutoNum type="alphaUcPeriod"/>
            </a:pPr>
            <a:r>
              <a:rPr lang="en-US" baseline="0" dirty="0" smtClean="0">
                <a:latin typeface="Arial" charset="0"/>
                <a:cs typeface="Arial" charset="0"/>
              </a:rPr>
              <a:t> 9b	  2b	19-21</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C967F16-D4D4-4037-B179-9F45F8539A07}" type="slidenum">
              <a:rPr lang="en-US">
                <a:latin typeface="Arial" charset="0"/>
                <a:cs typeface="Arial" charset="0"/>
              </a:rPr>
              <a:pPr/>
              <a:t>31</a:t>
            </a:fld>
            <a:endParaRPr lang="en-US">
              <a:latin typeface="Arial" charset="0"/>
              <a:cs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C35A3BCE-E920-4252-A0AA-87451498CE02}" type="slidenum">
              <a:rPr lang="en-US">
                <a:latin typeface="Arial" charset="0"/>
                <a:cs typeface="Arial" charset="0"/>
              </a:rPr>
              <a:pPr/>
              <a:t>32</a:t>
            </a:fld>
            <a:endParaRPr lang="en-US">
              <a:latin typeface="Arial" charset="0"/>
              <a:cs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4BEC2A9-FCE1-45DC-943A-A6DA36F2F478}" type="slidenum">
              <a:rPr lang="en-US">
                <a:latin typeface="Arial" charset="0"/>
                <a:cs typeface="Arial" charset="0"/>
              </a:rPr>
              <a:pPr/>
              <a:t>4</a:t>
            </a:fld>
            <a:endParaRPr lang="en-US">
              <a:latin typeface="Arial" charset="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4BEC2A9-FCE1-45DC-943A-A6DA36F2F478}" type="slidenum">
              <a:rPr lang="en-US">
                <a:latin typeface="Arial" charset="0"/>
                <a:cs typeface="Arial" charset="0"/>
              </a:rPr>
              <a:pPr/>
              <a:t>5</a:t>
            </a:fld>
            <a:endParaRPr lang="en-US">
              <a:latin typeface="Arial" charset="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4BEC2A9-FCE1-45DC-943A-A6DA36F2F478}" type="slidenum">
              <a:rPr lang="en-US">
                <a:latin typeface="Arial" charset="0"/>
                <a:cs typeface="Arial" charset="0"/>
              </a:rPr>
              <a:pPr/>
              <a:t>6</a:t>
            </a:fld>
            <a:endParaRPr lang="en-US">
              <a:latin typeface="Arial" charset="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B4BEC2A9-FCE1-45DC-943A-A6DA36F2F478}" type="slidenum">
              <a:rPr lang="en-US">
                <a:latin typeface="Arial" charset="0"/>
                <a:cs typeface="Arial" charset="0"/>
              </a:rPr>
              <a:pPr/>
              <a:t>7</a:t>
            </a:fld>
            <a:endParaRPr lang="en-US">
              <a:latin typeface="Arial" charset="0"/>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3AEFAD6-E90D-4E27-A4EB-921E660192E0}" type="slidenum">
              <a:rPr lang="en-US">
                <a:latin typeface="Arial" charset="0"/>
                <a:cs typeface="Arial" charset="0"/>
              </a:rPr>
              <a:pPr/>
              <a:t>8</a:t>
            </a:fld>
            <a:endParaRPr lang="en-US">
              <a:latin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latin typeface="Arial" charset="0"/>
                <a:cs typeface="Arial" charset="0"/>
              </a:rPr>
              <a:t>Penitential</a:t>
            </a:r>
            <a:r>
              <a:rPr lang="en-US" baseline="0" dirty="0" smtClean="0">
                <a:latin typeface="Arial" charset="0"/>
                <a:cs typeface="Arial" charset="0"/>
              </a:rPr>
              <a:t>  - </a:t>
            </a:r>
            <a:r>
              <a:rPr lang="en-US" baseline="0" dirty="0" err="1" smtClean="0">
                <a:latin typeface="Arial" charset="0"/>
                <a:cs typeface="Arial" charset="0"/>
              </a:rPr>
              <a:t>Distresss</a:t>
            </a:r>
            <a:r>
              <a:rPr lang="en-US" baseline="0" dirty="0" smtClean="0">
                <a:latin typeface="Arial" charset="0"/>
                <a:cs typeface="Arial" charset="0"/>
              </a:rPr>
              <a:t> due to sin</a:t>
            </a:r>
          </a:p>
          <a:p>
            <a:pPr eaLnBrk="1" hangingPunct="1"/>
            <a:r>
              <a:rPr lang="en-US" baseline="0" dirty="0" smtClean="0">
                <a:latin typeface="Arial" charset="0"/>
                <a:cs typeface="Arial" charset="0"/>
              </a:rPr>
              <a:t>Imprecatory – </a:t>
            </a:r>
            <a:r>
              <a:rPr lang="en-US" baseline="0" smtClean="0">
                <a:latin typeface="Arial" charset="0"/>
                <a:cs typeface="Arial" charset="0"/>
              </a:rPr>
              <a:t>Believer calling </a:t>
            </a:r>
            <a:r>
              <a:rPr lang="en-US" baseline="0" dirty="0" smtClean="0">
                <a:latin typeface="Arial" charset="0"/>
                <a:cs typeface="Arial" charset="0"/>
              </a:rPr>
              <a:t>on God to </a:t>
            </a:r>
            <a:r>
              <a:rPr lang="en-US" baseline="0" smtClean="0">
                <a:latin typeface="Arial" charset="0"/>
                <a:cs typeface="Arial" charset="0"/>
              </a:rPr>
              <a:t>judge enemies</a:t>
            </a:r>
            <a:endParaRPr lang="en-US" smtClean="0">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3AEFAD6-E90D-4E27-A4EB-921E660192E0}" type="slidenum">
              <a:rPr lang="en-US">
                <a:latin typeface="Arial" charset="0"/>
                <a:cs typeface="Arial" charset="0"/>
              </a:rPr>
              <a:pPr/>
              <a:t>9</a:t>
            </a:fld>
            <a:endParaRPr lang="en-US">
              <a:latin typeface="Arial" charset="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ctrTitle" idx="4294967295"/>
          </p:nvPr>
        </p:nvSpPr>
        <p:spPr>
          <a:xfrm>
            <a:off x="0" y="0"/>
            <a:ext cx="9144000" cy="2492375"/>
          </a:xfrm>
        </p:spPr>
        <p:txBody>
          <a:bodyPr lIns="0" tIns="0" rIns="0" bIns="0">
            <a:spAutoFit/>
          </a:bodyPr>
          <a:lstStyle/>
          <a:p>
            <a:pPr defTabSz="381000" eaLnBrk="1" hangingPunct="1"/>
            <a:r>
              <a:rPr lang="en-US" sz="7200" b="1" smtClean="0">
                <a:solidFill>
                  <a:srgbClr val="A0D0FF"/>
                </a:solidFill>
                <a:latin typeface="Times New Roman" pitchFamily="18" charset="0"/>
                <a:cs typeface="Times New Roman" pitchFamily="18" charset="0"/>
              </a:rPr>
              <a:t>Grace Bible Church</a:t>
            </a:r>
            <a:r>
              <a:rPr lang="en-US" sz="7200" b="1" i="0" smtClean="0">
                <a:solidFill>
                  <a:srgbClr val="A0D0FF"/>
                </a:solidFill>
                <a:latin typeface="Times New Roman" pitchFamily="18" charset="0"/>
                <a:cs typeface="Times New Roman" pitchFamily="18" charset="0"/>
              </a:rPr>
              <a:t/>
            </a:r>
            <a:br>
              <a:rPr lang="en-US" sz="7200" b="1" i="0" smtClean="0">
                <a:solidFill>
                  <a:srgbClr val="A0D0FF"/>
                </a:solidFill>
                <a:latin typeface="Times New Roman" pitchFamily="18" charset="0"/>
                <a:cs typeface="Times New Roman" pitchFamily="18" charset="0"/>
              </a:rPr>
            </a:br>
            <a:r>
              <a:rPr lang="en-US" sz="5400" b="1" i="0" smtClean="0">
                <a:solidFill>
                  <a:srgbClr val="A0D0FF"/>
                </a:solidFill>
                <a:latin typeface="Times New Roman" pitchFamily="18" charset="0"/>
                <a:cs typeface="Times New Roman" pitchFamily="18" charset="0"/>
              </a:rPr>
              <a:t> </a:t>
            </a:r>
            <a:r>
              <a:rPr lang="en-US" sz="3600" b="1" smtClean="0">
                <a:solidFill>
                  <a:srgbClr val="FFFF90"/>
                </a:solidFill>
                <a:latin typeface="Times New Roman" pitchFamily="18" charset="0"/>
                <a:cs typeface="Times New Roman" pitchFamily="18" charset="0"/>
              </a:rPr>
              <a:t>Glorifying God by Making Disciples </a:t>
            </a:r>
            <a:br>
              <a:rPr lang="en-US" sz="3600" b="1" smtClean="0">
                <a:solidFill>
                  <a:srgbClr val="FFFF90"/>
                </a:solidFill>
                <a:latin typeface="Times New Roman" pitchFamily="18" charset="0"/>
                <a:cs typeface="Times New Roman" pitchFamily="18" charset="0"/>
              </a:rPr>
            </a:br>
            <a:r>
              <a:rPr lang="en-US" sz="3600" b="1" smtClean="0">
                <a:solidFill>
                  <a:srgbClr val="FFFF90"/>
                </a:solidFill>
                <a:latin typeface="Times New Roman" pitchFamily="18" charset="0"/>
                <a:cs typeface="Times New Roman" pitchFamily="18" charset="0"/>
              </a:rPr>
              <a:t>of Jesus Christ</a:t>
            </a:r>
          </a:p>
        </p:txBody>
      </p:sp>
      <p:sp>
        <p:nvSpPr>
          <p:cNvPr id="2051" name="TextBox 2"/>
          <p:cNvSpPr txBox="1">
            <a:spLocks noChangeArrowheads="1"/>
          </p:cNvSpPr>
          <p:nvPr/>
        </p:nvSpPr>
        <p:spPr bwMode="auto">
          <a:xfrm>
            <a:off x="0" y="2895600"/>
            <a:ext cx="9144000" cy="1200150"/>
          </a:xfrm>
          <a:prstGeom prst="rect">
            <a:avLst/>
          </a:prstGeom>
          <a:noFill/>
          <a:ln w="9525">
            <a:noFill/>
            <a:miter lim="800000"/>
            <a:headEnd/>
            <a:tailEnd/>
          </a:ln>
        </p:spPr>
        <p:txBody>
          <a:bodyPr>
            <a:spAutoFit/>
          </a:bodyPr>
          <a:lstStyle/>
          <a:p>
            <a:pPr algn="ctr"/>
            <a:r>
              <a:rPr lang="en-US" sz="3600" b="1">
                <a:solidFill>
                  <a:schemeClr val="bg1"/>
                </a:solidFill>
                <a:latin typeface="Arial Narrow" pitchFamily="34" charset="0"/>
              </a:rPr>
              <a:t>For PDF class notes, go to</a:t>
            </a:r>
          </a:p>
          <a:p>
            <a:pPr algn="ctr"/>
            <a:r>
              <a:rPr lang="en-US" sz="3600" b="1">
                <a:solidFill>
                  <a:schemeClr val="bg1"/>
                </a:solidFill>
                <a:latin typeface="Arial Narrow" pitchFamily="34" charset="0"/>
              </a:rPr>
              <a:t>https://gracebibleny.org/old-testament-survey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Types of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Praise</a:t>
            </a:r>
          </a:p>
        </p:txBody>
      </p:sp>
      <p:sp>
        <p:nvSpPr>
          <p:cNvPr id="51203" name="Rectangle 3"/>
          <p:cNvSpPr>
            <a:spLocks noGrp="1" noChangeArrowheads="1"/>
          </p:cNvSpPr>
          <p:nvPr>
            <p:ph type="body" idx="4294967295"/>
          </p:nvPr>
        </p:nvSpPr>
        <p:spPr>
          <a:xfrm>
            <a:off x="0" y="1143000"/>
            <a:ext cx="9144000" cy="5715000"/>
          </a:xfrm>
          <a:noFill/>
        </p:spPr>
        <p:txBody>
          <a:bodyPr/>
          <a:lstStyle/>
          <a:p>
            <a:pPr marL="573088" indent="-573088" eaLnBrk="1" hangingPunct="1">
              <a:buFont typeface="+mj-lt"/>
              <a:buAutoNum type="alphaUcPeriod"/>
            </a:pPr>
            <a:r>
              <a:rPr lang="en-US" sz="3600" b="1" u="sng" dirty="0" smtClean="0">
                <a:solidFill>
                  <a:srgbClr val="FFFFFF"/>
                </a:solidFill>
                <a:latin typeface="Arial Narrow" pitchFamily="34" charset="0"/>
              </a:rPr>
              <a:t>General</a:t>
            </a:r>
            <a:r>
              <a:rPr lang="en-US" sz="3600" b="1" dirty="0" smtClean="0">
                <a:solidFill>
                  <a:srgbClr val="FFFFFF"/>
                </a:solidFill>
                <a:latin typeface="Arial Narrow" pitchFamily="34" charset="0"/>
              </a:rPr>
              <a:t> Praise (Psalms 8, 19, 29, 103, 104, 139, 148, 150) (8 &amp; 19 are Creation)</a:t>
            </a:r>
          </a:p>
          <a:p>
            <a:pPr marL="573088" indent="-573088" eaLnBrk="1" hangingPunct="1">
              <a:buFont typeface="+mj-lt"/>
              <a:buAutoNum type="alphaUcPeriod"/>
            </a:pPr>
            <a:r>
              <a:rPr lang="en-US" sz="3600" b="1" u="sng" dirty="0" smtClean="0">
                <a:solidFill>
                  <a:srgbClr val="FFFFFF"/>
                </a:solidFill>
                <a:latin typeface="Arial Narrow" pitchFamily="34" charset="0"/>
              </a:rPr>
              <a:t>Descriptive</a:t>
            </a:r>
            <a:r>
              <a:rPr lang="en-US" sz="3600" b="1" dirty="0" smtClean="0">
                <a:solidFill>
                  <a:srgbClr val="FFFFFF"/>
                </a:solidFill>
                <a:latin typeface="Arial Narrow" pitchFamily="34" charset="0"/>
              </a:rPr>
              <a:t> Praise (Psalms 33, 36, 105, 111, 113, 117, 135, 136, 146, 147)</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85637"/>
            <a:ext cx="9144000" cy="615553"/>
          </a:xfrm>
          <a:noFill/>
        </p:spPr>
        <p:txBody>
          <a:bodyPr wrap="square" lIns="0" tIns="0" rIns="0" bIns="0">
            <a:spAutoFit/>
          </a:bodyPr>
          <a:lstStyle/>
          <a:p>
            <a:pPr defTabSz="381000" eaLnBrk="1" hangingPunct="1"/>
            <a:r>
              <a:rPr lang="en-US" sz="4000" b="1" u="sng" dirty="0" smtClean="0">
                <a:solidFill>
                  <a:srgbClr val="A0D0FF"/>
                </a:solidFill>
                <a:latin typeface="Arial Narrow" pitchFamily="34" charset="0"/>
              </a:rPr>
              <a:t>Types of Psalms</a:t>
            </a:r>
            <a:endParaRPr lang="en-US" sz="3600" b="1" dirty="0" smtClean="0">
              <a:solidFill>
                <a:srgbClr val="FFFF99"/>
              </a:solidFill>
              <a:latin typeface="Arial Narrow" pitchFamily="34" charset="0"/>
            </a:endParaRPr>
          </a:p>
        </p:txBody>
      </p:sp>
      <p:sp>
        <p:nvSpPr>
          <p:cNvPr id="51203" name="Rectangle 3"/>
          <p:cNvSpPr>
            <a:spLocks noGrp="1" noChangeArrowheads="1"/>
          </p:cNvSpPr>
          <p:nvPr>
            <p:ph type="body" idx="4294967295"/>
          </p:nvPr>
        </p:nvSpPr>
        <p:spPr>
          <a:xfrm>
            <a:off x="0" y="914400"/>
            <a:ext cx="9144000" cy="5943600"/>
          </a:xfrm>
          <a:noFill/>
        </p:spPr>
        <p:txBody>
          <a:bodyPr/>
          <a:lstStyle/>
          <a:p>
            <a:pPr marL="573088" indent="-285750" eaLnBrk="1" hangingPunct="1">
              <a:buNone/>
            </a:pPr>
            <a:r>
              <a:rPr lang="en-US" sz="3600" b="1" dirty="0" smtClean="0">
                <a:solidFill>
                  <a:srgbClr val="FFFFFF"/>
                </a:solidFill>
                <a:latin typeface="Arial Narrow" pitchFamily="34" charset="0"/>
              </a:rPr>
              <a:t>Psalms of </a:t>
            </a:r>
            <a:r>
              <a:rPr lang="en-US" sz="3600" b="1" u="sng" dirty="0" smtClean="0">
                <a:solidFill>
                  <a:srgbClr val="FFFF66"/>
                </a:solidFill>
                <a:latin typeface="Arial Narrow" pitchFamily="34" charset="0"/>
              </a:rPr>
              <a:t>Wisdom</a:t>
            </a:r>
            <a:r>
              <a:rPr lang="en-US" sz="3600" b="1" dirty="0" smtClean="0">
                <a:solidFill>
                  <a:srgbClr val="FFFFFF"/>
                </a:solidFill>
                <a:latin typeface="Arial Narrow" pitchFamily="34" charset="0"/>
              </a:rPr>
              <a:t> (1, 37, 119)</a:t>
            </a:r>
          </a:p>
          <a:p>
            <a:pPr marL="573088" indent="-285750" eaLnBrk="1" hangingPunct="1">
              <a:buNone/>
            </a:pPr>
            <a:r>
              <a:rPr lang="en-US" sz="3600" b="1" dirty="0" smtClean="0">
                <a:solidFill>
                  <a:srgbClr val="FFFFFF"/>
                </a:solidFill>
                <a:latin typeface="Arial Narrow" pitchFamily="34" charset="0"/>
              </a:rPr>
              <a:t>Psalms of </a:t>
            </a:r>
            <a:r>
              <a:rPr lang="en-US" sz="3600" b="1" u="sng" dirty="0" smtClean="0">
                <a:solidFill>
                  <a:srgbClr val="FFFF66"/>
                </a:solidFill>
                <a:latin typeface="Arial Narrow" pitchFamily="34" charset="0"/>
              </a:rPr>
              <a:t>Trust</a:t>
            </a:r>
            <a:r>
              <a:rPr lang="en-US" sz="3600" b="1" dirty="0" smtClean="0">
                <a:solidFill>
                  <a:srgbClr val="FFFFFF"/>
                </a:solidFill>
                <a:latin typeface="Arial Narrow" pitchFamily="34" charset="0"/>
              </a:rPr>
              <a:t> (31, 37, 40, 56, 115, 118)</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Types of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Psalms of the Kingdom</a:t>
            </a:r>
          </a:p>
        </p:txBody>
      </p:sp>
      <p:sp>
        <p:nvSpPr>
          <p:cNvPr id="51203" name="Rectangle 3"/>
          <p:cNvSpPr>
            <a:spLocks noGrp="1" noChangeArrowheads="1"/>
          </p:cNvSpPr>
          <p:nvPr>
            <p:ph type="body" idx="4294967295"/>
          </p:nvPr>
        </p:nvSpPr>
        <p:spPr>
          <a:xfrm>
            <a:off x="0" y="1143000"/>
            <a:ext cx="9144000" cy="5715000"/>
          </a:xfrm>
          <a:noFill/>
        </p:spPr>
        <p:txBody>
          <a:bodyPr/>
          <a:lstStyle/>
          <a:p>
            <a:pPr marL="573088" indent="-573088" eaLnBrk="1" hangingPunct="1">
              <a:buFont typeface="+mj-lt"/>
              <a:buAutoNum type="alphaUcPeriod"/>
            </a:pPr>
            <a:r>
              <a:rPr lang="en-US" sz="3600" b="1" u="sng" dirty="0" smtClean="0">
                <a:solidFill>
                  <a:srgbClr val="FFFFFF"/>
                </a:solidFill>
                <a:latin typeface="Arial Narrow" pitchFamily="34" charset="0"/>
              </a:rPr>
              <a:t>Royal</a:t>
            </a:r>
            <a:r>
              <a:rPr lang="en-US" sz="3600" b="1" dirty="0" smtClean="0">
                <a:solidFill>
                  <a:srgbClr val="FFFFFF"/>
                </a:solidFill>
                <a:latin typeface="Arial Narrow" pitchFamily="34" charset="0"/>
              </a:rPr>
              <a:t> - Celebration of the Davidic kingship (2, 18, 20, 21, 45, 72, 89, 101, 110, 132, 144)</a:t>
            </a:r>
          </a:p>
          <a:p>
            <a:pPr marL="573088" indent="-573088" eaLnBrk="1" hangingPunct="1">
              <a:buFont typeface="+mj-lt"/>
              <a:buAutoNum type="alphaUcPeriod"/>
            </a:pPr>
            <a:r>
              <a:rPr lang="en-US" sz="3600" b="1" u="sng" dirty="0" smtClean="0">
                <a:solidFill>
                  <a:srgbClr val="FFFFFF"/>
                </a:solidFill>
                <a:latin typeface="Arial Narrow" pitchFamily="34" charset="0"/>
              </a:rPr>
              <a:t>Zion</a:t>
            </a:r>
            <a:r>
              <a:rPr lang="en-US" sz="3600" b="1" dirty="0" smtClean="0">
                <a:solidFill>
                  <a:srgbClr val="FFFFFF"/>
                </a:solidFill>
                <a:latin typeface="Arial Narrow" pitchFamily="34" charset="0"/>
              </a:rPr>
              <a:t> - Celebration over Jerusalem and the Temple (Psalms 43, 46, 48, 76, 84, 87 &amp;  120-134 which are “Songs of Ascent”)</a:t>
            </a:r>
          </a:p>
          <a:p>
            <a:pPr marL="573088" indent="-573088" eaLnBrk="1" hangingPunct="1">
              <a:buFont typeface="+mj-lt"/>
              <a:buAutoNum type="alphaUcPeriod"/>
            </a:pPr>
            <a:r>
              <a:rPr lang="en-US" sz="3600" b="1" u="sng" dirty="0" smtClean="0">
                <a:solidFill>
                  <a:srgbClr val="FFFFFF"/>
                </a:solidFill>
                <a:latin typeface="Arial Narrow" pitchFamily="34" charset="0"/>
              </a:rPr>
              <a:t>Enthronement</a:t>
            </a:r>
            <a:r>
              <a:rPr lang="en-US" sz="3600" b="1" dirty="0" smtClean="0">
                <a:solidFill>
                  <a:srgbClr val="FFFFFF"/>
                </a:solidFill>
                <a:latin typeface="Arial Narrow" pitchFamily="34" charset="0"/>
              </a:rPr>
              <a:t>  - Celebration of the Kingship of Yahweh (Psalms 47, 93, 96-99)</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Terms in Titles of Psalms</a:t>
            </a:r>
            <a:endParaRPr lang="en-US" sz="3600" b="1" dirty="0" smtClean="0">
              <a:solidFill>
                <a:srgbClr val="FFFF99"/>
              </a:solidFill>
              <a:latin typeface="Arial Narrow" pitchFamily="34" charset="0"/>
            </a:endParaRPr>
          </a:p>
        </p:txBody>
      </p:sp>
      <p:sp>
        <p:nvSpPr>
          <p:cNvPr id="52227" name="Rectangle 3"/>
          <p:cNvSpPr>
            <a:spLocks noGrp="1" noChangeArrowheads="1"/>
          </p:cNvSpPr>
          <p:nvPr>
            <p:ph type="body" idx="4294967295"/>
          </p:nvPr>
        </p:nvSpPr>
        <p:spPr>
          <a:xfrm>
            <a:off x="0" y="838200"/>
            <a:ext cx="9144000" cy="6019800"/>
          </a:xfrm>
          <a:noFill/>
        </p:spPr>
        <p:txBody>
          <a:bodyPr/>
          <a:lstStyle/>
          <a:p>
            <a:pPr marL="233363" indent="-180975" eaLnBrk="1" hangingPunct="1">
              <a:buNone/>
            </a:pPr>
            <a:r>
              <a:rPr lang="en-US" sz="3600" b="1" dirty="0" err="1" smtClean="0">
                <a:solidFill>
                  <a:srgbClr val="FFFF66"/>
                </a:solidFill>
                <a:latin typeface="Arial Narrow" pitchFamily="34" charset="0"/>
              </a:rPr>
              <a:t>Maskil</a:t>
            </a:r>
            <a:r>
              <a:rPr lang="en-US" sz="3600" b="1" dirty="0" smtClean="0">
                <a:solidFill>
                  <a:srgbClr val="FFFFFF"/>
                </a:solidFill>
                <a:latin typeface="Arial Narrow" pitchFamily="34" charset="0"/>
              </a:rPr>
              <a:t> (13) - Contemplative poem.  (Psalms 32; 42; 44; 45; 52; 53; 54; 55; 74; 78; 88; 89; 142)  also used in 47:8</a:t>
            </a:r>
          </a:p>
          <a:p>
            <a:pPr marL="233363" indent="-180975" eaLnBrk="1" hangingPunct="1">
              <a:buNone/>
            </a:pPr>
            <a:r>
              <a:rPr lang="en-US" sz="3600" b="1" dirty="0" err="1" smtClean="0">
                <a:solidFill>
                  <a:srgbClr val="FFFF66"/>
                </a:solidFill>
                <a:latin typeface="Arial Narrow" pitchFamily="34" charset="0"/>
              </a:rPr>
              <a:t>Mikhtam</a:t>
            </a:r>
            <a:r>
              <a:rPr lang="en-US" sz="3600" b="1" dirty="0" smtClean="0">
                <a:solidFill>
                  <a:srgbClr val="FFFFFF"/>
                </a:solidFill>
                <a:latin typeface="Arial Narrow" pitchFamily="34" charset="0"/>
              </a:rPr>
              <a:t> (6) (</a:t>
            </a:r>
            <a:r>
              <a:rPr lang="en-US" sz="3600" b="1" dirty="0" err="1" smtClean="0">
                <a:solidFill>
                  <a:srgbClr val="FFFFFF"/>
                </a:solidFill>
                <a:latin typeface="Arial Narrow" pitchFamily="34" charset="0"/>
              </a:rPr>
              <a:t>Miktam</a:t>
            </a:r>
            <a:r>
              <a:rPr lang="en-US" sz="3600" b="1" dirty="0" smtClean="0">
                <a:solidFill>
                  <a:srgbClr val="FFFFFF"/>
                </a:solidFill>
                <a:latin typeface="Arial Narrow" pitchFamily="34" charset="0"/>
              </a:rPr>
              <a:t> or </a:t>
            </a:r>
            <a:r>
              <a:rPr lang="en-US" sz="3600" b="1" dirty="0" err="1" smtClean="0">
                <a:solidFill>
                  <a:srgbClr val="FFFFFF"/>
                </a:solidFill>
                <a:latin typeface="Arial Narrow" pitchFamily="34" charset="0"/>
              </a:rPr>
              <a:t>Michtam</a:t>
            </a:r>
            <a:r>
              <a:rPr lang="en-US" sz="3600" b="1" dirty="0" smtClean="0">
                <a:solidFill>
                  <a:srgbClr val="FFFFFF"/>
                </a:solidFill>
                <a:latin typeface="Arial Narrow" pitchFamily="34" charset="0"/>
              </a:rPr>
              <a:t>) musical or liturgical term in title of Psalms 16 &amp; 56-60. All of these are poems of lament, so may have reference to the type of Psalm</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Terms in Titles of Psalms</a:t>
            </a:r>
            <a:endParaRPr lang="en-US" sz="3600" b="1" dirty="0" smtClean="0">
              <a:solidFill>
                <a:srgbClr val="FFFF99"/>
              </a:solidFill>
              <a:latin typeface="Arial Narrow" pitchFamily="34" charset="0"/>
            </a:endParaRPr>
          </a:p>
        </p:txBody>
      </p:sp>
      <p:sp>
        <p:nvSpPr>
          <p:cNvPr id="52227" name="Rectangle 3"/>
          <p:cNvSpPr>
            <a:spLocks noGrp="1" noChangeArrowheads="1"/>
          </p:cNvSpPr>
          <p:nvPr>
            <p:ph type="body" idx="4294967295"/>
          </p:nvPr>
        </p:nvSpPr>
        <p:spPr>
          <a:xfrm>
            <a:off x="0" y="838200"/>
            <a:ext cx="9144000" cy="6019800"/>
          </a:xfrm>
          <a:noFill/>
        </p:spPr>
        <p:txBody>
          <a:bodyPr/>
          <a:lstStyle/>
          <a:p>
            <a:pPr marL="233363" indent="-180975" eaLnBrk="1" hangingPunct="1">
              <a:buNone/>
            </a:pPr>
            <a:r>
              <a:rPr lang="en-US" sz="3600" b="1" dirty="0" err="1" smtClean="0">
                <a:solidFill>
                  <a:srgbClr val="FFFF66"/>
                </a:solidFill>
                <a:latin typeface="Arial Narrow" pitchFamily="34" charset="0"/>
              </a:rPr>
              <a:t>Mizmor</a:t>
            </a:r>
            <a:r>
              <a:rPr lang="en-US" sz="3600" b="1" dirty="0" smtClean="0">
                <a:solidFill>
                  <a:srgbClr val="FFFFFF"/>
                </a:solidFill>
                <a:latin typeface="Arial Narrow" pitchFamily="34" charset="0"/>
              </a:rPr>
              <a:t> (57) Usually translated as “Song.” Rooted in the verb “</a:t>
            </a:r>
            <a:r>
              <a:rPr lang="en-US" sz="3600" b="1" dirty="0" err="1" smtClean="0">
                <a:solidFill>
                  <a:srgbClr val="FFFFFF"/>
                </a:solidFill>
                <a:latin typeface="Arial Narrow" pitchFamily="34" charset="0"/>
              </a:rPr>
              <a:t>Zamar</a:t>
            </a:r>
            <a:r>
              <a:rPr lang="en-US" sz="3600" b="1" dirty="0" smtClean="0">
                <a:solidFill>
                  <a:srgbClr val="FFFFFF"/>
                </a:solidFill>
                <a:latin typeface="Arial Narrow" pitchFamily="34" charset="0"/>
              </a:rPr>
              <a:t>” meaning “to make or produce music in praise to God” Examples: Psalm 30; 45, 65-69; 76; 88; 98; 120-134; 149)</a:t>
            </a:r>
          </a:p>
          <a:p>
            <a:pPr marL="233363" indent="-180975" eaLnBrk="1" hangingPunct="1">
              <a:buNone/>
            </a:pPr>
            <a:r>
              <a:rPr lang="en-US" sz="3600" b="1" dirty="0" smtClean="0">
                <a:solidFill>
                  <a:srgbClr val="FFFF66"/>
                </a:solidFill>
                <a:latin typeface="Arial Narrow" pitchFamily="34" charset="0"/>
              </a:rPr>
              <a:t>Selah</a:t>
            </a:r>
            <a:r>
              <a:rPr lang="en-US" sz="3600" b="1" dirty="0" smtClean="0">
                <a:solidFill>
                  <a:srgbClr val="FFFFFF"/>
                </a:solidFill>
                <a:latin typeface="Arial Narrow" pitchFamily="34" charset="0"/>
              </a:rPr>
              <a:t> (71) - may mark a pause, musical interlude or a </a:t>
            </a:r>
            <a:r>
              <a:rPr lang="en-US" sz="3600" b="1" dirty="0" err="1" smtClean="0">
                <a:solidFill>
                  <a:srgbClr val="FFFFFF"/>
                </a:solidFill>
                <a:latin typeface="Arial Narrow" pitchFamily="34" charset="0"/>
              </a:rPr>
              <a:t>cresendo</a:t>
            </a:r>
            <a:r>
              <a:rPr lang="en-US" sz="3600" b="1" dirty="0" smtClean="0">
                <a:solidFill>
                  <a:srgbClr val="FFFFFF"/>
                </a:solidFill>
                <a:latin typeface="Arial Narrow" pitchFamily="34" charset="0"/>
              </a:rPr>
              <a:t>. From a word meaning “lift up”</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Terms in Titles of Psalms</a:t>
            </a:r>
            <a:endParaRPr lang="en-US" sz="3600" b="1" dirty="0" smtClean="0">
              <a:solidFill>
                <a:srgbClr val="FFFF99"/>
              </a:solidFill>
              <a:latin typeface="Arial Narrow" pitchFamily="34" charset="0"/>
            </a:endParaRPr>
          </a:p>
        </p:txBody>
      </p:sp>
      <p:sp>
        <p:nvSpPr>
          <p:cNvPr id="52227" name="Rectangle 3"/>
          <p:cNvSpPr>
            <a:spLocks noGrp="1" noChangeArrowheads="1"/>
          </p:cNvSpPr>
          <p:nvPr>
            <p:ph type="body" idx="4294967295"/>
          </p:nvPr>
        </p:nvSpPr>
        <p:spPr>
          <a:xfrm>
            <a:off x="0" y="838200"/>
            <a:ext cx="9144000" cy="6019800"/>
          </a:xfrm>
          <a:noFill/>
        </p:spPr>
        <p:txBody>
          <a:bodyPr/>
          <a:lstStyle/>
          <a:p>
            <a:pPr marL="233363" indent="-180975" eaLnBrk="1" hangingPunct="1">
              <a:buNone/>
            </a:pPr>
            <a:r>
              <a:rPr lang="en-US" sz="3600" b="1" dirty="0" err="1" smtClean="0">
                <a:solidFill>
                  <a:srgbClr val="FFFF66"/>
                </a:solidFill>
                <a:latin typeface="Arial Narrow" pitchFamily="34" charset="0"/>
              </a:rPr>
              <a:t>Shir</a:t>
            </a:r>
            <a:r>
              <a:rPr lang="en-US" sz="3600" b="1" dirty="0" smtClean="0">
                <a:solidFill>
                  <a:srgbClr val="FFFFFF"/>
                </a:solidFill>
                <a:latin typeface="Arial Narrow" pitchFamily="34" charset="0"/>
              </a:rPr>
              <a:t> (31) - translated as “song” in titles, and within text, also as music, sing, singers. Psalms 18; 30, 45, 46, 48, 65-68; 75, 76, 83, 87, 88, 92, 108, 120-134. Also in Psalm 28:7; 33:3, 40:4; 42:9; 69:31; 137:3-4; 144:9. </a:t>
            </a:r>
          </a:p>
          <a:p>
            <a:pPr marL="233363" indent="-180975" eaLnBrk="1" hangingPunct="1">
              <a:buNone/>
            </a:pPr>
            <a:r>
              <a:rPr lang="en-US" sz="3600" b="1" dirty="0" smtClean="0">
                <a:solidFill>
                  <a:srgbClr val="FFFFFF"/>
                </a:solidFill>
                <a:latin typeface="Arial Narrow" pitchFamily="34" charset="0"/>
              </a:rPr>
              <a:t>	</a:t>
            </a:r>
            <a:r>
              <a:rPr lang="en-US" sz="3600" b="1" dirty="0" err="1" smtClean="0">
                <a:solidFill>
                  <a:srgbClr val="FFFF66"/>
                </a:solidFill>
                <a:latin typeface="Arial Narrow" pitchFamily="34" charset="0"/>
              </a:rPr>
              <a:t>Tephillah</a:t>
            </a:r>
            <a:r>
              <a:rPr lang="en-US" sz="3600" b="1" dirty="0" smtClean="0">
                <a:solidFill>
                  <a:srgbClr val="FFFFFF"/>
                </a:solidFill>
                <a:latin typeface="Arial Narrow" pitchFamily="34" charset="0"/>
              </a:rPr>
              <a:t> (5) - prayer. Psalms 17, 86; 90; 102; 142.  Also in Psalm 72:20</a:t>
            </a:r>
          </a:p>
          <a:p>
            <a:pPr marL="233363" indent="-180975" eaLnBrk="1" hangingPunct="1">
              <a:buNone/>
            </a:pPr>
            <a:r>
              <a:rPr lang="en-US" sz="3600" b="1" dirty="0" smtClean="0">
                <a:solidFill>
                  <a:srgbClr val="FFFFFF"/>
                </a:solidFill>
                <a:latin typeface="Arial Narrow" pitchFamily="34" charset="0"/>
              </a:rPr>
              <a:t>	</a:t>
            </a:r>
            <a:r>
              <a:rPr lang="en-US" sz="3600" b="1" dirty="0" err="1" smtClean="0">
                <a:solidFill>
                  <a:srgbClr val="FFFF66"/>
                </a:solidFill>
                <a:latin typeface="Arial Narrow" pitchFamily="34" charset="0"/>
              </a:rPr>
              <a:t>Tehillah</a:t>
            </a:r>
            <a:r>
              <a:rPr lang="en-US" sz="3600" b="1" dirty="0" smtClean="0">
                <a:solidFill>
                  <a:srgbClr val="FFFFFF"/>
                </a:solidFill>
                <a:latin typeface="Arial Narrow" pitchFamily="34" charset="0"/>
              </a:rPr>
              <a:t> (1) - praise. Psalm 145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5" fill="hold" grpId="0" nodeType="clickEffect">
                                  <p:stCondLst>
                                    <p:cond delay="0"/>
                                  </p:stCondLst>
                                  <p:childTnLst>
                                    <p:set>
                                      <p:cBhvr>
                                        <p:cTn id="19" dur="1" fill="hold">
                                          <p:stCondLst>
                                            <p:cond delay="0"/>
                                          </p:stCondLst>
                                        </p:cTn>
                                        <p:tgtEl>
                                          <p:spTgt spid="52227">
                                            <p:txEl>
                                              <p:pRg st="2" end="2"/>
                                            </p:txEl>
                                          </p:spTgt>
                                        </p:tgtEl>
                                        <p:attrNameLst>
                                          <p:attrName>style.visibility</p:attrName>
                                        </p:attrNameLst>
                                      </p:cBhvr>
                                      <p:to>
                                        <p:strVal val="visible"/>
                                      </p:to>
                                    </p:set>
                                    <p:animEffect transition="in" filter="blinds(vertical)">
                                      <p:cBhvr>
                                        <p:cTn id="20"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endParaRPr lang="en-US" sz="3600" b="1" dirty="0" smtClean="0">
              <a:solidFill>
                <a:srgbClr val="FFFF99"/>
              </a:solidFill>
              <a:latin typeface="Arial Narrow" pitchFamily="34" charset="0"/>
            </a:endParaRPr>
          </a:p>
        </p:txBody>
      </p:sp>
      <p:sp>
        <p:nvSpPr>
          <p:cNvPr id="53251" name="Rectangle 3"/>
          <p:cNvSpPr>
            <a:spLocks noGrp="1" noChangeArrowheads="1"/>
          </p:cNvSpPr>
          <p:nvPr>
            <p:ph type="body" idx="4294967295"/>
          </p:nvPr>
        </p:nvSpPr>
        <p:spPr>
          <a:xfrm>
            <a:off x="0" y="762000"/>
            <a:ext cx="9144000" cy="6096000"/>
          </a:xfrm>
          <a:noFill/>
        </p:spPr>
        <p:txBody>
          <a:bodyPr/>
          <a:lstStyle/>
          <a:p>
            <a:pPr eaLnBrk="1" hangingPunct="1"/>
            <a:r>
              <a:rPr lang="en-US" sz="3600" b="1" dirty="0" smtClean="0">
                <a:solidFill>
                  <a:srgbClr val="FFFF66"/>
                </a:solidFill>
                <a:latin typeface="Arial Narrow" pitchFamily="34" charset="0"/>
              </a:rPr>
              <a:t>Meter</a:t>
            </a:r>
            <a:r>
              <a:rPr lang="en-US" sz="3600" b="1" dirty="0" smtClean="0">
                <a:solidFill>
                  <a:srgbClr val="FFFFFF"/>
                </a:solidFill>
                <a:latin typeface="Arial Narrow" pitchFamily="34" charset="0"/>
              </a:rPr>
              <a:t>: Not agreed upon. No exegetical significance. A subject in textual criticism.</a:t>
            </a:r>
          </a:p>
          <a:p>
            <a:pPr eaLnBrk="1" hangingPunct="1"/>
            <a:r>
              <a:rPr lang="en-US" sz="3600" b="1" dirty="0" smtClean="0">
                <a:solidFill>
                  <a:srgbClr val="FFFF66"/>
                </a:solidFill>
                <a:latin typeface="Arial Narrow" pitchFamily="34" charset="0"/>
              </a:rPr>
              <a:t>Grammatical Issues</a:t>
            </a:r>
            <a:r>
              <a:rPr lang="en-US" sz="3600" b="1" dirty="0" smtClean="0">
                <a:solidFill>
                  <a:srgbClr val="FFFFFF"/>
                </a:solidFill>
                <a:latin typeface="Arial Narrow" pitchFamily="34" charset="0"/>
              </a:rPr>
              <a:t>: Poetical writings differ from prose. The article, the conjunction “and,” &amp; the sign of the direct object may often be absent.</a:t>
            </a:r>
          </a:p>
          <a:p>
            <a:pPr eaLnBrk="1" hangingPunct="1"/>
            <a:r>
              <a:rPr lang="en-US" sz="3600" b="1" dirty="0" smtClean="0">
                <a:solidFill>
                  <a:srgbClr val="FFFF66"/>
                </a:solidFill>
                <a:latin typeface="Arial Narrow" pitchFamily="34" charset="0"/>
              </a:rPr>
              <a:t>Structure</a:t>
            </a:r>
            <a:r>
              <a:rPr lang="en-US" sz="3600" b="1" dirty="0" smtClean="0">
                <a:solidFill>
                  <a:srgbClr val="FFFFFF"/>
                </a:solidFill>
                <a:latin typeface="Arial Narrow" pitchFamily="34" charset="0"/>
              </a:rPr>
              <a:t>: Hebrew poetry is generally parallel in nature and usually in couplets (AB), but sometimes triplets (ABC).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 - Strophe</a:t>
            </a:r>
            <a:endParaRPr lang="en-US" sz="3600" b="1" dirty="0" smtClean="0">
              <a:solidFill>
                <a:srgbClr val="FFFF99"/>
              </a:solidFill>
              <a:latin typeface="Arial Narrow" pitchFamily="34" charset="0"/>
            </a:endParaRPr>
          </a:p>
        </p:txBody>
      </p:sp>
      <p:sp>
        <p:nvSpPr>
          <p:cNvPr id="53251" name="Rectangle 3"/>
          <p:cNvSpPr>
            <a:spLocks noGrp="1" noChangeArrowheads="1"/>
          </p:cNvSpPr>
          <p:nvPr>
            <p:ph type="body" idx="4294967295"/>
          </p:nvPr>
        </p:nvSpPr>
        <p:spPr>
          <a:xfrm>
            <a:off x="0" y="762000"/>
            <a:ext cx="9144000" cy="6096000"/>
          </a:xfrm>
          <a:noFill/>
        </p:spPr>
        <p:txBody>
          <a:bodyPr/>
          <a:lstStyle/>
          <a:p>
            <a:pPr eaLnBrk="1" hangingPunct="1">
              <a:buNone/>
            </a:pPr>
            <a:r>
              <a:rPr lang="en-US" sz="3600" b="1" dirty="0" smtClean="0">
                <a:latin typeface="Arial Narrow" pitchFamily="34" charset="0"/>
              </a:rPr>
              <a:t>  An equivalent to a paragraph in prose. A Strophe is usually indicated by:</a:t>
            </a:r>
          </a:p>
          <a:p>
            <a:pPr marL="457200" indent="-457200" eaLnBrk="1" hangingPunct="1">
              <a:buFont typeface="+mj-lt"/>
              <a:buAutoNum type="arabicPeriod"/>
            </a:pPr>
            <a:r>
              <a:rPr lang="en-US" sz="3600" b="1" dirty="0" smtClean="0">
                <a:latin typeface="Arial Narrow" pitchFamily="34" charset="0"/>
              </a:rPr>
              <a:t>The use of refrain as in Psalm 46:7,11</a:t>
            </a:r>
            <a:r>
              <a:rPr lang="en-US" sz="3600" b="1" i="1" dirty="0" smtClean="0">
                <a:latin typeface="Arial Narrow" pitchFamily="34" charset="0"/>
              </a:rPr>
              <a:t> (The Lord of Host is with us. . . )</a:t>
            </a:r>
            <a:r>
              <a:rPr lang="en-US" sz="3600" b="1" dirty="0" smtClean="0">
                <a:latin typeface="Arial Narrow" pitchFamily="34" charset="0"/>
              </a:rPr>
              <a:t> cf. Psalm 136.  </a:t>
            </a:r>
          </a:p>
          <a:p>
            <a:pPr marL="457200" indent="-457200" eaLnBrk="1" hangingPunct="1">
              <a:buFont typeface="+mj-lt"/>
              <a:buAutoNum type="arabicPeriod"/>
            </a:pPr>
            <a:r>
              <a:rPr lang="en-US" sz="3600" b="1" dirty="0" smtClean="0">
                <a:latin typeface="Arial Narrow" pitchFamily="34" charset="0"/>
              </a:rPr>
              <a:t>The use of the term “Selah” (which mark a pause, musical interlude or crescendo)</a:t>
            </a:r>
          </a:p>
          <a:p>
            <a:pPr marL="457200" indent="-457200" eaLnBrk="1" hangingPunct="1">
              <a:buFont typeface="+mj-lt"/>
              <a:buAutoNum type="arabicPeriod"/>
            </a:pPr>
            <a:r>
              <a:rPr lang="en-US" sz="3600" b="1" dirty="0" smtClean="0">
                <a:latin typeface="Arial Narrow" pitchFamily="34" charset="0"/>
              </a:rPr>
              <a:t>The use of Acrostics (Alphabetic in Psalm 9, 10, 25, 34, 37, 111, 112,  119 145, Lam. 1-4).</a:t>
            </a:r>
          </a:p>
          <a:p>
            <a:pPr marL="457200" indent="-457200" eaLnBrk="1" hangingPunct="1">
              <a:buFont typeface="+mj-lt"/>
              <a:buAutoNum type="arabicPeriod"/>
            </a:pPr>
            <a:r>
              <a:rPr lang="en-US" sz="3600" b="1" dirty="0" smtClean="0">
                <a:latin typeface="Arial Narrow" pitchFamily="34" charset="0"/>
              </a:rPr>
              <a:t> Chiastic  - A cross over sequencing of thought: 	A1 - B1 -  B2 - A2</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3251">
                                            <p:txEl>
                                              <p:pRg st="3" end="3"/>
                                            </p:txEl>
                                          </p:spTgt>
                                        </p:tgtEl>
                                        <p:attrNameLst>
                                          <p:attrName>style.visibility</p:attrName>
                                        </p:attrNameLst>
                                      </p:cBhvr>
                                      <p:to>
                                        <p:strVal val="visible"/>
                                      </p:to>
                                    </p:set>
                                    <p:animEffect transition="in" filter="wipe(left)">
                                      <p:cBhvr>
                                        <p:cTn id="25" dur="500"/>
                                        <p:tgtEl>
                                          <p:spTgt spid="53251">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3251">
                                            <p:txEl>
                                              <p:pRg st="4" end="4"/>
                                            </p:txEl>
                                          </p:spTgt>
                                        </p:tgtEl>
                                        <p:attrNameLst>
                                          <p:attrName>style.visibility</p:attrName>
                                        </p:attrNameLst>
                                      </p:cBhvr>
                                      <p:to>
                                        <p:strVal val="visible"/>
                                      </p:to>
                                    </p:set>
                                    <p:animEffect transition="in" filter="wipe(left)">
                                      <p:cBhvr>
                                        <p:cTn id="30" dur="5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Hebrew Poetry</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Grammatical Parallelism</a:t>
            </a:r>
          </a:p>
        </p:txBody>
      </p:sp>
      <p:sp>
        <p:nvSpPr>
          <p:cNvPr id="54275" name="Rectangle 3"/>
          <p:cNvSpPr>
            <a:spLocks noGrp="1" noChangeArrowheads="1"/>
          </p:cNvSpPr>
          <p:nvPr>
            <p:ph type="body" idx="4294967295"/>
          </p:nvPr>
        </p:nvSpPr>
        <p:spPr>
          <a:xfrm>
            <a:off x="0" y="1143000"/>
            <a:ext cx="9144000" cy="5715000"/>
          </a:xfrm>
          <a:noFill/>
        </p:spPr>
        <p:txBody>
          <a:bodyPr/>
          <a:lstStyle/>
          <a:p>
            <a:pPr>
              <a:buNone/>
            </a:pPr>
            <a:r>
              <a:rPr lang="en-US" sz="4400" baseline="0" dirty="0" smtClean="0"/>
              <a:t>Line A:	  Subject	Verb	Object</a:t>
            </a:r>
          </a:p>
          <a:p>
            <a:pPr>
              <a:buNone/>
            </a:pPr>
            <a:r>
              <a:rPr lang="en-US" sz="4400" baseline="0" dirty="0" smtClean="0"/>
              <a:t>Line B:	  Subject	Verb	Object</a:t>
            </a:r>
            <a:endParaRPr lang="en-US" sz="4400" b="1" dirty="0" smtClean="0">
              <a:solidFill>
                <a:srgbClr val="FFFFFF"/>
              </a:solidFill>
              <a:latin typeface="Arial Narrow"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Hebrew Poetry</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err="1" smtClean="0">
                <a:solidFill>
                  <a:srgbClr val="FFFF99"/>
                </a:solidFill>
                <a:latin typeface="Arial Narrow" pitchFamily="34" charset="0"/>
              </a:rPr>
              <a:t>Semetic</a:t>
            </a:r>
            <a:r>
              <a:rPr lang="en-US" sz="3600" b="1" dirty="0" smtClean="0">
                <a:solidFill>
                  <a:srgbClr val="FFFF99"/>
                </a:solidFill>
                <a:latin typeface="Arial Narrow" pitchFamily="34" charset="0"/>
              </a:rPr>
              <a:t> Parallelism</a:t>
            </a:r>
          </a:p>
        </p:txBody>
      </p:sp>
      <p:sp>
        <p:nvSpPr>
          <p:cNvPr id="54275" name="Rectangle 3"/>
          <p:cNvSpPr>
            <a:spLocks noGrp="1" noChangeArrowheads="1"/>
          </p:cNvSpPr>
          <p:nvPr>
            <p:ph type="body" idx="4294967295"/>
          </p:nvPr>
        </p:nvSpPr>
        <p:spPr>
          <a:xfrm>
            <a:off x="0" y="1143000"/>
            <a:ext cx="9144000" cy="5715000"/>
          </a:xfrm>
          <a:noFill/>
        </p:spPr>
        <p:txBody>
          <a:bodyPr/>
          <a:lstStyle/>
          <a:p>
            <a:r>
              <a:rPr lang="en-US" sz="3600" u="sng" baseline="0" dirty="0" smtClean="0"/>
              <a:t>Synonymous</a:t>
            </a:r>
            <a:r>
              <a:rPr lang="en-US" sz="3600" baseline="0" dirty="0" smtClean="0"/>
              <a:t>: Parallel thoughts have same / similar meaning</a:t>
            </a:r>
          </a:p>
          <a:p>
            <a:pPr>
              <a:buNone/>
            </a:pPr>
            <a:r>
              <a:rPr lang="en-US" sz="3600" dirty="0" smtClean="0"/>
              <a:t>	</a:t>
            </a:r>
            <a:r>
              <a:rPr lang="en-US" sz="3600" baseline="0" dirty="0" smtClean="0"/>
              <a:t>Example: Proverbs 17:4 </a:t>
            </a:r>
          </a:p>
          <a:p>
            <a:pPr>
              <a:buNone/>
            </a:pPr>
            <a:r>
              <a:rPr lang="en-US" sz="3600" baseline="0" dirty="0" smtClean="0"/>
              <a:t>A-</a:t>
            </a:r>
            <a:r>
              <a:rPr lang="en-US" sz="3200" i="1" baseline="0" dirty="0" smtClean="0"/>
              <a:t>An evil doer</a:t>
            </a:r>
            <a:r>
              <a:rPr lang="en-US" sz="3200" i="1" dirty="0" smtClean="0"/>
              <a:t> -  </a:t>
            </a:r>
            <a:r>
              <a:rPr lang="en-US" sz="3200" i="1" baseline="0" dirty="0" smtClean="0"/>
              <a:t>listens to –</a:t>
            </a:r>
            <a:r>
              <a:rPr lang="en-US" sz="3200" i="1" dirty="0" smtClean="0"/>
              <a:t> w</a:t>
            </a:r>
            <a:r>
              <a:rPr lang="en-US" sz="3200" i="1" baseline="0" dirty="0" smtClean="0"/>
              <a:t>icked lips</a:t>
            </a:r>
            <a:endParaRPr lang="en-US" sz="3600" i="1" baseline="0" dirty="0" smtClean="0"/>
          </a:p>
          <a:p>
            <a:pPr>
              <a:buNone/>
            </a:pPr>
            <a:r>
              <a:rPr lang="en-US" sz="3600" baseline="0" dirty="0" smtClean="0"/>
              <a:t>B-</a:t>
            </a:r>
            <a:r>
              <a:rPr lang="en-US" sz="3200" i="1" baseline="0" dirty="0" smtClean="0"/>
              <a:t>A Liar - pays attention to - a destructive tongue</a:t>
            </a:r>
            <a:endParaRPr lang="en-US" sz="3600" i="1" baseline="0"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4275">
                                            <p:txEl>
                                              <p:pRg st="3" end="3"/>
                                            </p:txEl>
                                          </p:spTgt>
                                        </p:tgtEl>
                                        <p:attrNameLst>
                                          <p:attrName>style.visibility</p:attrName>
                                        </p:attrNameLst>
                                      </p:cBhvr>
                                      <p:to>
                                        <p:strVal val="visible"/>
                                      </p:to>
                                    </p:set>
                                    <p:animEffect transition="in" filter="fade">
                                      <p:cBhvr>
                                        <p:cTn id="23"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idx="4294967295"/>
          </p:nvPr>
        </p:nvSpPr>
        <p:spPr>
          <a:xfrm>
            <a:off x="0" y="-30757"/>
            <a:ext cx="9144000" cy="615553"/>
          </a:xfrm>
        </p:spPr>
        <p:txBody>
          <a:bodyPr lIns="0" tIns="0" rIns="0" bIns="0">
            <a:spAutoFit/>
          </a:bodyPr>
          <a:lstStyle/>
          <a:p>
            <a:pPr defTabSz="381000" eaLnBrk="1" hangingPunct="1"/>
            <a:r>
              <a:rPr lang="en-US" sz="4000" b="1" dirty="0" smtClean="0">
                <a:solidFill>
                  <a:srgbClr val="FFFF99"/>
                </a:solidFill>
                <a:latin typeface="Arial Narrow" pitchFamily="34" charset="0"/>
              </a:rPr>
              <a:t>The Book of Psalms</a:t>
            </a:r>
          </a:p>
        </p:txBody>
      </p:sp>
      <p:sp>
        <p:nvSpPr>
          <p:cNvPr id="80899" name="Rectangle 3"/>
          <p:cNvSpPr>
            <a:spLocks noGrp="1" noChangeArrowheads="1"/>
          </p:cNvSpPr>
          <p:nvPr>
            <p:ph type="body" idx="4294967295"/>
          </p:nvPr>
        </p:nvSpPr>
        <p:spPr>
          <a:xfrm>
            <a:off x="0" y="685800"/>
            <a:ext cx="9144000" cy="6172200"/>
          </a:xfrm>
        </p:spPr>
        <p:txBody>
          <a:bodyPr/>
          <a:lstStyle/>
          <a:p>
            <a:pPr eaLnBrk="1" hangingPunct="1">
              <a:lnSpc>
                <a:spcPct val="90000"/>
              </a:lnSpc>
              <a:buFontTx/>
              <a:buNone/>
            </a:pPr>
            <a:r>
              <a:rPr lang="en-US" b="1" dirty="0" smtClean="0">
                <a:solidFill>
                  <a:srgbClr val="FFFF00"/>
                </a:solidFill>
                <a:latin typeface="Arial Narrow" pitchFamily="34" charset="0"/>
              </a:rPr>
              <a:t> Authors: </a:t>
            </a:r>
            <a:r>
              <a:rPr lang="en-US" sz="3600" b="1" dirty="0" smtClean="0">
                <a:solidFill>
                  <a:srgbClr val="FFFFFF"/>
                </a:solidFill>
                <a:latin typeface="Arial Narrow" pitchFamily="34" charset="0"/>
              </a:rPr>
              <a:t>David </a:t>
            </a:r>
            <a:r>
              <a:rPr lang="en-US" sz="3200" b="1" dirty="0" smtClean="0">
                <a:solidFill>
                  <a:srgbClr val="FFFFFF"/>
                </a:solidFill>
                <a:latin typeface="Arial Narrow" pitchFamily="34" charset="0"/>
              </a:rPr>
              <a:t>(75), </a:t>
            </a:r>
            <a:r>
              <a:rPr lang="en-US" sz="3600" b="1" dirty="0" err="1" smtClean="0">
                <a:solidFill>
                  <a:srgbClr val="FFFFFF"/>
                </a:solidFill>
                <a:latin typeface="Arial Narrow" pitchFamily="34" charset="0"/>
              </a:rPr>
              <a:t>Asaph</a:t>
            </a:r>
            <a:r>
              <a:rPr lang="en-US" sz="3600" b="1" dirty="0" smtClean="0">
                <a:solidFill>
                  <a:srgbClr val="FFFFFF"/>
                </a:solidFill>
                <a:latin typeface="Arial Narrow" pitchFamily="34" charset="0"/>
              </a:rPr>
              <a:t> </a:t>
            </a:r>
            <a:r>
              <a:rPr lang="en-US" sz="3200" b="1" dirty="0" smtClean="0">
                <a:solidFill>
                  <a:srgbClr val="FFFFFF"/>
                </a:solidFill>
                <a:latin typeface="Arial Narrow" pitchFamily="34" charset="0"/>
              </a:rPr>
              <a:t>(12), </a:t>
            </a:r>
            <a:r>
              <a:rPr lang="en-US" sz="3600" b="1" dirty="0" smtClean="0">
                <a:solidFill>
                  <a:srgbClr val="FFFFFF"/>
                </a:solidFill>
                <a:latin typeface="Arial Narrow" pitchFamily="34" charset="0"/>
              </a:rPr>
              <a:t>Sons of </a:t>
            </a:r>
            <a:r>
              <a:rPr lang="en-US" sz="3600" b="1" dirty="0" err="1" smtClean="0">
                <a:solidFill>
                  <a:srgbClr val="FFFFFF"/>
                </a:solidFill>
                <a:latin typeface="Arial Narrow" pitchFamily="34" charset="0"/>
              </a:rPr>
              <a:t>Korah</a:t>
            </a:r>
            <a:r>
              <a:rPr lang="en-US" sz="3600" b="1" dirty="0" smtClean="0">
                <a:solidFill>
                  <a:srgbClr val="FFFFFF"/>
                </a:solidFill>
                <a:latin typeface="Arial Narrow" pitchFamily="34" charset="0"/>
              </a:rPr>
              <a:t> </a:t>
            </a:r>
            <a:r>
              <a:rPr lang="en-US" sz="3200" b="1" dirty="0" smtClean="0">
                <a:solidFill>
                  <a:srgbClr val="FFFFFF"/>
                </a:solidFill>
                <a:latin typeface="Arial Narrow" pitchFamily="34" charset="0"/>
              </a:rPr>
              <a:t>(10), </a:t>
            </a:r>
            <a:r>
              <a:rPr lang="en-US" sz="3600" b="1" dirty="0" smtClean="0">
                <a:solidFill>
                  <a:srgbClr val="FFFFFF"/>
                </a:solidFill>
                <a:latin typeface="Arial Narrow" pitchFamily="34" charset="0"/>
              </a:rPr>
              <a:t>Solomon </a:t>
            </a:r>
            <a:r>
              <a:rPr lang="en-US" sz="3200" b="1" dirty="0" smtClean="0">
                <a:solidFill>
                  <a:srgbClr val="FFFFFF"/>
                </a:solidFill>
                <a:latin typeface="Arial Narrow" pitchFamily="34" charset="0"/>
              </a:rPr>
              <a:t>(2)</a:t>
            </a:r>
            <a:r>
              <a:rPr lang="en-US" sz="3600" b="1" dirty="0" smtClean="0">
                <a:solidFill>
                  <a:srgbClr val="FFFFFF"/>
                </a:solidFill>
                <a:latin typeface="Arial Narrow" pitchFamily="34" charset="0"/>
              </a:rPr>
              <a:t>, Moses </a:t>
            </a:r>
            <a:r>
              <a:rPr lang="en-US" sz="3200" b="1" dirty="0" smtClean="0">
                <a:solidFill>
                  <a:srgbClr val="FFFFFF"/>
                </a:solidFill>
                <a:latin typeface="Arial Narrow" pitchFamily="34" charset="0"/>
              </a:rPr>
              <a:t>(1)</a:t>
            </a:r>
            <a:endParaRPr lang="en-US" b="1" dirty="0" smtClean="0">
              <a:solidFill>
                <a:srgbClr val="FFFFFF"/>
              </a:solidFill>
              <a:latin typeface="Arial Narrow" pitchFamily="34" charset="0"/>
            </a:endParaRPr>
          </a:p>
          <a:p>
            <a:pPr eaLnBrk="1" hangingPunct="1">
              <a:lnSpc>
                <a:spcPct val="90000"/>
              </a:lnSpc>
              <a:buFontTx/>
              <a:buNone/>
            </a:pPr>
            <a:r>
              <a:rPr lang="en-US" b="1" dirty="0" smtClean="0">
                <a:solidFill>
                  <a:srgbClr val="FFFF00"/>
                </a:solidFill>
                <a:latin typeface="Arial Narrow" pitchFamily="34" charset="0"/>
              </a:rPr>
              <a:t> Date: </a:t>
            </a:r>
            <a:r>
              <a:rPr lang="en-US" sz="3600" b="1" dirty="0" smtClean="0">
                <a:solidFill>
                  <a:srgbClr val="FFFFFF"/>
                </a:solidFill>
                <a:latin typeface="Arial Narrow" pitchFamily="34" charset="0"/>
              </a:rPr>
              <a:t>~ 1,410 BC (Moses) to ~430 BC (Postexilic)</a:t>
            </a:r>
            <a:endParaRPr lang="en-US" b="1" dirty="0" smtClean="0">
              <a:solidFill>
                <a:srgbClr val="FFFFFF"/>
              </a:solidFill>
              <a:latin typeface="Arial Narrow" pitchFamily="34" charset="0"/>
            </a:endParaRPr>
          </a:p>
          <a:p>
            <a:pPr eaLnBrk="1" hangingPunct="1">
              <a:lnSpc>
                <a:spcPct val="90000"/>
              </a:lnSpc>
              <a:buNone/>
            </a:pPr>
            <a:r>
              <a:rPr lang="en-US" b="1" dirty="0" smtClean="0">
                <a:solidFill>
                  <a:srgbClr val="FFFF00"/>
                </a:solidFill>
                <a:latin typeface="Arial Narrow" pitchFamily="34" charset="0"/>
              </a:rPr>
              <a:t> Theme: </a:t>
            </a:r>
            <a:r>
              <a:rPr lang="en-US" b="1" i="1" dirty="0" smtClean="0">
                <a:solidFill>
                  <a:srgbClr val="FFFFFF"/>
                </a:solidFill>
                <a:latin typeface="Arial Narrow" pitchFamily="34" charset="0"/>
              </a:rPr>
              <a:t>“Worship - a personal response to the person and work of God”</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0898"/>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80899">
                                            <p:txEl>
                                              <p:pRg st="0" end="0"/>
                                            </p:txEl>
                                          </p:spTgt>
                                        </p:tgtEl>
                                        <p:attrNameLst>
                                          <p:attrName>style.visibility</p:attrName>
                                        </p:attrNameLst>
                                      </p:cBhvr>
                                      <p:to>
                                        <p:strVal val="visible"/>
                                      </p:to>
                                    </p:set>
                                    <p:anim calcmode="lin" valueType="num">
                                      <p:cBhvr additive="base">
                                        <p:cTn id="10"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80899">
                                            <p:txEl>
                                              <p:pRg st="1" end="1"/>
                                            </p:txEl>
                                          </p:spTgt>
                                        </p:tgtEl>
                                        <p:attrNameLst>
                                          <p:attrName>style.visibility</p:attrName>
                                        </p:attrNameLst>
                                      </p:cBhvr>
                                      <p:to>
                                        <p:strVal val="visible"/>
                                      </p:to>
                                    </p:set>
                                    <p:anim calcmode="lin" valueType="num">
                                      <p:cBhvr additive="base">
                                        <p:cTn id="16"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80899">
                                            <p:txEl>
                                              <p:pRg st="2" end="2"/>
                                            </p:txEl>
                                          </p:spTgt>
                                        </p:tgtEl>
                                        <p:attrNameLst>
                                          <p:attrName>style.visibility</p:attrName>
                                        </p:attrNameLst>
                                      </p:cBhvr>
                                      <p:to>
                                        <p:strVal val="visible"/>
                                      </p:to>
                                    </p:set>
                                    <p:anim calcmode="lin" valueType="num">
                                      <p:cBhvr additive="base">
                                        <p:cTn id="22"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Hebrew Poetry</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err="1" smtClean="0">
                <a:solidFill>
                  <a:srgbClr val="FFFF99"/>
                </a:solidFill>
                <a:latin typeface="Arial Narrow" pitchFamily="34" charset="0"/>
              </a:rPr>
              <a:t>Semetic</a:t>
            </a:r>
            <a:r>
              <a:rPr lang="en-US" sz="3600" b="1" dirty="0" smtClean="0">
                <a:solidFill>
                  <a:srgbClr val="FFFF99"/>
                </a:solidFill>
                <a:latin typeface="Arial Narrow" pitchFamily="34" charset="0"/>
              </a:rPr>
              <a:t> Parallelism</a:t>
            </a:r>
          </a:p>
        </p:txBody>
      </p:sp>
      <p:sp>
        <p:nvSpPr>
          <p:cNvPr id="54275" name="Rectangle 3"/>
          <p:cNvSpPr>
            <a:spLocks noGrp="1" noChangeArrowheads="1"/>
          </p:cNvSpPr>
          <p:nvPr>
            <p:ph type="body" idx="4294967295"/>
          </p:nvPr>
        </p:nvSpPr>
        <p:spPr>
          <a:xfrm>
            <a:off x="0" y="1143000"/>
            <a:ext cx="9144000" cy="5715000"/>
          </a:xfrm>
          <a:noFill/>
        </p:spPr>
        <p:txBody>
          <a:bodyPr/>
          <a:lstStyle/>
          <a:p>
            <a:r>
              <a:rPr lang="en-US" sz="3600" u="sng" baseline="0" dirty="0" smtClean="0"/>
              <a:t>Antithetic</a:t>
            </a:r>
            <a:r>
              <a:rPr lang="en-US" sz="3600" baseline="0" dirty="0" smtClean="0"/>
              <a:t>:   A≠ B   Parallel thoughts are the antithesis of each other – couplets contrast</a:t>
            </a:r>
            <a:endParaRPr lang="en-US" sz="3600" dirty="0" smtClean="0"/>
          </a:p>
          <a:p>
            <a:r>
              <a:rPr lang="en-US" sz="3600" baseline="0" dirty="0" smtClean="0"/>
              <a:t>Example 1 - Proverbs 15:2</a:t>
            </a:r>
          </a:p>
          <a:p>
            <a:pPr>
              <a:buNone/>
            </a:pPr>
            <a:r>
              <a:rPr lang="en-US" sz="3600" baseline="0" dirty="0" smtClean="0"/>
              <a:t>A -</a:t>
            </a:r>
            <a:r>
              <a:rPr lang="en-US" sz="3200" i="1" dirty="0" smtClean="0"/>
              <a:t>         </a:t>
            </a:r>
            <a:r>
              <a:rPr lang="en-US" sz="3200" i="1" baseline="0" dirty="0" smtClean="0"/>
              <a:t>The Tongue of the wise	   makes 		          knowledge acceptable</a:t>
            </a:r>
            <a:endParaRPr lang="en-US" sz="3600" i="1" baseline="0" dirty="0" smtClean="0"/>
          </a:p>
          <a:p>
            <a:pPr>
              <a:buNone/>
            </a:pPr>
            <a:r>
              <a:rPr lang="en-US" sz="3600" baseline="0" dirty="0" smtClean="0"/>
              <a:t>B -</a:t>
            </a:r>
            <a:r>
              <a:rPr lang="en-US" sz="3200" i="1" dirty="0" smtClean="0"/>
              <a:t> </a:t>
            </a:r>
            <a:r>
              <a:rPr lang="en-US" sz="3200" i="1" baseline="0" dirty="0" smtClean="0"/>
              <a:t>But  The mouth of fools	           spouts			  folly</a:t>
            </a:r>
            <a:endParaRPr lang="en-US" sz="36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54275">
                                            <p:txEl>
                                              <p:pRg st="3" end="3"/>
                                            </p:txEl>
                                          </p:spTgt>
                                        </p:tgtEl>
                                        <p:attrNameLst>
                                          <p:attrName>style.visibility</p:attrName>
                                        </p:attrNameLst>
                                      </p:cBhvr>
                                      <p:to>
                                        <p:strVal val="visible"/>
                                      </p:to>
                                    </p:set>
                                    <p:animEffect transition="in" filter="fade">
                                      <p:cBhvr>
                                        <p:cTn id="23" dur="1000"/>
                                        <p:tgtEl>
                                          <p:spTgt spid="542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Hebrew Poetry</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err="1" smtClean="0">
                <a:solidFill>
                  <a:srgbClr val="FFFF99"/>
                </a:solidFill>
                <a:latin typeface="Arial Narrow" pitchFamily="34" charset="0"/>
              </a:rPr>
              <a:t>Semetic</a:t>
            </a:r>
            <a:r>
              <a:rPr lang="en-US" sz="3600" b="1" dirty="0" smtClean="0">
                <a:solidFill>
                  <a:srgbClr val="FFFF99"/>
                </a:solidFill>
                <a:latin typeface="Arial Narrow" pitchFamily="34" charset="0"/>
              </a:rPr>
              <a:t> Parallelism</a:t>
            </a:r>
          </a:p>
        </p:txBody>
      </p:sp>
      <p:sp>
        <p:nvSpPr>
          <p:cNvPr id="54275" name="Rectangle 3"/>
          <p:cNvSpPr>
            <a:spLocks noGrp="1" noChangeArrowheads="1"/>
          </p:cNvSpPr>
          <p:nvPr>
            <p:ph type="body" idx="4294967295"/>
          </p:nvPr>
        </p:nvSpPr>
        <p:spPr>
          <a:xfrm>
            <a:off x="0" y="1143000"/>
            <a:ext cx="9144000" cy="5715000"/>
          </a:xfrm>
          <a:noFill/>
        </p:spPr>
        <p:txBody>
          <a:bodyPr/>
          <a:lstStyle/>
          <a:p>
            <a:r>
              <a:rPr lang="en-US" sz="3600" u="sng" baseline="0" dirty="0" smtClean="0"/>
              <a:t>Antithetic</a:t>
            </a:r>
            <a:r>
              <a:rPr lang="en-US" sz="3600" baseline="0" dirty="0" smtClean="0"/>
              <a:t>:   A≠ B</a:t>
            </a:r>
            <a:endParaRPr lang="en-US" sz="3600" dirty="0" smtClean="0"/>
          </a:p>
          <a:p>
            <a:r>
              <a:rPr lang="en-US" sz="3600" baseline="0" dirty="0" smtClean="0"/>
              <a:t>Example 2 - Isaiah 1:3</a:t>
            </a:r>
          </a:p>
          <a:p>
            <a:pPr>
              <a:buNone/>
            </a:pPr>
            <a:r>
              <a:rPr lang="en-US" sz="3600" baseline="0" dirty="0" smtClean="0"/>
              <a:t>A -</a:t>
            </a:r>
            <a:r>
              <a:rPr lang="en-US" sz="3200" i="1" dirty="0" smtClean="0"/>
              <a:t>         </a:t>
            </a:r>
            <a:r>
              <a:rPr lang="en-US" sz="3200" i="1" baseline="0" dirty="0" smtClean="0"/>
              <a:t>An ox </a:t>
            </a:r>
            <a:r>
              <a:rPr lang="en-US" sz="3200" i="1" dirty="0" smtClean="0"/>
              <a:t>      </a:t>
            </a:r>
            <a:r>
              <a:rPr lang="en-US" sz="3200" i="1" baseline="0" dirty="0" smtClean="0"/>
              <a:t>knows    its owner, 	</a:t>
            </a:r>
          </a:p>
          <a:p>
            <a:pPr>
              <a:buNone/>
            </a:pPr>
            <a:r>
              <a:rPr lang="en-US" sz="3200" i="1" dirty="0" smtClean="0"/>
              <a:t>	    </a:t>
            </a:r>
            <a:r>
              <a:rPr lang="en-US" sz="3200" i="1" baseline="0" dirty="0" smtClean="0"/>
              <a:t>And  a donkey 	            its master’s manger</a:t>
            </a:r>
            <a:endParaRPr lang="en-US" sz="3600" i="1" baseline="0" dirty="0" smtClean="0"/>
          </a:p>
          <a:p>
            <a:pPr>
              <a:buNone/>
            </a:pPr>
            <a:r>
              <a:rPr lang="en-US" sz="3600" baseline="0" dirty="0" smtClean="0"/>
              <a:t>B -</a:t>
            </a:r>
            <a:r>
              <a:rPr lang="en-US" sz="3200" i="1" dirty="0" smtClean="0"/>
              <a:t> </a:t>
            </a:r>
            <a:r>
              <a:rPr lang="en-US" sz="3200" i="1" baseline="0" dirty="0" smtClean="0"/>
              <a:t>[But]	Israel </a:t>
            </a:r>
            <a:r>
              <a:rPr lang="en-US" sz="3200" i="1" dirty="0" smtClean="0"/>
              <a:t>    </a:t>
            </a:r>
            <a:r>
              <a:rPr lang="en-US" sz="3200" i="1" baseline="0" dirty="0" smtClean="0"/>
              <a:t>does not know, 	  My people 			</a:t>
            </a:r>
            <a:r>
              <a:rPr lang="en-US" sz="3200" i="1" dirty="0" smtClean="0"/>
              <a:t>      </a:t>
            </a:r>
            <a:r>
              <a:rPr lang="en-US" sz="3200" i="1" baseline="0" dirty="0" smtClean="0"/>
              <a:t>do not understand</a:t>
            </a:r>
          </a:p>
          <a:p>
            <a:pPr>
              <a:buNone/>
            </a:pPr>
            <a:endParaRPr lang="en-US" sz="36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54275">
                                            <p:txEl>
                                              <p:pRg st="2" end="2"/>
                                            </p:txEl>
                                          </p:spTgt>
                                        </p:tgtEl>
                                        <p:attrNameLst>
                                          <p:attrName>style.visibility</p:attrName>
                                        </p:attrNameLst>
                                      </p:cBhvr>
                                      <p:to>
                                        <p:strVal val="visible"/>
                                      </p:to>
                                    </p:set>
                                    <p:animEffect transition="in" filter="fade">
                                      <p:cBhvr>
                                        <p:cTn id="18" dur="1000"/>
                                        <p:tgtEl>
                                          <p:spTgt spid="54275">
                                            <p:txEl>
                                              <p:pRg st="2" end="2"/>
                                            </p:txEl>
                                          </p:spTgt>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54275">
                                            <p:txEl>
                                              <p:pRg st="3" end="3"/>
                                            </p:txEl>
                                          </p:spTgt>
                                        </p:tgtEl>
                                        <p:attrNameLst>
                                          <p:attrName>style.visibility</p:attrName>
                                        </p:attrNameLst>
                                      </p:cBhvr>
                                      <p:to>
                                        <p:strVal val="visible"/>
                                      </p:to>
                                    </p:set>
                                    <p:animEffect transition="in" filter="fade">
                                      <p:cBhvr>
                                        <p:cTn id="22" dur="1000"/>
                                        <p:tgtEl>
                                          <p:spTgt spid="54275">
                                            <p:txEl>
                                              <p:pRg st="3" end="3"/>
                                            </p:txEl>
                                          </p:spTgt>
                                        </p:tgtEl>
                                      </p:cBhvr>
                                    </p:animEffect>
                                  </p:childTnLst>
                                </p:cTn>
                              </p:par>
                            </p:childTnLst>
                          </p:cTn>
                        </p:par>
                        <p:par>
                          <p:cTn id="23" fill="hold">
                            <p:stCondLst>
                              <p:cond delay="4000"/>
                            </p:stCondLst>
                            <p:childTnLst>
                              <p:par>
                                <p:cTn id="24" presetID="10" presetClass="entr" presetSubtype="0" fill="hold" grpId="0" nodeType="afterEffect">
                                  <p:stCondLst>
                                    <p:cond delay="0"/>
                                  </p:stCondLst>
                                  <p:childTnLst>
                                    <p:set>
                                      <p:cBhvr>
                                        <p:cTn id="25" dur="1" fill="hold">
                                          <p:stCondLst>
                                            <p:cond delay="0"/>
                                          </p:stCondLst>
                                        </p:cTn>
                                        <p:tgtEl>
                                          <p:spTgt spid="54275">
                                            <p:txEl>
                                              <p:pRg st="4" end="4"/>
                                            </p:txEl>
                                          </p:spTgt>
                                        </p:tgtEl>
                                        <p:attrNameLst>
                                          <p:attrName>style.visibility</p:attrName>
                                        </p:attrNameLst>
                                      </p:cBhvr>
                                      <p:to>
                                        <p:strVal val="visible"/>
                                      </p:to>
                                    </p:set>
                                    <p:animEffect transition="in" filter="fade">
                                      <p:cBhvr>
                                        <p:cTn id="26" dur="10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Hebrew Poetry</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Rhetorical Parallelism</a:t>
            </a:r>
          </a:p>
        </p:txBody>
      </p:sp>
      <p:sp>
        <p:nvSpPr>
          <p:cNvPr id="54275" name="Rectangle 3"/>
          <p:cNvSpPr>
            <a:spLocks noGrp="1" noChangeArrowheads="1"/>
          </p:cNvSpPr>
          <p:nvPr>
            <p:ph type="body" idx="4294967295"/>
          </p:nvPr>
        </p:nvSpPr>
        <p:spPr>
          <a:xfrm>
            <a:off x="0" y="1143000"/>
            <a:ext cx="9144000" cy="5715000"/>
          </a:xfrm>
          <a:noFill/>
        </p:spPr>
        <p:txBody>
          <a:bodyPr/>
          <a:lstStyle/>
          <a:p>
            <a:r>
              <a:rPr lang="en-US" sz="3600" baseline="0" dirty="0" smtClean="0"/>
              <a:t>Deletion of the verb in Line B</a:t>
            </a:r>
          </a:p>
          <a:p>
            <a:pPr lvl="1">
              <a:buNone/>
            </a:pPr>
            <a:r>
              <a:rPr lang="en-US" sz="3600" baseline="0" dirty="0" smtClean="0"/>
              <a:t>Example 2 - Psalm 114:2,4</a:t>
            </a:r>
          </a:p>
          <a:p>
            <a:pPr>
              <a:buNone/>
            </a:pPr>
            <a:r>
              <a:rPr lang="en-US" sz="3600" baseline="0" dirty="0" smtClean="0"/>
              <a:t>A -</a:t>
            </a:r>
            <a:r>
              <a:rPr lang="en-US" sz="3200" i="1" dirty="0" smtClean="0"/>
              <a:t>	</a:t>
            </a:r>
            <a:r>
              <a:rPr lang="en-US" sz="3200" i="1" baseline="0" dirty="0" smtClean="0"/>
              <a:t>Judah became His sanctuary, </a:t>
            </a:r>
          </a:p>
          <a:p>
            <a:pPr>
              <a:buNone/>
            </a:pPr>
            <a:r>
              <a:rPr lang="en-US" sz="3200" baseline="0" dirty="0" smtClean="0"/>
              <a:t>B -</a:t>
            </a:r>
            <a:r>
              <a:rPr lang="en-US" sz="2800" i="1" dirty="0" smtClean="0"/>
              <a:t> </a:t>
            </a:r>
            <a:r>
              <a:rPr lang="en-US" sz="3200" i="1" dirty="0" smtClean="0"/>
              <a:t>	</a:t>
            </a:r>
            <a:r>
              <a:rPr lang="en-US" sz="3200" i="1" baseline="0" dirty="0" smtClean="0"/>
              <a:t>Israel, [          ] His dominion</a:t>
            </a:r>
          </a:p>
          <a:p>
            <a:pPr>
              <a:buNone/>
            </a:pPr>
            <a:r>
              <a:rPr lang="en-US" sz="3600" baseline="0" dirty="0" smtClean="0"/>
              <a:t>A -	</a:t>
            </a:r>
            <a:r>
              <a:rPr lang="en-US" sz="3200" i="1" baseline="0" dirty="0" smtClean="0"/>
              <a:t>The mountains skipped like rams,</a:t>
            </a:r>
            <a:endParaRPr lang="en-US" sz="3600" baseline="0" dirty="0" smtClean="0"/>
          </a:p>
          <a:p>
            <a:pPr>
              <a:buNone/>
            </a:pPr>
            <a:r>
              <a:rPr lang="en-US" sz="3600" baseline="0" dirty="0" smtClean="0"/>
              <a:t>B -</a:t>
            </a:r>
            <a:r>
              <a:rPr lang="en-US" sz="3200" i="1" baseline="0" dirty="0" smtClean="0"/>
              <a:t> 	The hills,          [          ] like lambs</a:t>
            </a:r>
          </a:p>
          <a:p>
            <a:pPr>
              <a:buNone/>
            </a:pPr>
            <a:endParaRPr lang="en-US" sz="3600" i="1" baseline="0"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54275">
                                            <p:txEl>
                                              <p:pRg st="1" end="1"/>
                                            </p:txEl>
                                          </p:spTgt>
                                        </p:tgtEl>
                                        <p:attrNameLst>
                                          <p:attrName>style.visibility</p:attrName>
                                        </p:attrNameLst>
                                      </p:cBhvr>
                                      <p:to>
                                        <p:strVal val="visible"/>
                                      </p:to>
                                    </p:set>
                                    <p:animEffect transition="in" filter="fade">
                                      <p:cBhvr>
                                        <p:cTn id="14" dur="1000"/>
                                        <p:tgtEl>
                                          <p:spTgt spid="5427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4275">
                                            <p:txEl>
                                              <p:pRg st="2" end="2"/>
                                            </p:txEl>
                                          </p:spTgt>
                                        </p:tgtEl>
                                        <p:attrNameLst>
                                          <p:attrName>style.visibility</p:attrName>
                                        </p:attrNameLst>
                                      </p:cBhvr>
                                      <p:to>
                                        <p:strVal val="visible"/>
                                      </p:to>
                                    </p:set>
                                    <p:animEffect transition="in" filter="fade">
                                      <p:cBhvr>
                                        <p:cTn id="19" dur="1000"/>
                                        <p:tgtEl>
                                          <p:spTgt spid="5427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4275">
                                            <p:txEl>
                                              <p:pRg st="3" end="3"/>
                                            </p:txEl>
                                          </p:spTgt>
                                        </p:tgtEl>
                                        <p:attrNameLst>
                                          <p:attrName>style.visibility</p:attrName>
                                        </p:attrNameLst>
                                      </p:cBhvr>
                                      <p:to>
                                        <p:strVal val="visible"/>
                                      </p:to>
                                    </p:set>
                                    <p:animEffect transition="in" filter="fade">
                                      <p:cBhvr>
                                        <p:cTn id="24" dur="1000"/>
                                        <p:tgtEl>
                                          <p:spTgt spid="5427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4275">
                                            <p:txEl>
                                              <p:pRg st="4" end="4"/>
                                            </p:txEl>
                                          </p:spTgt>
                                        </p:tgtEl>
                                        <p:attrNameLst>
                                          <p:attrName>style.visibility</p:attrName>
                                        </p:attrNameLst>
                                      </p:cBhvr>
                                      <p:to>
                                        <p:strVal val="visible"/>
                                      </p:to>
                                    </p:set>
                                    <p:animEffect transition="in" filter="fade">
                                      <p:cBhvr>
                                        <p:cTn id="29" dur="1000"/>
                                        <p:tgtEl>
                                          <p:spTgt spid="5427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4275">
                                            <p:txEl>
                                              <p:pRg st="5" end="5"/>
                                            </p:txEl>
                                          </p:spTgt>
                                        </p:tgtEl>
                                        <p:attrNameLst>
                                          <p:attrName>style.visibility</p:attrName>
                                        </p:attrNameLst>
                                      </p:cBhvr>
                                      <p:to>
                                        <p:strVal val="visible"/>
                                      </p:to>
                                    </p:set>
                                    <p:animEffect transition="in" filter="fade">
                                      <p:cBhvr>
                                        <p:cTn id="34" dur="1000"/>
                                        <p:tgtEl>
                                          <p:spTgt spid="542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36732"/>
            <a:ext cx="9144000" cy="1292662"/>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r>
              <a:rPr lang="en-US" sz="4000" b="1" i="0" u="sng" dirty="0" smtClean="0">
                <a:solidFill>
                  <a:srgbClr val="A0D0FF"/>
                </a:solidFill>
                <a:latin typeface="Arial Narrow" pitchFamily="34" charset="0"/>
              </a:rPr>
              <a:t/>
            </a:r>
            <a:br>
              <a:rPr lang="en-US" sz="4000" b="1" i="0" u="sng" dirty="0" smtClean="0">
                <a:solidFill>
                  <a:srgbClr val="A0D0FF"/>
                </a:solidFill>
                <a:latin typeface="Arial Narrow" pitchFamily="34" charset="0"/>
              </a:rPr>
            </a:br>
            <a:r>
              <a:rPr lang="en-US" sz="4000" b="1" dirty="0" smtClean="0">
                <a:solidFill>
                  <a:srgbClr val="FFFF99"/>
                </a:solidFill>
                <a:latin typeface="Arial Narrow" pitchFamily="34" charset="0"/>
              </a:rPr>
              <a:t>Rhetorical Parallelism</a:t>
            </a:r>
            <a:endParaRPr lang="en-US" sz="3200" b="1" dirty="0" smtClean="0">
              <a:solidFill>
                <a:srgbClr val="FFFF99"/>
              </a:solidFill>
              <a:latin typeface="Arial Narrow"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r>
              <a:rPr lang="en-US" sz="3600" baseline="0" dirty="0" smtClean="0"/>
              <a:t>Emblematic Symbolism - often uses comparison terms “like” “as” - figurative expression contrasted with the factual one.</a:t>
            </a:r>
          </a:p>
          <a:p>
            <a:pPr>
              <a:buNone/>
            </a:pPr>
            <a:r>
              <a:rPr lang="en-US" sz="3600" baseline="0" dirty="0" smtClean="0"/>
              <a:t>Example 1 - Psalm 42:1</a:t>
            </a:r>
          </a:p>
          <a:p>
            <a:pPr>
              <a:buNone/>
            </a:pPr>
            <a:r>
              <a:rPr lang="en-US" sz="3600" dirty="0" smtClean="0"/>
              <a:t> </a:t>
            </a:r>
            <a:r>
              <a:rPr lang="en-US" sz="3200" baseline="0" dirty="0" smtClean="0"/>
              <a:t>Actual:  </a:t>
            </a:r>
            <a:r>
              <a:rPr lang="en-US" sz="3200" i="1" baseline="0" dirty="0" smtClean="0"/>
              <a:t>	</a:t>
            </a:r>
            <a:r>
              <a:rPr lang="en-US" sz="3200" b="1" i="1" u="sng" baseline="0" dirty="0" smtClean="0"/>
              <a:t>As</a:t>
            </a:r>
            <a:r>
              <a:rPr lang="en-US" sz="3200" i="1" baseline="0" dirty="0" smtClean="0"/>
              <a:t> the deer pants for the water brooks</a:t>
            </a:r>
          </a:p>
          <a:p>
            <a:pPr>
              <a:buNone/>
            </a:pPr>
            <a:r>
              <a:rPr lang="en-US" sz="3200" i="1" baseline="0" dirty="0" smtClean="0"/>
              <a:t> Figurative: So my soul pants for Thee, O God </a:t>
            </a:r>
          </a:p>
          <a:p>
            <a:pPr lvl="1">
              <a:buNone/>
            </a:pPr>
            <a:endParaRPr lang="en-US" sz="3600" baseline="0" dirty="0" smtClean="0"/>
          </a:p>
          <a:p>
            <a:pPr>
              <a:buNone/>
            </a:pPr>
            <a:r>
              <a:rPr lang="en-US" sz="3200" baseline="0" dirty="0" smtClean="0"/>
              <a:t> </a:t>
            </a:r>
            <a:endParaRPr lang="en-US" sz="32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cTn>
                              </p:par>
                            </p:childTnLst>
                          </p:cTn>
                        </p:par>
                        <p:par>
                          <p:cTn id="20" fill="hold">
                            <p:stCondLst>
                              <p:cond delay="1000"/>
                            </p:stCondLst>
                            <p:childTnLst>
                              <p:par>
                                <p:cTn id="21" presetID="3" presetClass="entr" presetSubtype="10" fill="hold" grpId="0" nodeType="afterEffect">
                                  <p:stCondLst>
                                    <p:cond delay="0"/>
                                  </p:stCondLst>
                                  <p:childTnLst>
                                    <p:set>
                                      <p:cBhvr>
                                        <p:cTn id="22"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3"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36732"/>
            <a:ext cx="9144000" cy="1292662"/>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r>
              <a:rPr lang="en-US" sz="4000" b="1" i="0" u="sng" dirty="0" smtClean="0">
                <a:solidFill>
                  <a:srgbClr val="A0D0FF"/>
                </a:solidFill>
                <a:latin typeface="Arial Narrow" pitchFamily="34" charset="0"/>
              </a:rPr>
              <a:t/>
            </a:r>
            <a:br>
              <a:rPr lang="en-US" sz="4000" b="1" i="0" u="sng" dirty="0" smtClean="0">
                <a:solidFill>
                  <a:srgbClr val="A0D0FF"/>
                </a:solidFill>
                <a:latin typeface="Arial Narrow" pitchFamily="34" charset="0"/>
              </a:rPr>
            </a:br>
            <a:r>
              <a:rPr lang="en-US" sz="4000" b="1" dirty="0" smtClean="0">
                <a:solidFill>
                  <a:srgbClr val="FFFF99"/>
                </a:solidFill>
                <a:latin typeface="Arial Narrow" pitchFamily="34" charset="0"/>
              </a:rPr>
              <a:t>Rhetorical Parallelism</a:t>
            </a:r>
            <a:endParaRPr lang="en-US" sz="3200" b="1" dirty="0" smtClean="0">
              <a:solidFill>
                <a:srgbClr val="FFFF99"/>
              </a:solidFill>
              <a:latin typeface="Arial Narrow"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r>
              <a:rPr lang="en-US" sz="3600" baseline="0" dirty="0" smtClean="0"/>
              <a:t>Emblematic Symbolism </a:t>
            </a:r>
          </a:p>
          <a:p>
            <a:pPr>
              <a:buNone/>
            </a:pPr>
            <a:r>
              <a:rPr lang="en-US" sz="3600" baseline="0" dirty="0" smtClean="0"/>
              <a:t>Example 2 - Proverbs 11:22</a:t>
            </a:r>
          </a:p>
          <a:p>
            <a:pPr>
              <a:buNone/>
            </a:pPr>
            <a:r>
              <a:rPr lang="en-US" sz="3200" baseline="0" dirty="0" smtClean="0"/>
              <a:t>Actual:  </a:t>
            </a:r>
            <a:r>
              <a:rPr lang="en-US" sz="3200" i="1" baseline="0" dirty="0" smtClean="0"/>
              <a:t>	</a:t>
            </a:r>
            <a:r>
              <a:rPr lang="en-US" sz="3200" b="1" i="1" u="sng" baseline="0" dirty="0" smtClean="0"/>
              <a:t>As</a:t>
            </a:r>
            <a:r>
              <a:rPr lang="en-US" sz="3200" i="1" baseline="0" dirty="0" smtClean="0"/>
              <a:t> a ring of gold in a swine’s snout, </a:t>
            </a:r>
          </a:p>
          <a:p>
            <a:pPr>
              <a:buNone/>
            </a:pPr>
            <a:r>
              <a:rPr lang="en-US" sz="3200" i="1" baseline="0" dirty="0" smtClean="0"/>
              <a:t> Figurative: [So is] a beautiful woman who lacks discretion</a:t>
            </a:r>
            <a:endParaRPr lang="en-US" sz="3600" baseline="0" dirty="0" smtClean="0"/>
          </a:p>
          <a:p>
            <a:pPr>
              <a:buNone/>
            </a:pPr>
            <a:r>
              <a:rPr lang="en-US" sz="3200" baseline="0" dirty="0" smtClean="0"/>
              <a:t> </a:t>
            </a:r>
            <a:endParaRPr lang="en-US" sz="32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3" dur="500"/>
                                        <p:tgtEl>
                                          <p:spTgt spid="55299">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6" dur="500"/>
                                        <p:tgtEl>
                                          <p:spTgt spid="55299">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19"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36732"/>
            <a:ext cx="9144000" cy="1292662"/>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r>
              <a:rPr lang="en-US" sz="4000" b="1" i="0" u="sng" dirty="0" smtClean="0">
                <a:solidFill>
                  <a:srgbClr val="A0D0FF"/>
                </a:solidFill>
                <a:latin typeface="Arial Narrow" pitchFamily="34" charset="0"/>
              </a:rPr>
              <a:t/>
            </a:r>
            <a:br>
              <a:rPr lang="en-US" sz="4000" b="1" i="0" u="sng" dirty="0" smtClean="0">
                <a:solidFill>
                  <a:srgbClr val="A0D0FF"/>
                </a:solidFill>
                <a:latin typeface="Arial Narrow" pitchFamily="34" charset="0"/>
              </a:rPr>
            </a:br>
            <a:r>
              <a:rPr lang="en-US" sz="4000" b="1" dirty="0" smtClean="0">
                <a:solidFill>
                  <a:srgbClr val="FFFF99"/>
                </a:solidFill>
                <a:latin typeface="Arial Narrow" pitchFamily="34" charset="0"/>
              </a:rPr>
              <a:t>Rhetorical Parallelism</a:t>
            </a:r>
            <a:endParaRPr lang="en-US" sz="3200" b="1" dirty="0" smtClean="0">
              <a:solidFill>
                <a:srgbClr val="FFFF99"/>
              </a:solidFill>
              <a:latin typeface="Arial Narrow"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r>
              <a:rPr lang="en-US" sz="3600" baseline="0" dirty="0" smtClean="0"/>
              <a:t>Climatic / Staircase</a:t>
            </a:r>
            <a:r>
              <a:rPr lang="en-US" sz="3600" dirty="0" smtClean="0"/>
              <a:t> </a:t>
            </a:r>
            <a:r>
              <a:rPr lang="en-US" sz="3600" baseline="0" dirty="0" smtClean="0"/>
              <a:t>Symbolism - Repetition and development of a thought.</a:t>
            </a:r>
          </a:p>
          <a:p>
            <a:pPr>
              <a:buNone/>
            </a:pPr>
            <a:r>
              <a:rPr lang="en-US" sz="3600" baseline="0" dirty="0" smtClean="0"/>
              <a:t>Example 1 - Psalm 92:9</a:t>
            </a:r>
          </a:p>
          <a:p>
            <a:pPr>
              <a:buNone/>
            </a:pPr>
            <a:r>
              <a:rPr lang="en-US" sz="3600" i="1" dirty="0" smtClean="0"/>
              <a:t>		</a:t>
            </a:r>
            <a:r>
              <a:rPr lang="en-US" sz="3600" i="1" baseline="0" dirty="0" smtClean="0"/>
              <a:t>For, behold, </a:t>
            </a:r>
            <a:r>
              <a:rPr lang="en-US" sz="3600" i="1" baseline="0" dirty="0" err="1" smtClean="0"/>
              <a:t>Thine</a:t>
            </a:r>
            <a:r>
              <a:rPr lang="en-US" sz="3600" i="1" baseline="0" dirty="0" smtClean="0"/>
              <a:t> enemies, O Lord, </a:t>
            </a:r>
          </a:p>
          <a:p>
            <a:pPr>
              <a:buNone/>
            </a:pPr>
            <a:r>
              <a:rPr lang="en-US" sz="3600" i="1" baseline="0" dirty="0" smtClean="0"/>
              <a:t>		For, behold, </a:t>
            </a:r>
            <a:r>
              <a:rPr lang="en-US" sz="3600" i="1" baseline="0" dirty="0" err="1" smtClean="0"/>
              <a:t>Thine</a:t>
            </a:r>
            <a:r>
              <a:rPr lang="en-US" sz="3600" i="1" baseline="0" dirty="0" smtClean="0"/>
              <a:t> enemies will perish; </a:t>
            </a:r>
          </a:p>
          <a:p>
            <a:pPr>
              <a:buNone/>
            </a:pPr>
            <a:r>
              <a:rPr lang="en-US" sz="3600" i="1" baseline="0" dirty="0" smtClean="0"/>
              <a:t>		All who do iniquity will be scattered.  </a:t>
            </a:r>
          </a:p>
          <a:p>
            <a:r>
              <a:rPr lang="en-US" sz="3600" baseline="0" dirty="0" smtClean="0"/>
              <a:t>See also Psalm 93:3, 96:1</a:t>
            </a:r>
          </a:p>
          <a:p>
            <a:pPr>
              <a:buNone/>
            </a:pPr>
            <a:r>
              <a:rPr lang="en-US" sz="3200" dirty="0" smtClean="0"/>
              <a:t>	</a:t>
            </a:r>
            <a:r>
              <a:rPr lang="en-US" sz="3600" dirty="0" smtClean="0"/>
              <a:t>	</a:t>
            </a:r>
            <a:endParaRPr lang="en-US" sz="36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cTn>
                              </p:par>
                            </p:childTnLst>
                          </p:cTn>
                        </p:par>
                        <p:par>
                          <p:cTn id="20" fill="hold">
                            <p:stCondLst>
                              <p:cond delay="1000"/>
                            </p:stCondLst>
                            <p:childTnLst>
                              <p:par>
                                <p:cTn id="21" presetID="3" presetClass="entr" presetSubtype="10" fill="hold" grpId="0" nodeType="afterEffect">
                                  <p:stCondLst>
                                    <p:cond delay="0"/>
                                  </p:stCondLst>
                                  <p:childTnLst>
                                    <p:set>
                                      <p:cBhvr>
                                        <p:cTn id="22"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3" dur="500"/>
                                        <p:tgtEl>
                                          <p:spTgt spid="55299">
                                            <p:txEl>
                                              <p:pRg st="3" end="3"/>
                                            </p:txEl>
                                          </p:spTgt>
                                        </p:tgtEl>
                                      </p:cBhvr>
                                    </p:animEffect>
                                  </p:childTnLst>
                                </p:cTn>
                              </p:par>
                            </p:childTnLst>
                          </p:cTn>
                        </p:par>
                        <p:par>
                          <p:cTn id="24" fill="hold">
                            <p:stCondLst>
                              <p:cond delay="1500"/>
                            </p:stCondLst>
                            <p:childTnLst>
                              <p:par>
                                <p:cTn id="25" presetID="3" presetClass="entr" presetSubtype="10" fill="hold" grpId="0" nodeType="after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7" dur="500"/>
                                        <p:tgtEl>
                                          <p:spTgt spid="552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2"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36732"/>
            <a:ext cx="9144000" cy="1292662"/>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r>
              <a:rPr lang="en-US" sz="4000" b="1" i="0" u="sng" dirty="0" smtClean="0">
                <a:solidFill>
                  <a:srgbClr val="A0D0FF"/>
                </a:solidFill>
                <a:latin typeface="Arial Narrow" pitchFamily="34" charset="0"/>
              </a:rPr>
              <a:t/>
            </a:r>
            <a:br>
              <a:rPr lang="en-US" sz="4000" b="1" i="0" u="sng" dirty="0" smtClean="0">
                <a:solidFill>
                  <a:srgbClr val="A0D0FF"/>
                </a:solidFill>
                <a:latin typeface="Arial Narrow" pitchFamily="34" charset="0"/>
              </a:rPr>
            </a:br>
            <a:r>
              <a:rPr lang="en-US" sz="4000" b="1" dirty="0" smtClean="0">
                <a:solidFill>
                  <a:srgbClr val="FFFF99"/>
                </a:solidFill>
                <a:latin typeface="Arial Narrow" pitchFamily="34" charset="0"/>
              </a:rPr>
              <a:t>Rhetorical Parallelism</a:t>
            </a:r>
            <a:endParaRPr lang="en-US" sz="3200" b="1" dirty="0" smtClean="0">
              <a:solidFill>
                <a:srgbClr val="FFFF99"/>
              </a:solidFill>
              <a:latin typeface="Arial Narrow"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r>
              <a:rPr lang="en-US" sz="3600" u="sng" baseline="0" dirty="0" smtClean="0"/>
              <a:t>Chiasmus </a:t>
            </a:r>
            <a:r>
              <a:rPr lang="en-US" sz="3600" baseline="0" dirty="0" smtClean="0"/>
              <a:t>- inversion of parallel terms 	(i.e.  A – B – B – A) </a:t>
            </a:r>
          </a:p>
          <a:p>
            <a:pPr lvl="1">
              <a:buNone/>
            </a:pPr>
            <a:r>
              <a:rPr lang="en-US" sz="3600" baseline="0" dirty="0" smtClean="0"/>
              <a:t>Example 1 - Proverbs 23:15-16</a:t>
            </a:r>
          </a:p>
          <a:p>
            <a:pPr lvl="1">
              <a:buNone/>
            </a:pPr>
            <a:r>
              <a:rPr lang="en-US" sz="3600" dirty="0" smtClean="0"/>
              <a:t> </a:t>
            </a:r>
            <a:r>
              <a:rPr lang="en-US" sz="3600" baseline="0" dirty="0" smtClean="0"/>
              <a:t>A: </a:t>
            </a:r>
            <a:r>
              <a:rPr lang="en-US" sz="3600" i="1" baseline="0" dirty="0" smtClean="0"/>
              <a:t> My son, if your heart is wise, </a:t>
            </a:r>
          </a:p>
          <a:p>
            <a:pPr lvl="1">
              <a:buNone/>
            </a:pPr>
            <a:r>
              <a:rPr lang="en-US" sz="3600" i="1" baseline="0" dirty="0" smtClean="0"/>
              <a:t>	B:  My own heart also will be glad; </a:t>
            </a:r>
          </a:p>
          <a:p>
            <a:pPr lvl="1">
              <a:buNone/>
            </a:pPr>
            <a:r>
              <a:rPr lang="en-US" sz="3600" i="1" baseline="0" dirty="0" smtClean="0"/>
              <a:t>	B: </a:t>
            </a:r>
            <a:r>
              <a:rPr lang="en-US" sz="3600" i="1" baseline="30000" dirty="0" smtClean="0"/>
              <a:t>16</a:t>
            </a:r>
            <a:r>
              <a:rPr lang="en-US" sz="3600" i="1" baseline="0" dirty="0" smtClean="0"/>
              <a:t> And my inmost being will rejoice, </a:t>
            </a:r>
          </a:p>
          <a:p>
            <a:pPr lvl="1">
              <a:buNone/>
            </a:pPr>
            <a:r>
              <a:rPr lang="en-US" sz="3600" i="1" baseline="0" dirty="0" smtClean="0"/>
              <a:t>	A:  When your lips speak what is right.</a:t>
            </a:r>
            <a:endParaRPr lang="en-US" sz="3600" baseline="0" dirty="0" smtClean="0"/>
          </a:p>
          <a:p>
            <a:pPr lvl="1">
              <a:buNone/>
            </a:pPr>
            <a:r>
              <a:rPr lang="en-US" sz="3600" dirty="0" smtClean="0"/>
              <a:t>	</a:t>
            </a:r>
            <a:endParaRPr lang="en-US" sz="3600" i="1" baseline="0"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cTn>
                              </p:par>
                            </p:childTnLst>
                          </p:cTn>
                        </p:par>
                        <p:par>
                          <p:cTn id="20" fill="hold">
                            <p:stCondLst>
                              <p:cond delay="1000"/>
                            </p:stCondLst>
                            <p:childTnLst>
                              <p:par>
                                <p:cTn id="21" presetID="3" presetClass="entr" presetSubtype="10" fill="hold" grpId="0" nodeType="afterEffect">
                                  <p:stCondLst>
                                    <p:cond delay="0"/>
                                  </p:stCondLst>
                                  <p:childTnLst>
                                    <p:set>
                                      <p:cBhvr>
                                        <p:cTn id="22"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3" dur="500"/>
                                        <p:tgtEl>
                                          <p:spTgt spid="55299">
                                            <p:txEl>
                                              <p:pRg st="3" end="3"/>
                                            </p:txEl>
                                          </p:spTgt>
                                        </p:tgtEl>
                                      </p:cBhvr>
                                    </p:animEffect>
                                  </p:childTnLst>
                                </p:cTn>
                              </p:par>
                            </p:childTnLst>
                          </p:cTn>
                        </p:par>
                        <p:par>
                          <p:cTn id="24" fill="hold">
                            <p:stCondLst>
                              <p:cond delay="1500"/>
                            </p:stCondLst>
                            <p:childTnLst>
                              <p:par>
                                <p:cTn id="25" presetID="3" presetClass="entr" presetSubtype="10" fill="hold" grpId="0" nodeType="after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animEffect transition="in" filter="blinds(horizontal)">
                                      <p:cBhvr>
                                        <p:cTn id="27" dur="500"/>
                                        <p:tgtEl>
                                          <p:spTgt spid="55299">
                                            <p:txEl>
                                              <p:pRg st="4" end="4"/>
                                            </p:txEl>
                                          </p:spTgt>
                                        </p:tgtEl>
                                      </p:cBhvr>
                                    </p:animEffect>
                                  </p:childTnLst>
                                </p:cTn>
                              </p:par>
                            </p:childTnLst>
                          </p:cTn>
                        </p:par>
                        <p:par>
                          <p:cTn id="28" fill="hold">
                            <p:stCondLst>
                              <p:cond delay="2000"/>
                            </p:stCondLst>
                            <p:childTnLst>
                              <p:par>
                                <p:cTn id="29" presetID="3" presetClass="entr" presetSubtype="10" fill="hold" grpId="0" nodeType="afterEffect">
                                  <p:stCondLst>
                                    <p:cond delay="0"/>
                                  </p:stCondLst>
                                  <p:childTnLst>
                                    <p:set>
                                      <p:cBhvr>
                                        <p:cTn id="30" dur="1" fill="hold">
                                          <p:stCondLst>
                                            <p:cond delay="0"/>
                                          </p:stCondLst>
                                        </p:cTn>
                                        <p:tgtEl>
                                          <p:spTgt spid="55299">
                                            <p:txEl>
                                              <p:pRg st="5" end="5"/>
                                            </p:txEl>
                                          </p:spTgt>
                                        </p:tgtEl>
                                        <p:attrNameLst>
                                          <p:attrName>style.visibility</p:attrName>
                                        </p:attrNameLst>
                                      </p:cBhvr>
                                      <p:to>
                                        <p:strVal val="visible"/>
                                      </p:to>
                                    </p:set>
                                    <p:animEffect transition="in" filter="blinds(horizontal)">
                                      <p:cBhvr>
                                        <p:cTn id="31"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36732"/>
            <a:ext cx="9144000" cy="1292662"/>
          </a:xfrm>
          <a:noFill/>
        </p:spPr>
        <p:txBody>
          <a:bodyPr lIns="0" tIns="0" rIns="0" bIns="0">
            <a:spAutoFit/>
          </a:bodyPr>
          <a:lstStyle/>
          <a:p>
            <a:pPr defTabSz="381000" eaLnBrk="1" hangingPunct="1"/>
            <a:r>
              <a:rPr lang="en-US" b="1" u="sng" dirty="0" smtClean="0">
                <a:solidFill>
                  <a:srgbClr val="A0D0FF"/>
                </a:solidFill>
                <a:latin typeface="Arial Narrow" pitchFamily="34" charset="0"/>
              </a:rPr>
              <a:t>Hebrew Poetry</a:t>
            </a:r>
            <a:r>
              <a:rPr lang="en-US" sz="4000" b="1" i="0" u="sng" dirty="0" smtClean="0">
                <a:solidFill>
                  <a:srgbClr val="A0D0FF"/>
                </a:solidFill>
                <a:latin typeface="Arial Narrow" pitchFamily="34" charset="0"/>
              </a:rPr>
              <a:t/>
            </a:r>
            <a:br>
              <a:rPr lang="en-US" sz="4000" b="1" i="0" u="sng" dirty="0" smtClean="0">
                <a:solidFill>
                  <a:srgbClr val="A0D0FF"/>
                </a:solidFill>
                <a:latin typeface="Arial Narrow" pitchFamily="34" charset="0"/>
              </a:rPr>
            </a:br>
            <a:r>
              <a:rPr lang="en-US" sz="4000" b="1" dirty="0" smtClean="0">
                <a:solidFill>
                  <a:srgbClr val="FFFF99"/>
                </a:solidFill>
                <a:latin typeface="Arial Narrow" pitchFamily="34" charset="0"/>
              </a:rPr>
              <a:t>Rhetorical Parallelism</a:t>
            </a:r>
            <a:endParaRPr lang="en-US" sz="3200" b="1" dirty="0" smtClean="0">
              <a:solidFill>
                <a:srgbClr val="FFFF99"/>
              </a:solidFill>
              <a:latin typeface="Arial Narrow"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r>
              <a:rPr lang="en-US" sz="3600" u="sng" baseline="0" dirty="0" err="1" smtClean="0"/>
              <a:t>Merismus</a:t>
            </a:r>
            <a:r>
              <a:rPr lang="en-US" sz="3600" baseline="0" dirty="0" smtClean="0"/>
              <a:t> - two opposites of a concept are used to point to the whole.  i.e. it lists the first and the last in a series </a:t>
            </a:r>
          </a:p>
          <a:p>
            <a:pPr>
              <a:buNone/>
            </a:pPr>
            <a:r>
              <a:rPr lang="en-US" sz="3600" dirty="0" smtClean="0"/>
              <a:t>	</a:t>
            </a:r>
            <a:r>
              <a:rPr lang="en-US" sz="3600" baseline="0" dirty="0" smtClean="0"/>
              <a:t>Example 1 - Malachi 1:11</a:t>
            </a:r>
          </a:p>
          <a:p>
            <a:pPr>
              <a:buNone/>
            </a:pPr>
            <a:r>
              <a:rPr lang="en-US" sz="3600" i="1" dirty="0" smtClean="0"/>
              <a:t>	</a:t>
            </a:r>
            <a:r>
              <a:rPr lang="en-US" sz="3600" i="1" baseline="0" dirty="0" smtClean="0"/>
              <a:t>For from the rising of the sun, even to its setting</a:t>
            </a:r>
            <a:endParaRPr lang="en-US" sz="3600" baseline="0" dirty="0" smtClean="0"/>
          </a:p>
          <a:p>
            <a:pPr lvl="1">
              <a:buNone/>
            </a:pPr>
            <a:r>
              <a:rPr lang="en-US" sz="3600" dirty="0" smtClean="0"/>
              <a:t>	</a:t>
            </a:r>
            <a:r>
              <a:rPr lang="en-US" sz="3600" i="1" baseline="0" dirty="0" smtClean="0"/>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9"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Structure in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Psalm of Lament – Prayer for help in distress</a:t>
            </a:r>
          </a:p>
        </p:txBody>
      </p:sp>
      <p:sp>
        <p:nvSpPr>
          <p:cNvPr id="56323" name="Rectangle 3"/>
          <p:cNvSpPr>
            <a:spLocks noGrp="1" noChangeArrowheads="1"/>
          </p:cNvSpPr>
          <p:nvPr>
            <p:ph type="body" idx="4294967295"/>
          </p:nvPr>
        </p:nvSpPr>
        <p:spPr>
          <a:xfrm>
            <a:off x="0" y="1143000"/>
            <a:ext cx="9144000" cy="5715000"/>
          </a:xfrm>
          <a:noFill/>
        </p:spPr>
        <p:txBody>
          <a:bodyPr/>
          <a:lstStyle/>
          <a:p>
            <a:pPr marL="742950" indent="-742950" eaLnBrk="1" hangingPunct="1">
              <a:buFont typeface="+mj-lt"/>
              <a:buAutoNum type="alphaUcPeriod"/>
            </a:pPr>
            <a:r>
              <a:rPr lang="en-US" sz="4400" b="1" dirty="0" smtClean="0">
                <a:solidFill>
                  <a:srgbClr val="FFFFFF"/>
                </a:solidFill>
                <a:latin typeface="Arial Narrow" pitchFamily="34" charset="0"/>
              </a:rPr>
              <a:t>Introductory address to God</a:t>
            </a:r>
          </a:p>
          <a:p>
            <a:pPr marL="742950" indent="-742950" eaLnBrk="1" hangingPunct="1">
              <a:buFont typeface="+mj-lt"/>
              <a:buAutoNum type="alphaUcPeriod"/>
            </a:pPr>
            <a:r>
              <a:rPr lang="en-US" sz="4400" b="1" dirty="0" smtClean="0">
                <a:solidFill>
                  <a:srgbClr val="FFFFFF"/>
                </a:solidFill>
                <a:latin typeface="Arial Narrow" pitchFamily="34" charset="0"/>
              </a:rPr>
              <a:t>Lament - Statement of the problem</a:t>
            </a:r>
          </a:p>
          <a:p>
            <a:pPr marL="742950" indent="-742950" eaLnBrk="1" hangingPunct="1">
              <a:buFont typeface="+mj-lt"/>
              <a:buAutoNum type="alphaUcPeriod"/>
            </a:pPr>
            <a:r>
              <a:rPr lang="en-US" sz="4400" b="1" dirty="0" smtClean="0">
                <a:solidFill>
                  <a:srgbClr val="FFFFFF"/>
                </a:solidFill>
                <a:latin typeface="Arial Narrow" pitchFamily="34" charset="0"/>
              </a:rPr>
              <a:t>Confession of trust (often introduced by “but” or “nevertheless”)	</a:t>
            </a:r>
          </a:p>
          <a:p>
            <a:pPr marL="742950" indent="-742950" eaLnBrk="1" hangingPunct="1">
              <a:buFont typeface="+mj-lt"/>
              <a:buAutoNum type="alphaUcPeriod"/>
            </a:pPr>
            <a:r>
              <a:rPr lang="en-US" sz="4400" b="1" dirty="0" smtClean="0">
                <a:solidFill>
                  <a:srgbClr val="FFFFFF"/>
                </a:solidFill>
                <a:latin typeface="Arial Narrow" pitchFamily="34" charset="0"/>
              </a:rPr>
              <a:t>Petition for help (may include grounds for petition)</a:t>
            </a:r>
          </a:p>
          <a:p>
            <a:pPr marL="742950" indent="-742950" eaLnBrk="1" hangingPunct="1">
              <a:buFont typeface="+mj-lt"/>
              <a:buAutoNum type="alphaUcPeriod"/>
            </a:pPr>
            <a:r>
              <a:rPr lang="en-US" sz="4400" b="1" dirty="0" smtClean="0">
                <a:solidFill>
                  <a:srgbClr val="FFFFFF"/>
                </a:solidFill>
                <a:latin typeface="Arial Narrow" pitchFamily="34" charset="0"/>
              </a:rPr>
              <a:t>Praise</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37"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5" dur="500"/>
                                        <p:tgtEl>
                                          <p:spTgt spid="5632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37" fill="hold" grpId="0" nodeType="clickEffect">
                                  <p:stCondLst>
                                    <p:cond delay="0"/>
                                  </p:stCondLst>
                                  <p:childTnLst>
                                    <p:set>
                                      <p:cBhvr>
                                        <p:cTn id="29"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0"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156"/>
            <a:ext cx="9144000" cy="1723549"/>
          </a:xfrm>
          <a:noFill/>
        </p:spPr>
        <p:txBody>
          <a:bodyPr wrap="square" lIns="0" tIns="0" rIns="0" bIns="0">
            <a:spAutoFit/>
          </a:bodyPr>
          <a:lstStyle/>
          <a:p>
            <a:pPr defTabSz="381000" eaLnBrk="1" hangingPunct="1"/>
            <a:r>
              <a:rPr lang="en-US" sz="4000" b="1" u="sng" dirty="0" smtClean="0">
                <a:solidFill>
                  <a:srgbClr val="A0D0FF"/>
                </a:solidFill>
                <a:latin typeface="Arial Narrow" pitchFamily="34" charset="0"/>
              </a:rPr>
              <a:t>Structure in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Thanksgiving – </a:t>
            </a:r>
            <a:r>
              <a:rPr lang="en-US" sz="3600" b="1" dirty="0" err="1" smtClean="0">
                <a:solidFill>
                  <a:srgbClr val="FFFF99"/>
                </a:solidFill>
                <a:latin typeface="Arial Narrow" pitchFamily="34" charset="0"/>
              </a:rPr>
              <a:t>Extoll</a:t>
            </a:r>
            <a:r>
              <a:rPr lang="en-US" sz="3600" b="1" dirty="0" smtClean="0">
                <a:solidFill>
                  <a:srgbClr val="FFFF99"/>
                </a:solidFill>
                <a:latin typeface="Arial Narrow" pitchFamily="34" charset="0"/>
              </a:rPr>
              <a:t> the greatness of God from personal experience</a:t>
            </a:r>
          </a:p>
        </p:txBody>
      </p:sp>
      <p:sp>
        <p:nvSpPr>
          <p:cNvPr id="56323" name="Rectangle 3"/>
          <p:cNvSpPr>
            <a:spLocks noGrp="1" noChangeArrowheads="1"/>
          </p:cNvSpPr>
          <p:nvPr>
            <p:ph type="body" idx="4294967295"/>
          </p:nvPr>
        </p:nvSpPr>
        <p:spPr>
          <a:xfrm>
            <a:off x="0" y="1676400"/>
            <a:ext cx="9144000" cy="5181600"/>
          </a:xfrm>
          <a:noFill/>
        </p:spPr>
        <p:txBody>
          <a:bodyPr/>
          <a:lstStyle/>
          <a:p>
            <a:pPr marL="742950" indent="-742950" eaLnBrk="1" hangingPunct="1">
              <a:buFont typeface="+mj-lt"/>
              <a:buAutoNum type="alphaUcPeriod"/>
            </a:pPr>
            <a:r>
              <a:rPr lang="en-US" b="1" baseline="0" dirty="0" smtClean="0">
                <a:latin typeface="Arial Narrow" pitchFamily="34" charset="0"/>
              </a:rPr>
              <a:t>Introductory praise to God (often with </a:t>
            </a:r>
            <a:r>
              <a:rPr lang="en-US" b="1" i="1" baseline="0" dirty="0" smtClean="0">
                <a:latin typeface="Arial Narrow" pitchFamily="34" charset="0"/>
              </a:rPr>
              <a:t>“I will . . .”)</a:t>
            </a:r>
          </a:p>
          <a:p>
            <a:pPr marL="742950" indent="-742950" eaLnBrk="1" hangingPunct="1">
              <a:buFont typeface="+mj-lt"/>
              <a:buAutoNum type="alphaUcPeriod"/>
            </a:pPr>
            <a:r>
              <a:rPr lang="en-US" b="1" baseline="0" dirty="0" smtClean="0">
                <a:latin typeface="Arial Narrow" pitchFamily="34" charset="0"/>
              </a:rPr>
              <a:t>Narration of the Psalmists’ experience</a:t>
            </a:r>
            <a:endParaRPr lang="en-US" b="1" dirty="0" smtClean="0">
              <a:solidFill>
                <a:srgbClr val="FFFFFF"/>
              </a:solidFill>
              <a:latin typeface="Arial Narrow" pitchFamily="34" charset="0"/>
            </a:endParaRPr>
          </a:p>
          <a:p>
            <a:pPr marL="742950" indent="-742950" eaLnBrk="1" hangingPunct="1">
              <a:buFont typeface="+mj-lt"/>
              <a:buAutoNum type="alphaUcPeriod"/>
            </a:pPr>
            <a:r>
              <a:rPr lang="en-US" b="1" baseline="0" dirty="0" smtClean="0">
                <a:latin typeface="Arial Narrow" pitchFamily="34" charset="0"/>
              </a:rPr>
              <a:t>The Praise (direct praise, instruction to others to also praise God)</a:t>
            </a:r>
            <a:endParaRPr lang="en-US" b="1" dirty="0" smtClean="0">
              <a:solidFill>
                <a:srgbClr val="FFFFFF"/>
              </a:solidFill>
              <a:latin typeface="Arial Narrow"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ctrTitle" idx="4294967295"/>
          </p:nvPr>
        </p:nvSpPr>
        <p:spPr>
          <a:xfrm>
            <a:off x="0" y="27186"/>
            <a:ext cx="9144000" cy="615553"/>
          </a:xfrm>
        </p:spPr>
        <p:txBody>
          <a:bodyPr lIns="0" tIns="0" rIns="0" bIns="0">
            <a:spAutoFit/>
          </a:bodyPr>
          <a:lstStyle/>
          <a:p>
            <a:pPr defTabSz="381000" eaLnBrk="1" hangingPunct="1"/>
            <a:r>
              <a:rPr lang="en-US" sz="3600" b="1" dirty="0" smtClean="0">
                <a:solidFill>
                  <a:srgbClr val="FFFF99"/>
                </a:solidFill>
                <a:latin typeface="Arial Narrow" pitchFamily="34" charset="0"/>
              </a:rPr>
              <a:t> </a:t>
            </a:r>
            <a:r>
              <a:rPr lang="en-US" sz="4000" b="1" dirty="0" smtClean="0">
                <a:solidFill>
                  <a:srgbClr val="FFFF99"/>
                </a:solidFill>
                <a:latin typeface="Arial Narrow" pitchFamily="34" charset="0"/>
              </a:rPr>
              <a:t>Psalms - Outline</a:t>
            </a:r>
            <a:endParaRPr lang="en-US" b="1" dirty="0" smtClean="0">
              <a:solidFill>
                <a:srgbClr val="FFFF99"/>
              </a:solidFill>
              <a:latin typeface="Arial Narrow" pitchFamily="34" charset="0"/>
            </a:endParaRPr>
          </a:p>
        </p:txBody>
      </p:sp>
      <p:sp>
        <p:nvSpPr>
          <p:cNvPr id="99331" name="Rectangle 3"/>
          <p:cNvSpPr>
            <a:spLocks noGrp="1" noChangeArrowheads="1"/>
          </p:cNvSpPr>
          <p:nvPr>
            <p:ph type="body" idx="4294967295"/>
          </p:nvPr>
        </p:nvSpPr>
        <p:spPr>
          <a:xfrm>
            <a:off x="0" y="685800"/>
            <a:ext cx="9144000" cy="6172200"/>
          </a:xfrm>
        </p:spPr>
        <p:txBody>
          <a:bodyPr/>
          <a:lstStyle/>
          <a:p>
            <a:pPr marL="569913" indent="-454025" eaLnBrk="1" hangingPunct="1">
              <a:buNone/>
            </a:pPr>
            <a:r>
              <a:rPr lang="en-US" sz="3600" b="1" dirty="0" smtClean="0">
                <a:solidFill>
                  <a:srgbClr val="FFFFFF"/>
                </a:solidFill>
                <a:latin typeface="Arial Narrow" pitchFamily="34" charset="0"/>
              </a:rPr>
              <a:t>BOOK I 	     1-41:	Adoring Worship  (David)</a:t>
            </a:r>
          </a:p>
          <a:p>
            <a:pPr marL="569913" indent="-454025" eaLnBrk="1" hangingPunct="1">
              <a:buNone/>
            </a:pPr>
            <a:r>
              <a:rPr lang="en-US" sz="3600" b="1" dirty="0" smtClean="0">
                <a:solidFill>
                  <a:srgbClr val="FFFFFF"/>
                </a:solidFill>
                <a:latin typeface="Arial Narrow" pitchFamily="34" charset="0"/>
              </a:rPr>
              <a:t>BOOK II 	   42-72: 	Wondering Worship (David +)</a:t>
            </a:r>
          </a:p>
          <a:p>
            <a:pPr marL="569913" indent="-454025" eaLnBrk="1" hangingPunct="1">
              <a:buNone/>
            </a:pPr>
            <a:r>
              <a:rPr lang="en-US" sz="3600" b="1" dirty="0" smtClean="0">
                <a:solidFill>
                  <a:srgbClr val="FFFFFF"/>
                </a:solidFill>
                <a:latin typeface="Arial Narrow" pitchFamily="34" charset="0"/>
              </a:rPr>
              <a:t>BOOK III	   73-89: 	Ceaseless Worship (</a:t>
            </a:r>
            <a:r>
              <a:rPr lang="en-US" sz="3600" b="1" dirty="0" err="1" smtClean="0">
                <a:solidFill>
                  <a:srgbClr val="FFFFFF"/>
                </a:solidFill>
                <a:latin typeface="Arial Narrow" pitchFamily="34" charset="0"/>
              </a:rPr>
              <a:t>Asaph</a:t>
            </a:r>
            <a:r>
              <a:rPr lang="en-US" sz="3600" b="1" dirty="0" smtClean="0">
                <a:solidFill>
                  <a:srgbClr val="FFFFFF"/>
                </a:solidFill>
                <a:latin typeface="Arial Narrow" pitchFamily="34" charset="0"/>
              </a:rPr>
              <a:t> +)</a:t>
            </a:r>
          </a:p>
          <a:p>
            <a:pPr marL="569913" indent="-454025" eaLnBrk="1" hangingPunct="1">
              <a:buNone/>
              <a:tabLst>
                <a:tab pos="2170113" algn="l"/>
                <a:tab pos="3657600" algn="l"/>
              </a:tabLst>
            </a:pPr>
            <a:r>
              <a:rPr lang="en-US" sz="3600" b="1" dirty="0" smtClean="0">
                <a:solidFill>
                  <a:srgbClr val="FFFFFF"/>
                </a:solidFill>
                <a:latin typeface="Arial Narrow" pitchFamily="34" charset="0"/>
              </a:rPr>
              <a:t>BOOK IV  90-103: 	Submissive Worship 			(Anonymous +)</a:t>
            </a:r>
          </a:p>
          <a:p>
            <a:pPr marL="569913" indent="-454025" eaLnBrk="1" hangingPunct="1">
              <a:buNone/>
            </a:pPr>
            <a:r>
              <a:rPr lang="en-US" sz="3600" b="1" dirty="0" smtClean="0">
                <a:solidFill>
                  <a:srgbClr val="FFFFFF"/>
                </a:solidFill>
                <a:latin typeface="Arial Narrow" pitchFamily="34" charset="0"/>
              </a:rPr>
              <a:t>BOOK V	104-150: 	Perfected Worship (David &amp; 				Anonymous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9330"/>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99331">
                                            <p:txEl>
                                              <p:pRg st="0" end="0"/>
                                            </p:txEl>
                                          </p:spTgt>
                                        </p:tgtEl>
                                        <p:attrNameLst>
                                          <p:attrName>style.visibility</p:attrName>
                                        </p:attrNameLst>
                                      </p:cBhvr>
                                      <p:to>
                                        <p:strVal val="visible"/>
                                      </p:to>
                                    </p:set>
                                    <p:anim calcmode="lin" valueType="num">
                                      <p:cBhvr additive="base">
                                        <p:cTn id="10" dur="500" fill="hold"/>
                                        <p:tgtEl>
                                          <p:spTgt spid="99331">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99331">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99331">
                                            <p:txEl>
                                              <p:pRg st="0" end="0"/>
                                            </p:txEl>
                                          </p:spTgt>
                                        </p:tgtEl>
                                        <p:attrNameLst>
                                          <p:attrName>ppt_c</p:attrName>
                                        </p:attrNameLst>
                                      </p:cBhvr>
                                      <p:to>
                                        <a:srgbClr val="DDDDDD"/>
                                      </p:to>
                                    </p:animClr>
                                  </p:subTnLst>
                                </p:cTn>
                              </p:par>
                            </p:childTnLst>
                          </p:cTn>
                        </p:par>
                        <p:par>
                          <p:cTn id="12" fill="hold">
                            <p:stCondLst>
                              <p:cond delay="500"/>
                            </p:stCondLst>
                            <p:childTnLst>
                              <p:par>
                                <p:cTn id="13" presetID="2" presetClass="entr" presetSubtype="8" fill="hold" grpId="0" nodeType="afterEffect">
                                  <p:stCondLst>
                                    <p:cond delay="1500"/>
                                  </p:stCondLst>
                                  <p:childTnLst>
                                    <p:set>
                                      <p:cBhvr>
                                        <p:cTn id="14" dur="1" fill="hold">
                                          <p:stCondLst>
                                            <p:cond delay="0"/>
                                          </p:stCondLst>
                                        </p:cTn>
                                        <p:tgtEl>
                                          <p:spTgt spid="99331">
                                            <p:txEl>
                                              <p:pRg st="1" end="1"/>
                                            </p:txEl>
                                          </p:spTgt>
                                        </p:tgtEl>
                                        <p:attrNameLst>
                                          <p:attrName>style.visibility</p:attrName>
                                        </p:attrNameLst>
                                      </p:cBhvr>
                                      <p:to>
                                        <p:strVal val="visible"/>
                                      </p:to>
                                    </p:set>
                                    <p:anim calcmode="lin" valueType="num">
                                      <p:cBhvr additive="base">
                                        <p:cTn id="15" dur="500" fill="hold"/>
                                        <p:tgtEl>
                                          <p:spTgt spid="99331">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99331">
                                            <p:txEl>
                                              <p:pRg st="1" end="1"/>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99331">
                                            <p:txEl>
                                              <p:pRg st="1" end="1"/>
                                            </p:txEl>
                                          </p:spTgt>
                                        </p:tgtEl>
                                        <p:attrNameLst>
                                          <p:attrName>ppt_c</p:attrName>
                                        </p:attrNameLst>
                                      </p:cBhvr>
                                      <p:to>
                                        <a:srgbClr val="DDDDDD"/>
                                      </p:to>
                                    </p:animClr>
                                  </p:subTnLst>
                                </p:cTn>
                              </p:par>
                            </p:childTnLst>
                          </p:cTn>
                        </p:par>
                        <p:par>
                          <p:cTn id="17" fill="hold">
                            <p:stCondLst>
                              <p:cond delay="2500"/>
                            </p:stCondLst>
                            <p:childTnLst>
                              <p:par>
                                <p:cTn id="18" presetID="2" presetClass="entr" presetSubtype="8" fill="hold" grpId="0" nodeType="afterEffect">
                                  <p:stCondLst>
                                    <p:cond delay="1500"/>
                                  </p:stCondLst>
                                  <p:childTnLst>
                                    <p:set>
                                      <p:cBhvr>
                                        <p:cTn id="19" dur="1" fill="hold">
                                          <p:stCondLst>
                                            <p:cond delay="0"/>
                                          </p:stCondLst>
                                        </p:cTn>
                                        <p:tgtEl>
                                          <p:spTgt spid="99331">
                                            <p:txEl>
                                              <p:pRg st="2" end="2"/>
                                            </p:txEl>
                                          </p:spTgt>
                                        </p:tgtEl>
                                        <p:attrNameLst>
                                          <p:attrName>style.visibility</p:attrName>
                                        </p:attrNameLst>
                                      </p:cBhvr>
                                      <p:to>
                                        <p:strVal val="visible"/>
                                      </p:to>
                                    </p:set>
                                    <p:anim calcmode="lin" valueType="num">
                                      <p:cBhvr additive="base">
                                        <p:cTn id="20" dur="500" fill="hold"/>
                                        <p:tgtEl>
                                          <p:spTgt spid="99331">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99331">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99331">
                                            <p:txEl>
                                              <p:pRg st="2" end="2"/>
                                            </p:txEl>
                                          </p:spTgt>
                                        </p:tgtEl>
                                        <p:attrNameLst>
                                          <p:attrName>ppt_c</p:attrName>
                                        </p:attrNameLst>
                                      </p:cBhvr>
                                      <p:to>
                                        <a:srgbClr val="DDDDDD"/>
                                      </p:to>
                                    </p:animClr>
                                  </p:subTnLst>
                                </p:cTn>
                              </p:par>
                            </p:childTnLst>
                          </p:cTn>
                        </p:par>
                        <p:par>
                          <p:cTn id="22" fill="hold">
                            <p:stCondLst>
                              <p:cond delay="4500"/>
                            </p:stCondLst>
                            <p:childTnLst>
                              <p:par>
                                <p:cTn id="23" presetID="2" presetClass="entr" presetSubtype="8" fill="hold" grpId="0" nodeType="afterEffect">
                                  <p:stCondLst>
                                    <p:cond delay="1500"/>
                                  </p:stCondLst>
                                  <p:childTnLst>
                                    <p:set>
                                      <p:cBhvr>
                                        <p:cTn id="24" dur="1" fill="hold">
                                          <p:stCondLst>
                                            <p:cond delay="0"/>
                                          </p:stCondLst>
                                        </p:cTn>
                                        <p:tgtEl>
                                          <p:spTgt spid="99331">
                                            <p:txEl>
                                              <p:pRg st="3" end="3"/>
                                            </p:txEl>
                                          </p:spTgt>
                                        </p:tgtEl>
                                        <p:attrNameLst>
                                          <p:attrName>style.visibility</p:attrName>
                                        </p:attrNameLst>
                                      </p:cBhvr>
                                      <p:to>
                                        <p:strVal val="visible"/>
                                      </p:to>
                                    </p:set>
                                    <p:anim calcmode="lin" valueType="num">
                                      <p:cBhvr additive="base">
                                        <p:cTn id="25" dur="500" fill="hold"/>
                                        <p:tgtEl>
                                          <p:spTgt spid="993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9331">
                                            <p:txEl>
                                              <p:pRg st="3" end="3"/>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99331">
                                            <p:txEl>
                                              <p:pRg st="3" end="3"/>
                                            </p:txEl>
                                          </p:spTgt>
                                        </p:tgtEl>
                                        <p:attrNameLst>
                                          <p:attrName>ppt_c</p:attrName>
                                        </p:attrNameLst>
                                      </p:cBhvr>
                                      <p:to>
                                        <a:srgbClr val="DDDDDD"/>
                                      </p:to>
                                    </p:animClr>
                                  </p:subTnLst>
                                </p:cTn>
                              </p:par>
                            </p:childTnLst>
                          </p:cTn>
                        </p:par>
                        <p:par>
                          <p:cTn id="27" fill="hold">
                            <p:stCondLst>
                              <p:cond delay="6500"/>
                            </p:stCondLst>
                            <p:childTnLst>
                              <p:par>
                                <p:cTn id="28" presetID="2" presetClass="entr" presetSubtype="8" fill="hold" grpId="0" nodeType="afterEffect">
                                  <p:stCondLst>
                                    <p:cond delay="1500"/>
                                  </p:stCondLst>
                                  <p:childTnLst>
                                    <p:set>
                                      <p:cBhvr>
                                        <p:cTn id="29" dur="1" fill="hold">
                                          <p:stCondLst>
                                            <p:cond delay="0"/>
                                          </p:stCondLst>
                                        </p:cTn>
                                        <p:tgtEl>
                                          <p:spTgt spid="99331">
                                            <p:txEl>
                                              <p:pRg st="4" end="4"/>
                                            </p:txEl>
                                          </p:spTgt>
                                        </p:tgtEl>
                                        <p:attrNameLst>
                                          <p:attrName>style.visibility</p:attrName>
                                        </p:attrNameLst>
                                      </p:cBhvr>
                                      <p:to>
                                        <p:strVal val="visible"/>
                                      </p:to>
                                    </p:set>
                                    <p:anim calcmode="lin" valueType="num">
                                      <p:cBhvr additive="base">
                                        <p:cTn id="30" dur="500" fill="hold"/>
                                        <p:tgtEl>
                                          <p:spTgt spid="99331">
                                            <p:txEl>
                                              <p:pRg st="4" end="4"/>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99331">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99331">
                                            <p:txEl>
                                              <p:pRg st="4" end="4"/>
                                            </p:txEl>
                                          </p:spTgt>
                                        </p:tgtEl>
                                        <p:attrNameLst>
                                          <p:attrName>ppt_c</p:attrName>
                                        </p:attrNameLst>
                                      </p:cBhvr>
                                      <p:to>
                                        <a:srgbClr val="DDDDDD"/>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P spid="99331"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3156"/>
            <a:ext cx="9144000" cy="1723549"/>
          </a:xfrm>
          <a:noFill/>
        </p:spPr>
        <p:txBody>
          <a:bodyPr wrap="square" lIns="0" tIns="0" rIns="0" bIns="0">
            <a:spAutoFit/>
          </a:bodyPr>
          <a:lstStyle/>
          <a:p>
            <a:pPr defTabSz="381000" eaLnBrk="1" hangingPunct="1"/>
            <a:r>
              <a:rPr lang="en-US" sz="4000" b="1" u="sng" dirty="0" smtClean="0">
                <a:solidFill>
                  <a:srgbClr val="A0D0FF"/>
                </a:solidFill>
                <a:latin typeface="Arial Narrow" pitchFamily="34" charset="0"/>
              </a:rPr>
              <a:t>Structure in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Hymns – </a:t>
            </a:r>
            <a:r>
              <a:rPr lang="en-US" sz="3600" b="1" dirty="0" err="1" smtClean="0">
                <a:solidFill>
                  <a:srgbClr val="FFFF99"/>
                </a:solidFill>
                <a:latin typeface="Arial Narrow" pitchFamily="34" charset="0"/>
              </a:rPr>
              <a:t>Extoll</a:t>
            </a:r>
            <a:r>
              <a:rPr lang="en-US" sz="3600" b="1" dirty="0" smtClean="0">
                <a:solidFill>
                  <a:srgbClr val="FFFF99"/>
                </a:solidFill>
                <a:latin typeface="Arial Narrow" pitchFamily="34" charset="0"/>
              </a:rPr>
              <a:t> the greatness of God apart from personal experience – Creation &amp; History</a:t>
            </a:r>
          </a:p>
        </p:txBody>
      </p:sp>
      <p:sp>
        <p:nvSpPr>
          <p:cNvPr id="56323" name="Rectangle 3"/>
          <p:cNvSpPr>
            <a:spLocks noGrp="1" noChangeArrowheads="1"/>
          </p:cNvSpPr>
          <p:nvPr>
            <p:ph type="body" idx="4294967295"/>
          </p:nvPr>
        </p:nvSpPr>
        <p:spPr>
          <a:xfrm>
            <a:off x="0" y="1676400"/>
            <a:ext cx="9144000" cy="5181600"/>
          </a:xfrm>
          <a:noFill/>
        </p:spPr>
        <p:txBody>
          <a:bodyPr/>
          <a:lstStyle/>
          <a:p>
            <a:pPr marL="742950" indent="-742950" eaLnBrk="1" hangingPunct="1">
              <a:buFont typeface="+mj-lt"/>
              <a:buAutoNum type="alphaUcPeriod"/>
            </a:pPr>
            <a:r>
              <a:rPr lang="en-US" b="1" baseline="0" dirty="0" smtClean="0">
                <a:latin typeface="Arial Narrow" pitchFamily="34" charset="0"/>
              </a:rPr>
              <a:t>Call to Praise (Imperative, usually 2nd plural) </a:t>
            </a:r>
          </a:p>
          <a:p>
            <a:pPr marL="742950" indent="-742950" eaLnBrk="1" hangingPunct="1">
              <a:buFont typeface="+mj-lt"/>
              <a:buAutoNum type="alphaUcPeriod"/>
            </a:pPr>
            <a:r>
              <a:rPr lang="en-US" b="1" baseline="0" dirty="0" smtClean="0">
                <a:latin typeface="Arial Narrow" pitchFamily="34" charset="0"/>
              </a:rPr>
              <a:t>Cause of Praise (Key marker - “for,” may also have “who”) </a:t>
            </a:r>
          </a:p>
          <a:p>
            <a:pPr marL="742950" indent="-742950" eaLnBrk="1" hangingPunct="1">
              <a:buFont typeface="+mj-lt"/>
              <a:buAutoNum type="alphaUcPeriod"/>
            </a:pPr>
            <a:r>
              <a:rPr lang="en-US" b="1" baseline="0" dirty="0" smtClean="0">
                <a:latin typeface="Arial Narrow" pitchFamily="34" charset="0"/>
              </a:rPr>
              <a:t>Concluding Call of Praise</a:t>
            </a:r>
            <a:endParaRPr lang="en-US" b="1" dirty="0" smtClean="0">
              <a:solidFill>
                <a:srgbClr val="FFFFFF"/>
              </a:solidFill>
              <a:latin typeface="Arial Narrow"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b="1" u="sng" dirty="0" smtClean="0">
                <a:solidFill>
                  <a:srgbClr val="A0D0FF"/>
                </a:solidFill>
                <a:latin typeface="Arial Narrow" pitchFamily="34" charset="0"/>
              </a:rPr>
              <a:t>Messianic Psalms</a:t>
            </a:r>
            <a:endParaRPr lang="en-US" sz="3600" b="1" dirty="0" smtClean="0">
              <a:solidFill>
                <a:srgbClr val="FFFF99"/>
              </a:solidFill>
              <a:latin typeface="Arial Narrow" pitchFamily="34" charset="0"/>
            </a:endParaRPr>
          </a:p>
        </p:txBody>
      </p:sp>
      <p:sp>
        <p:nvSpPr>
          <p:cNvPr id="57347" name="Rectangle 3"/>
          <p:cNvSpPr>
            <a:spLocks noGrp="1" noChangeArrowheads="1"/>
          </p:cNvSpPr>
          <p:nvPr>
            <p:ph type="body" idx="4294967295"/>
          </p:nvPr>
        </p:nvSpPr>
        <p:spPr>
          <a:xfrm>
            <a:off x="0" y="762000"/>
            <a:ext cx="9144000" cy="6096000"/>
          </a:xfrm>
          <a:noFill/>
        </p:spPr>
        <p:txBody>
          <a:bodyPr/>
          <a:lstStyle/>
          <a:p>
            <a:pPr eaLnBrk="1" hangingPunct="1"/>
            <a:r>
              <a:rPr lang="en-US" sz="4400" b="1" dirty="0" smtClean="0">
                <a:solidFill>
                  <a:srgbClr val="FFFFFF"/>
                </a:solidFill>
                <a:latin typeface="Arial Narrow" pitchFamily="34" charset="0"/>
              </a:rPr>
              <a:t>Many Psalm anticipated the life and ministry of Jesus Christ. Psalms is quoted more in the New Testament than any other book - many of the quotes are Messianic</a:t>
            </a:r>
          </a:p>
          <a:p>
            <a:pPr eaLnBrk="1" hangingPunct="1"/>
            <a:r>
              <a:rPr lang="en-US" sz="4400" b="1" dirty="0" smtClean="0">
                <a:solidFill>
                  <a:srgbClr val="FFFFFF"/>
                </a:solidFill>
                <a:latin typeface="Arial Narrow" pitchFamily="34" charset="0"/>
              </a:rPr>
              <a:t>See handout list</a:t>
            </a: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sz="7200" b="1" smtClean="0">
                <a:solidFill>
                  <a:srgbClr val="A0D0FF"/>
                </a:solidFill>
                <a:latin typeface="Times New Roman" pitchFamily="18" charset="0"/>
                <a:cs typeface="Times New Roman" pitchFamily="18" charset="0"/>
              </a:rPr>
              <a:t>Grace Bible Church</a:t>
            </a:r>
            <a:r>
              <a:rPr lang="en-US" sz="7200" b="1" i="0" smtClean="0">
                <a:solidFill>
                  <a:srgbClr val="A0D0FF"/>
                </a:solidFill>
                <a:latin typeface="Times New Roman" pitchFamily="18" charset="0"/>
                <a:cs typeface="Times New Roman" pitchFamily="18" charset="0"/>
              </a:rPr>
              <a:t/>
            </a:r>
            <a:br>
              <a:rPr lang="en-US" sz="7200" b="1" i="0" smtClean="0">
                <a:solidFill>
                  <a:srgbClr val="A0D0FF"/>
                </a:solidFill>
                <a:latin typeface="Times New Roman" pitchFamily="18" charset="0"/>
                <a:cs typeface="Times New Roman" pitchFamily="18" charset="0"/>
              </a:rPr>
            </a:br>
            <a:r>
              <a:rPr lang="en-US" sz="5400" b="1" i="0" smtClean="0">
                <a:solidFill>
                  <a:srgbClr val="A0D0FF"/>
                </a:solidFill>
                <a:latin typeface="Times New Roman" pitchFamily="18" charset="0"/>
                <a:cs typeface="Times New Roman" pitchFamily="18" charset="0"/>
              </a:rPr>
              <a:t> </a:t>
            </a:r>
            <a:r>
              <a:rPr lang="en-US" sz="3600" b="1" smtClean="0">
                <a:solidFill>
                  <a:srgbClr val="FFFF90"/>
                </a:solidFill>
                <a:latin typeface="Times New Roman" pitchFamily="18" charset="0"/>
                <a:cs typeface="Times New Roman" pitchFamily="18" charset="0"/>
              </a:rPr>
              <a:t>Glorifying God </a:t>
            </a:r>
            <a:br>
              <a:rPr lang="en-US" sz="3600" b="1" smtClean="0">
                <a:solidFill>
                  <a:srgbClr val="FFFF90"/>
                </a:solidFill>
                <a:latin typeface="Times New Roman" pitchFamily="18" charset="0"/>
                <a:cs typeface="Times New Roman" pitchFamily="18" charset="0"/>
              </a:rPr>
            </a:br>
            <a:r>
              <a:rPr lang="en-US" sz="3600" b="1" smtClean="0">
                <a:solidFill>
                  <a:srgbClr val="FFFF90"/>
                </a:solidFill>
                <a:latin typeface="Times New Roman" pitchFamily="18" charset="0"/>
                <a:cs typeface="Times New Roman"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Prayer &amp; Praise Sung to God and about God</a:t>
            </a:r>
          </a:p>
        </p:txBody>
      </p:sp>
      <p:sp>
        <p:nvSpPr>
          <p:cNvPr id="6150" name="Rectangle 6"/>
          <p:cNvSpPr>
            <a:spLocks noGrp="1" noChangeArrowheads="1"/>
          </p:cNvSpPr>
          <p:nvPr>
            <p:ph type="body" idx="4294967295"/>
          </p:nvPr>
        </p:nvSpPr>
        <p:spPr>
          <a:xfrm>
            <a:off x="0" y="1143000"/>
            <a:ext cx="9144000" cy="5562600"/>
          </a:xfrm>
          <a:noFill/>
        </p:spPr>
        <p:txBody>
          <a:bodyPr/>
          <a:lstStyle/>
          <a:p>
            <a:pPr algn="ctr" eaLnBrk="1" hangingPunct="1">
              <a:buNone/>
            </a:pPr>
            <a:r>
              <a:rPr lang="en-US" sz="3600" b="1" dirty="0" smtClean="0">
                <a:solidFill>
                  <a:srgbClr val="FFFFFF"/>
                </a:solidFill>
                <a:latin typeface="Arial Narrow" pitchFamily="34" charset="0"/>
              </a:rPr>
              <a:t>Interpretation Warnings</a:t>
            </a:r>
          </a:p>
          <a:p>
            <a:pPr marL="511175" indent="-511175" eaLnBrk="1" hangingPunct="1">
              <a:buFont typeface="+mj-lt"/>
              <a:buAutoNum type="arabicPeriod"/>
            </a:pPr>
            <a:r>
              <a:rPr lang="en-US" sz="3600" b="1" dirty="0" smtClean="0">
                <a:solidFill>
                  <a:srgbClr val="FFFFFF"/>
                </a:solidFill>
                <a:latin typeface="Arial Narrow" pitchFamily="34" charset="0"/>
              </a:rPr>
              <a:t>The Psalms are often very expressive of emotion, so be careful of over </a:t>
            </a:r>
            <a:r>
              <a:rPr lang="en-US" sz="3600" b="1" dirty="0" err="1" smtClean="0">
                <a:solidFill>
                  <a:srgbClr val="FFFFFF"/>
                </a:solidFill>
                <a:latin typeface="Arial Narrow" pitchFamily="34" charset="0"/>
              </a:rPr>
              <a:t>exegeting</a:t>
            </a:r>
            <a:r>
              <a:rPr lang="en-US" sz="3600" b="1" dirty="0" smtClean="0">
                <a:solidFill>
                  <a:srgbClr val="FFFFFF"/>
                </a:solidFill>
                <a:latin typeface="Arial Narrow" pitchFamily="34" charset="0"/>
              </a:rPr>
              <a:t> the individual statements of the Psalm. </a:t>
            </a:r>
          </a:p>
          <a:p>
            <a:pPr marL="511175" indent="-511175" eaLnBrk="1" hangingPunct="1">
              <a:buFont typeface="+mj-lt"/>
              <a:buAutoNum type="arabicPeriod"/>
            </a:pPr>
            <a:r>
              <a:rPr lang="en-US" sz="3600" b="1" dirty="0" smtClean="0">
                <a:solidFill>
                  <a:srgbClr val="FFFFFF"/>
                </a:solidFill>
                <a:latin typeface="Arial Narrow" pitchFamily="34" charset="0"/>
              </a:rPr>
              <a:t>The Psalms’ are musical poems and not doctrinal statements per se.  </a:t>
            </a:r>
          </a:p>
          <a:p>
            <a:pPr marL="511175" indent="-511175" eaLnBrk="1" hangingPunct="1">
              <a:buFont typeface="+mj-lt"/>
              <a:buAutoNum type="arabicPeriod"/>
            </a:pPr>
            <a:r>
              <a:rPr lang="en-US" sz="3600" b="1" dirty="0" smtClean="0">
                <a:solidFill>
                  <a:srgbClr val="FFFFFF"/>
                </a:solidFill>
                <a:latin typeface="Arial Narrow" pitchFamily="34" charset="0"/>
              </a:rPr>
              <a:t>The Psalms contain much metaphor.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6150">
                                            <p:txEl>
                                              <p:pRg st="3" end="3"/>
                                            </p:txEl>
                                          </p:spTgt>
                                        </p:tgtEl>
                                        <p:attrNameLst>
                                          <p:attrName>style.visibility</p:attrName>
                                        </p:attrNameLst>
                                      </p:cBhvr>
                                      <p:to>
                                        <p:strVal val="visible"/>
                                      </p:to>
                                    </p:set>
                                    <p:anim calcmode="lin" valueType="num">
                                      <p:cBhvr additive="base">
                                        <p:cTn id="28" dur="500" fill="hold"/>
                                        <p:tgtEl>
                                          <p:spTgt spid="6150">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Prayer &amp; Praise Sung to God and about God</a:t>
            </a:r>
          </a:p>
        </p:txBody>
      </p:sp>
      <p:sp>
        <p:nvSpPr>
          <p:cNvPr id="6150" name="Rectangle 6"/>
          <p:cNvSpPr>
            <a:spLocks noGrp="1" noChangeArrowheads="1"/>
          </p:cNvSpPr>
          <p:nvPr>
            <p:ph type="body" idx="4294967295"/>
          </p:nvPr>
        </p:nvSpPr>
        <p:spPr>
          <a:xfrm>
            <a:off x="0" y="1143000"/>
            <a:ext cx="9144000" cy="5562600"/>
          </a:xfrm>
          <a:noFill/>
        </p:spPr>
        <p:txBody>
          <a:bodyPr/>
          <a:lstStyle/>
          <a:p>
            <a:pPr algn="ctr" eaLnBrk="1" hangingPunct="1">
              <a:buNone/>
            </a:pPr>
            <a:r>
              <a:rPr lang="en-US" sz="3600" b="1" dirty="0" smtClean="0">
                <a:solidFill>
                  <a:srgbClr val="FFFFFF"/>
                </a:solidFill>
                <a:latin typeface="Arial Narrow" pitchFamily="34" charset="0"/>
              </a:rPr>
              <a:t>Interpretation Warnings</a:t>
            </a:r>
          </a:p>
          <a:p>
            <a:pPr marL="573088" indent="-573088" eaLnBrk="1" hangingPunct="1">
              <a:buFont typeface="+mj-lt"/>
              <a:buAutoNum type="arabicPeriod" startAt="4"/>
              <a:tabLst>
                <a:tab pos="511175" algn="l"/>
              </a:tabLst>
            </a:pPr>
            <a:r>
              <a:rPr lang="en-US" sz="3600" b="1" dirty="0" smtClean="0">
                <a:solidFill>
                  <a:srgbClr val="FFFFFF"/>
                </a:solidFill>
                <a:latin typeface="Arial Narrow" pitchFamily="34" charset="0"/>
              </a:rPr>
              <a:t>Care must be taken not to push Psalms into allegory.  </a:t>
            </a:r>
          </a:p>
          <a:p>
            <a:pPr marL="573088" indent="-573088" eaLnBrk="1" hangingPunct="1">
              <a:buFont typeface="+mj-lt"/>
              <a:buAutoNum type="arabicPeriod" startAt="4"/>
              <a:tabLst>
                <a:tab pos="511175" algn="l"/>
              </a:tabLst>
            </a:pPr>
            <a:r>
              <a:rPr lang="en-US" sz="3600" b="1" dirty="0" smtClean="0">
                <a:solidFill>
                  <a:srgbClr val="FFFFFF"/>
                </a:solidFill>
                <a:latin typeface="Arial Narrow" pitchFamily="34" charset="0"/>
              </a:rPr>
              <a:t>If a superscription references an historical event, the Psalm should be interpreted accordingly.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8" fill="hold" grpId="0" nodeType="afterEffect">
                                  <p:stCondLst>
                                    <p:cond delay="0"/>
                                  </p:stCondLst>
                                  <p:childTnLst>
                                    <p:set>
                                      <p:cBhvr>
                                        <p:cTn id="14" dur="1" fill="hold">
                                          <p:stCondLst>
                                            <p:cond delay="0"/>
                                          </p:stCondLst>
                                        </p:cTn>
                                        <p:tgtEl>
                                          <p:spTgt spid="6150">
                                            <p:txEl>
                                              <p:pRg st="1" end="1"/>
                                            </p:txEl>
                                          </p:spTgt>
                                        </p:tgtEl>
                                        <p:attrNameLst>
                                          <p:attrName>style.visibility</p:attrName>
                                        </p:attrNameLst>
                                      </p:cBhvr>
                                      <p:to>
                                        <p:strVal val="visible"/>
                                      </p:to>
                                    </p:set>
                                    <p:anim calcmode="lin" valueType="num">
                                      <p:cBhvr additive="base">
                                        <p:cTn id="15"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150">
                                            <p:txEl>
                                              <p:pRg st="2" end="2"/>
                                            </p:txEl>
                                          </p:spTgt>
                                        </p:tgtEl>
                                        <p:attrNameLst>
                                          <p:attrName>style.visibility</p:attrName>
                                        </p:attrNameLst>
                                      </p:cBhvr>
                                      <p:to>
                                        <p:strVal val="visible"/>
                                      </p:to>
                                    </p:set>
                                    <p:anim calcmode="lin" valueType="num">
                                      <p:cBhvr additive="base">
                                        <p:cTn id="21"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History</a:t>
            </a:r>
          </a:p>
        </p:txBody>
      </p:sp>
      <p:sp>
        <p:nvSpPr>
          <p:cNvPr id="6150" name="Rectangle 6"/>
          <p:cNvSpPr>
            <a:spLocks noGrp="1" noChangeArrowheads="1"/>
          </p:cNvSpPr>
          <p:nvPr>
            <p:ph type="body" idx="4294967295"/>
          </p:nvPr>
        </p:nvSpPr>
        <p:spPr>
          <a:xfrm>
            <a:off x="0" y="1143000"/>
            <a:ext cx="9144000" cy="5562600"/>
          </a:xfrm>
          <a:noFill/>
        </p:spPr>
        <p:txBody>
          <a:bodyPr/>
          <a:lstStyle/>
          <a:p>
            <a:pPr marL="341313" indent="-107950" eaLnBrk="1" hangingPunct="1">
              <a:buNone/>
              <a:tabLst>
                <a:tab pos="511175" algn="l"/>
              </a:tabLst>
            </a:pPr>
            <a:r>
              <a:rPr lang="en-US" sz="3600" b="1" dirty="0" smtClean="0">
                <a:solidFill>
                  <a:srgbClr val="FFFFFF"/>
                </a:solidFill>
                <a:latin typeface="Arial Narrow" pitchFamily="34" charset="0"/>
              </a:rPr>
              <a:t>Individual Psalms &amp; small collections gradually collected into larger books and eventually into the Five Books of Psalms over many centuries. Those involved in the editing of the Psalms into these books include David (1 Chronicles 15:16), Hezekiah (2 Chronicles  29:30); Proverbs 25:1) and Ezra (Nehemiah 8).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Functions</a:t>
            </a:r>
          </a:p>
        </p:txBody>
      </p:sp>
      <p:sp>
        <p:nvSpPr>
          <p:cNvPr id="6150" name="Rectangle 6"/>
          <p:cNvSpPr>
            <a:spLocks noGrp="1" noChangeArrowheads="1"/>
          </p:cNvSpPr>
          <p:nvPr>
            <p:ph type="body" idx="4294967295"/>
          </p:nvPr>
        </p:nvSpPr>
        <p:spPr>
          <a:xfrm>
            <a:off x="0" y="1143000"/>
            <a:ext cx="9144000" cy="5562600"/>
          </a:xfrm>
          <a:noFill/>
        </p:spPr>
        <p:txBody>
          <a:bodyPr/>
          <a:lstStyle/>
          <a:p>
            <a:pPr marL="341313" indent="-107950" eaLnBrk="1" hangingPunct="1">
              <a:buNone/>
              <a:tabLst>
                <a:tab pos="511175" algn="l"/>
              </a:tabLst>
            </a:pPr>
            <a:r>
              <a:rPr lang="en-US" sz="3600" b="1" dirty="0" smtClean="0">
                <a:solidFill>
                  <a:srgbClr val="FFFFFF"/>
                </a:solidFill>
                <a:latin typeface="Arial Narrow" pitchFamily="34" charset="0"/>
              </a:rPr>
              <a:t>The Psalms were used to aide in Temple worship, individual prayer and worship. </a:t>
            </a:r>
          </a:p>
          <a:p>
            <a:pPr marL="341313" indent="-107950" eaLnBrk="1" hangingPunct="1">
              <a:buNone/>
              <a:tabLst>
                <a:tab pos="511175" algn="l"/>
              </a:tabLst>
            </a:pPr>
            <a:r>
              <a:rPr lang="en-US" sz="3600" b="1" dirty="0" smtClean="0">
                <a:solidFill>
                  <a:srgbClr val="FFFFFF"/>
                </a:solidFill>
                <a:latin typeface="Arial Narrow" pitchFamily="34" charset="0"/>
              </a:rPr>
              <a:t>They can currently be used to guide worship, prayer, and response to God. </a:t>
            </a:r>
          </a:p>
          <a:p>
            <a:pPr marL="341313" indent="-107950" eaLnBrk="1" hangingPunct="1">
              <a:buNone/>
              <a:tabLst>
                <a:tab pos="511175" algn="l"/>
              </a:tabLst>
            </a:pPr>
            <a:r>
              <a:rPr lang="en-US" sz="3600" b="1" dirty="0" smtClean="0">
                <a:solidFill>
                  <a:srgbClr val="FFFFFF"/>
                </a:solidFill>
                <a:latin typeface="Arial Narrow" pitchFamily="34" charset="0"/>
              </a:rPr>
              <a:t>The Psalms open our hearts to be real with God and help us to reflect and meditate upon the things of God. </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8" fill="hold" grpId="0" nodeType="afterEffect">
                                  <p:stCondLst>
                                    <p:cond delay="2000"/>
                                  </p:stCondLst>
                                  <p:childTnLst>
                                    <p:set>
                                      <p:cBhvr>
                                        <p:cTn id="14" dur="1" fill="hold">
                                          <p:stCondLst>
                                            <p:cond delay="0"/>
                                          </p:stCondLst>
                                        </p:cTn>
                                        <p:tgtEl>
                                          <p:spTgt spid="6150">
                                            <p:txEl>
                                              <p:pRg st="1" end="1"/>
                                            </p:txEl>
                                          </p:spTgt>
                                        </p:tgtEl>
                                        <p:attrNameLst>
                                          <p:attrName>style.visibility</p:attrName>
                                        </p:attrNameLst>
                                      </p:cBhvr>
                                      <p:to>
                                        <p:strVal val="visible"/>
                                      </p:to>
                                    </p:set>
                                    <p:anim calcmode="lin" valueType="num">
                                      <p:cBhvr additive="base">
                                        <p:cTn id="15"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par>
                          <p:cTn id="17" fill="hold">
                            <p:stCondLst>
                              <p:cond delay="3000"/>
                            </p:stCondLst>
                            <p:childTnLst>
                              <p:par>
                                <p:cTn id="18" presetID="2" presetClass="entr" presetSubtype="8" fill="hold" grpId="0" nodeType="afterEffect">
                                  <p:stCondLst>
                                    <p:cond delay="2000"/>
                                  </p:stCondLst>
                                  <p:childTnLst>
                                    <p:set>
                                      <p:cBhvr>
                                        <p:cTn id="19" dur="1" fill="hold">
                                          <p:stCondLst>
                                            <p:cond delay="0"/>
                                          </p:stCondLst>
                                        </p:cTn>
                                        <p:tgtEl>
                                          <p:spTgt spid="6150">
                                            <p:txEl>
                                              <p:pRg st="2" end="2"/>
                                            </p:txEl>
                                          </p:spTgt>
                                        </p:tgtEl>
                                        <p:attrNameLst>
                                          <p:attrName>style.visibility</p:attrName>
                                        </p:attrNameLst>
                                      </p:cBhvr>
                                      <p:to>
                                        <p:strVal val="visible"/>
                                      </p:to>
                                    </p:set>
                                    <p:anim calcmode="lin" valueType="num">
                                      <p:cBhvr additive="base">
                                        <p:cTn id="20"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Types of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Lament – Over 60</a:t>
            </a:r>
          </a:p>
        </p:txBody>
      </p:sp>
      <p:sp>
        <p:nvSpPr>
          <p:cNvPr id="51203" name="Rectangle 3"/>
          <p:cNvSpPr>
            <a:spLocks noGrp="1" noChangeArrowheads="1"/>
          </p:cNvSpPr>
          <p:nvPr>
            <p:ph type="body" idx="4294967295"/>
          </p:nvPr>
        </p:nvSpPr>
        <p:spPr>
          <a:xfrm>
            <a:off x="0" y="1143000"/>
            <a:ext cx="9144000" cy="5715000"/>
          </a:xfrm>
          <a:noFill/>
        </p:spPr>
        <p:txBody>
          <a:bodyPr/>
          <a:lstStyle/>
          <a:p>
            <a:pPr marL="573088" indent="-573088" eaLnBrk="1" hangingPunct="1">
              <a:buFont typeface="+mj-lt"/>
              <a:buAutoNum type="alphaUcPeriod"/>
            </a:pPr>
            <a:r>
              <a:rPr lang="en-US" sz="3600" b="1" u="sng" dirty="0" smtClean="0">
                <a:solidFill>
                  <a:srgbClr val="FFFFFF"/>
                </a:solidFill>
                <a:latin typeface="Arial Narrow" pitchFamily="34" charset="0"/>
              </a:rPr>
              <a:t>Community</a:t>
            </a:r>
            <a:r>
              <a:rPr lang="en-US" sz="3600" b="1" dirty="0" smtClean="0">
                <a:solidFill>
                  <a:srgbClr val="FFFFFF"/>
                </a:solidFill>
                <a:latin typeface="Arial Narrow" pitchFamily="34" charset="0"/>
              </a:rPr>
              <a:t> Laments (national) (Psalms 44, 60,74, 79-80, 83, 85, 90, 123)</a:t>
            </a:r>
          </a:p>
          <a:p>
            <a:pPr marL="573088" indent="-573088" eaLnBrk="1" hangingPunct="1">
              <a:buFont typeface="+mj-lt"/>
              <a:buAutoNum type="alphaUcPeriod"/>
            </a:pPr>
            <a:r>
              <a:rPr lang="en-US" sz="3600" b="1" u="sng" dirty="0" smtClean="0">
                <a:solidFill>
                  <a:srgbClr val="FFFFFF"/>
                </a:solidFill>
                <a:latin typeface="Arial Narrow" pitchFamily="34" charset="0"/>
              </a:rPr>
              <a:t>Individual </a:t>
            </a:r>
            <a:r>
              <a:rPr lang="en-US" sz="3600" b="1" dirty="0" smtClean="0">
                <a:solidFill>
                  <a:srgbClr val="FFFFFF"/>
                </a:solidFill>
                <a:latin typeface="Arial Narrow" pitchFamily="34" charset="0"/>
              </a:rPr>
              <a:t>Laments (Psalms 3-7,12, 13, 22, 25-28, 35, 38-40, 42, 43, 51, 54-57, 59, 61, 63, 64, 69-71, 86, 88, 102, 109, 120, 130, 140-143)</a:t>
            </a:r>
          </a:p>
          <a:p>
            <a:pPr marL="573088" indent="-573088" eaLnBrk="1" hangingPunct="1">
              <a:buFont typeface="+mj-lt"/>
              <a:buAutoNum type="alphaUcPeriod"/>
            </a:pPr>
            <a:r>
              <a:rPr lang="en-US" sz="3600" b="1" u="sng" dirty="0" smtClean="0">
                <a:solidFill>
                  <a:srgbClr val="FFFFFF"/>
                </a:solidFill>
                <a:latin typeface="Arial Narrow" pitchFamily="34" charset="0"/>
              </a:rPr>
              <a:t>Penitential </a:t>
            </a:r>
            <a:r>
              <a:rPr lang="en-US" sz="3600" b="1" dirty="0" smtClean="0">
                <a:solidFill>
                  <a:srgbClr val="FFFFFF"/>
                </a:solidFill>
                <a:latin typeface="Arial Narrow" pitchFamily="34" charset="0"/>
              </a:rPr>
              <a:t>Laments (Psalms 6, 51)</a:t>
            </a:r>
          </a:p>
          <a:p>
            <a:pPr marL="573088" indent="-573088" eaLnBrk="1" hangingPunct="1">
              <a:buFont typeface="+mj-lt"/>
              <a:buAutoNum type="alphaUcPeriod"/>
            </a:pPr>
            <a:r>
              <a:rPr lang="en-US" sz="3600" b="1" u="sng" dirty="0" smtClean="0">
                <a:solidFill>
                  <a:srgbClr val="FFFFFF"/>
                </a:solidFill>
                <a:latin typeface="Arial Narrow" pitchFamily="34" charset="0"/>
              </a:rPr>
              <a:t>Imprecatory</a:t>
            </a:r>
            <a:r>
              <a:rPr lang="en-US" sz="3600" b="1" dirty="0" smtClean="0">
                <a:solidFill>
                  <a:srgbClr val="FFFFFF"/>
                </a:solidFill>
                <a:latin typeface="Arial Narrow" pitchFamily="34" charset="0"/>
              </a:rPr>
              <a:t> Laments (Psalms 7, 35, 40, 55, 58, 59, 69, 79, 109, 137, 139, 144)</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1203">
                                            <p:txEl>
                                              <p:pRg st="2" end="2"/>
                                            </p:txEl>
                                          </p:spTgt>
                                        </p:tgtEl>
                                        <p:attrNameLst>
                                          <p:attrName>style.visibility</p:attrName>
                                        </p:attrNameLst>
                                      </p:cBhvr>
                                      <p:to>
                                        <p:strVal val="visible"/>
                                      </p:to>
                                    </p:set>
                                    <p:animEffect transition="in" filter="dissolve">
                                      <p:cBhvr>
                                        <p:cTn id="20" dur="500"/>
                                        <p:tgtEl>
                                          <p:spTgt spid="5120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Effect transition="in" filter="dissolve">
                                      <p:cBhvr>
                                        <p:cTn id="25"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24824"/>
            <a:ext cx="9144000" cy="1169551"/>
          </a:xfrm>
          <a:noFill/>
        </p:spPr>
        <p:txBody>
          <a:bodyPr lIns="0" tIns="0" rIns="0" bIns="0">
            <a:spAutoFit/>
          </a:bodyPr>
          <a:lstStyle/>
          <a:p>
            <a:pPr defTabSz="381000" eaLnBrk="1" hangingPunct="1"/>
            <a:r>
              <a:rPr lang="en-US" sz="4000" b="1" u="sng" dirty="0" smtClean="0">
                <a:solidFill>
                  <a:srgbClr val="A0D0FF"/>
                </a:solidFill>
                <a:latin typeface="Arial Narrow" pitchFamily="34" charset="0"/>
              </a:rPr>
              <a:t>Types of Psalms</a:t>
            </a:r>
            <a:r>
              <a:rPr lang="en-US" b="1" i="0" u="sng" dirty="0" smtClean="0">
                <a:solidFill>
                  <a:srgbClr val="A0D0FF"/>
                </a:solidFill>
                <a:latin typeface="Arial Narrow" pitchFamily="34" charset="0"/>
              </a:rPr>
              <a:t/>
            </a:r>
            <a:br>
              <a:rPr lang="en-US" b="1" i="0" u="sng" dirty="0" smtClean="0">
                <a:solidFill>
                  <a:srgbClr val="A0D0FF"/>
                </a:solidFill>
                <a:latin typeface="Arial Narrow" pitchFamily="34" charset="0"/>
              </a:rPr>
            </a:br>
            <a:r>
              <a:rPr lang="en-US" sz="3600" b="1" dirty="0" smtClean="0">
                <a:solidFill>
                  <a:srgbClr val="FFFF99"/>
                </a:solidFill>
                <a:latin typeface="Arial Narrow" pitchFamily="34" charset="0"/>
              </a:rPr>
              <a:t>Thanksgiving</a:t>
            </a:r>
          </a:p>
        </p:txBody>
      </p:sp>
      <p:sp>
        <p:nvSpPr>
          <p:cNvPr id="51203" name="Rectangle 3"/>
          <p:cNvSpPr>
            <a:spLocks noGrp="1" noChangeArrowheads="1"/>
          </p:cNvSpPr>
          <p:nvPr>
            <p:ph type="body" idx="4294967295"/>
          </p:nvPr>
        </p:nvSpPr>
        <p:spPr>
          <a:xfrm>
            <a:off x="0" y="1143000"/>
            <a:ext cx="9144000" cy="5715000"/>
          </a:xfrm>
          <a:noFill/>
        </p:spPr>
        <p:txBody>
          <a:bodyPr/>
          <a:lstStyle/>
          <a:p>
            <a:pPr marL="573088" indent="-573088" eaLnBrk="1" hangingPunct="1">
              <a:buFont typeface="+mj-lt"/>
              <a:buAutoNum type="alphaUcPeriod"/>
            </a:pPr>
            <a:r>
              <a:rPr lang="en-US" sz="3600" b="1" u="sng" dirty="0" smtClean="0">
                <a:solidFill>
                  <a:srgbClr val="FFFFFF"/>
                </a:solidFill>
                <a:latin typeface="Arial Narrow" pitchFamily="34" charset="0"/>
              </a:rPr>
              <a:t>Community</a:t>
            </a:r>
            <a:r>
              <a:rPr lang="en-US" sz="3600" b="1" dirty="0" smtClean="0">
                <a:solidFill>
                  <a:srgbClr val="FFFFFF"/>
                </a:solidFill>
                <a:latin typeface="Arial Narrow" pitchFamily="34" charset="0"/>
              </a:rPr>
              <a:t> (Psalms 124, 129)</a:t>
            </a:r>
          </a:p>
          <a:p>
            <a:pPr marL="573088" indent="-573088" eaLnBrk="1" hangingPunct="1">
              <a:buFont typeface="+mj-lt"/>
              <a:buAutoNum type="alphaUcPeriod"/>
            </a:pPr>
            <a:r>
              <a:rPr lang="en-US" sz="3600" b="1" u="sng" dirty="0" smtClean="0">
                <a:solidFill>
                  <a:srgbClr val="FFFFFF"/>
                </a:solidFill>
                <a:latin typeface="Arial Narrow" pitchFamily="34" charset="0"/>
              </a:rPr>
              <a:t>Individual</a:t>
            </a:r>
            <a:r>
              <a:rPr lang="en-US" sz="3600" b="1" dirty="0" smtClean="0">
                <a:solidFill>
                  <a:srgbClr val="FFFFFF"/>
                </a:solidFill>
                <a:latin typeface="Arial Narrow" pitchFamily="34" charset="0"/>
              </a:rPr>
              <a:t> (Psalms 18, 30, 32, 34, 40, 41, 66, 106, 116, 138)</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1318</TotalTime>
  <Words>1572</Words>
  <Application>Microsoft Office PowerPoint</Application>
  <PresentationFormat>On-screen Show (4:3)</PresentationFormat>
  <Paragraphs>200</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Custom Design</vt:lpstr>
      <vt:lpstr>Grace Bible Church  Glorifying God by Making Disciples  of Jesus Christ</vt:lpstr>
      <vt:lpstr>The Book of Psalms</vt:lpstr>
      <vt:lpstr> Psalms - Outline</vt:lpstr>
      <vt:lpstr>Psalms Prayer &amp; Praise Sung to God and about God</vt:lpstr>
      <vt:lpstr>Psalms Prayer &amp; Praise Sung to God and about God</vt:lpstr>
      <vt:lpstr>Psalms History</vt:lpstr>
      <vt:lpstr>Psalms Functions</vt:lpstr>
      <vt:lpstr>Types of Psalms Lament – Over 60</vt:lpstr>
      <vt:lpstr>Types of Psalms Thanksgiving</vt:lpstr>
      <vt:lpstr>Types of Psalms Praise</vt:lpstr>
      <vt:lpstr>Types of Psalms</vt:lpstr>
      <vt:lpstr>Types of Psalms Psalms of the Kingdom</vt:lpstr>
      <vt:lpstr>Terms in Titles of Psalms</vt:lpstr>
      <vt:lpstr>Terms in Titles of Psalms</vt:lpstr>
      <vt:lpstr>Terms in Titles of Psalms</vt:lpstr>
      <vt:lpstr>Hebrew Poetry</vt:lpstr>
      <vt:lpstr>Hebrew Poetry - Strophe</vt:lpstr>
      <vt:lpstr>Hebrew Poetry Grammatical Parallelism</vt:lpstr>
      <vt:lpstr>Hebrew Poetry Semetic Parallelism</vt:lpstr>
      <vt:lpstr>Hebrew Poetry Semetic Parallelism</vt:lpstr>
      <vt:lpstr>Hebrew Poetry Semetic Parallelism</vt:lpstr>
      <vt:lpstr>Hebrew Poetry Rhetorical Parallelism</vt:lpstr>
      <vt:lpstr>Hebrew Poetry Rhetorical Parallelism</vt:lpstr>
      <vt:lpstr>Hebrew Poetry Rhetorical Parallelism</vt:lpstr>
      <vt:lpstr>Hebrew Poetry Rhetorical Parallelism</vt:lpstr>
      <vt:lpstr>Hebrew Poetry Rhetorical Parallelism</vt:lpstr>
      <vt:lpstr>Hebrew Poetry Rhetorical Parallelism</vt:lpstr>
      <vt:lpstr>Structure in Psalms Psalm of Lament – Prayer for help in distress</vt:lpstr>
      <vt:lpstr>Structure in Psalms Thanksgiving – Extoll the greatness of God from personal experience</vt:lpstr>
      <vt:lpstr>Structure in Psalms Hymns – Extoll the greatness of God apart from personal experience – Creation &amp; History</vt:lpstr>
      <vt:lpstr>Messianic Psalms</vt:lpstr>
      <vt:lpstr>Grace Bible Church  Glorifying God  by Making Disciples of Jesus Christ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cp:lastModifiedBy>
  <cp:revision>107</cp:revision>
  <dcterms:modified xsi:type="dcterms:W3CDTF">2018-11-30T02:32:27Z</dcterms:modified>
</cp:coreProperties>
</file>